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2070" r:id="rId4"/>
    <p:sldId id="258" r:id="rId5"/>
    <p:sldId id="260" r:id="rId6"/>
    <p:sldId id="259" r:id="rId7"/>
    <p:sldId id="261" r:id="rId8"/>
    <p:sldId id="262" r:id="rId9"/>
    <p:sldId id="1022" r:id="rId10"/>
    <p:sldId id="1024" r:id="rId11"/>
    <p:sldId id="630" r:id="rId12"/>
    <p:sldId id="264" r:id="rId13"/>
    <p:sldId id="1029" r:id="rId14"/>
    <p:sldId id="1031" r:id="rId15"/>
    <p:sldId id="1025" r:id="rId16"/>
    <p:sldId id="1032" r:id="rId17"/>
    <p:sldId id="263" r:id="rId18"/>
    <p:sldId id="1033" r:id="rId19"/>
    <p:sldId id="1034" r:id="rId20"/>
    <p:sldId id="1036" r:id="rId21"/>
    <p:sldId id="1035" r:id="rId22"/>
    <p:sldId id="1038" r:id="rId23"/>
    <p:sldId id="1037" r:id="rId24"/>
    <p:sldId id="287" r:id="rId25"/>
    <p:sldId id="1039" r:id="rId26"/>
    <p:sldId id="1041" r:id="rId27"/>
    <p:sldId id="1040" r:id="rId28"/>
    <p:sldId id="1043" r:id="rId29"/>
    <p:sldId id="1042" r:id="rId30"/>
    <p:sldId id="1044" r:id="rId31"/>
    <p:sldId id="1045" r:id="rId32"/>
    <p:sldId id="1046" r:id="rId33"/>
    <p:sldId id="1047" r:id="rId34"/>
    <p:sldId id="1048" r:id="rId35"/>
    <p:sldId id="1054" r:id="rId36"/>
    <p:sldId id="1050" r:id="rId37"/>
    <p:sldId id="1049" r:id="rId38"/>
    <p:sldId id="1051" r:id="rId39"/>
    <p:sldId id="1052" r:id="rId40"/>
    <p:sldId id="1053" r:id="rId41"/>
    <p:sldId id="1055" r:id="rId42"/>
    <p:sldId id="1056" r:id="rId43"/>
    <p:sldId id="1057" r:id="rId44"/>
    <p:sldId id="1058" r:id="rId45"/>
    <p:sldId id="1104" r:id="rId46"/>
    <p:sldId id="1059" r:id="rId47"/>
    <p:sldId id="1060" r:id="rId48"/>
    <p:sldId id="2054" r:id="rId49"/>
    <p:sldId id="2055" r:id="rId50"/>
    <p:sldId id="2056" r:id="rId51"/>
    <p:sldId id="2057" r:id="rId52"/>
    <p:sldId id="2058" r:id="rId53"/>
    <p:sldId id="2059" r:id="rId54"/>
    <p:sldId id="2060" r:id="rId55"/>
    <p:sldId id="1613" r:id="rId56"/>
    <p:sldId id="2062" r:id="rId57"/>
    <p:sldId id="2063" r:id="rId58"/>
    <p:sldId id="2064" r:id="rId59"/>
    <p:sldId id="2065" r:id="rId60"/>
    <p:sldId id="2066" r:id="rId61"/>
    <p:sldId id="2067" r:id="rId62"/>
    <p:sldId id="2068" r:id="rId63"/>
    <p:sldId id="2069" r:id="rId6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DB79"/>
    <a:srgbClr val="B159A9"/>
    <a:srgbClr val="B6B454"/>
    <a:srgbClr val="996633"/>
    <a:srgbClr val="F810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5" autoAdjust="0"/>
    <p:restoredTop sz="94660"/>
  </p:normalViewPr>
  <p:slideViewPr>
    <p:cSldViewPr snapToGrid="0">
      <p:cViewPr varScale="1">
        <p:scale>
          <a:sx n="87" d="100"/>
          <a:sy n="87" d="100"/>
        </p:scale>
        <p:origin x="9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1FE0B0-A00E-4F73-B50C-19C97314FCD4}" type="datetimeFigureOut">
              <a:rPr lang="zh-CN" altLang="en-US" smtClean="0"/>
              <a:t>2025/6/18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519ED-F835-4930-A8CE-304206DCA7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删繁就简三秋树 </a:t>
            </a:r>
            <a:endParaRPr lang="en-US" altLang="zh-CN" dirty="0"/>
          </a:p>
          <a:p>
            <a:r>
              <a:rPr lang="zh-CN" altLang="en-US" dirty="0"/>
              <a:t>领异表新二月花</a:t>
            </a:r>
            <a:endParaRPr lang="en-US" altLang="zh-CN" dirty="0"/>
          </a:p>
          <a:p>
            <a:r>
              <a:rPr lang="en-US" altLang="zh-CN" dirty="0"/>
              <a:t>——</a:t>
            </a:r>
            <a:r>
              <a:rPr lang="zh-CN" altLang="en-US" dirty="0"/>
              <a:t>郑板桥</a:t>
            </a:r>
            <a:endParaRPr lang="en-US" altLang="zh-CN" dirty="0"/>
          </a:p>
          <a:p>
            <a:r>
              <a:rPr lang="zh-CN" altLang="en-US" dirty="0"/>
              <a:t>提纲挈领，以理工严谨思维概括总结；</a:t>
            </a:r>
            <a:endParaRPr lang="en-US" altLang="zh-CN" dirty="0"/>
          </a:p>
          <a:p>
            <a:r>
              <a:rPr lang="zh-CN" altLang="en-US" dirty="0"/>
              <a:t>删繁就简，采艺术浪漫笔触留白启思。</a:t>
            </a:r>
          </a:p>
          <a:p>
            <a:r>
              <a:rPr lang="zh-CN" altLang="en-US" dirty="0"/>
              <a:t>查漏补缺，循迹溯源填补认知缺口；</a:t>
            </a:r>
          </a:p>
          <a:p>
            <a:r>
              <a:rPr lang="zh-CN" altLang="en-US" dirty="0"/>
              <a:t>释疑纠缪，辨析真伪校准知识坐标。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8519ED-F835-4930-A8CE-304206DCA7A7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在晶体内凡晶面间距和晶面上原子的分布完全相同，只是空间位向不同的晶面可以归并为同一晶面族，以等效晶面的密勒指数大括弧 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20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</m:ctrlPr>
                      </m:sSubPr>
                      <m:e>
                        <m:r>
                          <a:rPr lang="en-US" altLang="zh-CN" sz="12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h</m:t>
                        </m:r>
                      </m:e>
                      <m:sub>
                        <m:r>
                          <a:rPr lang="zh-CN" altLang="en-US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en-US" sz="120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</m:ctrlPr>
                      </m:sSubPr>
                      <m:e>
                        <m:r>
                          <a:rPr lang="en-US" altLang="zh-CN" sz="12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h</m:t>
                        </m:r>
                      </m:e>
                      <m:sub>
                        <m:r>
                          <a:rPr lang="zh-CN" altLang="en-US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CN" altLang="en-US" sz="120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</m:ctrlPr>
                      </m:sSubPr>
                      <m:e>
                        <m:r>
                          <a:rPr lang="en-US" altLang="zh-CN" sz="12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h</m:t>
                        </m:r>
                      </m:e>
                      <m:sub>
                        <m:r>
                          <a:rPr lang="zh-CN" altLang="en-US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}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来表示，它代表由对称性相联系的若干组等效晶面的总和。如（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001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）、（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100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）、（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010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）的等效晶面的密勒指数为 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{100}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。由于符号相反的密勒指数所表示的晶面是相互平行的，例如晶面（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111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）和晶面（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</m:ctrlPr>
                      </m:accPr>
                      <m:e>
                        <m:r>
                          <a:rPr lang="en-US" altLang="zh-CN" sz="1200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1</m:t>
                        </m:r>
                      </m:e>
                    </m:acc>
                    <m:acc>
                      <m:accPr>
                        <m:chr m:val="̅"/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</m:ctrlPr>
                      </m:accPr>
                      <m:e>
                        <m:r>
                          <a:rPr lang="en-US" altLang="zh-CN" sz="1200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1</m:t>
                        </m:r>
                      </m:e>
                    </m:acc>
                    <m:acc>
                      <m:accPr>
                        <m:chr m:val="̅"/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</m:ctrlPr>
                      </m:accPr>
                      <m:e>
                        <m:r>
                          <a:rPr lang="en-US" altLang="zh-CN" sz="1200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1</m:t>
                        </m:r>
                      </m:e>
                    </m:acc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），所以它们属于同一晶面族。等效晶面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{100}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、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{111}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、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{110}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分别对应了三、四、六个不同的晶面族</a:t>
                </a:r>
                <a:r>
                  <a:rPr lang="zh-CN" altLang="en-US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2572E7-F289-4DCE-8E59-452EB0AE6841}" type="slidenum">
              <a:rPr lang="en-US" altLang="zh-CN" smtClean="0"/>
              <a:t>11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晶格振动频率与波矢之间的函数关系（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关系）称为格波的色散关系，也称为晶格振动谱，如图所示，图中横坐标的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G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K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M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表示格波波矢在空间不同方向上的分布。晶格振动谱关系着晶体的许多性质，具重要意义。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AA2DB7-8973-4964-8E83-0FC396AC9B6B}" type="slidenum">
              <a:rPr lang="en-US" altLang="zh-CN" smtClean="0"/>
              <a:t>48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实际晶体在三维空间的能带结构要复杂得多，这里</a:t>
            </a:r>
            <a:r>
              <a:rPr lang="zh-CN" altLang="en-US" b="0" dirty="0"/>
              <a:t>给出</a:t>
            </a:r>
            <a:r>
              <a:rPr lang="en-US" altLang="zh-CN" sz="1200" b="0" kern="1200" dirty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+mn-cs"/>
              </a:rPr>
              <a:t>Si</a:t>
            </a:r>
            <a:r>
              <a:rPr lang="zh-CN" altLang="en-US" sz="1200" b="0" kern="1200" dirty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+mn-cs"/>
              </a:rPr>
              <a:t>和</a:t>
            </a:r>
            <a:r>
              <a:rPr lang="en-US" altLang="zh-CN" sz="1200" b="0" kern="1200" dirty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+mn-cs"/>
              </a:rPr>
              <a:t>GaAs</a:t>
            </a:r>
            <a:r>
              <a:rPr lang="zh-CN" altLang="en-US" sz="1200" b="0" kern="1200" dirty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+mn-cs"/>
              </a:rPr>
              <a:t>的真实能带。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AA2DB7-8973-4964-8E83-0FC396AC9B6B}" type="slidenum">
              <a:rPr lang="en-US" altLang="zh-CN" smtClean="0"/>
              <a:t>55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194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8519ED-F835-4930-A8CE-304206DCA7A7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6705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E225C-A53E-492A-B3B7-46C430632379}" type="datetime1">
              <a:rPr lang="zh-CN" altLang="en-US" smtClean="0"/>
              <a:t>2025/6/18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A323-4CD8-44BC-B33E-8918BB923406}" type="datetime1">
              <a:rPr lang="zh-CN" altLang="en-US" smtClean="0"/>
              <a:t>2025/6/18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66831-DAC8-4AFA-A9C9-998D14DC8A19}" type="datetime1">
              <a:rPr lang="zh-CN" altLang="en-US" smtClean="0"/>
              <a:t>2025/6/18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1BF1-9063-4716-B5D7-26A99A84B378}" type="datetime1">
              <a:rPr lang="zh-CN" altLang="en-US" smtClean="0"/>
              <a:t>2025/6/18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E4910-7BDD-4950-A767-491DB920C414}" type="datetime1">
              <a:rPr lang="zh-CN" altLang="en-US" smtClean="0"/>
              <a:t>2025/6/18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BA1-0E77-4B7C-A53D-8318AC58435B}" type="datetime1">
              <a:rPr lang="zh-CN" altLang="en-US" smtClean="0"/>
              <a:t>2025/6/18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40CC0-4715-4EC4-B77B-153180A39F7F}" type="datetime1">
              <a:rPr lang="zh-CN" altLang="en-US" smtClean="0"/>
              <a:t>2025/6/18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138CF-71BD-4441-B35D-F8BD2DFF661A}" type="datetime1">
              <a:rPr lang="zh-CN" altLang="en-US" smtClean="0"/>
              <a:t>2025/6/18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1E921-23BA-4CD2-944F-48D5F82B1602}" type="datetime1">
              <a:rPr lang="zh-CN" altLang="en-US" smtClean="0"/>
              <a:t>2025/6/18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E976-E3DF-410A-9155-D96D5E5E91CD}" type="datetime1">
              <a:rPr lang="zh-CN" altLang="en-US" smtClean="0"/>
              <a:t>2025/6/18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A109A-5518-4CE5-803F-BD3D31875FBC}" type="datetime1">
              <a:rPr lang="zh-CN" altLang="en-US" smtClean="0"/>
              <a:t>2025/6/18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27029-94A4-45AE-A6DF-4690930084FF}" type="datetime1">
              <a:rPr lang="zh-CN" altLang="en-US" smtClean="0"/>
              <a:t>2025/6/18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55CEC7-7021-4460-867A-F4D99FF408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6.png"/><Relationship Id="rId7" Type="http://schemas.openxmlformats.org/officeDocument/2006/relationships/hyperlink" Target="&#31532;2&#27425;&#20316;&#19994;&#25209;&#25913;&#21442;&#32771;&#31572;&#26696;.pptx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&#31532;2&#27425;&#20316;&#19994;&#25209;&#25913;&#21442;&#32771;&#31572;&#26696;.pptx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hyperlink" Target="&#31532;3&#27425;&#20316;&#19994;&#25209;&#25913;&#21442;&#32771;&#31572;&#26696;.pptx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1.png"/><Relationship Id="rId9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65.wmf"/><Relationship Id="rId4" Type="http://schemas.openxmlformats.org/officeDocument/2006/relationships/oleObject" Target="../embeddings/oleObject3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0.png"/><Relationship Id="rId7" Type="http://schemas.openxmlformats.org/officeDocument/2006/relationships/image" Target="../media/image106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1.png"/><Relationship Id="rId9" Type="http://schemas.openxmlformats.org/officeDocument/2006/relationships/image" Target="../media/image10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2.png"/><Relationship Id="rId7" Type="http://schemas.openxmlformats.org/officeDocument/2006/relationships/image" Target="../media/image115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&#31532;5&#27425;&#20316;&#19994;&#25209;&#25913;&#21442;&#32771;&#31572;&#26696;.pptx" TargetMode="Externa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hyperlink" Target="&#31532;7&#27425;&#20316;&#19994;&#25209;&#25913;&#21442;&#32771;&#31572;&#26696;.ppt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9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&#31532;1&#27425;&#20316;&#19994;&#25209;&#25913;&#21442;&#32771;&#31572;&#26696;.pptx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hyperlink" Target="&#31532;7&#27425;&#20316;&#19994;&#25209;&#25913;&#21442;&#32771;&#31572;&#26696;.pptx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68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00.png"/><Relationship Id="rId7" Type="http://schemas.openxmlformats.org/officeDocument/2006/relationships/image" Target="../media/image34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0.png"/><Relationship Id="rId5" Type="http://schemas.openxmlformats.org/officeDocument/2006/relationships/image" Target="../media/image146.png"/><Relationship Id="rId10" Type="http://schemas.openxmlformats.org/officeDocument/2006/relationships/image" Target="../media/image167.png"/><Relationship Id="rId4" Type="http://schemas.openxmlformats.org/officeDocument/2006/relationships/image" Target="../media/image310.png"/><Relationship Id="rId9" Type="http://schemas.openxmlformats.org/officeDocument/2006/relationships/image" Target="../media/image16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png"/><Relationship Id="rId4" Type="http://schemas.openxmlformats.org/officeDocument/2006/relationships/image" Target="../media/image1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21.png"/><Relationship Id="rId4" Type="http://schemas.openxmlformats.org/officeDocument/2006/relationships/image" Target="../media/image17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&#31532;5&#27425;&#20316;&#19994;&#25209;&#25913;&#21442;&#32771;&#31572;&#26696;.pptx" TargetMode="External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hyperlink" Target="&#31532;6&#27425;&#20316;&#19994;&#25209;&#25913;&#21442;&#32771;&#31572;&#26696;.pptx" TargetMode="External"/><Relationship Id="rId7" Type="http://schemas.openxmlformats.org/officeDocument/2006/relationships/image" Target="../media/image191.png"/><Relationship Id="rId2" Type="http://schemas.openxmlformats.org/officeDocument/2006/relationships/hyperlink" Target="&#31532;5&#27425;&#20316;&#19994;&#25209;&#25913;&#21442;&#32771;&#31572;&#26696;.pptx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Relationship Id="rId9" Type="http://schemas.openxmlformats.org/officeDocument/2006/relationships/image" Target="../media/image19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7" Type="http://schemas.openxmlformats.org/officeDocument/2006/relationships/image" Target="../media/image198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6" Type="http://schemas.openxmlformats.org/officeDocument/2006/relationships/hyperlink" Target="&#31532;6&#27425;&#20316;&#19994;&#25209;&#25913;&#21442;&#32771;&#31572;&#26696;.pptx" TargetMode="External"/><Relationship Id="rId5" Type="http://schemas.openxmlformats.org/officeDocument/2006/relationships/image" Target="../media/image173.emf"/><Relationship Id="rId4" Type="http://schemas.openxmlformats.org/officeDocument/2006/relationships/image" Target="../media/image19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&#31532;6&#27425;&#20316;&#19994;&#25209;&#25913;&#21442;&#32771;&#31572;&#26696;.pptx" TargetMode="External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20.png"/><Relationship Id="rId4" Type="http://schemas.openxmlformats.org/officeDocument/2006/relationships/image" Target="../media/image20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image" Target="../media/image1760.png"/><Relationship Id="rId7" Type="http://schemas.openxmlformats.org/officeDocument/2006/relationships/image" Target="../media/image205.png"/><Relationship Id="rId2" Type="http://schemas.openxmlformats.org/officeDocument/2006/relationships/image" Target="../media/image17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4.png"/><Relationship Id="rId5" Type="http://schemas.openxmlformats.org/officeDocument/2006/relationships/image" Target="../media/image197.png"/><Relationship Id="rId4" Type="http://schemas.openxmlformats.org/officeDocument/2006/relationships/image" Target="../media/image1770.png"/><Relationship Id="rId9" Type="http://schemas.openxmlformats.org/officeDocument/2006/relationships/image" Target="../media/image178.w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wmf"/><Relationship Id="rId3" Type="http://schemas.openxmlformats.org/officeDocument/2006/relationships/image" Target="../media/image206.png"/><Relationship Id="rId7" Type="http://schemas.openxmlformats.org/officeDocument/2006/relationships/oleObject" Target="../embeddings/oleObject7.bin"/><Relationship Id="rId12" Type="http://schemas.openxmlformats.org/officeDocument/2006/relationships/image" Target="../media/image180.wmf"/><Relationship Id="rId2" Type="http://schemas.openxmlformats.org/officeDocument/2006/relationships/hyperlink" Target="&#31532;6&#27425;&#20316;&#19994;&#25209;&#25913;&#21442;&#32771;&#31572;&#26696;.pptx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png"/><Relationship Id="rId11" Type="http://schemas.openxmlformats.org/officeDocument/2006/relationships/oleObject" Target="../embeddings/oleObject9.bin"/><Relationship Id="rId5" Type="http://schemas.openxmlformats.org/officeDocument/2006/relationships/hyperlink" Target="&#31532;7&#27425;&#20316;&#19994;&#25209;&#25913;&#21442;&#32771;&#31572;&#26696;.pptx" TargetMode="External"/><Relationship Id="rId10" Type="http://schemas.openxmlformats.org/officeDocument/2006/relationships/image" Target="../media/image179.wmf"/><Relationship Id="rId4" Type="http://schemas.openxmlformats.org/officeDocument/2006/relationships/image" Target="../media/image209.png"/><Relationship Id="rId9" Type="http://schemas.openxmlformats.org/officeDocument/2006/relationships/oleObject" Target="../embeddings/oleObject8.bin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211.png"/><Relationship Id="rId7" Type="http://schemas.openxmlformats.org/officeDocument/2006/relationships/image" Target="../media/image2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4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16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17.png"/><Relationship Id="rId7" Type="http://schemas.openxmlformats.org/officeDocument/2006/relationships/image" Target="../media/image22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eg"/><Relationship Id="rId5" Type="http://schemas.openxmlformats.org/officeDocument/2006/relationships/image" Target="../media/image219.png"/><Relationship Id="rId10" Type="http://schemas.openxmlformats.org/officeDocument/2006/relationships/image" Target="../media/image223.png"/><Relationship Id="rId4" Type="http://schemas.openxmlformats.org/officeDocument/2006/relationships/image" Target="../media/image218.png"/><Relationship Id="rId9" Type="http://schemas.openxmlformats.org/officeDocument/2006/relationships/image" Target="../media/image22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179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39375" y="321753"/>
            <a:ext cx="94179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固体物理基础课程期末复习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304615" y="2117341"/>
            <a:ext cx="100012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40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解读课程教学大纲</a:t>
            </a:r>
            <a:endParaRPr lang="zh-CN" altLang="en-US" sz="40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04615" y="2987291"/>
            <a:ext cx="100012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zh-CN" altLang="zh-CN" dirty="0"/>
              <a:t>细化教学目标要求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304614" y="3770980"/>
            <a:ext cx="100012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zh-CN" altLang="zh-CN" dirty="0"/>
              <a:t>梳理</a:t>
            </a:r>
            <a:r>
              <a:rPr lang="zh-CN" altLang="en-US" dirty="0"/>
              <a:t>课程</a:t>
            </a:r>
            <a:r>
              <a:rPr lang="zh-CN" altLang="zh-CN" dirty="0"/>
              <a:t>知识体系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304615" y="4554669"/>
            <a:ext cx="99382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zh-CN" altLang="en-US" dirty="0"/>
              <a:t>提纲挈领删繁就简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521382" y="1364430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accent2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固体物理基础课程组制作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304614" y="5338358"/>
            <a:ext cx="99382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zh-CN" altLang="en-US" dirty="0"/>
              <a:t>查漏补缺释疑纠谬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D5C4B53-DC6C-8408-B781-6E6114272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3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平行四边形 540"/>
          <p:cNvSpPr/>
          <p:nvPr/>
        </p:nvSpPr>
        <p:spPr>
          <a:xfrm>
            <a:off x="2656497" y="3413926"/>
            <a:ext cx="2302886" cy="2053423"/>
          </a:xfrm>
          <a:prstGeom prst="parallelogram">
            <a:avLst>
              <a:gd name="adj" fmla="val 34109"/>
            </a:avLst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30850" y="507484"/>
            <a:ext cx="9684750" cy="470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just">
              <a:lnSpc>
                <a:spcPct val="11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讨论：同一晶面在不同坐标系中的指数可能不同。以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bcc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为例。</a:t>
            </a:r>
          </a:p>
        </p:txBody>
      </p:sp>
      <p:cxnSp>
        <p:nvCxnSpPr>
          <p:cNvPr id="511" name="直接连接符 510"/>
          <p:cNvCxnSpPr/>
          <p:nvPr/>
        </p:nvCxnSpPr>
        <p:spPr>
          <a:xfrm flipV="1">
            <a:off x="1068946" y="4005330"/>
            <a:ext cx="10766739" cy="96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" name="直接连接符 511"/>
          <p:cNvCxnSpPr/>
          <p:nvPr/>
        </p:nvCxnSpPr>
        <p:spPr>
          <a:xfrm flipV="1">
            <a:off x="1068945" y="5087424"/>
            <a:ext cx="10766739" cy="96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直接连接符 513"/>
          <p:cNvCxnSpPr/>
          <p:nvPr/>
        </p:nvCxnSpPr>
        <p:spPr>
          <a:xfrm>
            <a:off x="2282780" y="2852670"/>
            <a:ext cx="22538" cy="3161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" name="直接连接符 514"/>
          <p:cNvCxnSpPr/>
          <p:nvPr/>
        </p:nvCxnSpPr>
        <p:spPr>
          <a:xfrm>
            <a:off x="5515216" y="2584738"/>
            <a:ext cx="22538" cy="3371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" name="直接连接符 515"/>
          <p:cNvCxnSpPr/>
          <p:nvPr/>
        </p:nvCxnSpPr>
        <p:spPr>
          <a:xfrm>
            <a:off x="8742723" y="2909455"/>
            <a:ext cx="22538" cy="2902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8" name="文本框 517"/>
          <p:cNvSpPr txBox="1"/>
          <p:nvPr/>
        </p:nvSpPr>
        <p:spPr>
          <a:xfrm>
            <a:off x="1077484" y="4246543"/>
            <a:ext cx="11184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原胞系</a:t>
            </a:r>
            <a:endParaRPr lang="zh-CN" altLang="en-US" sz="2400" dirty="0"/>
          </a:p>
        </p:txBody>
      </p:sp>
      <p:sp>
        <p:nvSpPr>
          <p:cNvPr id="519" name="文本框 518"/>
          <p:cNvSpPr txBox="1"/>
          <p:nvPr/>
        </p:nvSpPr>
        <p:spPr>
          <a:xfrm>
            <a:off x="976243" y="5238660"/>
            <a:ext cx="11184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晶胞系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4" name="文本框 523"/>
              <p:cNvSpPr txBox="1"/>
              <p:nvPr/>
            </p:nvSpPr>
            <p:spPr>
              <a:xfrm>
                <a:off x="2711442" y="4455893"/>
                <a:ext cx="1446402" cy="462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01</m:t>
                      </m:r>
                      <m:acc>
                        <m:accPr>
                          <m:chr m:val="̅"/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e>
                      </m:acc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24" name="文本框 5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442" y="4455893"/>
                <a:ext cx="1446402" cy="462434"/>
              </a:xfrm>
              <a:prstGeom prst="rect">
                <a:avLst/>
              </a:prstGeom>
              <a:blipFill rotWithShape="1">
                <a:blip r:embed="rId2"/>
                <a:stretch>
                  <a:fillRect l="-43" t="-21" r="34" b="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5" name="文本框 524"/>
              <p:cNvSpPr txBox="1"/>
              <p:nvPr/>
            </p:nvSpPr>
            <p:spPr>
              <a:xfrm>
                <a:off x="2779490" y="5368298"/>
                <a:ext cx="1446402" cy="462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(01</m:t>
                      </m:r>
                      <m:acc>
                        <m:accPr>
                          <m:chr m:val="̅"/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e>
                      </m:acc>
                      <m:r>
                        <a:rPr lang="en-US" altLang="zh-CN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25" name="文本框 5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490" y="5368298"/>
                <a:ext cx="1446402" cy="462434"/>
              </a:xfrm>
              <a:prstGeom prst="rect">
                <a:avLst/>
              </a:prstGeom>
              <a:blipFill rotWithShape="1">
                <a:blip r:embed="rId2"/>
                <a:stretch>
                  <a:fillRect l="-7" t="-2" r="42" b="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0" name="文本框 529"/>
              <p:cNvSpPr txBox="1"/>
              <p:nvPr/>
            </p:nvSpPr>
            <p:spPr>
              <a:xfrm>
                <a:off x="5998326" y="4369671"/>
                <a:ext cx="1446402" cy="462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11</m:t>
                      </m:r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30" name="文本框 5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326" y="4369671"/>
                <a:ext cx="1446402" cy="462434"/>
              </a:xfrm>
              <a:prstGeom prst="rect">
                <a:avLst/>
              </a:prstGeom>
              <a:blipFill rotWithShape="1">
                <a:blip r:embed="rId3"/>
                <a:stretch>
                  <a:fillRect l="-8" t="-51" r="43" b="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1" name="文本框 530"/>
              <p:cNvSpPr txBox="1"/>
              <p:nvPr/>
            </p:nvSpPr>
            <p:spPr>
              <a:xfrm>
                <a:off x="6076217" y="5356524"/>
                <a:ext cx="144640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100</m:t>
                      </m:r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31" name="文本框 5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217" y="5356524"/>
                <a:ext cx="1446402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37" t="-65" r="28" b="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9" name="文本框 538"/>
              <p:cNvSpPr txBox="1"/>
              <p:nvPr/>
            </p:nvSpPr>
            <p:spPr>
              <a:xfrm>
                <a:off x="9262164" y="5238660"/>
                <a:ext cx="1446402" cy="462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120</m:t>
                      </m:r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39" name="文本框 5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2164" y="5238660"/>
                <a:ext cx="1446402" cy="462434"/>
              </a:xfrm>
              <a:prstGeom prst="rect">
                <a:avLst/>
              </a:prstGeom>
              <a:blipFill rotWithShape="1">
                <a:blip r:embed="rId5"/>
                <a:stretch>
                  <a:fillRect l="-4" t="-118" r="39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0" name="图片 50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5446" y="1167763"/>
            <a:ext cx="3737172" cy="3029975"/>
          </a:xfrm>
          <a:prstGeom prst="rect">
            <a:avLst/>
          </a:prstGeom>
        </p:spPr>
      </p:pic>
      <p:pic>
        <p:nvPicPr>
          <p:cNvPr id="517" name="图片 5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8408" y="1069751"/>
            <a:ext cx="3737172" cy="3029975"/>
          </a:xfrm>
          <a:prstGeom prst="rect">
            <a:avLst/>
          </a:prstGeom>
        </p:spPr>
      </p:pic>
      <p:pic>
        <p:nvPicPr>
          <p:cNvPr id="520" name="图片 5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7014" y="1137128"/>
            <a:ext cx="3737172" cy="3029975"/>
          </a:xfrm>
          <a:prstGeom prst="rect">
            <a:avLst/>
          </a:prstGeom>
        </p:spPr>
      </p:pic>
      <p:sp>
        <p:nvSpPr>
          <p:cNvPr id="522" name="文本框 521"/>
          <p:cNvSpPr txBox="1"/>
          <p:nvPr/>
        </p:nvSpPr>
        <p:spPr>
          <a:xfrm>
            <a:off x="758537" y="4647241"/>
            <a:ext cx="14288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晶面指数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523" name="文本框 522"/>
          <p:cNvSpPr txBox="1"/>
          <p:nvPr/>
        </p:nvSpPr>
        <p:spPr>
          <a:xfrm>
            <a:off x="794807" y="5700325"/>
            <a:ext cx="14288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密勒指数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540" name="平行四边形 539"/>
          <p:cNvSpPr/>
          <p:nvPr/>
        </p:nvSpPr>
        <p:spPr>
          <a:xfrm>
            <a:off x="2673867" y="1782041"/>
            <a:ext cx="2302886" cy="2053423"/>
          </a:xfrm>
          <a:prstGeom prst="parallelogram">
            <a:avLst>
              <a:gd name="adj" fmla="val 34109"/>
            </a:avLst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平行四边形 541"/>
          <p:cNvSpPr/>
          <p:nvPr/>
        </p:nvSpPr>
        <p:spPr>
          <a:xfrm>
            <a:off x="1935127" y="2272716"/>
            <a:ext cx="2302886" cy="2053423"/>
          </a:xfrm>
          <a:prstGeom prst="parallelogram">
            <a:avLst>
              <a:gd name="adj" fmla="val 34109"/>
            </a:avLst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平行四边形 542"/>
          <p:cNvSpPr/>
          <p:nvPr/>
        </p:nvSpPr>
        <p:spPr>
          <a:xfrm rot="19808811">
            <a:off x="6921784" y="2040216"/>
            <a:ext cx="1578633" cy="1379455"/>
          </a:xfrm>
          <a:prstGeom prst="parallelogram">
            <a:avLst>
              <a:gd name="adj" fmla="val 55856"/>
            </a:avLst>
          </a:prstGeom>
          <a:solidFill>
            <a:schemeClr val="accent1">
              <a:alpha val="5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9" name="平行四边形 548"/>
          <p:cNvSpPr/>
          <p:nvPr/>
        </p:nvSpPr>
        <p:spPr>
          <a:xfrm rot="11280605" flipV="1">
            <a:off x="9820540" y="1867522"/>
            <a:ext cx="1455867" cy="1630456"/>
          </a:xfrm>
          <a:prstGeom prst="parallelogram">
            <a:avLst>
              <a:gd name="adj" fmla="val 17649"/>
            </a:avLst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0" name="平行四边形 549"/>
          <p:cNvSpPr/>
          <p:nvPr/>
        </p:nvSpPr>
        <p:spPr>
          <a:xfrm rot="11280605" flipV="1">
            <a:off x="9486749" y="2064720"/>
            <a:ext cx="1455867" cy="1630456"/>
          </a:xfrm>
          <a:prstGeom prst="parallelogram">
            <a:avLst>
              <a:gd name="adj" fmla="val 17649"/>
            </a:avLst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1" name="文本框 550"/>
              <p:cNvSpPr txBox="1"/>
              <p:nvPr/>
            </p:nvSpPr>
            <p:spPr>
              <a:xfrm>
                <a:off x="9545326" y="4202528"/>
                <a:ext cx="103586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(1</m:t>
                      </m:r>
                      <m:acc>
                        <m:accPr>
                          <m:chr m:val="̅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2)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51" name="文本框 5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326" y="4202528"/>
                <a:ext cx="1035860" cy="462434"/>
              </a:xfrm>
              <a:prstGeom prst="rect">
                <a:avLst/>
              </a:prstGeom>
              <a:blipFill rotWithShape="1">
                <a:blip r:embed="rId7"/>
                <a:stretch>
                  <a:fillRect l="-1" t="-21" r="17" b="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2" name="文本框 551"/>
              <p:cNvSpPr txBox="1"/>
              <p:nvPr/>
            </p:nvSpPr>
            <p:spPr>
              <a:xfrm>
                <a:off x="9073893" y="5797011"/>
                <a:ext cx="19752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/>
                  <a:t>截距比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2:1: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52" name="文本框 5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3893" y="5797011"/>
                <a:ext cx="1975221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19" t="-21" r="-1344" b="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3" name="文本框 552"/>
              <p:cNvSpPr txBox="1"/>
              <p:nvPr/>
            </p:nvSpPr>
            <p:spPr>
              <a:xfrm>
                <a:off x="9073892" y="6230616"/>
                <a:ext cx="1986441" cy="613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/>
                  <a:t>截距比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: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53" name="文本框 5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3892" y="6230616"/>
                <a:ext cx="1986441" cy="613886"/>
              </a:xfrm>
              <a:prstGeom prst="rect">
                <a:avLst/>
              </a:prstGeom>
              <a:blipFill rotWithShape="1">
                <a:blip r:embed="rId9"/>
                <a:stretch>
                  <a:fillRect l="-19" t="-103" r="-1028" b="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4" name="文本框 553"/>
              <p:cNvSpPr txBox="1"/>
              <p:nvPr/>
            </p:nvSpPr>
            <p:spPr>
              <a:xfrm>
                <a:off x="9221461" y="4524383"/>
                <a:ext cx="2073003" cy="613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/>
                  <a:t>截距比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:−1: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54" name="文本框 5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1461" y="4524383"/>
                <a:ext cx="2073003" cy="613886"/>
              </a:xfrm>
              <a:prstGeom prst="rect">
                <a:avLst/>
              </a:prstGeom>
              <a:blipFill rotWithShape="1">
                <a:blip r:embed="rId10"/>
                <a:stretch>
                  <a:fillRect l="-30" t="-1" r="-5068" b="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274A7E8-E50E-2093-5AAC-B2156749E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1" grpId="0" animBg="1"/>
      <p:bldP spid="541" grpId="1" animBg="1"/>
      <p:bldP spid="524" grpId="0"/>
      <p:bldP spid="525" grpId="0"/>
      <p:bldP spid="530" grpId="0"/>
      <p:bldP spid="531" grpId="0"/>
      <p:bldP spid="539" grpId="0"/>
      <p:bldP spid="540" grpId="0" animBg="1"/>
      <p:bldP spid="542" grpId="0" animBg="1"/>
      <p:bldP spid="542" grpId="1" animBg="1"/>
      <p:bldP spid="543" grpId="0" animBg="1"/>
      <p:bldP spid="549" grpId="0" animBg="1"/>
      <p:bldP spid="550" grpId="0" animBg="1"/>
      <p:bldP spid="550" grpId="1" animBg="1"/>
      <p:bldP spid="551" grpId="0"/>
      <p:bldP spid="552" grpId="0"/>
      <p:bldP spid="553" grpId="0"/>
      <p:bldP spid="55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889907" y="266387"/>
            <a:ext cx="7010400" cy="102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/>
          </a:bodyPr>
          <a:lstStyle/>
          <a:p>
            <a:pPr algn="l" eaLnBrk="1" hangingPunct="1">
              <a:buClrTx/>
              <a:buSzTx/>
              <a:buFontTx/>
            </a:pPr>
            <a:r>
              <a:rPr lang="zh-CN" altLang="en-US" sz="2400" b="1" dirty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</a:rPr>
              <a:t>等效晶面</a:t>
            </a:r>
          </a:p>
        </p:txBody>
      </p:sp>
      <p:sp>
        <p:nvSpPr>
          <p:cNvPr id="83972" name="Rectangle 3"/>
          <p:cNvSpPr>
            <a:spLocks noGrp="1" noRot="1" noChangeArrowheads="1"/>
          </p:cNvSpPr>
          <p:nvPr>
            <p:ph type="body" idx="4294967295"/>
          </p:nvPr>
        </p:nvSpPr>
        <p:spPr bwMode="auto">
          <a:xfrm>
            <a:off x="689020" y="1220789"/>
            <a:ext cx="10947042" cy="136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在晶体内凡晶面间距和晶面上原子的分布完全相同，只是空间位向不同的等效晶面族，以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{h k l}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表示，它代表由对称性相联系的若干组等效晶面的总和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33" y="2852936"/>
            <a:ext cx="7065411" cy="2664296"/>
          </a:xfrm>
          <a:prstGeom prst="rect">
            <a:avLst/>
          </a:prstGeom>
        </p:spPr>
      </p:pic>
      <p:sp>
        <p:nvSpPr>
          <p:cNvPr id="11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D8223D9-D9DA-4C0B-9616-36644EEDABA8}" type="slidenum">
              <a:rPr lang="zh-CN" altLang="en-US">
                <a:solidFill>
                  <a:srgbClr val="898989"/>
                </a:solidFill>
                <a:latin typeface="Arial" panose="020B0604020202020204" pitchFamily="34" charset="0"/>
                <a:ea typeface="楷体_GB2312" pitchFamily="49" charset="-122"/>
              </a:rPr>
              <a:t>11</a:t>
            </a:fld>
            <a:endParaRPr lang="zh-CN" altLang="en-US">
              <a:solidFill>
                <a:srgbClr val="898989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61132" y="596330"/>
                <a:ext cx="11380595" cy="614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altLang="zh-CN" sz="32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8.</a:t>
                </a:r>
                <a:r>
                  <a:rPr lang="zh-CN" altLang="zh-CN" sz="32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了解晶体只有</a:t>
                </a:r>
                <a14:m>
                  <m:oMath xmlns:m="http://schemas.openxmlformats.org/officeDocument/2006/math">
                    <m:r>
                      <a:rPr lang="en-US" altLang="zh-CN" sz="3200" b="1" kern="10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3200" b="1" kern="10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=1,2,3,4,6</m:t>
                    </m:r>
                  </m:oMath>
                </a14:m>
                <a:r>
                  <a:rPr lang="zh-CN" altLang="zh-CN" sz="32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五种</a:t>
                </a:r>
                <a14:m>
                  <m:oMath xmlns:m="http://schemas.openxmlformats.org/officeDocument/2006/math">
                    <m:r>
                      <a:rPr lang="en-US" altLang="zh-CN" sz="3200" b="1" kern="10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zh-CN" sz="32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度轴，知道其证明方法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32" y="596330"/>
                <a:ext cx="11380595" cy="614720"/>
              </a:xfrm>
              <a:prstGeom prst="rect">
                <a:avLst/>
              </a:prstGeom>
              <a:blipFill>
                <a:blip r:embed="rId2"/>
                <a:stretch>
                  <a:fillRect l="-1339" t="-7921" b="-316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247787" y="2666438"/>
            <a:ext cx="11272366" cy="614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32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9.</a:t>
            </a:r>
            <a:r>
              <a:rPr lang="zh-CN" altLang="en-US" sz="32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知道有七大晶系十四种布喇菲格子</a:t>
            </a:r>
            <a:r>
              <a:rPr lang="en-US" altLang="zh-CN" sz="32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endParaRPr lang="zh-CN" altLang="en-US" sz="32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44706" y="1448107"/>
                <a:ext cx="11380595" cy="614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altLang="zh-CN" sz="32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3200" b="1" kern="1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知道</a:t>
                </a:r>
                <a14:m>
                  <m:oMath xmlns:m="http://schemas.openxmlformats.org/officeDocument/2006/math">
                    <m:r>
                      <a:rPr lang="en-US" altLang="zh-CN" sz="3200" b="1" kern="10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zh-CN" sz="3200" b="1" kern="1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度轴</a:t>
                </a:r>
                <a:r>
                  <a:rPr lang="zh-CN" altLang="en-US" sz="3200" b="1" kern="1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对称性；</a:t>
                </a:r>
                <a:endParaRPr lang="zh-CN" altLang="zh-CN" sz="3200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06" y="1448107"/>
                <a:ext cx="11380595" cy="614720"/>
              </a:xfrm>
              <a:prstGeom prst="rect">
                <a:avLst/>
              </a:prstGeom>
              <a:blipFill>
                <a:blip r:embed="rId3"/>
                <a:stretch>
                  <a:fillRect l="-321" t="-13000" b="-2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F551D1C-BE47-D438-8B0E-AC4162C4C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12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F6196D1-29C7-9780-764D-56FB49D88F45}"/>
                  </a:ext>
                </a:extLst>
              </p:cNvPr>
              <p:cNvSpPr txBox="1"/>
              <p:nvPr/>
            </p:nvSpPr>
            <p:spPr>
              <a:xfrm>
                <a:off x="361130" y="2073935"/>
                <a:ext cx="11380595" cy="614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altLang="zh-CN" sz="32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3200" b="1" kern="1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知道不存在</a:t>
                </a:r>
                <a14:m>
                  <m:oMath xmlns:m="http://schemas.openxmlformats.org/officeDocument/2006/math">
                    <m:r>
                      <a:rPr lang="en-US" altLang="zh-CN" sz="3200" b="1" kern="10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3200" b="1" kern="10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3200" b="0" i="0" kern="10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5</m:t>
                    </m:r>
                  </m:oMath>
                </a14:m>
                <a:r>
                  <a:rPr lang="zh-CN" altLang="en-US" sz="3200" b="1" kern="1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3200" b="1" kern="10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3200" b="1" i="0" kern="10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zh-CN" sz="3200" b="0" i="0" kern="10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6</m:t>
                    </m:r>
                  </m:oMath>
                </a14:m>
                <a:r>
                  <a:rPr lang="zh-CN" altLang="en-US" sz="3200" b="1" kern="1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3200" b="1" kern="10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zh-CN" sz="3200" b="1" kern="1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度轴，</a:t>
                </a:r>
                <a:r>
                  <a:rPr lang="zh-CN" altLang="en-US" sz="3200" b="1" kern="1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其原因是晶体具有周期性</a:t>
                </a:r>
                <a:r>
                  <a:rPr lang="zh-CN" altLang="zh-CN" sz="32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F6196D1-29C7-9780-764D-56FB49D88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30" y="2073935"/>
                <a:ext cx="11380595" cy="614720"/>
              </a:xfrm>
              <a:prstGeom prst="rect">
                <a:avLst/>
              </a:prstGeom>
              <a:blipFill>
                <a:blip r:embed="rId4"/>
                <a:stretch>
                  <a:fillRect l="-268" t="-12871" r="-4928" b="-316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AD4E02F0-4222-8A03-217F-7D40BEED6DF0}"/>
              </a:ext>
            </a:extLst>
          </p:cNvPr>
          <p:cNvSpPr txBox="1"/>
          <p:nvPr/>
        </p:nvSpPr>
        <p:spPr>
          <a:xfrm>
            <a:off x="592394" y="3551540"/>
            <a:ext cx="10169012" cy="614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CN" altLang="en-US" sz="24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知道七大晶系按对称性从高到低为</a:t>
            </a:r>
            <a:r>
              <a:rPr lang="zh-CN" altLang="en-US" sz="3200" b="1" kern="100" dirty="0">
                <a:solidFill>
                  <a:srgbClr val="B6B4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立六四三</a:t>
            </a:r>
            <a:r>
              <a:rPr lang="zh-CN" altLang="en-US" sz="3200" b="1" kern="100" dirty="0">
                <a:solidFill>
                  <a:srgbClr val="B159A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正</a:t>
            </a:r>
            <a:r>
              <a:rPr lang="zh-CN" altLang="en-US" sz="3200" b="1" kern="100" dirty="0">
                <a:solidFill>
                  <a:srgbClr val="2FDB7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单三</a:t>
            </a:r>
            <a:endParaRPr lang="en-US" altLang="zh-CN" sz="3200" b="1" kern="100" dirty="0">
              <a:solidFill>
                <a:srgbClr val="2FDB7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B781EFE-973E-2628-6C84-9956531D7C91}"/>
              </a:ext>
            </a:extLst>
          </p:cNvPr>
          <p:cNvSpPr txBox="1"/>
          <p:nvPr/>
        </p:nvSpPr>
        <p:spPr>
          <a:xfrm>
            <a:off x="5332810" y="4126256"/>
            <a:ext cx="1526380" cy="461665"/>
          </a:xfrm>
          <a:prstGeom prst="rect">
            <a:avLst/>
          </a:prstGeom>
          <a:solidFill>
            <a:srgbClr val="B6B454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方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5CD79D1-C5AB-5B1B-B7B7-24BDF4F615C7}"/>
              </a:ext>
            </a:extLst>
          </p:cNvPr>
          <p:cNvSpPr txBox="1"/>
          <p:nvPr/>
        </p:nvSpPr>
        <p:spPr>
          <a:xfrm>
            <a:off x="6859190" y="4126255"/>
            <a:ext cx="498761" cy="461665"/>
          </a:xfrm>
          <a:prstGeom prst="rect">
            <a:avLst/>
          </a:prstGeom>
          <a:solidFill>
            <a:srgbClr val="B159A9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交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9C55C63-CA87-673B-25BC-48EF1AD7B46C}"/>
              </a:ext>
            </a:extLst>
          </p:cNvPr>
          <p:cNvSpPr txBox="1"/>
          <p:nvPr/>
        </p:nvSpPr>
        <p:spPr>
          <a:xfrm>
            <a:off x="7357951" y="4126254"/>
            <a:ext cx="750536" cy="461665"/>
          </a:xfrm>
          <a:prstGeom prst="rect">
            <a:avLst/>
          </a:prstGeom>
          <a:solidFill>
            <a:srgbClr val="2FDB79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斜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B4E795E-4EAC-AF87-5743-950126426897}"/>
              </a:ext>
            </a:extLst>
          </p:cNvPr>
          <p:cNvSpPr txBox="1"/>
          <p:nvPr/>
        </p:nvSpPr>
        <p:spPr>
          <a:xfrm>
            <a:off x="592394" y="5069846"/>
            <a:ext cx="615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15000"/>
              </a:lnSpc>
              <a:spcAft>
                <a:spcPts val="800"/>
              </a:spcAft>
              <a:defRPr sz="2400" b="1" kern="1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若给定布喇菲格子名称知道其属于哪个晶系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3" grpId="0"/>
      <p:bldP spid="8" grpId="0"/>
      <p:bldP spid="10" grpId="0" animBg="1"/>
      <p:bldP spid="11" grpId="0" animBg="1"/>
      <p:bldP spid="12" grpId="0" animBg="1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b="84127"/>
          <a:stretch>
            <a:fillRect/>
          </a:stretch>
        </p:blipFill>
        <p:spPr>
          <a:xfrm>
            <a:off x="5442465" y="661850"/>
            <a:ext cx="5748444" cy="108857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16944" y="1087348"/>
            <a:ext cx="39250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立</a:t>
            </a:r>
            <a:r>
              <a:rPr lang="zh-CN" altLang="en-US" sz="2400" b="1" dirty="0">
                <a:solidFill>
                  <a:srgbClr val="660066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方晶系</a:t>
            </a:r>
            <a:endParaRPr lang="zh-CN" altLang="en-US" sz="2400" b="1" dirty="0">
              <a:solidFill>
                <a:srgbClr val="660066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2386148" y="954439"/>
                <a:ext cx="2455817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400" i="1" dirty="0">
                  <a:solidFill>
                    <a:srgbClr val="660066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zh-CN" altLang="en-US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zh-CN" altLang="en-US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𝛾</m:t>
                      </m:r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=90</m:t>
                      </m:r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°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148" y="954439"/>
                <a:ext cx="2455817" cy="830997"/>
              </a:xfrm>
              <a:prstGeom prst="rect">
                <a:avLst/>
              </a:prstGeom>
              <a:blipFill rotWithShape="1">
                <a:blip r:embed="rId3"/>
                <a:stretch>
                  <a:fillRect l="-18" t="-4" r="4" b="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5967914" y="1882287"/>
            <a:ext cx="5031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660066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简单立方  体心立方  面心立方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38567" y="3368995"/>
            <a:ext cx="39250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六</a:t>
            </a:r>
            <a:r>
              <a:rPr lang="zh-CN" altLang="en-US" sz="2400" b="1" dirty="0">
                <a:solidFill>
                  <a:srgbClr val="660066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角晶系</a:t>
            </a:r>
            <a:endParaRPr lang="zh-CN" altLang="en-US" sz="2400" b="1" dirty="0">
              <a:solidFill>
                <a:srgbClr val="660066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2386148" y="3039416"/>
                <a:ext cx="3500846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≠</m:t>
                      </m:r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400" i="1" dirty="0">
                  <a:solidFill>
                    <a:srgbClr val="660066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zh-CN" altLang="en-US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b="0" i="1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90</m:t>
                      </m:r>
                      <m:r>
                        <a:rPr lang="en-US" altLang="zh-CN" sz="2400" b="0" i="1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°</m:t>
                      </m:r>
                      <m:r>
                        <a:rPr lang="zh-CN" altLang="en-US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，</m:t>
                      </m:r>
                      <m:r>
                        <a:rPr lang="zh-CN" altLang="en-US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𝛾</m:t>
                      </m:r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b="0" i="0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120</m:t>
                      </m:r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°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148" y="3039416"/>
                <a:ext cx="3500846" cy="830997"/>
              </a:xfrm>
              <a:prstGeom prst="rect">
                <a:avLst/>
              </a:prstGeom>
              <a:blipFill rotWithShape="1">
                <a:blip r:embed="rId4"/>
                <a:stretch>
                  <a:fillRect l="-13" t="-37" r="16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rcRect l="33487" t="67809" r="36971" b="8445"/>
          <a:stretch>
            <a:fillRect/>
          </a:stretch>
        </p:blipFill>
        <p:spPr>
          <a:xfrm>
            <a:off x="7434575" y="2475818"/>
            <a:ext cx="1698171" cy="162850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132746" y="2888909"/>
            <a:ext cx="2531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660066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六角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rcRect t="42920" r="50000" b="34604"/>
          <a:stretch>
            <a:fillRect/>
          </a:stretch>
        </p:blipFill>
        <p:spPr>
          <a:xfrm>
            <a:off x="7046308" y="4236188"/>
            <a:ext cx="2874222" cy="154141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916943" y="4952554"/>
            <a:ext cx="39250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四</a:t>
            </a:r>
            <a:r>
              <a:rPr lang="zh-CN" altLang="en-US" sz="2400" b="1" dirty="0">
                <a:solidFill>
                  <a:srgbClr val="660066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方晶系</a:t>
            </a:r>
            <a:endParaRPr lang="zh-CN" altLang="en-US" sz="2400" b="1" dirty="0">
              <a:solidFill>
                <a:srgbClr val="660066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2473233" y="4736240"/>
                <a:ext cx="2455817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≠</m:t>
                      </m:r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400" i="1" dirty="0">
                  <a:solidFill>
                    <a:srgbClr val="660066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zh-CN" altLang="en-US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zh-CN" altLang="en-US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𝛾</m:t>
                      </m:r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=90</m:t>
                      </m:r>
                      <m:r>
                        <a:rPr lang="en-US" altLang="zh-CN" sz="2400" b="1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°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233" y="4736240"/>
                <a:ext cx="2455817" cy="830997"/>
              </a:xfrm>
              <a:prstGeom prst="rect">
                <a:avLst/>
              </a:prstGeom>
              <a:blipFill rotWithShape="1">
                <a:blip r:embed="rId5"/>
                <a:stretch>
                  <a:fillRect l="-22" t="-49" r="7" b="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6873605" y="5777606"/>
            <a:ext cx="31238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660066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简单四方  体心四方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FE58879-78CC-9CEF-C047-9ABF1FFC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3" grpId="0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95317" y="624393"/>
            <a:ext cx="39250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三</a:t>
            </a:r>
            <a:r>
              <a:rPr lang="zh-CN" altLang="en-US" sz="2400" b="1" dirty="0">
                <a:solidFill>
                  <a:srgbClr val="660066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角晶系</a:t>
            </a:r>
            <a:endParaRPr lang="zh-CN" altLang="en-US" sz="2400" b="1" dirty="0">
              <a:solidFill>
                <a:srgbClr val="660066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551607" y="408079"/>
                <a:ext cx="2455817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400" i="1" dirty="0">
                  <a:solidFill>
                    <a:srgbClr val="660066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zh-CN" altLang="en-US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zh-CN" altLang="en-US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𝛾</m:t>
                      </m:r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≠</m:t>
                      </m:r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90</m:t>
                      </m:r>
                      <m:r>
                        <a:rPr lang="en-US" altLang="zh-CN" sz="2400" b="1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°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607" y="408079"/>
                <a:ext cx="2455817" cy="830997"/>
              </a:xfrm>
              <a:prstGeom prst="rect">
                <a:avLst/>
              </a:prstGeom>
              <a:blipFill rotWithShape="1">
                <a:blip r:embed="rId2"/>
                <a:stretch>
                  <a:fillRect l="-7" t="-49" r="18" b="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l="3492" t="68445" r="69845" b="9333"/>
          <a:stretch>
            <a:fillRect/>
          </a:stretch>
        </p:blipFill>
        <p:spPr>
          <a:xfrm>
            <a:off x="6557554" y="93225"/>
            <a:ext cx="1532709" cy="1524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404167" y="624393"/>
            <a:ext cx="2531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660066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三角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t="19556" b="60888"/>
          <a:stretch>
            <a:fillRect/>
          </a:stretch>
        </p:blipFill>
        <p:spPr>
          <a:xfrm>
            <a:off x="5686305" y="1736527"/>
            <a:ext cx="5748444" cy="13411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64986" y="2362479"/>
            <a:ext cx="39250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正</a:t>
            </a:r>
            <a:r>
              <a:rPr lang="zh-CN" altLang="en-US" sz="2400" b="1" dirty="0">
                <a:solidFill>
                  <a:srgbClr val="660066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交晶系</a:t>
            </a:r>
            <a:endParaRPr lang="zh-CN" altLang="en-US" sz="2400" b="1" dirty="0">
              <a:solidFill>
                <a:srgbClr val="660066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2621276" y="2146165"/>
                <a:ext cx="2455817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≠</m:t>
                      </m:r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≠</m:t>
                      </m:r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400" i="1" dirty="0">
                  <a:solidFill>
                    <a:srgbClr val="660066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zh-CN" altLang="en-US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zh-CN" altLang="en-US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𝛾</m:t>
                      </m:r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90</m:t>
                      </m:r>
                      <m:r>
                        <a:rPr lang="en-US" altLang="zh-CN" sz="2400" b="1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°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276" y="2146165"/>
                <a:ext cx="2455817" cy="830997"/>
              </a:xfrm>
              <a:prstGeom prst="rect">
                <a:avLst/>
              </a:prstGeom>
              <a:blipFill rotWithShape="1">
                <a:blip r:embed="rId4"/>
                <a:stretch>
                  <a:fillRect l="-26" t="-60" r="11" b="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5506360" y="3198167"/>
            <a:ext cx="6136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660066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简单正交  体心正交  底心正交  面心正交  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64986" y="4126800"/>
            <a:ext cx="39250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单</a:t>
            </a:r>
            <a:r>
              <a:rPr lang="zh-CN" altLang="en-US" sz="2400" b="1" dirty="0">
                <a:solidFill>
                  <a:srgbClr val="660066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斜晶系</a:t>
            </a:r>
            <a:endParaRPr lang="zh-CN" altLang="en-US" sz="2400" b="1" dirty="0">
              <a:solidFill>
                <a:srgbClr val="660066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2621275" y="3761731"/>
                <a:ext cx="2455817" cy="11918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≠</m:t>
                      </m:r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≠</m:t>
                      </m:r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400" i="1" dirty="0">
                  <a:solidFill>
                    <a:srgbClr val="660066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zh-CN" altLang="en-US" sz="2400" i="1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𝛾</m:t>
                      </m:r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i="1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90</m:t>
                      </m:r>
                      <m:r>
                        <a:rPr lang="en-US" altLang="zh-CN" sz="2400" b="1" i="1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°</m:t>
                      </m:r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400" b="0" i="1" dirty="0">
                  <a:solidFill>
                    <a:srgbClr val="66006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&gt;90°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275" y="3761731"/>
                <a:ext cx="2455817" cy="1191801"/>
              </a:xfrm>
              <a:prstGeom prst="rect">
                <a:avLst/>
              </a:prstGeom>
              <a:blipFill rotWithShape="1">
                <a:blip r:embed="rId5"/>
                <a:stretch>
                  <a:fillRect l="-26" t="-53" r="11" b="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rcRect l="50000" t="42413" b="35110"/>
          <a:stretch>
            <a:fillRect/>
          </a:stretch>
        </p:blipFill>
        <p:spPr>
          <a:xfrm>
            <a:off x="5599612" y="3728116"/>
            <a:ext cx="2874222" cy="154141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rcRect l="68028" t="67556" r="3037" b="8571"/>
          <a:stretch>
            <a:fillRect/>
          </a:stretch>
        </p:blipFill>
        <p:spPr>
          <a:xfrm>
            <a:off x="9463677" y="3761731"/>
            <a:ext cx="1663337" cy="1637211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064986" y="5623189"/>
            <a:ext cx="39250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三</a:t>
            </a:r>
            <a:r>
              <a:rPr lang="zh-CN" altLang="en-US" sz="2400" b="1" dirty="0">
                <a:solidFill>
                  <a:srgbClr val="660066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斜晶系</a:t>
            </a:r>
            <a:endParaRPr lang="zh-CN" altLang="en-US" sz="2400" b="1" dirty="0">
              <a:solidFill>
                <a:srgbClr val="660066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2606793" y="5398942"/>
                <a:ext cx="2455817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≠</m:t>
                      </m:r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≠</m:t>
                      </m:r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400" i="1" dirty="0">
                  <a:solidFill>
                    <a:srgbClr val="660066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≠</m:t>
                      </m:r>
                      <m:r>
                        <a:rPr lang="zh-CN" altLang="en-US" sz="2400" i="1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zh-CN" altLang="en-US" sz="240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≠</m:t>
                      </m:r>
                      <m:r>
                        <a:rPr lang="zh-CN" altLang="en-US" sz="2400" i="1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𝛾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793" y="5398942"/>
                <a:ext cx="2455817" cy="830997"/>
              </a:xfrm>
              <a:prstGeom prst="rect">
                <a:avLst/>
              </a:prstGeom>
              <a:blipFill rotWithShape="1">
                <a:blip r:embed="rId6"/>
                <a:stretch>
                  <a:fillRect l="-5" t="-21" r="16" b="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/>
          <p:cNvSpPr txBox="1"/>
          <p:nvPr/>
        </p:nvSpPr>
        <p:spPr>
          <a:xfrm>
            <a:off x="5599612" y="5623189"/>
            <a:ext cx="29870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660066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简单单斜  体心单斜    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9449195" y="5642019"/>
            <a:ext cx="1985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660066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简单三斜    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7E33F6C-9B62-7EF0-04A5-1A25EF845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216535" y="3157560"/>
                <a:ext cx="11667134" cy="27604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zh-CN" altLang="zh-CN" sz="2800" b="1" kern="100" dirty="0">
                    <a:effectLst/>
                    <a:latin typeface="等线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对于立方晶系</a:t>
                </a:r>
                <a:endParaRPr lang="zh-CN" altLang="zh-CN" sz="2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n-US" altLang="zh-CN" sz="2800" b="1" dirty="0">
                    <a:effectLst/>
                    <a:latin typeface="宋体" panose="02010600030101010101" pitchFamily="2" charset="-122"/>
                    <a:cs typeface="Times New Roman" panose="02020603050405020304" pitchFamily="18" charset="0"/>
                  </a:rPr>
                  <a:t>SC: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zh-CN" sz="280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8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CN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i="1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zh-CN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den>
                              </m:f>
                              <m:acc>
                                <m:accPr>
                                  <m:chr m:val="⃑"/>
                                  <m:ctrlPr>
                                    <a:rPr lang="zh-CN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i="1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zh-CN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den>
                              </m:f>
                              <m:acc>
                                <m:accPr>
                                  <m:chr m:val="⃑"/>
                                  <m:ctrlPr>
                                    <a:rPr lang="zh-CN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i="1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zh-CN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den>
                              </m:f>
                              <m:acc>
                                <m:accPr>
                                  <m:chr m:val="⃑"/>
                                  <m:ctrlPr>
                                    <a:rPr lang="zh-CN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800" dirty="0">
                    <a:effectLst/>
                    <a:latin typeface="宋体" panose="02010600030101010101" pitchFamily="2" charset="-122"/>
                    <a:cs typeface="Times New Roman" panose="02020603050405020304" pitchFamily="18" charset="0"/>
                  </a:rPr>
                  <a:t>       </a:t>
                </a:r>
                <a:r>
                  <a:rPr lang="en-US" altLang="zh-CN" sz="2800" b="1" dirty="0">
                    <a:effectLst/>
                    <a:latin typeface="宋体" panose="02010600030101010101" pitchFamily="2" charset="-122"/>
                    <a:cs typeface="Times New Roman" panose="02020603050405020304" pitchFamily="18" charset="0"/>
                  </a:rPr>
                  <a:t>BCC:</a:t>
                </a:r>
                <a:r>
                  <a:rPr lang="en-US" altLang="zh-CN" sz="2800" i="1" dirty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zh-CN" sz="280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8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CN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i="1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zh-CN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US" altLang="zh-CN" sz="2800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⃑"/>
                                  <m:ctrlPr>
                                    <a:rPr lang="zh-CN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e>
                              </m:acc>
                              <m:r>
                                <a:rPr lang="en-US" altLang="zh-CN" sz="2800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⃑"/>
                                  <m:ctrlPr>
                                    <a:rPr lang="zh-CN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</m:acc>
                              <m:r>
                                <a:rPr lang="en-US" altLang="zh-CN" sz="2800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i="1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zh-CN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US" altLang="zh-CN" sz="2800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⃑"/>
                                  <m:ctrlPr>
                                    <a:rPr lang="zh-CN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</m:acc>
                              <m:r>
                                <a:rPr lang="en-US" altLang="zh-CN" sz="2800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⃑"/>
                                  <m:ctrlPr>
                                    <a:rPr lang="zh-CN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</m:acc>
                              <m:r>
                                <a:rPr lang="en-US" altLang="zh-CN" sz="2800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i="1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zh-CN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US" altLang="zh-CN" sz="2800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⃑"/>
                                  <m:ctrlPr>
                                    <a:rPr lang="zh-CN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</m:acc>
                              <m:r>
                                <a:rPr lang="en-US" altLang="zh-CN" sz="2800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⃑"/>
                                  <m:ctrlPr>
                                    <a:rPr lang="zh-CN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e>
                              </m:acc>
                              <m:r>
                                <a:rPr lang="en-US" altLang="zh-CN" sz="2800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800" b="1" dirty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</a:t>
                </a:r>
                <a:r>
                  <a:rPr lang="en-US" altLang="zh-CN" sz="2800" b="1" dirty="0">
                    <a:effectLst/>
                    <a:latin typeface="宋体" panose="02010600030101010101" pitchFamily="2" charset="-122"/>
                    <a:cs typeface="Times New Roman" panose="02020603050405020304" pitchFamily="18" charset="0"/>
                  </a:rPr>
                  <a:t>FCC:</a:t>
                </a:r>
                <a:r>
                  <a:rPr lang="en-US" altLang="zh-CN" sz="2800" b="1" dirty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zh-CN" sz="280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8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CN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i="1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zh-CN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US" altLang="zh-CN" sz="2800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(−</m:t>
                              </m:r>
                              <m:acc>
                                <m:accPr>
                                  <m:chr m:val="⃑"/>
                                  <m:ctrlPr>
                                    <a:rPr lang="zh-CN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</m:acc>
                              <m:r>
                                <a:rPr lang="en-US" altLang="zh-CN" sz="2800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⃑"/>
                                  <m:ctrlPr>
                                    <a:rPr lang="zh-CN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e>
                              </m:acc>
                              <m:r>
                                <a:rPr lang="en-US" altLang="zh-CN" sz="2800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⃑"/>
                                  <m:ctrlPr>
                                    <a:rPr lang="zh-CN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</m:acc>
                              <m:r>
                                <a:rPr lang="en-US" altLang="zh-CN" sz="2800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i="1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zh-CN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zh-CN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i="1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e>
                                  </m:acc>
                                  <m:r>
                                    <a:rPr lang="en-US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i="1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e>
                                  </m:acc>
                                  <m:r>
                                    <a:rPr lang="en-US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i="1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  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i="1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zh-CN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zh-CN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i="1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e>
                                  </m:acc>
                                  <m:r>
                                    <a:rPr lang="en-US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i="1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e>
                                  </m:acc>
                                  <m:r>
                                    <a:rPr lang="en-US" altLang="zh-CN" sz="2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i="1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  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35" y="3157560"/>
                <a:ext cx="11667134" cy="2760436"/>
              </a:xfrm>
              <a:prstGeom prst="rect">
                <a:avLst/>
              </a:prstGeom>
              <a:blipFill>
                <a:blip r:embed="rId2"/>
                <a:stretch>
                  <a:fillRect l="-1098" t="-2428" b="-4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516765" y="407155"/>
            <a:ext cx="11293162" cy="94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32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10.</a:t>
            </a:r>
            <a:r>
              <a:rPr lang="zh-CN" altLang="zh-CN" sz="32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掌握倒格子、倒格矢、倒格原胞概念，记住倒格原胞基矢</a:t>
            </a:r>
          </a:p>
          <a:p>
            <a:pPr indent="609600">
              <a:lnSpc>
                <a:spcPct val="115000"/>
              </a:lnSpc>
              <a:spcAft>
                <a:spcPts val="800"/>
              </a:spcAft>
              <a:buNone/>
            </a:pP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855324" y="1704127"/>
                <a:ext cx="9013602" cy="7016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 kern="10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zh-CN" altLang="zh-CN" sz="2800" i="1" kern="10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kern="10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altLang="zh-CN" sz="2800" b="0" i="1" kern="100">
                            <a:solidFill>
                              <a:schemeClr val="accent2">
                                <a:lumMod val="50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kern="100">
                        <a:solidFill>
                          <a:schemeClr val="accent2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800" i="1" kern="100">
                            <a:solidFill>
                              <a:schemeClr val="accent2">
                                <a:lumMod val="50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kern="100">
                            <a:solidFill>
                              <a:schemeClr val="accent2">
                                <a:lumMod val="50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zh-CN" sz="2800" b="0" i="1" kern="100">
                            <a:solidFill>
                              <a:schemeClr val="accent2">
                                <a:lumMod val="50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sz="2800" b="0" i="1" kern="100">
                            <a:solidFill>
                              <a:schemeClr val="accent2">
                                <a:lumMod val="50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𝛺</m:t>
                        </m:r>
                      </m:den>
                    </m:f>
                    <m:sSub>
                      <m:sSubPr>
                        <m:ctrlPr>
                          <a:rPr lang="zh-CN" altLang="zh-CN" sz="2800" i="1" kern="100">
                            <a:solidFill>
                              <a:schemeClr val="accent2">
                                <a:lumMod val="50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zh-CN" altLang="zh-CN" sz="2800" i="1" kern="10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kern="10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altLang="zh-CN" sz="2800" b="0" i="1" kern="100">
                            <a:solidFill>
                              <a:schemeClr val="accent2">
                                <a:lumMod val="50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b="0" i="1" kern="100">
                        <a:solidFill>
                          <a:schemeClr val="accent2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zh-CN" altLang="zh-CN" sz="2800" i="1" kern="100">
                            <a:solidFill>
                              <a:schemeClr val="accent2">
                                <a:lumMod val="50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zh-CN" altLang="zh-CN" sz="2800" i="1" kern="10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kern="10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altLang="zh-CN" sz="2800" b="0" i="1" kern="100">
                            <a:solidFill>
                              <a:schemeClr val="accent2">
                                <a:lumMod val="50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zh-CN" sz="2800" kern="100" dirty="0">
                    <a:solidFill>
                      <a:schemeClr val="accent2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等线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 kern="100">
                            <a:solidFill>
                              <a:schemeClr val="accent2">
                                <a:lumMod val="50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zh-CN" altLang="zh-CN" sz="2800" i="1" kern="10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kern="10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altLang="zh-CN" sz="2800" b="0" i="1" kern="100">
                            <a:solidFill>
                              <a:schemeClr val="accent2">
                                <a:lumMod val="50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b="0" i="1" kern="100">
                        <a:solidFill>
                          <a:schemeClr val="accent2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800" i="1" kern="100">
                            <a:solidFill>
                              <a:schemeClr val="accent2">
                                <a:lumMod val="50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kern="100">
                            <a:solidFill>
                              <a:schemeClr val="accent2">
                                <a:lumMod val="50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zh-CN" sz="2800" b="0" i="1" kern="100">
                            <a:solidFill>
                              <a:schemeClr val="accent2">
                                <a:lumMod val="50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sz="2800" b="0" i="1" kern="100">
                            <a:solidFill>
                              <a:schemeClr val="accent2">
                                <a:lumMod val="50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𝛺</m:t>
                        </m:r>
                      </m:den>
                    </m:f>
                    <m:sSub>
                      <m:sSubPr>
                        <m:ctrlPr>
                          <a:rPr lang="zh-CN" altLang="zh-CN" sz="2800" i="1" kern="100">
                            <a:solidFill>
                              <a:schemeClr val="accent2">
                                <a:lumMod val="50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zh-CN" altLang="zh-CN" sz="2800" i="1" kern="10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kern="10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altLang="zh-CN" sz="2800" b="0" i="1" kern="100">
                            <a:solidFill>
                              <a:schemeClr val="accent2">
                                <a:lumMod val="50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800" b="0" i="1" kern="100">
                        <a:solidFill>
                          <a:schemeClr val="accent2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zh-CN" altLang="zh-CN" sz="2800" i="1" kern="100">
                            <a:solidFill>
                              <a:schemeClr val="accent2">
                                <a:lumMod val="50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zh-CN" altLang="zh-CN" sz="2800" i="1" kern="10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kern="10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altLang="zh-CN" sz="2800" b="0" i="1" kern="100">
                            <a:solidFill>
                              <a:schemeClr val="accent2">
                                <a:lumMod val="50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sz="2800" kern="100" dirty="0">
                    <a:solidFill>
                      <a:schemeClr val="accent2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等线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 kern="100">
                            <a:solidFill>
                              <a:schemeClr val="accent2">
                                <a:lumMod val="50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zh-CN" altLang="zh-CN" sz="2800" i="1" kern="10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kern="10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altLang="zh-CN" sz="2800" b="0" i="1" kern="100">
                            <a:solidFill>
                              <a:schemeClr val="accent2">
                                <a:lumMod val="50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800" b="0" i="1" kern="100">
                        <a:solidFill>
                          <a:schemeClr val="accent2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800" i="1" kern="100">
                            <a:solidFill>
                              <a:schemeClr val="accent2">
                                <a:lumMod val="50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kern="100">
                            <a:solidFill>
                              <a:schemeClr val="accent2">
                                <a:lumMod val="50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zh-CN" sz="2800" b="0" i="1" kern="100">
                            <a:solidFill>
                              <a:schemeClr val="accent2">
                                <a:lumMod val="50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sz="2800" b="0" i="1" kern="100">
                            <a:solidFill>
                              <a:schemeClr val="accent2">
                                <a:lumMod val="50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𝛺</m:t>
                        </m:r>
                      </m:den>
                    </m:f>
                    <m:sSub>
                      <m:sSubPr>
                        <m:ctrlPr>
                          <a:rPr lang="zh-CN" altLang="zh-CN" sz="2800" i="1" kern="100">
                            <a:solidFill>
                              <a:schemeClr val="accent2">
                                <a:lumMod val="50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zh-CN" altLang="zh-CN" sz="2800" i="1" kern="10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kern="10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altLang="zh-CN" sz="2800" b="0" i="1" kern="100">
                            <a:solidFill>
                              <a:schemeClr val="accent2">
                                <a:lumMod val="50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kern="100">
                        <a:solidFill>
                          <a:schemeClr val="accent2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zh-CN" altLang="zh-CN" sz="2800" i="1" kern="100">
                            <a:solidFill>
                              <a:schemeClr val="accent2">
                                <a:lumMod val="50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zh-CN" altLang="zh-CN" sz="2800" i="1" kern="10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kern="10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altLang="zh-CN" sz="2800" b="0" i="1" kern="100">
                            <a:solidFill>
                              <a:schemeClr val="accent2">
                                <a:lumMod val="50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sz="2800" dirty="0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24" y="1704127"/>
                <a:ext cx="9013602" cy="701602"/>
              </a:xfrm>
              <a:prstGeom prst="rect">
                <a:avLst/>
              </a:prstGeom>
              <a:blipFill rotWithShape="1">
                <a:blip r:embed="rId3"/>
                <a:stretch>
                  <a:fillRect l="-7" t="-60" r="4" b="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/>
          <p:cNvGrpSpPr/>
          <p:nvPr/>
        </p:nvGrpSpPr>
        <p:grpSpPr>
          <a:xfrm>
            <a:off x="9324690" y="1151390"/>
            <a:ext cx="2598524" cy="2277610"/>
            <a:chOff x="8319116" y="2068222"/>
            <a:chExt cx="2598524" cy="2277610"/>
          </a:xfrm>
        </p:grpSpPr>
        <p:grpSp>
          <p:nvGrpSpPr>
            <p:cNvPr id="10" name="组合 9"/>
            <p:cNvGrpSpPr/>
            <p:nvPr/>
          </p:nvGrpSpPr>
          <p:grpSpPr>
            <a:xfrm>
              <a:off x="8460981" y="2240900"/>
              <a:ext cx="2456659" cy="2104932"/>
              <a:chOff x="8460981" y="2240900"/>
              <a:chExt cx="2456659" cy="2104932"/>
            </a:xfrm>
          </p:grpSpPr>
          <p:sp>
            <p:nvSpPr>
              <p:cNvPr id="14" name="椭圆 13"/>
              <p:cNvSpPr>
                <a:spLocks noChangeAspect="1"/>
              </p:cNvSpPr>
              <p:nvPr/>
            </p:nvSpPr>
            <p:spPr>
              <a:xfrm>
                <a:off x="8460981" y="2329832"/>
                <a:ext cx="2016000" cy="2016000"/>
              </a:xfrm>
              <a:prstGeom prst="ellipse">
                <a:avLst/>
              </a:prstGeom>
              <a:noFill/>
              <a:ln w="69850"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弧形 14"/>
              <p:cNvSpPr/>
              <p:nvPr/>
            </p:nvSpPr>
            <p:spPr>
              <a:xfrm>
                <a:off x="8966490" y="2240900"/>
                <a:ext cx="1951150" cy="2016000"/>
              </a:xfrm>
              <a:prstGeom prst="arc">
                <a:avLst>
                  <a:gd name="adj1" fmla="val 18023485"/>
                  <a:gd name="adj2" fmla="val 0"/>
                </a:avLst>
              </a:prstGeom>
              <a:ln w="635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9172767" y="2068222"/>
                  <a:ext cx="563661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2767" y="2068222"/>
                  <a:ext cx="563661" cy="523220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9997014" y="3697400"/>
                  <a:ext cx="563661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7014" y="3697400"/>
                  <a:ext cx="563661" cy="523220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8319116" y="3613687"/>
                  <a:ext cx="563661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9116" y="3613687"/>
                  <a:ext cx="563661" cy="523220"/>
                </a:xfrm>
                <a:prstGeom prst="rect">
                  <a:avLst/>
                </a:prstGeom>
                <a:blipFill rotWithShape="1">
                  <a:blip r:embed="rId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BDCF170-2EDE-CF7E-BACA-135D22E9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CD1E57B-644D-8968-0195-4B1003037115}"/>
              </a:ext>
            </a:extLst>
          </p:cNvPr>
          <p:cNvSpPr txBox="1"/>
          <p:nvPr/>
        </p:nvSpPr>
        <p:spPr>
          <a:xfrm>
            <a:off x="327780" y="2572022"/>
            <a:ext cx="7996083" cy="52456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15000"/>
              </a:lnSpc>
              <a:spcAft>
                <a:spcPts val="800"/>
              </a:spcAft>
              <a:defRPr sz="2400" b="1" kern="1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sz="2800" dirty="0">
                <a:hlinkClick r:id="rId7" action="ppaction://hlinkpres?slideindex=1&amp;slidetitle="/>
              </a:rPr>
              <a:t>了解</a:t>
            </a:r>
            <a:r>
              <a:rPr lang="en-US" altLang="zh-CN" sz="2800" dirty="0">
                <a:hlinkClick r:id="rId7" action="ppaction://hlinkpres?slideindex=1&amp;slidetitle="/>
              </a:rPr>
              <a:t>BBC</a:t>
            </a:r>
            <a:r>
              <a:rPr lang="zh-CN" altLang="en-US" sz="2800" dirty="0">
                <a:hlinkClick r:id="rId7" action="ppaction://hlinkpres?slideindex=1&amp;slidetitle="/>
              </a:rPr>
              <a:t>的倒格子为</a:t>
            </a:r>
            <a:r>
              <a:rPr lang="en-US" altLang="zh-CN" sz="2800" dirty="0">
                <a:hlinkClick r:id="rId7" action="ppaction://hlinkpres?slideindex=1&amp;slidetitle="/>
              </a:rPr>
              <a:t>FCC</a:t>
            </a:r>
            <a:r>
              <a:rPr lang="zh-CN" altLang="en-US" sz="2800" dirty="0">
                <a:hlinkClick r:id="rId7" action="ppaction://hlinkpres?slideindex=1&amp;slidetitle="/>
              </a:rPr>
              <a:t>，而</a:t>
            </a:r>
            <a:r>
              <a:rPr lang="en-US" altLang="zh-CN" sz="2800" dirty="0">
                <a:hlinkClick r:id="rId7" action="ppaction://hlinkpres?slideindex=1&amp;slidetitle="/>
              </a:rPr>
              <a:t>FCC</a:t>
            </a:r>
            <a:r>
              <a:rPr lang="zh-CN" altLang="en-US" sz="2800" dirty="0">
                <a:hlinkClick r:id="rId7" action="ppaction://hlinkpres?slideindex=1&amp;slidetitle="/>
              </a:rPr>
              <a:t>的倒格子为</a:t>
            </a:r>
            <a:r>
              <a:rPr lang="en-US" altLang="zh-CN" sz="2800" dirty="0">
                <a:hlinkClick r:id="rId7" action="ppaction://hlinkpres?slideindex=1&amp;slidetitle="/>
              </a:rPr>
              <a:t>BCC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687821C-8D13-E8E4-1EFC-71BEA88F10CA}"/>
                  </a:ext>
                </a:extLst>
              </p:cNvPr>
              <p:cNvSpPr txBox="1"/>
              <p:nvPr/>
            </p:nvSpPr>
            <p:spPr>
              <a:xfrm>
                <a:off x="848109" y="4648613"/>
                <a:ext cx="10718140" cy="4745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en-US" altLang="zh-CN" sz="2800" b="1" kern="100" dirty="0">
                    <a:latin typeface="等线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SC: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zh-CN" sz="28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8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CN" altLang="zh-CN" sz="28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800" b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zh-CN" sz="28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zh-CN" sz="28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800" b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zh-CN" sz="28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zh-CN" sz="28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2800" b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zh-CN" sz="28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800" b="1" kern="100" dirty="0">
                    <a:latin typeface="等线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BCC: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zh-CN" sz="28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8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CN" altLang="zh-CN" sz="28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800" b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zh-CN" sz="28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f>
                                    <m:fPr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(−</m:t>
                                  </m:r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800" b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8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800" b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8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2800" b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zh-CN" sz="28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800" b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zh-CN" sz="28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f>
                                    <m:fPr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800" b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sz="28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800" b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8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2800" b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)   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zh-CN" sz="28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2800" b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zh-CN" sz="28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f>
                                    <m:fPr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800" b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8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800" b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sz="28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2800" b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)  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800" b="1" kern="100" dirty="0">
                    <a:latin typeface="等线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   FCC: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zh-CN" sz="28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8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CN" altLang="zh-CN" sz="28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800" b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zh-CN" altLang="zh-CN" sz="28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zh-CN" altLang="zh-CN" sz="28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⃑"/>
                                          <m:ctrlPr>
                                            <a:rPr lang="zh-CN" altLang="zh-CN" sz="2800" b="1" i="1" kern="100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800" b="1" kern="100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⃑"/>
                                          <m:ctrlPr>
                                            <a:rPr lang="zh-CN" altLang="zh-CN" sz="2800" b="1" i="1" kern="100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800" b="1" kern="100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zh-CN" sz="28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800" b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zh-CN" sz="28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f>
                                    <m:fPr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2800" b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8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800" b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zh-CN" sz="28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2800" b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zh-CN" sz="28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f>
                                    <m:fPr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800" b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8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800" b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zh-CN" sz="2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687821C-8D13-E8E4-1EFC-71BEA88F1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109" y="4648613"/>
                <a:ext cx="10718140" cy="4745273"/>
              </a:xfrm>
              <a:prstGeom prst="rect">
                <a:avLst/>
              </a:prstGeom>
              <a:blipFill>
                <a:blip r:embed="rId8"/>
                <a:stretch>
                  <a:fillRect l="-1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3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87599" y="564951"/>
            <a:ext cx="6094926" cy="614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32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11.</a:t>
            </a:r>
            <a:r>
              <a:rPr lang="zh-CN" altLang="zh-CN" sz="32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hlinkClick r:id="rId2" action="ppaction://hlinkpres?slideindex=1&amp;slidetitle="/>
              </a:rPr>
              <a:t>掌握倒格子与正格子间的关系</a:t>
            </a:r>
            <a:endParaRPr lang="zh-CN" altLang="zh-CN" sz="32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780782" y="1633897"/>
                <a:ext cx="9985956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en-US" altLang="zh-CN" sz="2800" b="1" kern="100" dirty="0" err="1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lang="zh-CN" altLang="zh-CN" sz="28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．</a:t>
                </a:r>
                <a14:m>
                  <m:oMath xmlns:m="http://schemas.openxmlformats.org/officeDocument/2006/math">
                    <m:r>
                      <a:rPr lang="en-US" altLang="zh-CN" sz="2800" b="1" i="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𝛀</m:t>
                    </m:r>
                    <m:sSup>
                      <m:sSupPr>
                        <m:ctrlPr>
                          <a:rPr lang="zh-CN" altLang="zh-CN" sz="2800" b="1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800" b="1" i="0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𝛀</m:t>
                        </m:r>
                      </m:e>
                      <m:sup>
                        <m:r>
                          <a:rPr lang="en-US" altLang="zh-CN" sz="28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8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sz="2800" b="1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2800" b="1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  <m:r>
                              <a:rPr lang="en-US" altLang="zh-CN" sz="28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𝝅</m:t>
                            </m:r>
                          </m:e>
                        </m:d>
                      </m:e>
                      <m:sup>
                        <m:r>
                          <a:rPr lang="en-US" altLang="zh-CN" sz="28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altLang="zh-CN" sz="28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endParaRPr lang="zh-CN" altLang="zh-CN" sz="2800" kern="1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82" y="1633897"/>
                <a:ext cx="9985956" cy="553998"/>
              </a:xfrm>
              <a:prstGeom prst="rect">
                <a:avLst/>
              </a:prstGeom>
              <a:blipFill rotWithShape="1">
                <a:blip r:embed="rId3"/>
                <a:stretch>
                  <a:fillRect l="-4" t="-8" r="3" b="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632675" y="2993429"/>
                <a:ext cx="9985956" cy="6024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15240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en-US" altLang="zh-CN" sz="2800" b="1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iii</a:t>
                </a:r>
                <a:r>
                  <a:rPr lang="en-US" altLang="zh-CN" sz="28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r>
                  <a:rPr lang="zh-CN" altLang="zh-CN" sz="2800" b="1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倒格矢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 kern="10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zh-CN" altLang="zh-CN" sz="2800" i="1" kern="10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kern="10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𝐺</m:t>
                            </m:r>
                          </m:e>
                        </m:acc>
                      </m:e>
                      <m:sub>
                        <m:r>
                          <a:rPr lang="en-US" altLang="zh-CN" sz="2800" b="0" i="1" kern="10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sz="2800" b="0" i="1" kern="1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800" i="1" kern="10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kern="10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800" b="0" i="1" kern="10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sz="2800" i="1" kern="10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zh-CN" altLang="zh-CN" sz="2800" i="1" kern="10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kern="10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altLang="zh-CN" sz="2800" b="0" i="1" kern="10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kern="1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800" i="1" kern="10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kern="10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800" b="0" i="1" kern="10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CN" altLang="zh-CN" sz="2800" i="1" kern="10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zh-CN" altLang="zh-CN" sz="2800" i="1" kern="10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kern="10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altLang="zh-CN" sz="2800" b="0" i="1" kern="10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b="0" i="1" kern="1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800" i="1" kern="10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kern="10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800" b="0" i="1" kern="10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zh-CN" altLang="zh-CN" sz="2800" i="1" kern="10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zh-CN" altLang="zh-CN" sz="2800" i="1" kern="10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kern="10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altLang="zh-CN" sz="2800" b="0" i="1" kern="10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zh-CN" sz="2800" b="1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与晶面</a:t>
                </a:r>
                <a14:m>
                  <m:oMath xmlns:m="http://schemas.openxmlformats.org/officeDocument/2006/math">
                    <m:r>
                      <a:rPr lang="en-US" altLang="zh-CN" sz="2800" b="0" i="1" kern="10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sz="2800" i="1" kern="10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kern="10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800" b="0" i="1" kern="10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sz="2800" i="1" kern="10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kern="10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800" b="0" i="1" kern="10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CN" altLang="zh-CN" sz="2800" i="1" kern="10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kern="10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800" b="0" i="1" kern="10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800" b="0" i="1" kern="1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sz="2800" b="1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正交</a:t>
                </a: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75" y="2993429"/>
                <a:ext cx="9985956" cy="602473"/>
              </a:xfrm>
              <a:prstGeom prst="rect">
                <a:avLst/>
              </a:prstGeom>
              <a:blipFill rotWithShape="1">
                <a:blip r:embed="rId4"/>
                <a:stretch>
                  <a:fillRect l="-2" t="-6" r="2" b="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780782" y="2187895"/>
                <a:ext cx="9985956" cy="6819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en-US" altLang="zh-CN" sz="2800" b="1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ii</a:t>
                </a:r>
                <a:r>
                  <a:rPr lang="en-US" altLang="zh-CN" sz="28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 kern="10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zh-CN" altLang="zh-CN" sz="2800" i="1" kern="10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kern="10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altLang="zh-CN" sz="2800" b="0" i="1" kern="10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b="0" i="1" kern="1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b>
                      <m:sSubPr>
                        <m:ctrlPr>
                          <a:rPr lang="zh-CN" altLang="zh-CN" sz="2800" i="1" kern="10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zh-CN" altLang="zh-CN" sz="2800" i="1" kern="10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kern="10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altLang="zh-CN" sz="2800" b="0" i="1" kern="10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800" b="0" i="1" kern="1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=2</m:t>
                    </m:r>
                    <m:r>
                      <a:rPr lang="en-US" altLang="zh-CN" sz="2800" b="0" i="1" kern="1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𝜋</m:t>
                    </m:r>
                    <m:sSub>
                      <m:sSubPr>
                        <m:ctrlPr>
                          <a:rPr lang="zh-CN" altLang="zh-CN" sz="2800" i="1" kern="10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kern="10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800" b="0" i="1" kern="10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zh-CN" altLang="zh-CN" sz="2800" kern="1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82" y="2187895"/>
                <a:ext cx="9985956" cy="681982"/>
              </a:xfrm>
              <a:prstGeom prst="rect">
                <a:avLst/>
              </a:prstGeom>
              <a:blipFill rotWithShape="1">
                <a:blip r:embed="rId5"/>
                <a:stretch>
                  <a:fillRect l="-4" t="-47" r="3" b="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77751" y="3791919"/>
                <a:ext cx="9985956" cy="10051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153035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altLang="zh-CN" sz="2800" b="1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iv</a:t>
                </a:r>
                <a:r>
                  <a:rPr lang="en-US" altLang="zh-CN" sz="28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3200" i="1" kern="10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kern="10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zh-CN" altLang="zh-CN" sz="3200" i="1" kern="10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0" i="1" kern="10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3200" b="0" i="1" kern="10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sz="3200" i="1" kern="10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0" i="1" kern="10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3200" b="0" i="1" kern="10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sz="3200" i="1" kern="10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0" i="1" kern="10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3200" b="0" i="1" kern="10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  <m:r>
                      <a:rPr lang="en-US" altLang="zh-CN" sz="3200" b="0" i="1" kern="1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3200" i="1" kern="10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3200" b="0" i="1" kern="10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zh-CN" sz="3200" b="0" i="1" kern="10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d>
                          <m:dPr>
                            <m:begChr m:val="⌈"/>
                            <m:endChr m:val="⌉"/>
                            <m:ctrlPr>
                              <a:rPr lang="zh-CN" altLang="zh-CN" sz="3200" i="1" kern="10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3200" i="1" kern="100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zh-CN" altLang="zh-CN" sz="3200" i="1" kern="10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3200" b="0" i="1" kern="10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𝐺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3200" b="0" i="1" kern="100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h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altLang="zh-CN" sz="28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zh-CN" altLang="zh-CN" sz="2800" kern="1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751" y="3791919"/>
                <a:ext cx="9985956" cy="1005147"/>
              </a:xfrm>
              <a:prstGeom prst="rect">
                <a:avLst/>
              </a:prstGeom>
              <a:blipFill rotWithShape="1">
                <a:blip r:embed="rId6"/>
                <a:stretch>
                  <a:fillRect l="-2" t="-33" r="2" b="-9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382C5E0-3398-E409-2C62-EBF42E2FF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98281" y="198340"/>
            <a:ext cx="11524981" cy="614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32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12.</a:t>
            </a:r>
            <a:r>
              <a:rPr lang="zh-CN" altLang="zh-CN" sz="32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了解布里渊区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81991" y="2197250"/>
            <a:ext cx="11524981" cy="614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3200" b="1" kern="1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iii.</a:t>
            </a:r>
            <a:r>
              <a:rPr lang="zh-CN" altLang="zh-CN" sz="3200" b="1" kern="1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对于一维格子、二维正方和二维矩形格子，会画</a:t>
            </a:r>
            <a:r>
              <a:rPr lang="en-US" altLang="zh-CN" sz="3200" b="1" kern="1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1st BZ</a:t>
            </a:r>
            <a:endParaRPr lang="zh-CN" altLang="zh-CN" sz="3200" b="1" kern="1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81992" y="908396"/>
            <a:ext cx="11524981" cy="614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3200" b="1" kern="100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32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zh-CN" altLang="zh-CN" sz="32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布里渊区</a:t>
            </a:r>
            <a:r>
              <a:rPr lang="zh-CN" altLang="en-US" sz="32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体积</a:t>
            </a:r>
            <a:r>
              <a:rPr lang="en-US" altLang="zh-CN" sz="32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zh-CN" altLang="en-US" sz="32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倒格原胞体积</a:t>
            </a:r>
            <a:endParaRPr lang="zh-CN" altLang="zh-CN" sz="3200" b="1" kern="1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81992" y="1582530"/>
            <a:ext cx="11064295" cy="614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3200" b="1" kern="1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ii.</a:t>
            </a:r>
            <a:r>
              <a:rPr lang="zh-CN" altLang="en-US" sz="3200" b="1" kern="1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知道维格纳</a:t>
            </a:r>
            <a:r>
              <a:rPr lang="en-US" altLang="zh-CN" sz="3200" b="1" kern="1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3200" b="1" kern="1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塞茨原胞，</a:t>
            </a:r>
            <a:r>
              <a:rPr lang="zh-CN" altLang="zh-CN" sz="3200" b="1" kern="1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布里渊区</a:t>
            </a:r>
            <a:r>
              <a:rPr lang="zh-CN" altLang="en-US" sz="3200" b="1" kern="1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就是倒格子的</a:t>
            </a:r>
            <a:r>
              <a:rPr lang="en-US" altLang="zh-CN" sz="3200" b="1" kern="1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W-S</a:t>
            </a:r>
            <a:r>
              <a:rPr lang="zh-CN" altLang="en-US" sz="3200" b="1" kern="1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原胞</a:t>
            </a:r>
            <a:endParaRPr lang="zh-CN" altLang="zh-CN" sz="3200" b="1" kern="1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81991" y="2865002"/>
            <a:ext cx="11524981" cy="1181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32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iv.</a:t>
            </a:r>
            <a:r>
              <a:rPr lang="zh-CN" altLang="zh-CN" sz="32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对于立方晶系，知道</a:t>
            </a:r>
            <a:r>
              <a:rPr lang="en-US" altLang="zh-CN" sz="32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SC</a:t>
            </a:r>
            <a:r>
              <a:rPr lang="zh-CN" altLang="zh-CN" sz="32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32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BCC</a:t>
            </a:r>
            <a:r>
              <a:rPr lang="zh-CN" altLang="zh-CN" sz="32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32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FCC</a:t>
            </a:r>
            <a:r>
              <a:rPr lang="zh-CN" altLang="zh-CN" sz="32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的布里渊区的形状分别为立方体、菱形十二体和截角八面体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0" t="31831" r="3257" b="18592"/>
          <a:stretch>
            <a:fillRect/>
          </a:stretch>
        </p:blipFill>
        <p:spPr bwMode="auto">
          <a:xfrm>
            <a:off x="5183393" y="4099063"/>
            <a:ext cx="2857712" cy="26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69" t="36009" r="8246" b="11356"/>
          <a:stretch>
            <a:fillRect/>
          </a:stretch>
        </p:blipFill>
        <p:spPr bwMode="auto">
          <a:xfrm>
            <a:off x="8764073" y="4046031"/>
            <a:ext cx="2627290" cy="267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6BFAD65-5C53-36FC-289F-2ACB53E8A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45553" y="463242"/>
            <a:ext cx="609492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400" b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二、</a:t>
            </a:r>
            <a:r>
              <a:rPr lang="zh-CN" altLang="zh-CN" dirty="0"/>
              <a:t>关于晶体衍射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48960" y="4172380"/>
            <a:ext cx="10842401" cy="6147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15000"/>
              </a:lnSpc>
              <a:spcAft>
                <a:spcPts val="800"/>
              </a:spcAft>
              <a:defRPr sz="3200"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2.</a:t>
            </a:r>
            <a:r>
              <a:rPr lang="zh-CN" altLang="zh-CN" dirty="0"/>
              <a:t>了解产生衍射极大的条件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65249" y="1390182"/>
            <a:ext cx="11112857" cy="6147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15000"/>
              </a:lnSpc>
              <a:spcAft>
                <a:spcPts val="800"/>
              </a:spcAft>
              <a:defRPr sz="3200"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1.</a:t>
            </a:r>
            <a:r>
              <a:rPr lang="zh-CN" altLang="zh-CN" dirty="0"/>
              <a:t>理解晶体的周期性可使波长合适的波产生衍射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09948" y="2162401"/>
            <a:ext cx="113189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7030A0"/>
                </a:solidFill>
              </a:rPr>
              <a:t>知道</a:t>
            </a:r>
            <a:r>
              <a:rPr lang="en-US" altLang="zh-CN" sz="2800" b="1" dirty="0">
                <a:solidFill>
                  <a:srgbClr val="7030A0"/>
                </a:solidFill>
              </a:rPr>
              <a:t>X</a:t>
            </a:r>
            <a:r>
              <a:rPr lang="zh-CN" altLang="zh-CN" sz="2800" b="1" dirty="0">
                <a:solidFill>
                  <a:srgbClr val="7030A0"/>
                </a:solidFill>
              </a:rPr>
              <a:t>射线是电磁波</a:t>
            </a:r>
            <a:r>
              <a:rPr lang="zh-CN" altLang="en-US" sz="2800" b="1" dirty="0">
                <a:solidFill>
                  <a:srgbClr val="7030A0"/>
                </a:solidFill>
              </a:rPr>
              <a:t>，入射到晶体上可能会产生衍射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74343" y="2825106"/>
            <a:ext cx="102950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/>
              <a:t>知道</a:t>
            </a:r>
            <a:r>
              <a:rPr lang="zh-CN" altLang="zh-CN" sz="2800" b="1" dirty="0"/>
              <a:t>中子流和电子</a:t>
            </a:r>
            <a:r>
              <a:rPr lang="zh-CN" altLang="en-US" sz="2800" b="1" dirty="0"/>
              <a:t>流入射到晶体上也可能产生衍射图形，实际上是物质波的衍射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58056" y="4944598"/>
            <a:ext cx="9296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800" b="1" dirty="0">
                <a:solidFill>
                  <a:srgbClr val="7030A0"/>
                </a:solidFill>
              </a:rPr>
              <a:t>衍射波与入射波的波程差是波长的整数倍</a:t>
            </a:r>
            <a:endParaRPr lang="zh-CN" altLang="en-US" sz="2800" b="1" dirty="0">
              <a:solidFill>
                <a:srgbClr val="7030A0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41C0E12-C74B-C1D6-CB3B-2780B7BC7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355" y="1865312"/>
            <a:ext cx="6842125" cy="312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10325" y="460365"/>
                <a:ext cx="11325360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32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3.</a:t>
                </a:r>
                <a:r>
                  <a:rPr lang="zh-CN" altLang="zh-CN" sz="32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了解实验上直接观测量是衍射极大方向与入射方向的夹角，即衍射角</a:t>
                </a:r>
                <a14:m>
                  <m:oMath xmlns:m="http://schemas.openxmlformats.org/officeDocument/2006/math">
                    <m:r>
                      <a:rPr lang="en-US" altLang="zh-CN" sz="3200" b="1" kern="10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3200" b="1" kern="10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endParaRPr lang="zh-CN" altLang="en-US" sz="3200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25" y="460365"/>
                <a:ext cx="11325360" cy="1077218"/>
              </a:xfrm>
              <a:prstGeom prst="rect">
                <a:avLst/>
              </a:prstGeom>
              <a:blipFill rotWithShape="1">
                <a:blip r:embed="rId3"/>
                <a:stretch>
                  <a:fillRect l="-4" t="-58" r="5" b="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/>
          <p:cNvGrpSpPr/>
          <p:nvPr/>
        </p:nvGrpSpPr>
        <p:grpSpPr>
          <a:xfrm>
            <a:off x="4544201" y="2195046"/>
            <a:ext cx="2626021" cy="3106795"/>
            <a:chOff x="4524883" y="3198168"/>
            <a:chExt cx="2626021" cy="3106795"/>
          </a:xfrm>
        </p:grpSpPr>
        <p:sp>
          <p:nvSpPr>
            <p:cNvPr id="5" name="弧形 4"/>
            <p:cNvSpPr/>
            <p:nvPr/>
          </p:nvSpPr>
          <p:spPr>
            <a:xfrm rot="18173194">
              <a:off x="4434403" y="3588462"/>
              <a:ext cx="2806981" cy="2626021"/>
            </a:xfrm>
            <a:prstGeom prst="arc">
              <a:avLst/>
            </a:prstGeom>
            <a:ln w="25400">
              <a:headEnd type="none" w="med" len="lg"/>
              <a:tailEnd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 rot="20711655">
                  <a:off x="4889812" y="3198168"/>
                  <a:ext cx="117711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711655">
                  <a:off x="4889812" y="3198168"/>
                  <a:ext cx="1177117" cy="461665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文本框 8"/>
          <p:cNvSpPr txBox="1"/>
          <p:nvPr/>
        </p:nvSpPr>
        <p:spPr>
          <a:xfrm>
            <a:off x="1363223" y="4992687"/>
            <a:ext cx="9161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2">
                    <a:lumMod val="50000"/>
                  </a:schemeClr>
                </a:solidFill>
              </a:rPr>
              <a:t>除衍射角外，晶体衍射实验中的直接测量量是衍射峰强度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B6CB89E-0093-D0F3-FB31-A42D54E56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65" y="429086"/>
            <a:ext cx="10049283" cy="6107170"/>
          </a:xfrm>
          <a:prstGeom prst="rect">
            <a:avLst/>
          </a:prstGeom>
        </p:spPr>
      </p:pic>
      <p:sp>
        <p:nvSpPr>
          <p:cNvPr id="4" name="标注: 弯曲线形 3">
            <a:extLst>
              <a:ext uri="{FF2B5EF4-FFF2-40B4-BE49-F238E27FC236}">
                <a16:creationId xmlns:a16="http://schemas.microsoft.com/office/drawing/2014/main" id="{63F16FC2-20F3-278C-7AEE-151B5AAB6BB7}"/>
              </a:ext>
            </a:extLst>
          </p:cNvPr>
          <p:cNvSpPr/>
          <p:nvPr/>
        </p:nvSpPr>
        <p:spPr>
          <a:xfrm>
            <a:off x="9161385" y="3924991"/>
            <a:ext cx="850491" cy="414962"/>
          </a:xfrm>
          <a:prstGeom prst="borderCallout2">
            <a:avLst>
              <a:gd name="adj1" fmla="val 21669"/>
              <a:gd name="adj2" fmla="val -4061"/>
              <a:gd name="adj3" fmla="val 24587"/>
              <a:gd name="adj4" fmla="val -337786"/>
              <a:gd name="adj5" fmla="val 49749"/>
              <a:gd name="adj6" fmla="val -337169"/>
            </a:avLst>
          </a:prstGeom>
          <a:ln w="412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TBA</a:t>
            </a:r>
            <a:endParaRPr lang="zh-CN" altLang="en-US" sz="2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0669CB4-2A3A-9EC8-DE14-4030608C6674}"/>
              </a:ext>
            </a:extLst>
          </p:cNvPr>
          <p:cNvCxnSpPr/>
          <p:nvPr/>
        </p:nvCxnSpPr>
        <p:spPr>
          <a:xfrm>
            <a:off x="6280175" y="4767603"/>
            <a:ext cx="3306455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B155BFF-89B9-A207-00EE-844DBE674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78129" y="433720"/>
            <a:ext cx="5568502" cy="614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altLang="zh-CN" sz="32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 </a:t>
            </a:r>
            <a:r>
              <a:rPr lang="zh-CN" altLang="zh-CN" sz="32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hlinkClick r:id="rId2" action="ppaction://hlinkpres?slideindex=1&amp;slidetitle="/>
              </a:rPr>
              <a:t>全面掌握布拉格反射公式</a:t>
            </a:r>
            <a:endParaRPr lang="zh-CN" altLang="zh-CN" sz="32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83967" y="4137485"/>
                <a:ext cx="60949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kern="10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sz="2800" b="1" kern="10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𝑑</m:t>
                      </m:r>
                      <m:func>
                        <m:funcPr>
                          <m:ctrlPr>
                            <a:rPr lang="zh-CN" altLang="zh-CN" sz="2800" b="1" i="1" kern="1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1" kern="1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zh-CN" sz="2800" b="1" kern="1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zh-CN" sz="2800" b="1" kern="10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800" b="1" kern="10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altLang="zh-CN" sz="2800" b="1" kern="10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𝜆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967" y="4137485"/>
                <a:ext cx="6094926" cy="523220"/>
              </a:xfrm>
              <a:prstGeom prst="rect">
                <a:avLst/>
              </a:prstGeom>
              <a:blipFill rotWithShape="1">
                <a:blip r:embed="rId3"/>
                <a:stretch>
                  <a:fillRect l="-1" t="-88" r="4" b="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973" y="1571352"/>
            <a:ext cx="4464050" cy="203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接箭头连接符 7"/>
          <p:cNvCxnSpPr/>
          <p:nvPr/>
        </p:nvCxnSpPr>
        <p:spPr>
          <a:xfrm>
            <a:off x="3226157" y="3490174"/>
            <a:ext cx="0" cy="631065"/>
          </a:xfrm>
          <a:prstGeom prst="straightConnector1">
            <a:avLst/>
          </a:prstGeom>
          <a:ln w="3492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3731430" y="3483735"/>
            <a:ext cx="0" cy="631065"/>
          </a:xfrm>
          <a:prstGeom prst="straightConnector1">
            <a:avLst/>
          </a:prstGeom>
          <a:ln w="3492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注: 线形 11"/>
          <p:cNvSpPr/>
          <p:nvPr/>
        </p:nvSpPr>
        <p:spPr>
          <a:xfrm>
            <a:off x="2736760" y="4650520"/>
            <a:ext cx="1146220" cy="361510"/>
          </a:xfrm>
          <a:prstGeom prst="borderCallout1">
            <a:avLst>
              <a:gd name="adj1" fmla="val -844"/>
              <a:gd name="adj2" fmla="val 30993"/>
              <a:gd name="adj3" fmla="val 7406"/>
              <a:gd name="adj4" fmla="val 7173"/>
            </a:avLst>
          </a:prstGeom>
          <a:solidFill>
            <a:schemeClr val="accent1">
              <a:alpha val="80000"/>
            </a:schemeClr>
          </a:solidFill>
          <a:ln>
            <a:solidFill>
              <a:schemeClr val="accent1">
                <a:shade val="1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波程差</a:t>
            </a:r>
          </a:p>
        </p:txBody>
      </p:sp>
      <p:sp>
        <p:nvSpPr>
          <p:cNvPr id="13" name="标注: 线形 12"/>
          <p:cNvSpPr/>
          <p:nvPr/>
        </p:nvSpPr>
        <p:spPr>
          <a:xfrm>
            <a:off x="2668832" y="5214913"/>
            <a:ext cx="1425262" cy="361510"/>
          </a:xfrm>
          <a:prstGeom prst="borderCallout1">
            <a:avLst>
              <a:gd name="adj1" fmla="val 937"/>
              <a:gd name="adj2" fmla="val 94777"/>
              <a:gd name="adj3" fmla="val -186751"/>
              <a:gd name="adj4" fmla="val 121525"/>
            </a:avLst>
          </a:prstGeom>
          <a:solidFill>
            <a:schemeClr val="accent1">
              <a:alpha val="80000"/>
            </a:schemeClr>
          </a:solidFill>
          <a:ln>
            <a:solidFill>
              <a:schemeClr val="accent1">
                <a:shade val="1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衍射级次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3445099" y="2675651"/>
            <a:ext cx="1945460" cy="1103521"/>
          </a:xfrm>
          <a:prstGeom prst="line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4936166" y="3786160"/>
                <a:ext cx="575029" cy="5162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6166" y="3786160"/>
                <a:ext cx="575029" cy="516232"/>
              </a:xfrm>
              <a:prstGeom prst="rect">
                <a:avLst/>
              </a:prstGeom>
              <a:blipFill rotWithShape="1">
                <a:blip r:embed="rId5"/>
                <a:stretch>
                  <a:fillRect l="-54" t="-56" r="-105" b="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 flipH="1">
                <a:off x="4823139" y="1166686"/>
                <a:ext cx="602290" cy="516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823139" y="1166686"/>
                <a:ext cx="602290" cy="516232"/>
              </a:xfrm>
              <a:prstGeom prst="rect">
                <a:avLst/>
              </a:prstGeom>
              <a:blipFill rotWithShape="1">
                <a:blip r:embed="rId6"/>
                <a:stretch>
                  <a:fillRect l="-52" t="-37" r="104" b="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接连接符 20"/>
          <p:cNvCxnSpPr/>
          <p:nvPr/>
        </p:nvCxnSpPr>
        <p:spPr>
          <a:xfrm flipV="1">
            <a:off x="5390559" y="1650723"/>
            <a:ext cx="0" cy="2135437"/>
          </a:xfrm>
          <a:prstGeom prst="line">
            <a:avLst/>
          </a:prstGeom>
          <a:ln w="539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5377163" y="2811030"/>
                <a:ext cx="1401730" cy="5088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7163" y="2811030"/>
                <a:ext cx="1401730" cy="508857"/>
              </a:xfrm>
              <a:prstGeom prst="rect">
                <a:avLst/>
              </a:prstGeom>
              <a:blipFill rotWithShape="1">
                <a:blip r:embed="rId7"/>
                <a:stretch>
                  <a:fillRect l="-44" t="-102" r="19" b="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6560702" y="402814"/>
                <a:ext cx="5568502" cy="676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altLang="zh-CN" sz="32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5. </a:t>
                </a:r>
                <a:r>
                  <a:rPr lang="zh-CN" altLang="en-US" sz="32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知道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⃑"/>
                        <m:ctrlPr>
                          <a:rPr lang="zh-CN" alt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acc>
                    <m:r>
                      <a:rPr lang="en-US" altLang="zh-CN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zh-CN" altLang="zh-CN" sz="3200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702" y="402814"/>
                <a:ext cx="5568502" cy="676532"/>
              </a:xfrm>
              <a:prstGeom prst="rect">
                <a:avLst/>
              </a:prstGeom>
              <a:blipFill rotWithShape="1">
                <a:blip r:embed="rId8"/>
                <a:stretch>
                  <a:fillRect l="-9" t="-33" r="1" b="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本框 32"/>
          <p:cNvSpPr txBox="1"/>
          <p:nvPr/>
        </p:nvSpPr>
        <p:spPr>
          <a:xfrm>
            <a:off x="7277720" y="1571352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2">
                    <a:lumMod val="50000"/>
                  </a:schemeClr>
                </a:solidFill>
              </a:rPr>
              <a:t>由于倒格矢与晶面族正交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7322623" y="2287810"/>
                <a:ext cx="38781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所以这些必是晶面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h𝑘𝑙</m:t>
                    </m:r>
                    <m:r>
                      <a:rPr lang="en-US" altLang="zh-CN" sz="2800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8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623" y="2287810"/>
                <a:ext cx="3878178" cy="523220"/>
              </a:xfrm>
              <a:prstGeom prst="rect">
                <a:avLst/>
              </a:prstGeom>
              <a:blipFill>
                <a:blip r:embed="rId9"/>
                <a:stretch>
                  <a:fillRect l="-3145" t="-11628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接箭头连接符 35"/>
          <p:cNvCxnSpPr/>
          <p:nvPr/>
        </p:nvCxnSpPr>
        <p:spPr>
          <a:xfrm flipH="1">
            <a:off x="5893642" y="2811030"/>
            <a:ext cx="1384078" cy="790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34" idx="1"/>
          </p:cNvCxnSpPr>
          <p:nvPr/>
        </p:nvCxnSpPr>
        <p:spPr>
          <a:xfrm flipH="1">
            <a:off x="5746034" y="2549420"/>
            <a:ext cx="1576589" cy="169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6399716" y="3799319"/>
            <a:ext cx="5568502" cy="1181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altLang="zh-CN" sz="32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6. </a:t>
            </a:r>
            <a:r>
              <a:rPr lang="zh-CN" altLang="en-US" sz="32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知道在讨论晶体衍射时，采用晶胞坐标系是方便的</a:t>
            </a:r>
            <a:endParaRPr lang="zh-CN" altLang="zh-CN" sz="32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399716" y="5177902"/>
            <a:ext cx="4900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2">
                    <a:lumMod val="50000"/>
                  </a:schemeClr>
                </a:solidFill>
              </a:rPr>
              <a:t>因为晶胞能反映晶体的对称性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B30016E-5991-F827-D737-BEAB4EECA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 animBg="1"/>
      <p:bldP spid="13" grpId="0" animBg="1"/>
      <p:bldP spid="18" grpId="0"/>
      <p:bldP spid="19" grpId="0"/>
      <p:bldP spid="31" grpId="0"/>
      <p:bldP spid="32" grpId="0"/>
      <p:bldP spid="33" grpId="0"/>
      <p:bldP spid="34" grpId="0"/>
      <p:bldP spid="42" grpId="0"/>
      <p:bldP spid="4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7982" y="495506"/>
            <a:ext cx="10908405" cy="6147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15000"/>
              </a:lnSpc>
              <a:spcAft>
                <a:spcPts val="800"/>
              </a:spcAft>
              <a:defRPr sz="3200"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7. </a:t>
            </a:r>
            <a:r>
              <a:rPr lang="zh-CN" altLang="zh-CN" dirty="0"/>
              <a:t>理解布拉格反射公式</a:t>
            </a:r>
            <a:r>
              <a:rPr lang="zh-CN" altLang="en-US" dirty="0"/>
              <a:t>在</a:t>
            </a:r>
            <a:r>
              <a:rPr lang="zh-CN" altLang="zh-CN" dirty="0"/>
              <a:t>立方晶系</a:t>
            </a:r>
            <a:r>
              <a:rPr lang="zh-CN" altLang="en-US" dirty="0"/>
              <a:t>中的表达方式</a:t>
            </a:r>
            <a:endParaRPr lang="zh-CN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253545" y="5809842"/>
                <a:ext cx="8006364" cy="552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zh-CN" altLang="zh-CN" sz="2800" b="1" kern="100" dirty="0">
                    <a:effectLst/>
                    <a:latin typeface="等线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2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h𝑘𝑙</m:t>
                    </m:r>
                    <m:r>
                      <a:rPr lang="en-US" altLang="zh-CN" sz="2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sz="2800" b="1" kern="100" dirty="0">
                    <a:effectLst/>
                    <a:latin typeface="等线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是密勒指数，</a:t>
                </a:r>
                <a14:m>
                  <m:oMath xmlns:m="http://schemas.openxmlformats.org/officeDocument/2006/math">
                    <m:r>
                      <a:rPr lang="en-US" altLang="zh-CN" sz="2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𝑛h</m:t>
                    </m:r>
                    <m:r>
                      <a:rPr lang="en-US" altLang="zh-CN" sz="2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𝑛𝑘</m:t>
                    </m:r>
                    <m:r>
                      <a:rPr lang="en-US" altLang="zh-CN" sz="2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𝑛𝑙</m:t>
                    </m:r>
                    <m:r>
                      <a:rPr lang="en-US" altLang="zh-CN" sz="2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sz="2800" b="1" kern="100" dirty="0">
                    <a:effectLst/>
                    <a:latin typeface="等线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是衍射面指数</a:t>
                </a:r>
                <a:endParaRPr lang="zh-CN" altLang="zh-CN" sz="2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545" y="5809842"/>
                <a:ext cx="8006364" cy="552652"/>
              </a:xfrm>
              <a:prstGeom prst="rect">
                <a:avLst/>
              </a:prstGeom>
              <a:blipFill rotWithShape="1">
                <a:blip r:embed="rId2"/>
                <a:stretch>
                  <a:fillRect l="-1" t="-41" r="4" b="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686873" y="1789171"/>
            <a:ext cx="3762778" cy="614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3200" b="1" kern="100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32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zh-CN" altLang="en-US" sz="32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采用晶胞坐标系</a:t>
            </a:r>
            <a:endParaRPr lang="zh-CN" altLang="zh-CN" sz="3200" b="1" kern="1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966156" y="1077573"/>
                <a:ext cx="2348784" cy="20297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800" i="1" kern="100" smtClean="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i="1" kern="100" smtClean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en-US" altLang="zh-CN" sz="2800" i="1" kern="100" smtClean="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800" b="0" i="1" kern="100" smtClean="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𝑎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sz="2800" b="0" i="1" kern="100" smtClean="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altLang="zh-CN" sz="2800" b="0" i="1" kern="100" smtClean="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en-US" altLang="zh-CN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en-US" altLang="zh-CN" sz="2800" i="1" kern="10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800" i="1" kern="10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𝑎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800" b="0" i="1" kern="100" smtClean="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sz="2800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altLang="zh-CN" sz="2800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en-US" altLang="zh-CN" sz="2800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800" b="0" i="1" kern="100" smtClean="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en-US" altLang="zh-CN" sz="2800" i="1" kern="10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800" i="1" kern="10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𝑎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800" b="0" i="1" kern="100" smtClean="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sz="2800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altLang="zh-CN" sz="2800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en-US" altLang="zh-CN" sz="2800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800" b="0" i="1" kern="100" smtClean="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sz="2800" kern="1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156" y="1077573"/>
                <a:ext cx="2348784" cy="2029723"/>
              </a:xfrm>
              <a:prstGeom prst="rect">
                <a:avLst/>
              </a:prstGeom>
              <a:blipFill rotWithShape="1">
                <a:blip r:embed="rId3"/>
                <a:stretch>
                  <a:fillRect l="-25" t="-30" r="21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5582455" y="805809"/>
                <a:ext cx="2348784" cy="24287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i="1" kern="10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⇒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800" i="1" kern="100" smtClean="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i="1" kern="100" smtClean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en-US" altLang="zh-CN" sz="2800" i="1" kern="100" smtClean="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800" b="0" i="1" kern="100" smtClean="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𝑏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sz="2800" b="0" i="1" kern="100" smtClean="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altLang="zh-CN" sz="2800" b="0" i="1" kern="100" smtClean="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altLang="zh-CN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  <m:r>
                                      <a:rPr lang="zh-CN" altLang="en-US" sz="2800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altLang="zh-CN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altLang="zh-CN" sz="2800" b="0" i="1" kern="100" smtClean="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  <m:r>
                                  <a:rPr lang="en-US" altLang="zh-CN" sz="2800" b="0" i="1" kern="100" smtClean="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en-US" altLang="zh-CN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en-US" altLang="zh-CN" sz="2800" i="1" kern="100" smtClean="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800" b="0" i="1" kern="100" smtClean="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𝑏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800" b="0" i="1" kern="100" smtClean="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sz="2800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altLang="zh-CN" sz="2800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altLang="zh-CN" sz="2800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  <m:r>
                                      <a:rPr lang="zh-CN" altLang="en-US" sz="2800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altLang="zh-CN" sz="2800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altLang="zh-CN" sz="2800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  <m:r>
                                  <a:rPr lang="en-US" altLang="zh-CN" sz="2800" i="1" kern="100" smtClean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en-US" altLang="zh-CN" sz="2800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800" b="0" i="1" kern="100" smtClean="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en-US" altLang="zh-CN" sz="2800" i="1" kern="10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800" b="0" i="1" kern="100" smtClean="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𝑏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800" b="0" i="1" kern="100" smtClean="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sz="2800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altLang="zh-CN" sz="2800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altLang="zh-CN" sz="2800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  <m:r>
                                      <a:rPr lang="zh-CN" altLang="en-US" sz="2800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altLang="zh-CN" sz="2800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altLang="zh-CN" sz="2800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  <m:r>
                                  <a:rPr lang="en-US" altLang="zh-CN" sz="2800" i="1" kern="100" smtClean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en-US" altLang="zh-CN" sz="2800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800" b="0" i="1" kern="100" smtClean="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sz="2800" kern="1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2455" y="805809"/>
                <a:ext cx="2348784" cy="2428742"/>
              </a:xfrm>
              <a:prstGeom prst="rect">
                <a:avLst/>
              </a:prstGeom>
              <a:blipFill rotWithShape="1">
                <a:blip r:embed="rId4"/>
                <a:stretch>
                  <a:fillRect l="-7" t="-26" r="-28843" b="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86873" y="3016936"/>
                <a:ext cx="10440473" cy="614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altLang="zh-CN" sz="3200" b="1" kern="10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ii.</a:t>
                </a:r>
                <a:r>
                  <a:rPr lang="zh-CN" altLang="en-US" sz="3200" b="1" kern="10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晶面族</a:t>
                </a:r>
                <a14:m>
                  <m:oMath xmlns:m="http://schemas.openxmlformats.org/officeDocument/2006/math">
                    <m:r>
                      <a:rPr lang="en-US" altLang="zh-CN" sz="3200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3200" b="0" i="1" kern="10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h𝑘𝑙</m:t>
                    </m:r>
                    <m:r>
                      <a:rPr lang="en-US" altLang="zh-CN" sz="3200" b="0" i="1" kern="10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zh-CN" altLang="en-US" sz="3200" b="1" kern="10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的面间距</a:t>
                </a:r>
                <a:endParaRPr lang="zh-CN" altLang="zh-CN" sz="3200" b="1" kern="1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73" y="3016936"/>
                <a:ext cx="10440473" cy="614720"/>
              </a:xfrm>
              <a:prstGeom prst="rect">
                <a:avLst/>
              </a:prstGeom>
              <a:blipFill rotWithShape="1">
                <a:blip r:embed="rId5"/>
                <a:stretch>
                  <a:fillRect l="-4" t="-8" r="2" b="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2062497" y="3637543"/>
                <a:ext cx="8208671" cy="1018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600" i="1" kern="100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0" i="1" kern="100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6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h𝑘𝑙</m:t>
                          </m:r>
                        </m:sub>
                      </m:sSub>
                      <m:r>
                        <a:rPr lang="en-US" altLang="zh-CN" sz="2600" b="0" i="1" kern="100" smtClean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600" b="0" i="1" kern="100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600" b="0" i="1" kern="100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zh-CN" altLang="en-US" sz="2600" b="0" i="1" kern="100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𝜋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600" b="0" i="1" kern="10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600" b="0" i="1" kern="10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altLang="zh-CN" sz="2600" b="0" i="1" kern="100" smtClean="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600" b="0" i="1" kern="100" smtClean="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𝐺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600" b="0" i="1" kern="10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h𝑘𝑙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altLang="zh-CN" sz="2600" b="0" i="1" kern="100" smtClean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600" b="0" i="1" kern="100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600" b="0" i="1" kern="100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zh-CN" altLang="en-US" sz="2600" b="0" i="1" kern="100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𝜋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600" b="0" i="1" kern="10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600" b="0" i="1" kern="10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sSub>
                                <m:sSubPr>
                                  <m:ctrlPr>
                                    <a:rPr lang="en-US" altLang="zh-CN" sz="2600" b="0" i="1" kern="10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altLang="zh-CN" sz="2600" b="0" i="1" kern="100" smtClean="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600" b="0" i="1" kern="100" smtClean="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600" b="0" i="1" kern="10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600" b="0" i="1" kern="10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CN" sz="2600" b="0" i="1" kern="10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altLang="zh-CN" sz="2600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altLang="zh-CN" sz="2600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600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600" b="0" i="1" kern="10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600" b="0" i="1" kern="10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CN" sz="2600" b="0" i="1" kern="10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US" altLang="zh-CN" sz="2600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altLang="zh-CN" sz="2600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600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600" b="0" i="1" kern="10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altLang="zh-CN" sz="2600" b="0" i="1" kern="100" smtClean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600" b="0" i="1" kern="100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600" b="0" i="1" kern="100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600" b="0" i="1" kern="10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CN" sz="2600" b="0" i="1" kern="10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600" b="0" i="1" kern="10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CN" sz="2600" b="0" i="1" kern="10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600" b="0" i="1" kern="10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600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600" b="0" i="1" kern="10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altLang="zh-CN" sz="2600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600" b="0" i="1" kern="10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600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600" b="0" i="1" kern="10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en-US" altLang="zh-CN" sz="2600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2600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497" y="3637543"/>
                <a:ext cx="8208671" cy="1018869"/>
              </a:xfrm>
              <a:prstGeom prst="rect">
                <a:avLst/>
              </a:prstGeom>
              <a:blipFill rotWithShape="1">
                <a:blip r:embed="rId6"/>
                <a:stretch>
                  <a:fillRect t="-26" r="1" b="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731949" y="4845736"/>
                <a:ext cx="10440473" cy="723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altLang="zh-CN" sz="3200" b="1" kern="10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iii.</a:t>
                </a:r>
                <a:r>
                  <a:rPr lang="zh-CN" altLang="en-US" sz="3200" b="1" kern="10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i="1" kern="1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3200" i="1" kern="1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𝑎</m:t>
                    </m:r>
                    <m:func>
                      <m:funcPr>
                        <m:ctrlPr>
                          <a:rPr lang="zh-CN" altLang="zh-CN" sz="3200" i="1" kern="1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kern="1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zh-CN" sz="3200" i="1" kern="1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func>
                    <m:r>
                      <a:rPr lang="en-US" altLang="zh-CN" sz="3200" i="1" kern="10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zh-CN" altLang="zh-CN" sz="3200" i="1" kern="1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zh-CN" altLang="zh-CN" sz="3200" i="1" kern="1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200" i="1" kern="1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zh-CN" sz="3200" i="1" kern="1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𝑛h</m:t>
                            </m:r>
                            <m:r>
                              <a:rPr lang="en-US" altLang="zh-CN" sz="3200" i="1" kern="1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3200" i="1" kern="1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3200" i="1" kern="1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CN" altLang="zh-CN" sz="3200" i="1" kern="1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200" i="1" kern="1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zh-CN" sz="3200" i="1" kern="1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𝑛𝑘</m:t>
                            </m:r>
                            <m:r>
                              <a:rPr lang="en-US" altLang="zh-CN" sz="3200" i="1" kern="1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3200" i="1" kern="1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3200" i="1" kern="1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CN" altLang="zh-CN" sz="3200" i="1" kern="1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200" i="1" kern="1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zh-CN" sz="3200" i="1" kern="1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𝑛𝑙</m:t>
                            </m:r>
                            <m:r>
                              <a:rPr lang="en-US" altLang="zh-CN" sz="3200" i="1" kern="1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3200" i="1" kern="1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sz="3200" i="1" kern="10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endParaRPr lang="zh-CN" altLang="zh-CN" sz="3200" b="1" kern="1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49" y="4845736"/>
                <a:ext cx="10440473" cy="723788"/>
              </a:xfrm>
              <a:prstGeom prst="rect">
                <a:avLst/>
              </a:prstGeom>
              <a:blipFill rotWithShape="1">
                <a:blip r:embed="rId7"/>
                <a:stretch>
                  <a:fillRect l="-4" t="-7" r="2" b="-73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9567125" y="5023990"/>
                <a:ext cx="2195579" cy="461665"/>
              </a:xfrm>
              <a:prstGeom prst="rect">
                <a:avLst/>
              </a:prstGeom>
              <a:solidFill>
                <a:srgbClr val="FFFF00">
                  <a:alpha val="41000"/>
                </a:srgb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kern="10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sz="2400" b="1" kern="10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𝑑</m:t>
                      </m:r>
                      <m:func>
                        <m:funcPr>
                          <m:ctrlPr>
                            <a:rPr lang="zh-CN" altLang="zh-CN" sz="2400" b="1" i="1" kern="1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1" kern="1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zh-CN" sz="2400" b="1" kern="1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zh-CN" sz="2400" b="1" kern="10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b="1" kern="10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altLang="zh-CN" sz="2400" b="1" kern="10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𝜆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125" y="5023990"/>
                <a:ext cx="2195579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10" t="-109" r="27" b="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980968F-5A56-FF7E-D13C-1B3F792F5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1" grpId="0"/>
      <p:bldP spid="12" grpId="0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84835" y="447406"/>
            <a:ext cx="10629899" cy="614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altLang="zh-CN" sz="32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8. </a:t>
            </a:r>
            <a:r>
              <a:rPr lang="zh-CN" altLang="zh-CN" sz="32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知道衍射消光现象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58430" y="2269022"/>
            <a:ext cx="11306041" cy="614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altLang="zh-CN" sz="32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ii.</a:t>
            </a:r>
            <a:r>
              <a:rPr lang="zh-CN" altLang="zh-CN" sz="32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能观察到衍射峰</a:t>
            </a:r>
            <a:r>
              <a:rPr lang="en-US" altLang="zh-CN" sz="32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zh-CN" sz="32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不消光</a:t>
            </a:r>
            <a:r>
              <a:rPr lang="en-US" altLang="zh-CN" sz="32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zh-CN" sz="32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zh-CN" altLang="zh-CN" sz="3200" b="1" u="heavy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衍射面指数</a:t>
            </a:r>
            <a:r>
              <a:rPr lang="zh-CN" altLang="zh-CN" sz="32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58429" y="1386263"/>
            <a:ext cx="10076111" cy="614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3200" b="1" kern="100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32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zh-CN" altLang="en-US" sz="32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采用晶胞坐标系时，有些</a:t>
            </a:r>
            <a:r>
              <a:rPr lang="en-US" altLang="zh-CN" sz="32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32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的衍射不会发生</a:t>
            </a:r>
            <a:endParaRPr lang="zh-CN" altLang="zh-CN" sz="3200" b="1" kern="1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58431" y="3151781"/>
                <a:ext cx="11306041" cy="624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altLang="zh-CN" sz="3200" b="1" kern="100" dirty="0">
                    <a:solidFill>
                      <a:srgbClr val="7030A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BCC</a:t>
                </a:r>
                <a:r>
                  <a:rPr lang="zh-CN" altLang="zh-CN" sz="3200" b="1" kern="100" dirty="0">
                    <a:solidFill>
                      <a:srgbClr val="7030A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3200" b="1" kern="10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3200" b="1" kern="10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𝑛h</m:t>
                    </m:r>
                    <m:r>
                      <a:rPr lang="en-US" altLang="zh-CN" sz="3200" b="1" kern="10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200" b="1" kern="10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𝑛𝑘</m:t>
                    </m:r>
                    <m:r>
                      <a:rPr lang="en-US" altLang="zh-CN" sz="3200" b="1" kern="10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200" b="1" kern="10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𝑛𝑙</m:t>
                    </m:r>
                    <m:r>
                      <a:rPr lang="en-US" altLang="zh-CN" sz="3200" b="1" kern="10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sz="3200" b="1" kern="100" dirty="0">
                    <a:solidFill>
                      <a:srgbClr val="7030A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和为偶数，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200" b="1" i="1" kern="1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1" kern="1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110</m:t>
                        </m:r>
                      </m:e>
                    </m:d>
                    <m:r>
                      <a:rPr lang="en-US" altLang="zh-CN" sz="3200" b="1" i="0" kern="10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3200" b="1" i="1" kern="1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1" kern="1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200</m:t>
                        </m:r>
                      </m:e>
                    </m:d>
                    <m:r>
                      <a:rPr lang="en-US" altLang="zh-CN" sz="3200" b="1" i="0" kern="10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3200" b="1" i="1" kern="1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1" kern="1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211</m:t>
                        </m:r>
                      </m:e>
                    </m:d>
                    <m:r>
                      <a:rPr lang="en-US" altLang="zh-CN" sz="3200" b="1" i="0" kern="10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3200" b="1" i="1" kern="1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1" kern="1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220</m:t>
                        </m:r>
                      </m:e>
                    </m:d>
                    <m:r>
                      <a:rPr lang="en-US" altLang="zh-CN" sz="3200" b="0" i="0" kern="10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3200" b="0" i="1" kern="10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⋯⋯</m:t>
                    </m:r>
                  </m:oMath>
                </a14:m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31" y="3151781"/>
                <a:ext cx="11306041" cy="624082"/>
              </a:xfrm>
              <a:prstGeom prst="rect">
                <a:avLst/>
              </a:prstGeom>
              <a:blipFill rotWithShape="1">
                <a:blip r:embed="rId2"/>
                <a:stretch>
                  <a:fillRect l="-5" t="-44" r="4" b="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626231" y="4405234"/>
                <a:ext cx="1130604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altLang="zh-CN" sz="3200" b="1" kern="100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FCC</a:t>
                </a:r>
                <a:r>
                  <a:rPr lang="zh-CN" altLang="zh-CN" sz="3200" b="1" kern="100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3200" b="1" kern="10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3200" b="1" kern="10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𝑛h</m:t>
                    </m:r>
                    <m:r>
                      <a:rPr lang="en-US" altLang="zh-CN" sz="3200" b="1" kern="10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200" b="1" kern="10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𝑛𝑘</m:t>
                    </m:r>
                    <m:r>
                      <a:rPr lang="en-US" altLang="zh-CN" sz="3200" b="1" kern="10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200" b="1" kern="10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𝑛𝑙</m:t>
                    </m:r>
                    <m:r>
                      <a:rPr lang="en-US" altLang="zh-CN" sz="3200" b="1" kern="10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sz="3200" b="1" kern="100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全奇全偶，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200" b="1" i="1" kern="10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1" kern="10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111</m:t>
                        </m:r>
                      </m:e>
                    </m:d>
                    <m:r>
                      <a:rPr lang="en-US" altLang="zh-CN" sz="3200" b="1" i="0" kern="10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3200" b="1" i="1" kern="10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1" kern="10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200</m:t>
                        </m:r>
                      </m:e>
                    </m:d>
                    <m:r>
                      <a:rPr lang="en-US" altLang="zh-CN" sz="3200" b="1" i="0" kern="10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3200" b="1" i="1" kern="10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1" kern="10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220</m:t>
                        </m:r>
                      </m:e>
                    </m:d>
                    <m:r>
                      <a:rPr lang="en-US" altLang="zh-CN" sz="3200" b="1" i="0" kern="10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3200" b="1" i="1" kern="10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1" kern="10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113</m:t>
                        </m:r>
                      </m:e>
                    </m:d>
                    <m:r>
                      <a:rPr lang="en-US" altLang="zh-CN" sz="3200" b="1" i="0" kern="10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3200" b="1" i="1" kern="10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⋯⋯</m:t>
                    </m:r>
                  </m:oMath>
                </a14:m>
                <a:endParaRPr lang="zh-CN" altLang="en-US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31" y="4405234"/>
                <a:ext cx="11306041" cy="584775"/>
              </a:xfrm>
              <a:prstGeom prst="rect">
                <a:avLst/>
              </a:prstGeom>
              <a:blipFill rotWithShape="1">
                <a:blip r:embed="rId3"/>
                <a:stretch>
                  <a:fillRect l="-1" t="-41" r="6" b="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7419841" y="6140808"/>
                <a:ext cx="4692739" cy="539571"/>
              </a:xfrm>
              <a:prstGeom prst="rect">
                <a:avLst/>
              </a:prstGeom>
              <a:solidFill>
                <a:srgbClr val="FFFF00">
                  <a:alpha val="48000"/>
                </a:srgb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kern="1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sz="2400" i="1" kern="1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𝑎</m:t>
                      </m:r>
                      <m:func>
                        <m:funcPr>
                          <m:ctrlPr>
                            <a:rPr lang="zh-CN" altLang="zh-CN" sz="2400" i="1" kern="1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kern="1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zh-CN" sz="2400" i="1" kern="1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zh-CN" sz="2400" i="1" kern="1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sz="2400" i="1" kern="1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zh-CN" altLang="zh-CN" sz="24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sz="24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𝑛h</m:t>
                              </m:r>
                              <m:r>
                                <a:rPr lang="en-US" altLang="zh-CN" sz="24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4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i="1" kern="1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sz="24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sz="24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𝑛𝑘</m:t>
                              </m:r>
                              <m:r>
                                <a:rPr lang="en-US" altLang="zh-CN" sz="24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4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i="1" kern="1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sz="24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sz="24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𝑛𝑙</m:t>
                              </m:r>
                              <m:r>
                                <a:rPr lang="en-US" altLang="zh-CN" sz="24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4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altLang="zh-CN" sz="2400" i="1" kern="1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𝜆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841" y="6140808"/>
                <a:ext cx="4692739" cy="539571"/>
              </a:xfrm>
              <a:prstGeom prst="rect">
                <a:avLst/>
              </a:prstGeom>
              <a:blipFill rotWithShape="1">
                <a:blip r:embed="rId4"/>
                <a:stretch>
                  <a:fillRect l="-11" t="-66" r="13" b="-571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805456" y="3847559"/>
                <a:ext cx="8124156" cy="5395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zh-CN" altLang="en-US" sz="2400" i="1" kern="1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zh-CN" altLang="zh-CN" sz="24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sz="24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𝑛h</m:t>
                              </m:r>
                              <m:r>
                                <a:rPr lang="en-US" altLang="zh-CN" sz="24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4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i="1" kern="1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sz="24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sz="24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𝑛𝑘</m:t>
                              </m:r>
                              <m:r>
                                <a:rPr lang="en-US" altLang="zh-CN" sz="24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4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i="1" kern="1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sz="24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sz="24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𝑛𝑙</m:t>
                              </m:r>
                              <m:r>
                                <a:rPr lang="en-US" altLang="zh-CN" sz="24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4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altLang="zh-CN" sz="2400" b="0" i="1" kern="1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b="0" i="1" kern="1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b="0" i="1" kern="1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rad>
                      <m:r>
                        <a:rPr lang="en-US" altLang="zh-CN" sz="2400" b="0" i="1" kern="1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ad>
                        <m:radPr>
                          <m:degHide m:val="on"/>
                          <m:ctrlPr>
                            <a:rPr lang="en-US" altLang="zh-CN" sz="2400" b="0" i="1" kern="1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b="0" i="1" kern="1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4</m:t>
                          </m:r>
                        </m:e>
                      </m:rad>
                      <m:r>
                        <a:rPr lang="en-US" altLang="zh-CN" sz="2400" b="0" i="1" kern="1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ad>
                        <m:radPr>
                          <m:degHide m:val="on"/>
                          <m:ctrlPr>
                            <a:rPr lang="en-US" altLang="zh-CN" sz="2400" b="0" i="1" kern="1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b="0" i="1" kern="1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6</m:t>
                          </m:r>
                        </m:e>
                      </m:rad>
                      <m:r>
                        <a:rPr lang="en-US" altLang="zh-CN" sz="2400" b="0" i="1" kern="1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ad>
                        <m:radPr>
                          <m:degHide m:val="on"/>
                          <m:ctrlPr>
                            <a:rPr lang="en-US" altLang="zh-CN" sz="2400" b="0" i="1" kern="1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b="0" i="1" kern="1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8</m:t>
                          </m:r>
                        </m:e>
                      </m:rad>
                      <m:r>
                        <a:rPr lang="en-US" altLang="zh-CN" sz="2400" b="0" i="1" kern="1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400" b="0" i="1" kern="1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456" y="3847559"/>
                <a:ext cx="8124156" cy="539571"/>
              </a:xfrm>
              <a:prstGeom prst="rect">
                <a:avLst/>
              </a:prstGeom>
              <a:blipFill rotWithShape="1">
                <a:blip r:embed="rId5"/>
                <a:stretch>
                  <a:fillRect l="-2" t="-17" r="1" b="1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1642054" y="4990857"/>
                <a:ext cx="8124156" cy="5395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zh-CN" altLang="en-US" sz="2400" i="1" kern="1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zh-CN" altLang="zh-CN" sz="24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sz="24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𝑛h</m:t>
                              </m:r>
                              <m:r>
                                <a:rPr lang="en-US" altLang="zh-CN" sz="24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4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i="1" kern="1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sz="24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sz="24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𝑛𝑘</m:t>
                              </m:r>
                              <m:r>
                                <a:rPr lang="en-US" altLang="zh-CN" sz="24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4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i="1" kern="1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sz="24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sz="24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𝑛𝑙</m:t>
                              </m:r>
                              <m:r>
                                <a:rPr lang="en-US" altLang="zh-CN" sz="24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4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altLang="zh-CN" sz="2400" b="0" i="1" kern="1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b="0" i="1" kern="1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b="0" i="1" kern="1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e>
                      </m:rad>
                      <m:r>
                        <a:rPr lang="en-US" altLang="zh-CN" sz="2400" b="0" i="1" kern="1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ad>
                        <m:radPr>
                          <m:degHide m:val="on"/>
                          <m:ctrlPr>
                            <a:rPr lang="en-US" altLang="zh-CN" sz="2400" b="0" i="1" kern="1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b="0" i="1" kern="1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4</m:t>
                          </m:r>
                        </m:e>
                      </m:rad>
                      <m:r>
                        <a:rPr lang="en-US" altLang="zh-CN" sz="2400" b="0" i="1" kern="1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ad>
                        <m:radPr>
                          <m:degHide m:val="on"/>
                          <m:ctrlPr>
                            <a:rPr lang="en-US" altLang="zh-CN" sz="2400" b="0" i="1" kern="1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b="0" i="1" kern="1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8</m:t>
                          </m:r>
                        </m:e>
                      </m:rad>
                      <m:r>
                        <a:rPr lang="en-US" altLang="zh-CN" sz="2400" b="0" i="1" kern="1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ad>
                        <m:radPr>
                          <m:degHide m:val="on"/>
                          <m:ctrlPr>
                            <a:rPr lang="en-US" altLang="zh-CN" sz="2400" b="0" i="1" kern="1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b="0" i="1" kern="1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11</m:t>
                          </m:r>
                        </m:e>
                      </m:rad>
                      <m:r>
                        <a:rPr lang="en-US" altLang="zh-CN" sz="2400" b="0" i="1" kern="1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400" b="0" i="1" kern="1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054" y="4990857"/>
                <a:ext cx="8124156" cy="539571"/>
              </a:xfrm>
              <a:prstGeom prst="rect">
                <a:avLst/>
              </a:prstGeom>
              <a:blipFill rotWithShape="1">
                <a:blip r:embed="rId6"/>
                <a:stretch>
                  <a:fillRect l="-7" t="-73" r="7" b="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1D017B9-906C-A1BA-67C9-FEB0EFA1D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0" grpId="0"/>
      <p:bldP spid="12" grpId="0" animBg="1"/>
      <p:bldP spid="14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136" y="1802304"/>
            <a:ext cx="3409590" cy="328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442979" y="253478"/>
            <a:ext cx="11306041" cy="614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altLang="zh-CN" sz="32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iii.</a:t>
            </a:r>
            <a:r>
              <a:rPr lang="zh-CN" altLang="en-US" sz="32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只有采用</a:t>
            </a:r>
            <a:r>
              <a:rPr lang="zh-CN" altLang="en-US" sz="32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晶胞坐标系时</a:t>
            </a:r>
            <a:r>
              <a:rPr lang="zh-CN" altLang="en-US" sz="32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，才有所谓消光</a:t>
            </a:r>
            <a:endParaRPr lang="zh-CN" altLang="zh-CN" sz="3200" b="1" kern="1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819687" y="965866"/>
                <a:ext cx="8987576" cy="687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800" b="1" kern="100" dirty="0">
                    <a:solidFill>
                      <a:srgbClr val="7030A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kern="1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 kern="1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800" i="1" kern="1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h𝑘𝑙</m:t>
                        </m:r>
                      </m:sub>
                    </m:sSub>
                    <m:r>
                      <a:rPr lang="en-US" altLang="zh-CN" sz="2800" i="1" kern="10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i="1" kern="1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800" i="1" kern="1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800" i="1" kern="10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sz="2800" i="1" kern="1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i="1" kern="1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altLang="zh-CN" sz="2800" i="1" kern="1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800" i="1" kern="10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800" i="1" kern="1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i="1" kern="1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altLang="zh-CN" sz="2800" i="1" kern="1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800" i="1" kern="10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800" i="1" kern="1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i="1" kern="1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altLang="zh-CN" sz="2800" i="1" kern="1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zh-CN" altLang="en-US" sz="2800" b="1" kern="100" dirty="0">
                    <a:solidFill>
                      <a:srgbClr val="7030A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算出的面间距不一定是真实面间距</a:t>
                </a:r>
                <a:endParaRPr lang="zh-CN" altLang="en-US" sz="26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687" y="965866"/>
                <a:ext cx="8987576" cy="687624"/>
              </a:xfrm>
              <a:prstGeom prst="rect">
                <a:avLst/>
              </a:prstGeom>
              <a:blipFill rotWithShape="1">
                <a:blip r:embed="rId3"/>
                <a:stretch>
                  <a:fillRect l="-6" t="-5" r="4" b="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819687" y="1725183"/>
                <a:ext cx="8987576" cy="5845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800" b="1" kern="100" dirty="0">
                    <a:solidFill>
                      <a:srgbClr val="7030A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例如，</a:t>
                </a:r>
                <a:r>
                  <a:rPr lang="en-US" altLang="zh-CN" sz="2800" b="1" kern="100" dirty="0">
                    <a:solidFill>
                      <a:srgbClr val="7030A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BCC</a:t>
                </a:r>
                <a14:m>
                  <m:oMath xmlns:m="http://schemas.openxmlformats.org/officeDocument/2006/math">
                    <m:r>
                      <a:rPr lang="en-US" altLang="zh-CN" sz="2800" b="0" i="0" kern="10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(100)</m:t>
                    </m:r>
                    <m:r>
                      <a:rPr lang="en-US" altLang="zh-CN" sz="2800" b="0" i="1" kern="10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800" b="1" kern="100" dirty="0">
                    <a:solidFill>
                      <a:srgbClr val="7030A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面，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kern="1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 kern="1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800" b="0" i="1" kern="1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100</m:t>
                        </m:r>
                      </m:sub>
                    </m:sSub>
                    <m:r>
                      <a:rPr lang="en-US" altLang="zh-CN" sz="2800" i="1" kern="10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800" b="0" i="1" kern="10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zh-CN" altLang="en-US" sz="2800" b="1" kern="100" dirty="0">
                    <a:solidFill>
                      <a:srgbClr val="7030A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，但真实面间距是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kern="1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kern="1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zh-CN" sz="2400" b="0" i="1" kern="1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zh-CN" altLang="en-US" sz="26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687" y="1725183"/>
                <a:ext cx="8987576" cy="584584"/>
              </a:xfrm>
              <a:prstGeom prst="rect">
                <a:avLst/>
              </a:prstGeom>
              <a:blipFill rotWithShape="1">
                <a:blip r:embed="rId4"/>
                <a:stretch>
                  <a:fillRect l="-6" t="-89" r="4" b="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9557511" y="6147773"/>
                <a:ext cx="23683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kern="10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sz="2800" b="1" kern="10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𝑑</m:t>
                      </m:r>
                      <m:func>
                        <m:funcPr>
                          <m:ctrlPr>
                            <a:rPr lang="zh-CN" altLang="zh-CN" sz="2800" b="1" i="1" kern="1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1" kern="1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zh-CN" sz="2800" b="1" kern="1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zh-CN" sz="2800" b="1" kern="10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800" b="1" kern="10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altLang="zh-CN" sz="2800" b="1" kern="10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𝜆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7511" y="6147773"/>
                <a:ext cx="2368326" cy="523220"/>
              </a:xfrm>
              <a:prstGeom prst="rect">
                <a:avLst/>
              </a:prstGeom>
              <a:blipFill rotWithShape="1">
                <a:blip r:embed="rId5"/>
                <a:stretch>
                  <a:fillRect l="-5" t="-65" r="23" b="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249596" y="2359565"/>
                <a:ext cx="38162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kern="1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kern="1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altLang="zh-CN" sz="2800" i="1" kern="1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800" b="0" i="1" kern="1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100</m:t>
                          </m:r>
                        </m:sub>
                      </m:sSub>
                      <m:func>
                        <m:funcPr>
                          <m:ctrlPr>
                            <a:rPr lang="en-US" altLang="zh-CN" sz="2800" i="1" kern="1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i="0" kern="1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2800" i="1" kern="1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zh-CN" sz="2800" i="1" kern="1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zh-CN" altLang="en-US" sz="2800" i="1" kern="1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𝜆</m:t>
                      </m:r>
                    </m:oMath>
                  </m:oMathPara>
                </a14:m>
                <a:endParaRPr lang="zh-CN" altLang="en-US" sz="26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596" y="2359565"/>
                <a:ext cx="3816217" cy="523220"/>
              </a:xfrm>
              <a:prstGeom prst="rect">
                <a:avLst/>
              </a:prstGeom>
              <a:blipFill rotWithShape="1">
                <a:blip r:embed="rId6"/>
                <a:stretch>
                  <a:fillRect l="-14" t="-103" r="11" b="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129269" y="3569022"/>
                <a:ext cx="2825034" cy="9361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i="1" kern="1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2800" i="1" kern="1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2(</m:t>
                          </m:r>
                          <m:f>
                            <m:fPr>
                              <m:ctrlPr>
                                <a:rPr lang="en-US" altLang="zh-CN" sz="2800" i="1" kern="1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i="1" kern="1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en-US" altLang="zh-CN" sz="2800" i="1" kern="1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800" i="1" kern="1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altLang="zh-CN" sz="2800" i="0" kern="1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2800" i="1" kern="1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zh-CN" sz="2800" i="1" kern="1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 kern="1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 kern="1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altLang="zh-CN" sz="2800" b="0" i="1" kern="1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6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269" y="3569022"/>
                <a:ext cx="2825034" cy="936154"/>
              </a:xfrm>
              <a:prstGeom prst="rect">
                <a:avLst/>
              </a:prstGeom>
              <a:blipFill rotWithShape="1">
                <a:blip r:embed="rId7"/>
                <a:stretch>
                  <a:fillRect l="-8" t="-34" r="6" b="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箭头连接符 8"/>
          <p:cNvCxnSpPr/>
          <p:nvPr/>
        </p:nvCxnSpPr>
        <p:spPr>
          <a:xfrm>
            <a:off x="8493617" y="4900411"/>
            <a:ext cx="2202287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8493617" y="2684517"/>
            <a:ext cx="0" cy="222233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8493617" y="4127679"/>
            <a:ext cx="740535" cy="75499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10403026" y="5105765"/>
                <a:ext cx="48702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kern="1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 kern="10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kern="10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kern="1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3026" y="5105765"/>
                <a:ext cx="487029" cy="523220"/>
              </a:xfrm>
              <a:prstGeom prst="rect">
                <a:avLst/>
              </a:prstGeom>
              <a:blipFill rotWithShape="1">
                <a:blip r:embed="rId8"/>
                <a:stretch>
                  <a:fillRect l="-94" t="-70" r="90" b="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平行四边形 30"/>
          <p:cNvSpPr/>
          <p:nvPr/>
        </p:nvSpPr>
        <p:spPr>
          <a:xfrm rot="18946524">
            <a:off x="7581409" y="2674568"/>
            <a:ext cx="2564951" cy="1558640"/>
          </a:xfrm>
          <a:prstGeom prst="parallelogram">
            <a:avLst>
              <a:gd name="adj" fmla="val 99499"/>
            </a:avLst>
          </a:prstGeom>
          <a:solidFill>
            <a:schemeClr val="accent1">
              <a:alpha val="5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9084808" y="4171748"/>
                <a:ext cx="48702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kern="1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 kern="10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kern="10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kern="1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4808" y="4171748"/>
                <a:ext cx="487029" cy="523220"/>
              </a:xfrm>
              <a:prstGeom prst="rect">
                <a:avLst/>
              </a:prstGeom>
              <a:blipFill rotWithShape="1">
                <a:blip r:embed="rId9"/>
                <a:stretch>
                  <a:fillRect l="-102" t="-83" r="99" b="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7831289" y="2393541"/>
                <a:ext cx="48702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kern="1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 kern="10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kern="10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kern="1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289" y="2393541"/>
                <a:ext cx="487029" cy="523220"/>
              </a:xfrm>
              <a:prstGeom prst="rect">
                <a:avLst/>
              </a:prstGeom>
              <a:blipFill rotWithShape="1">
                <a:blip r:embed="rId10"/>
                <a:stretch>
                  <a:fillRect l="-96" t="-43" r="93" b="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平行四边形 34"/>
          <p:cNvSpPr/>
          <p:nvPr/>
        </p:nvSpPr>
        <p:spPr>
          <a:xfrm rot="18946524">
            <a:off x="9773816" y="2669864"/>
            <a:ext cx="2564951" cy="1558640"/>
          </a:xfrm>
          <a:prstGeom prst="parallelogram">
            <a:avLst>
              <a:gd name="adj" fmla="val 99499"/>
            </a:avLst>
          </a:prstGeom>
          <a:solidFill>
            <a:schemeClr val="accent1">
              <a:alpha val="5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平行四边形 35"/>
          <p:cNvSpPr/>
          <p:nvPr/>
        </p:nvSpPr>
        <p:spPr>
          <a:xfrm rot="18946524">
            <a:off x="8681869" y="2650391"/>
            <a:ext cx="2564951" cy="1558640"/>
          </a:xfrm>
          <a:prstGeom prst="parallelogram">
            <a:avLst>
              <a:gd name="adj" fmla="val 99499"/>
            </a:avLst>
          </a:prstGeom>
          <a:solidFill>
            <a:srgbClr val="F810C6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标注: 弯曲线形 36"/>
          <p:cNvSpPr/>
          <p:nvPr/>
        </p:nvSpPr>
        <p:spPr>
          <a:xfrm>
            <a:off x="617346" y="2950246"/>
            <a:ext cx="6413680" cy="523220"/>
          </a:xfrm>
          <a:prstGeom prst="borderCallout2">
            <a:avLst>
              <a:gd name="adj1" fmla="val -2272"/>
              <a:gd name="adj2" fmla="val -708"/>
              <a:gd name="adj3" fmla="val 1933"/>
              <a:gd name="adj4" fmla="val 342"/>
              <a:gd name="adj5" fmla="val 5290"/>
              <a:gd name="adj6" fmla="val 17556"/>
            </a:avLst>
          </a:prstGeom>
          <a:solidFill>
            <a:schemeClr val="accent1">
              <a:alpha val="7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“相邻”晶面光程差是波长的</a:t>
            </a:r>
            <a:r>
              <a:rPr lang="en-US" altLang="zh-CN" sz="2400" dirty="0"/>
              <a:t>1</a:t>
            </a:r>
            <a:r>
              <a:rPr lang="zh-CN" altLang="en-US" sz="2400" dirty="0"/>
              <a:t>倍，似乎相长干涉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标注: 弯曲线形 37"/>
              <p:cNvSpPr/>
              <p:nvPr/>
            </p:nvSpPr>
            <p:spPr>
              <a:xfrm>
                <a:off x="618185" y="4582545"/>
                <a:ext cx="6783108" cy="523220"/>
              </a:xfrm>
              <a:prstGeom prst="borderCallout2">
                <a:avLst>
                  <a:gd name="adj1" fmla="val -2272"/>
                  <a:gd name="adj2" fmla="val -708"/>
                  <a:gd name="adj3" fmla="val 1933"/>
                  <a:gd name="adj4" fmla="val 342"/>
                  <a:gd name="adj5" fmla="val 5290"/>
                  <a:gd name="adj6" fmla="val 17556"/>
                </a:avLst>
              </a:prstGeom>
              <a:solidFill>
                <a:schemeClr val="accent1">
                  <a:alpha val="77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dirty="0"/>
                  <a:t>真实相邻晶面光程差是波长的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kern="1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kern="1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kern="1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sz="2400" dirty="0"/>
                  <a:t>，实际是相消干涉</a:t>
                </a:r>
              </a:p>
            </p:txBody>
          </p:sp>
        </mc:Choice>
        <mc:Fallback xmlns="">
          <p:sp>
            <p:nvSpPr>
              <p:cNvPr id="38" name="标注: 弯曲线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85" y="4582545"/>
                <a:ext cx="6783108" cy="523220"/>
              </a:xfrm>
              <a:prstGeom prst="borderCallout2">
                <a:avLst>
                  <a:gd name="adj1" fmla="val -2272"/>
                  <a:gd name="adj2" fmla="val -708"/>
                  <a:gd name="adj3" fmla="val 1933"/>
                  <a:gd name="adj4" fmla="val 342"/>
                  <a:gd name="adj5" fmla="val 5290"/>
                  <a:gd name="adj6" fmla="val 17556"/>
                </a:avLst>
              </a:prstGeom>
              <a:blipFill rotWithShape="1">
                <a:blip r:embed="rId11"/>
                <a:stretch>
                  <a:fillRect l="-744" t="-3472" r="-88" b="-1144"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本框 38"/>
          <p:cNvSpPr txBox="1"/>
          <p:nvPr/>
        </p:nvSpPr>
        <p:spPr>
          <a:xfrm>
            <a:off x="489526" y="5281600"/>
            <a:ext cx="89875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kern="100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采用晶胞系就好像用刻度较大的尺子测量晶面间距</a:t>
            </a:r>
            <a:endParaRPr lang="zh-CN" altLang="en-US" sz="26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69935" y="6030700"/>
            <a:ext cx="89875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对于简单晶格，采用</a:t>
            </a:r>
            <a:r>
              <a:rPr lang="zh-CN" altLang="en-US" sz="32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原胞坐标系</a:t>
            </a:r>
            <a:r>
              <a:rPr lang="zh-CN" altLang="en-US" sz="32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不存在消光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4CEF206-FE82-EE51-AB69-B5FE992A5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32" grpId="0"/>
      <p:bldP spid="31" grpId="0" animBg="1"/>
      <p:bldP spid="33" grpId="0"/>
      <p:bldP spid="34" grpId="0"/>
      <p:bldP spid="35" grpId="0" animBg="1"/>
      <p:bldP spid="36" grpId="0" animBg="1"/>
      <p:bldP spid="37" grpId="0" animBg="1"/>
      <p:bldP spid="38" grpId="0" animBg="1"/>
      <p:bldP spid="39" grpId="0"/>
      <p:bldP spid="4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1593575" y="125269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参考答案</a:t>
            </a:r>
            <a:endParaRPr lang="zh-CN" altLang="en-US" sz="28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3214531" y="1571732"/>
            <a:ext cx="726225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1722782" y="52365"/>
            <a:ext cx="8785275" cy="113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1.16 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已知 </a:t>
            </a:r>
            <a:r>
              <a:rPr lang="en-US" altLang="zh-CN" sz="2400" dirty="0" err="1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InP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的晶格常数为 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5.87 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埃，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 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射线使用铜靶的 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Ka1 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线    </a:t>
            </a:r>
            <a:endParaRPr lang="en-US" altLang="zh-CN" sz="24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埃，求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{111}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晶面的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级衍射角。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4216400" y="1949451"/>
          <a:ext cx="3600450" cy="314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3528000" imgH="29565600" progId="Equation.DSMT4">
                  <p:embed/>
                </p:oleObj>
              </mc:Choice>
              <mc:Fallback>
                <p:oleObj name="Equation" r:id="rId2" imgW="33528000" imgH="2956560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6400" y="1949451"/>
                        <a:ext cx="3600450" cy="31480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1847460" y="749353"/>
          <a:ext cx="1073428" cy="3944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582400" imgH="4267200" progId="Equation.DSMT4">
                  <p:embed/>
                </p:oleObj>
              </mc:Choice>
              <mc:Fallback>
                <p:oleObj name="Equation" r:id="rId4" imgW="11582400" imgH="4267200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460" y="749353"/>
                        <a:ext cx="1073428" cy="3944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2219741" y="4486755"/>
            <a:ext cx="1996728" cy="656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则衍射角为</a:t>
            </a:r>
            <a:endParaRPr lang="en-US" altLang="zh-CN" sz="28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54170" y="20080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281655" y="5727488"/>
            <a:ext cx="289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少部分同学没有区分</a:t>
            </a:r>
            <a:r>
              <a:rPr lang="en-US" altLang="zh-CN" b="1" dirty="0">
                <a:solidFill>
                  <a:srgbClr val="FF0000"/>
                </a:solidFill>
              </a:rPr>
              <a:t>θ</a:t>
            </a:r>
            <a:r>
              <a:rPr lang="zh-CN" altLang="en-US" b="1" dirty="0">
                <a:solidFill>
                  <a:srgbClr val="FF0000"/>
                </a:solidFill>
              </a:rPr>
              <a:t>和</a:t>
            </a:r>
            <a:r>
              <a:rPr lang="en-US" altLang="zh-CN" b="1" dirty="0">
                <a:solidFill>
                  <a:srgbClr val="FF0000"/>
                </a:solidFill>
              </a:rPr>
              <a:t>2θ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标注: 弯曲线形 6"/>
              <p:cNvSpPr/>
              <p:nvPr/>
            </p:nvSpPr>
            <p:spPr>
              <a:xfrm>
                <a:off x="9420896" y="785584"/>
                <a:ext cx="1545464" cy="612648"/>
              </a:xfrm>
              <a:prstGeom prst="borderCallout2">
                <a:avLst>
                  <a:gd name="adj1" fmla="val 17699"/>
                  <a:gd name="adj2" fmla="val -2916"/>
                  <a:gd name="adj3" fmla="val 21903"/>
                  <a:gd name="adj4" fmla="val -4167"/>
                  <a:gd name="adj5" fmla="val -35703"/>
                  <a:gd name="adj6" fmla="val -3750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应为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K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𝛼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1</m:t>
                    </m:r>
                  </m:oMath>
                </a14:m>
                <a:endPara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7" name="标注: 弯曲线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0896" y="785584"/>
                <a:ext cx="1545464" cy="612648"/>
              </a:xfrm>
              <a:prstGeom prst="borderCallout2">
                <a:avLst>
                  <a:gd name="adj1" fmla="val 17699"/>
                  <a:gd name="adj2" fmla="val -2916"/>
                  <a:gd name="adj3" fmla="val 21903"/>
                  <a:gd name="adj4" fmla="val -4167"/>
                  <a:gd name="adj5" fmla="val -35703"/>
                  <a:gd name="adj6" fmla="val -3750"/>
                </a:avLst>
              </a:prstGeom>
              <a:blipFill rotWithShape="1">
                <a:blip r:embed="rId6"/>
                <a:stretch>
                  <a:fillRect l="-4604" t="-35773" r="-376" b="-939"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标注: 弯曲线形 10"/>
          <p:cNvSpPr/>
          <p:nvPr/>
        </p:nvSpPr>
        <p:spPr>
          <a:xfrm>
            <a:off x="8506495" y="1745232"/>
            <a:ext cx="2962142" cy="946453"/>
          </a:xfrm>
          <a:prstGeom prst="borderCallout2">
            <a:avLst>
              <a:gd name="adj1" fmla="val 14729"/>
              <a:gd name="adj2" fmla="val 1304"/>
              <a:gd name="adj3" fmla="val 18225"/>
              <a:gd name="adj4" fmla="val -86975"/>
              <a:gd name="adj5" fmla="val 41323"/>
              <a:gd name="adj6" fmla="val -8722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适用于立方晶系，但题目未提供此条件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A1DBB28-E463-63D8-D4FA-7B557B35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608760" y="258427"/>
                <a:ext cx="11201167" cy="1130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1.16 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已知 </a:t>
                </a:r>
                <a:r>
                  <a:rPr lang="en-US" altLang="zh-CN" sz="2400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InP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的晶格常数为 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5.87 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埃，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X 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射线使用铜靶的 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Ka1 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线 </a:t>
                </a:r>
                <a:endParaRPr lang="en-US" altLang="zh-CN" sz="24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=1.54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埃，求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{111}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晶面的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级衍射角。</a:t>
                </a: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0" y="258427"/>
                <a:ext cx="11201167" cy="1130246"/>
              </a:xfrm>
              <a:prstGeom prst="rect">
                <a:avLst/>
              </a:prstGeom>
              <a:blipFill rotWithShape="1">
                <a:blip r:embed="rId2"/>
                <a:stretch>
                  <a:fillRect l="-4" t="-55" r="2" b="-10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21550" y="1481920"/>
                <a:ext cx="11771711" cy="2358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zh-CN" altLang="en-US" sz="28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改编</a:t>
                </a:r>
                <a:r>
                  <a:rPr lang="en-US" altLang="zh-CN" sz="28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1.16 </a:t>
                </a:r>
              </a:p>
              <a:p>
                <a:pPr>
                  <a:lnSpc>
                    <a:spcPct val="150000"/>
                  </a:lnSpc>
                  <a:defRPr/>
                </a:pPr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已知 </a:t>
                </a:r>
                <a:r>
                  <a:rPr lang="en-US" altLang="zh-CN" sz="2400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InP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属立方晶系，晶格常数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5.87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Å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。使用铜靶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K</m:t>
                    </m:r>
                    <m:r>
                      <m:rPr>
                        <m:sty m:val="p"/>
                      </m:rPr>
                      <a:rPr lang="zh-CN" altLang="en-US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α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线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=1.54</m:t>
                    </m:r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Å</m:t>
                    </m:r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，在与入射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射线呈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26.24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°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的方向上观察到衍射极大。求衍射面的面间距、衍射面的密勒指数和衍射级次。</a:t>
                </a: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50" y="1481920"/>
                <a:ext cx="11771711" cy="2358081"/>
              </a:xfrm>
              <a:prstGeom prst="rect">
                <a:avLst/>
              </a:prstGeom>
              <a:blipFill rotWithShape="1">
                <a:blip r:embed="rId3"/>
                <a:stretch>
                  <a:fillRect l="-2" t="-20" r="3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21550" y="3665178"/>
                <a:ext cx="10966782" cy="5762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解：设衍射面的密勒指数为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h𝑘𝑙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，面间距是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，衍射级次为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，则有</a:t>
                </a: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50" y="3665178"/>
                <a:ext cx="10966782" cy="576248"/>
              </a:xfrm>
              <a:prstGeom prst="rect">
                <a:avLst/>
              </a:prstGeom>
              <a:blipFill rotWithShape="1">
                <a:blip r:embed="rId4"/>
                <a:stretch>
                  <a:fillRect l="-2" t="-103" r="5" b="-30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322279" y="4196413"/>
                <a:ext cx="8966053" cy="5799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50000"/>
                  </a:lnSpc>
                  <a:defRPr/>
                </a:pP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l-GR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26.24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°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                                               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(1)</a:t>
                </a:r>
                <a:endParaRPr lang="zh-CN" altLang="en-US" sz="24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279" y="4196413"/>
                <a:ext cx="8966053" cy="579967"/>
              </a:xfrm>
              <a:prstGeom prst="rect">
                <a:avLst/>
              </a:prstGeom>
              <a:blipFill rotWithShape="1">
                <a:blip r:embed="rId5"/>
                <a:stretch>
                  <a:fillRect l="-1" t="-57" r="6" b="-24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322279" y="4686964"/>
                <a:ext cx="8966053" cy="5799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50000"/>
                  </a:lnSpc>
                  <a:defRPr/>
                </a:pP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𝑑</m:t>
                    </m:r>
                    <m:func>
                      <m:func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func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zh-CN" alt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                                               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(2)</a:t>
                </a:r>
                <a:endParaRPr lang="zh-CN" altLang="en-US" sz="24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279" y="4686964"/>
                <a:ext cx="8966053" cy="579967"/>
              </a:xfrm>
              <a:prstGeom prst="rect">
                <a:avLst/>
              </a:prstGeom>
              <a:blipFill>
                <a:blip r:embed="rId6"/>
                <a:stretch>
                  <a:fillRect r="-1020" b="-24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393112" y="5229195"/>
                <a:ext cx="8966053" cy="7940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50000"/>
                  </a:lnSpc>
                  <a:defRPr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zh-CN" altLang="en-US" sz="2400" i="1" kern="1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zh-CN" altLang="zh-CN" sz="2400" i="1" kern="1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 kern="1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altLang="zh-CN" sz="2400" i="1" kern="1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i="1" kern="1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zh-CN" altLang="zh-CN" sz="2400" i="1" kern="10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 kern="1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altLang="zh-CN" sz="2400" i="1" kern="1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i="1" kern="1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zh-CN" altLang="zh-CN" sz="2400" i="1" kern="1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 kern="1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altLang="zh-CN" sz="2400" i="1" kern="1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                                              (3)</a:t>
                </a:r>
                <a:endParaRPr lang="zh-CN" altLang="en-US" sz="24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112" y="5229195"/>
                <a:ext cx="8966053" cy="794064"/>
              </a:xfrm>
              <a:prstGeom prst="rect">
                <a:avLst/>
              </a:prstGeom>
              <a:blipFill rotWithShape="1">
                <a:blip r:embed="rId7"/>
                <a:stretch>
                  <a:fillRect l="-5" t="-76" r="3" b="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7AA8D3-5682-DAED-807C-331BC6FAE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08672" y="373197"/>
                <a:ext cx="10966782" cy="5762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解：设衍射面的密勒指数为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h𝑘𝑙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，面间距是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，则有</a:t>
                </a: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72" y="373197"/>
                <a:ext cx="10966782" cy="576248"/>
              </a:xfrm>
              <a:prstGeom prst="rect">
                <a:avLst/>
              </a:prstGeom>
              <a:blipFill rotWithShape="1">
                <a:blip r:embed="rId2"/>
                <a:stretch>
                  <a:fillRect l="-1" t="-78" r="4" b="-30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309401" y="904432"/>
                <a:ext cx="8966053" cy="5799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50000"/>
                  </a:lnSpc>
                  <a:defRPr/>
                </a:pP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l-GR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26.24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°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                                               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(1)</a:t>
                </a:r>
                <a:endParaRPr lang="zh-CN" altLang="en-US" sz="24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401" y="904432"/>
                <a:ext cx="8966053" cy="579967"/>
              </a:xfrm>
              <a:prstGeom prst="rect">
                <a:avLst/>
              </a:prstGeom>
              <a:blipFill rotWithShape="1">
                <a:blip r:embed="rId3"/>
                <a:stretch>
                  <a:fillRect l="-6" t="-33" r="4" b="-2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293301" y="1391419"/>
                <a:ext cx="8966053" cy="5799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50000"/>
                  </a:lnSpc>
                  <a:defRPr/>
                </a:pP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𝑑</m:t>
                    </m:r>
                    <m:func>
                      <m:func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</m:func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zh-CN" alt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                                               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(2)</a:t>
                </a:r>
                <a:endParaRPr lang="zh-CN" altLang="en-US" sz="24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301" y="1391419"/>
                <a:ext cx="8966053" cy="579967"/>
              </a:xfrm>
              <a:prstGeom prst="rect">
                <a:avLst/>
              </a:prstGeom>
              <a:blipFill rotWithShape="1">
                <a:blip r:embed="rId4"/>
                <a:stretch>
                  <a:fillRect l="-4" t="-23" r="2" b="-2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293300" y="1844898"/>
                <a:ext cx="8966053" cy="7940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50000"/>
                  </a:lnSpc>
                  <a:defRPr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zh-CN" altLang="en-US" sz="2400" i="1" kern="1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zh-CN" altLang="zh-CN" sz="2400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altLang="zh-CN" sz="2400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zh-CN" altLang="zh-CN" sz="2400" i="1" kern="1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altLang="zh-CN" sz="2400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zh-CN" altLang="zh-CN" sz="2400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altLang="zh-CN" sz="2400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                                              (3)</a:t>
                </a:r>
                <a:endParaRPr lang="zh-CN" altLang="en-US" sz="24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300" y="1844898"/>
                <a:ext cx="8966053" cy="794064"/>
              </a:xfrm>
              <a:prstGeom prst="rect">
                <a:avLst/>
              </a:prstGeom>
              <a:blipFill rotWithShape="1">
                <a:blip r:embed="rId5"/>
                <a:stretch>
                  <a:fillRect l="-4" t="-28" r="2" b="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366626" y="2439407"/>
            <a:ext cx="10966782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式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(2)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(3)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联立，得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92571" y="2880292"/>
                <a:ext cx="10966782" cy="683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50000"/>
                  </a:lnSpc>
                  <a:defRPr/>
                </a:pP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𝑎</m:t>
                    </m:r>
                    <m:func>
                      <m:func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r>
                          <a:rPr lang="zh-CN" alt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func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zh-CN" altLang="en-US" sz="240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zh-CN" altLang="zh-CN" sz="24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kern="1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zh-CN" sz="2400" b="0" i="1" kern="1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𝑛h</m:t>
                            </m:r>
                            <m:r>
                              <a:rPr lang="en-US" altLang="zh-CN" sz="2400" b="0" i="1" kern="1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4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400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  <m:sSup>
                          <m:sSupPr>
                            <m:ctrlPr>
                              <a:rPr lang="zh-CN" altLang="zh-CN" sz="24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2400" b="0" i="1" kern="1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4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400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  <m:sSup>
                          <m:sSupPr>
                            <m:ctrlPr>
                              <a:rPr lang="zh-CN" altLang="zh-CN" sz="24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𝑙</m:t>
                            </m:r>
                            <m:r>
                              <a:rPr lang="en-US" altLang="zh-CN" sz="2400" b="0" i="1" kern="1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4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zh-CN" altLang="en-US" sz="240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                             (4)</a:t>
                </a:r>
                <a:endParaRPr lang="zh-CN" altLang="en-US" sz="24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71" y="2880292"/>
                <a:ext cx="10966782" cy="683329"/>
              </a:xfrm>
              <a:prstGeom prst="rect">
                <a:avLst/>
              </a:prstGeom>
              <a:blipFill rotWithShape="1">
                <a:blip r:embed="rId6"/>
                <a:stretch>
                  <a:fillRect l="-4" t="-83" r="2" b="-25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366626" y="3542368"/>
            <a:ext cx="10966782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式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(1)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(4)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联立并代入数据，得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3455617" y="4148784"/>
                <a:ext cx="7752221" cy="5395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sz="240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zh-CN" altLang="zh-CN" sz="2400" i="1" kern="1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kern="1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zh-CN" sz="2400" b="0" i="1" kern="1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𝑛h</m:t>
                            </m:r>
                            <m:r>
                              <a:rPr lang="en-US" altLang="zh-CN" sz="2400" b="0" i="1" kern="1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4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400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  <m:sSup>
                          <m:sSupPr>
                            <m:ctrlPr>
                              <a:rPr lang="zh-CN" altLang="zh-CN" sz="24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2400" b="0" i="1" kern="1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4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400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  <m:sSup>
                          <m:sSupPr>
                            <m:ctrlPr>
                              <a:rPr lang="zh-CN" altLang="zh-CN" sz="24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𝑙</m:t>
                            </m:r>
                            <m:r>
                              <a:rPr lang="en-US" altLang="zh-CN" sz="2400" b="0" i="1" kern="1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4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sz="24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=1.7304</m:t>
                    </m:r>
                    <m:r>
                      <a:rPr lang="en-US" altLang="zh-CN" sz="24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altLang="zh-CN" sz="2400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400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rad>
                    <m:r>
                      <a:rPr lang="en-US" altLang="zh-CN" sz="24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800" dirty="0"/>
                  <a:t>            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(5)   </a:t>
                </a:r>
                <a:endParaRPr lang="zh-CN" altLang="en-US" sz="24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617" y="4148784"/>
                <a:ext cx="7752221" cy="539571"/>
              </a:xfrm>
              <a:prstGeom prst="rect">
                <a:avLst/>
              </a:prstGeom>
              <a:blipFill rotWithShape="1">
                <a:blip r:embed="rId7"/>
                <a:stretch>
                  <a:fillRect l="-8" t="-61" r="1" b="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366626" y="4548508"/>
                <a:ext cx="10966782" cy="5762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于是     </a:t>
                </a:r>
                <a14:m>
                  <m:oMath xmlns:m="http://schemas.openxmlformats.org/officeDocument/2006/math">
                    <m:r>
                      <a:rPr lang="en-US" altLang="zh-CN" sz="24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4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=1, </m:t>
                    </m:r>
                    <m:r>
                      <a:rPr lang="en-US" altLang="zh-CN" sz="24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altLang="zh-CN" sz="24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4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altLang="zh-CN" sz="24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endParaRPr lang="zh-CN" altLang="en-US" sz="24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626" y="4548508"/>
                <a:ext cx="10966782" cy="576248"/>
              </a:xfrm>
              <a:prstGeom prst="rect">
                <a:avLst/>
              </a:prstGeom>
              <a:blipFill rotWithShape="1">
                <a:blip r:embed="rId8"/>
                <a:stretch>
                  <a:fillRect l="-2" t="-1" r="5" b="-3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366626" y="5166627"/>
                <a:ext cx="10966782" cy="5999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代回式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(3)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，得     </a:t>
                </a:r>
                <a14:m>
                  <m:oMath xmlns:m="http://schemas.openxmlformats.org/officeDocument/2006/math">
                    <m:r>
                      <a:rPr lang="en-US" altLang="zh-CN" sz="2400" b="0" i="1" kern="1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2400" b="0" i="1" kern="1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=3.39Å</m:t>
                    </m:r>
                  </m:oMath>
                </a14:m>
                <a:endParaRPr lang="zh-CN" altLang="en-US" sz="24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626" y="5166627"/>
                <a:ext cx="10966782" cy="599908"/>
              </a:xfrm>
              <a:prstGeom prst="rect">
                <a:avLst/>
              </a:prstGeom>
              <a:blipFill rotWithShape="1">
                <a:blip r:embed="rId9"/>
                <a:stretch>
                  <a:fillRect l="-2" t="-45" r="5" b="-24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308672" y="5908555"/>
                <a:ext cx="10966782" cy="5999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答：衍射面的密勒指数为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111)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，面间距是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3.39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Å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，衍射级次为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72" y="5908555"/>
                <a:ext cx="10966782" cy="599908"/>
              </a:xfrm>
              <a:prstGeom prst="rect">
                <a:avLst/>
              </a:prstGeom>
              <a:blipFill rotWithShape="1">
                <a:blip r:embed="rId10"/>
                <a:stretch>
                  <a:fillRect l="-1" t="-86" r="4" b="-2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标注: 弯曲线形 17"/>
          <p:cNvSpPr/>
          <p:nvPr/>
        </p:nvSpPr>
        <p:spPr>
          <a:xfrm>
            <a:off x="5299656" y="5188144"/>
            <a:ext cx="2738799" cy="612648"/>
          </a:xfrm>
          <a:prstGeom prst="borderCallout2">
            <a:avLst>
              <a:gd name="adj1" fmla="val 19801"/>
              <a:gd name="adj2" fmla="val -809"/>
              <a:gd name="adj3" fmla="val 18750"/>
              <a:gd name="adj4" fmla="val -16667"/>
              <a:gd name="adj5" fmla="val 132471"/>
              <a:gd name="adj6" fmla="val -33971"/>
            </a:avLst>
          </a:prstGeom>
          <a:solidFill>
            <a:schemeClr val="accent1">
              <a:alpha val="7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由此可知，属</a:t>
            </a:r>
            <a:r>
              <a:rPr lang="en-US" altLang="zh-CN" sz="2000" dirty="0"/>
              <a:t>FCC</a:t>
            </a:r>
            <a:r>
              <a:rPr lang="zh-CN" altLang="en-US" sz="2000" dirty="0"/>
              <a:t>或</a:t>
            </a:r>
            <a:r>
              <a:rPr lang="en-US" altLang="zh-CN" sz="2000" dirty="0"/>
              <a:t>SC</a:t>
            </a:r>
            <a:endParaRPr lang="zh-CN" altLang="en-US" sz="2000" dirty="0"/>
          </a:p>
        </p:txBody>
      </p:sp>
      <p:sp>
        <p:nvSpPr>
          <p:cNvPr id="19" name="文本框 18"/>
          <p:cNvSpPr txBox="1"/>
          <p:nvPr/>
        </p:nvSpPr>
        <p:spPr>
          <a:xfrm>
            <a:off x="8109820" y="5201314"/>
            <a:ext cx="3618963" cy="646331"/>
          </a:xfrm>
          <a:prstGeom prst="rect">
            <a:avLst/>
          </a:prstGeom>
          <a:solidFill>
            <a:srgbClr val="FFC000">
              <a:alpha val="26000"/>
            </a:srgbClr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实际上，</a:t>
            </a:r>
            <a:r>
              <a:rPr lang="en-US" altLang="zh-CN" dirty="0" err="1"/>
              <a:t>InP</a:t>
            </a:r>
            <a:r>
              <a:rPr lang="zh-CN" altLang="en-US" dirty="0"/>
              <a:t>的晶体结构为闪锌矿结构，布喇菲格子为</a:t>
            </a:r>
            <a:r>
              <a:rPr lang="en-US" altLang="zh-CN" dirty="0"/>
              <a:t>FCC</a:t>
            </a:r>
            <a:endParaRPr lang="zh-CN" altLang="en-US" dirty="0"/>
          </a:p>
        </p:txBody>
      </p:sp>
      <p:sp>
        <p:nvSpPr>
          <p:cNvPr id="2" name="标注: 弯曲线形 1"/>
          <p:cNvSpPr/>
          <p:nvPr/>
        </p:nvSpPr>
        <p:spPr>
          <a:xfrm>
            <a:off x="9144529" y="6068880"/>
            <a:ext cx="2323571" cy="612648"/>
          </a:xfrm>
          <a:prstGeom prst="borderCallout2">
            <a:avLst>
              <a:gd name="adj1" fmla="val 98574"/>
              <a:gd name="adj2" fmla="val 118"/>
              <a:gd name="adj3" fmla="val 101669"/>
              <a:gd name="adj4" fmla="val -214384"/>
              <a:gd name="adj5" fmla="val 65100"/>
              <a:gd name="adj6" fmla="val -213437"/>
            </a:avLst>
          </a:prstGeom>
          <a:solidFill>
            <a:schemeClr val="accent1">
              <a:alpha val="7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更一般地</a:t>
            </a:r>
            <a:r>
              <a:rPr lang="en-US" altLang="zh-CN" sz="2400" dirty="0"/>
              <a:t>{111}</a:t>
            </a:r>
            <a:endParaRPr lang="zh-CN" altLang="en-US" sz="24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9E22863-75DE-36EC-C8BF-A1AE24A96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12" grpId="0"/>
      <p:bldP spid="13" grpId="0"/>
      <p:bldP spid="16" grpId="0"/>
      <p:bldP spid="17" grpId="0"/>
      <p:bldP spid="18" grpId="0" animBg="1"/>
      <p:bldP spid="19" grpId="0" animBg="1"/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036" y="2296895"/>
            <a:ext cx="5543964" cy="423444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84835" y="447406"/>
            <a:ext cx="10629899" cy="614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altLang="zh-CN" sz="32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9. </a:t>
            </a:r>
            <a:r>
              <a:rPr lang="zh-CN" altLang="en-US" sz="32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澄清“级数增加，强度减弱”</a:t>
            </a:r>
            <a:endParaRPr lang="zh-CN" altLang="zh-CN" sz="32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72350" y="1283003"/>
            <a:ext cx="1156565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教材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P.27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段第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行，“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为衍射级数，级数增加，强度减弱”，这种说法略显绝对。</a:t>
            </a:r>
          </a:p>
        </p:txBody>
      </p:sp>
      <p:sp>
        <p:nvSpPr>
          <p:cNvPr id="8" name="矩形 7"/>
          <p:cNvSpPr/>
          <p:nvPr/>
        </p:nvSpPr>
        <p:spPr>
          <a:xfrm>
            <a:off x="484835" y="2974237"/>
            <a:ext cx="5257204" cy="168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对于石墨、碘化镉和钴酸锂这样的具有层状结构的晶体，存在二级衍射峰强于一级的情形。</a:t>
            </a:r>
          </a:p>
        </p:txBody>
      </p:sp>
      <p:sp>
        <p:nvSpPr>
          <p:cNvPr id="3" name="矩形 2"/>
          <p:cNvSpPr/>
          <p:nvPr/>
        </p:nvSpPr>
        <p:spPr>
          <a:xfrm>
            <a:off x="315200" y="2080128"/>
            <a:ext cx="63396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溴化钾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(100)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面，一级衍射消光，二级衍射很强。</a:t>
            </a:r>
          </a:p>
        </p:txBody>
      </p:sp>
      <p:sp>
        <p:nvSpPr>
          <p:cNvPr id="4" name="矩形 3"/>
          <p:cNvSpPr/>
          <p:nvPr/>
        </p:nvSpPr>
        <p:spPr>
          <a:xfrm>
            <a:off x="445506" y="4803597"/>
            <a:ext cx="5126750" cy="113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对于溴化钾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(111)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面，至少二级衍射峰不弱于一级。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348F656-073E-4679-BF32-38F308710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3" grpId="0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33400" y="567994"/>
            <a:ext cx="6096000" cy="38824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400" b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三、</a:t>
            </a:r>
            <a:r>
              <a:rPr lang="zh-CN" altLang="zh-CN" dirty="0"/>
              <a:t>关于晶体结合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22275" y="1425244"/>
            <a:ext cx="5927725" cy="6147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15000"/>
              </a:lnSpc>
              <a:spcAft>
                <a:spcPts val="800"/>
              </a:spcAft>
              <a:defRPr sz="3200"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1.</a:t>
            </a:r>
            <a:r>
              <a:rPr lang="zh-CN" altLang="zh-CN" dirty="0"/>
              <a:t>知道晶体结合的五种类型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11225" y="2260462"/>
            <a:ext cx="8562975" cy="6147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15000"/>
              </a:lnSpc>
              <a:spcAft>
                <a:spcPts val="800"/>
              </a:spcAft>
              <a:defRPr sz="3200" b="1" kern="1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 err="1"/>
              <a:t>i</a:t>
            </a:r>
            <a:r>
              <a:rPr lang="en-US" altLang="zh-CN" dirty="0"/>
              <a:t>.</a:t>
            </a:r>
            <a:r>
              <a:rPr lang="zh-CN" altLang="zh-CN" dirty="0"/>
              <a:t>离子结合</a:t>
            </a: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911223" y="3652441"/>
            <a:ext cx="8562975" cy="6147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15000"/>
              </a:lnSpc>
              <a:spcAft>
                <a:spcPts val="800"/>
              </a:spcAft>
              <a:defRPr sz="3200" b="1" kern="1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iii.</a:t>
            </a:r>
            <a:r>
              <a:rPr lang="zh-CN" altLang="zh-CN" dirty="0"/>
              <a:t>金属结合</a:t>
            </a: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911224" y="2898199"/>
            <a:ext cx="8562975" cy="6147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15000"/>
              </a:lnSpc>
              <a:spcAft>
                <a:spcPts val="800"/>
              </a:spcAft>
              <a:defRPr sz="3200" b="1" kern="1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ii.</a:t>
            </a:r>
            <a:r>
              <a:rPr lang="zh-CN" altLang="zh-CN" dirty="0"/>
              <a:t>共价结合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911222" y="4406683"/>
            <a:ext cx="8562975" cy="6147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15000"/>
              </a:lnSpc>
              <a:spcAft>
                <a:spcPts val="800"/>
              </a:spcAft>
              <a:defRPr sz="3200" b="1" kern="1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iv.</a:t>
            </a:r>
            <a:r>
              <a:rPr lang="zh-CN" altLang="zh-CN" dirty="0"/>
              <a:t>分子结合（范德华力结合）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11221" y="5125396"/>
            <a:ext cx="8562975" cy="6147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15000"/>
              </a:lnSpc>
              <a:spcAft>
                <a:spcPts val="800"/>
              </a:spcAft>
              <a:defRPr sz="3200" b="1" kern="1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v.</a:t>
            </a:r>
            <a:r>
              <a:rPr lang="zh-CN" altLang="zh-CN" dirty="0"/>
              <a:t>氢键结合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FB6EC4-1528-FBC9-F334-10E34B11F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" grpId="0"/>
      <p:bldP spid="3" grpId="0"/>
      <p:bldP spid="4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08000" y="471981"/>
            <a:ext cx="8489950" cy="6147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15000"/>
              </a:lnSpc>
              <a:spcAft>
                <a:spcPts val="800"/>
              </a:spcAft>
              <a:defRPr sz="3200"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2.</a:t>
            </a:r>
            <a:r>
              <a:rPr lang="zh-CN" altLang="zh-CN" dirty="0"/>
              <a:t>理解两原子间互作用势能</a:t>
            </a:r>
            <a:r>
              <a:rPr lang="zh-CN" altLang="en-US" dirty="0"/>
              <a:t>和作用力</a:t>
            </a:r>
            <a:endParaRPr lang="zh-CN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508000" y="1155676"/>
                <a:ext cx="11290300" cy="805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lvl="0">
                  <a:lnSpc>
                    <a:spcPct val="115000"/>
                  </a:lnSpc>
                  <a:spcAft>
                    <a:spcPts val="800"/>
                  </a:spcAft>
                  <a:defRPr sz="2800" b="1" kern="10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dirty="0"/>
                  <a:t>i. </a:t>
                </a:r>
                <a:r>
                  <a:rPr lang="zh-CN" altLang="en-US" dirty="0"/>
                  <a:t>知道经验公式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den>
                    </m:f>
                    <m:r>
                      <a:rPr lang="en-US" altLang="zh-CN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dirty="0"/>
                  <a:t>，其中</a:t>
                </a:r>
                <a14:m>
                  <m:oMath xmlns:m="http://schemas.openxmlformats.org/officeDocument/2006/math">
                    <m:r>
                      <a:rPr lang="en-US" altLang="zh-CN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为正整数，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dirty="0"/>
                  <a:t>是正的参数</a:t>
                </a:r>
                <a:endParaRPr lang="zh-CN" altLang="zh-CN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00" y="1155676"/>
                <a:ext cx="11290300" cy="805670"/>
              </a:xfrm>
              <a:prstGeom prst="rect">
                <a:avLst/>
              </a:prstGeom>
              <a:blipFill rotWithShape="1">
                <a:blip r:embed="rId2"/>
                <a:stretch>
                  <a:fillRect t="-76" b="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565150" y="2711014"/>
                <a:ext cx="8064500" cy="8151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lvl="0">
                  <a:lnSpc>
                    <a:spcPct val="115000"/>
                  </a:lnSpc>
                  <a:spcAft>
                    <a:spcPts val="800"/>
                  </a:spcAft>
                  <a:defRPr sz="2800" b="1" kern="10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dirty="0"/>
                  <a:t>iii.</a:t>
                </a:r>
                <a:r>
                  <a:rPr lang="zh-CN" altLang="zh-CN" dirty="0"/>
                  <a:t>会由互作用势能导出互作用力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𝑑𝑢</m:t>
                        </m:r>
                      </m:num>
                      <m:den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𝑑𝑟</m:t>
                        </m:r>
                      </m:den>
                    </m:f>
                  </m:oMath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150" y="2711014"/>
                <a:ext cx="8064500" cy="815160"/>
              </a:xfrm>
              <a:prstGeom prst="rect">
                <a:avLst/>
              </a:prstGeom>
              <a:blipFill rotWithShape="1">
                <a:blip r:embed="rId3"/>
                <a:stretch>
                  <a:fillRect t="-24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508000" y="1938090"/>
                <a:ext cx="10350500" cy="805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lvl="0">
                  <a:lnSpc>
                    <a:spcPct val="115000"/>
                  </a:lnSpc>
                  <a:spcAft>
                    <a:spcPts val="800"/>
                  </a:spcAft>
                  <a:defRPr sz="3200" b="1" kern="1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dirty="0"/>
                  <a:t>ii.</a:t>
                </a:r>
                <a:r>
                  <a:rPr lang="zh-CN" altLang="en-US" dirty="0"/>
                  <a:t>理解</a:t>
                </a:r>
                <a:r>
                  <a:rPr lang="zh-CN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den>
                    </m:f>
                    <m:r>
                      <a:rPr lang="en-US" altLang="zh-CN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zh-CN" dirty="0"/>
                  <a:t>中各项的物理意义</a:t>
                </a: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00" y="1938090"/>
                <a:ext cx="10350500" cy="805670"/>
              </a:xfrm>
              <a:prstGeom prst="rect">
                <a:avLst/>
              </a:prstGeom>
              <a:blipFill rotWithShape="1">
                <a:blip r:embed="rId4"/>
                <a:stretch>
                  <a:fillRect t="-9" b="-44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596900" y="5025812"/>
                <a:ext cx="10350500" cy="8145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lvl="0">
                  <a:lnSpc>
                    <a:spcPct val="115000"/>
                  </a:lnSpc>
                  <a:spcAft>
                    <a:spcPts val="800"/>
                  </a:spcAft>
                  <a:defRPr sz="2800" b="1" kern="10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dirty="0"/>
                  <a:t>v.</a:t>
                </a:r>
                <a:r>
                  <a:rPr lang="zh-CN" altLang="zh-CN" dirty="0"/>
                  <a:t>会由互作用势能导出互作用力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𝑑𝑢</m:t>
                        </m:r>
                      </m:num>
                      <m:den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𝑑𝑟</m:t>
                        </m:r>
                      </m:den>
                    </m:f>
                  </m:oMath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00" y="5025812"/>
                <a:ext cx="10350500" cy="814518"/>
              </a:xfrm>
              <a:prstGeom prst="rect">
                <a:avLst/>
              </a:prstGeom>
              <a:blipFill rotWithShape="1">
                <a:blip r:embed="rId5"/>
                <a:stretch>
                  <a:fillRect t="-52" b="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635000" y="3625877"/>
                <a:ext cx="10960100" cy="13999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lvl="0">
                  <a:lnSpc>
                    <a:spcPct val="115000"/>
                  </a:lnSpc>
                  <a:spcAft>
                    <a:spcPts val="800"/>
                  </a:spcAft>
                  <a:defRPr sz="2800" b="1" kern="10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dirty="0"/>
                  <a:t>iv. </a:t>
                </a:r>
                <a:r>
                  <a:rPr lang="zh-CN" altLang="en-US" dirty="0"/>
                  <a:t>对于分子力结合，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=6,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=12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zh-CN" altLang="zh-CN" dirty="0"/>
                  <a:t>会</a:t>
                </a:r>
                <a:r>
                  <a:rPr lang="zh-CN" altLang="en-US" dirty="0"/>
                  <a:t>导出</a:t>
                </a:r>
                <a:r>
                  <a:rPr lang="en-US" altLang="zh-CN" dirty="0"/>
                  <a:t>Lennard-Jones</a:t>
                </a:r>
                <a:r>
                  <a:rPr lang="zh-CN" altLang="en-US" dirty="0"/>
                  <a:t>势</a:t>
                </a:r>
                <a:br>
                  <a:rPr lang="en-US" altLang="zh-CN" dirty="0"/>
                </a:br>
                <a:r>
                  <a:rPr lang="en-US" altLang="zh-CN" dirty="0"/>
                  <a:t>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ℰ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zh-CN" altLang="en-US" dirty="0">
                    <a:hlinkClick r:id="rId6" action="ppaction://hlinkpres?slideindex=1&amp;slidetitle="/>
                  </a:rPr>
                  <a:t>理解各项、各参量的物理意义</a:t>
                </a:r>
                <a:endParaRPr lang="zh-CN" altLang="zh-CN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00" y="3625877"/>
                <a:ext cx="10960100" cy="1399935"/>
              </a:xfrm>
              <a:prstGeom prst="rect">
                <a:avLst/>
              </a:prstGeom>
              <a:blipFill rotWithShape="1">
                <a:blip r:embed="rId7"/>
                <a:stretch>
                  <a:fillRect t="-2" b="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635000" y="5938274"/>
                <a:ext cx="10350500" cy="5576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lvl="0">
                  <a:lnSpc>
                    <a:spcPct val="115000"/>
                  </a:lnSpc>
                  <a:spcAft>
                    <a:spcPts val="800"/>
                  </a:spcAft>
                  <a:defRPr sz="2800" b="1" kern="10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dirty="0"/>
                  <a:t>vi.</a:t>
                </a:r>
                <a:r>
                  <a:rPr lang="zh-CN" altLang="zh-CN" dirty="0"/>
                  <a:t>会导出平衡间距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zh-CN" dirty="0"/>
                  <a:t>和力取极值的间距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00" y="5938274"/>
                <a:ext cx="10350500" cy="557653"/>
              </a:xfrm>
              <a:prstGeom prst="rect">
                <a:avLst/>
              </a:prstGeom>
              <a:blipFill rotWithShape="1">
                <a:blip r:embed="rId8"/>
                <a:stretch>
                  <a:fillRect t="-70" b="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191C8A8-88C6-9193-4917-58BC41A43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DB25DE7-4852-994B-A6B0-3102216C1C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62" t="13247" r="4657" b="62430"/>
          <a:stretch/>
        </p:blipFill>
        <p:spPr>
          <a:xfrm>
            <a:off x="447367" y="2733369"/>
            <a:ext cx="11007213" cy="100289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7AB110B-D4F2-09B0-96BC-D840F9DD530E}"/>
              </a:ext>
            </a:extLst>
          </p:cNvPr>
          <p:cNvSpPr txBox="1"/>
          <p:nvPr/>
        </p:nvSpPr>
        <p:spPr>
          <a:xfrm>
            <a:off x="383457" y="637622"/>
            <a:ext cx="10687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课程知识内容的教学目标要求：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EEEE020-20D5-879C-4862-44AAB2DA06D7}"/>
                  </a:ext>
                </a:extLst>
              </p:cNvPr>
              <p:cNvSpPr txBox="1"/>
              <p:nvPr/>
            </p:nvSpPr>
            <p:spPr>
              <a:xfrm>
                <a:off x="2431025" y="1366372"/>
                <a:ext cx="615990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b="1" i="0" dirty="0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掌握</m:t>
                      </m:r>
                      <m:r>
                        <a:rPr lang="en-US" altLang="zh-CN" sz="3200" b="1" i="0" dirty="0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zh-CN" altLang="en-US" sz="3200" b="1" i="0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会</m:t>
                      </m:r>
                      <m:r>
                        <a:rPr lang="en-US" altLang="zh-CN" sz="3200" b="1" i="0" dirty="0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&gt;</m:t>
                      </m:r>
                      <m:r>
                        <a:rPr lang="zh-CN" altLang="en-US" sz="3200" b="1" i="0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理解</m:t>
                      </m:r>
                      <m:r>
                        <a:rPr lang="en-US" altLang="zh-CN" sz="3200" b="1" i="0" dirty="0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&gt;</m:t>
                      </m:r>
                      <m:r>
                        <a:rPr lang="zh-CN" altLang="en-US" sz="3200" b="1" i="0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了解</m:t>
                      </m:r>
                      <m:r>
                        <a:rPr lang="en-US" altLang="zh-CN" sz="3200" b="1" i="0" dirty="0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&gt;</m:t>
                      </m:r>
                      <m:r>
                        <a:rPr lang="zh-CN" altLang="en-US" sz="3200" b="1" i="0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知道</m:t>
                      </m:r>
                    </m:oMath>
                  </m:oMathPara>
                </a14:m>
                <a:endParaRPr lang="zh-CN" altLang="en-US" sz="32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EEEE020-20D5-879C-4862-44AAB2DA0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025" y="1366372"/>
                <a:ext cx="6159908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3599041-F5DF-8ADB-6017-336EB1413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3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01650" y="516374"/>
            <a:ext cx="11271250" cy="6147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15000"/>
              </a:lnSpc>
              <a:spcAft>
                <a:spcPts val="800"/>
              </a:spcAft>
              <a:defRPr sz="3200"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3. </a:t>
            </a:r>
            <a:r>
              <a:rPr lang="zh-CN" altLang="zh-CN" dirty="0"/>
              <a:t>知道如何从原子间互作用势能计算得到晶体结合能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023938" y="1385129"/>
                <a:ext cx="4830762" cy="10303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zh-CN" sz="240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zh-CN" sz="2400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CN" altLang="zh-CN" sz="2400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CN" sz="240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altLang="zh-CN" sz="240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nary>
                        </m:e>
                      </m:nary>
                      <m:d>
                        <m:dPr>
                          <m:ctrlPr>
                            <a:rPr lang="zh-CN" altLang="zh-CN" sz="2400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altLang="zh-CN" sz="24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altLang="zh-CN" sz="240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zh-CN" sz="2400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altLang="zh-CN" sz="240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altLang="zh-CN" sz="240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zh-CN" altLang="zh-CN" sz="2400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938" y="1385129"/>
                <a:ext cx="4830762" cy="1030347"/>
              </a:xfrm>
              <a:prstGeom prst="rect">
                <a:avLst/>
              </a:prstGeom>
              <a:blipFill rotWithShape="1">
                <a:blip r:embed="rId2"/>
                <a:stretch>
                  <a:fillRect l="-7" t="-19" b="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5646738" y="1297734"/>
                <a:ext cx="5808662" cy="11177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zh-CN" altLang="zh-CN" sz="2400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groupChr>
                            <m:groupChrPr>
                              <m:chr m:val="→"/>
                              <m:vertJc m:val="bot"/>
                              <m:ctrlPr>
                                <a:rPr lang="zh-CN" altLang="zh-CN" sz="2400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zh-CN" sz="240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groupChr>
                        </m:e>
                      </m:box>
                      <m:r>
                        <a:rPr lang="en-US" altLang="zh-CN" sz="24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zh-CN" altLang="zh-CN" sz="2400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altLang="zh-CN" sz="24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altLang="zh-CN" sz="240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zh-CN" sz="2400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altLang="zh-CN" sz="240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sz="2400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CN" altLang="zh-CN" sz="24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zh-CN" altLang="zh-CN" sz="2400" i="1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CN" altLang="zh-CN" sz="2400" i="1">
                                              <a:solidFill>
                                                <a:schemeClr val="accent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zh-CN" sz="2400" i="1">
                                                  <a:solidFill>
                                                    <a:schemeClr val="accent2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>
                                                  <a:solidFill>
                                                    <a:schemeClr val="accent2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>
                                                  <a:solidFill>
                                                    <a:schemeClr val="accent2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400">
                                              <a:solidFill>
                                                <a:schemeClr val="accent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400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sz="240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zh-CN" altLang="zh-CN" sz="24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zh-CN" altLang="zh-CN" sz="2400" i="1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CN" altLang="zh-CN" sz="2400" i="1">
                                              <a:solidFill>
                                                <a:schemeClr val="accent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zh-CN" sz="2400" i="1">
                                                  <a:solidFill>
                                                    <a:schemeClr val="accent2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>
                                                  <a:solidFill>
                                                    <a:schemeClr val="accent2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>
                                                  <a:solidFill>
                                                    <a:schemeClr val="accent2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400">
                                              <a:solidFill>
                                                <a:schemeClr val="accent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400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738" y="1297734"/>
                <a:ext cx="5808662" cy="1117742"/>
              </a:xfrm>
              <a:prstGeom prst="rect">
                <a:avLst/>
              </a:prstGeom>
              <a:blipFill rotWithShape="1">
                <a:blip r:embed="rId3"/>
                <a:stretch>
                  <a:fillRect l="-5" t="-38" b="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246188" y="2740901"/>
                <a:ext cx="5326062" cy="1051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altLang="zh-CN" sz="240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zh-CN" altLang="zh-CN" sz="2400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zh-CN" altLang="zh-CN" sz="2400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zh-CN" altLang="zh-CN" sz="24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40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40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altLang="zh-CN" sz="240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f>
                                    <m:fPr>
                                      <m:ctrlPr>
                                        <a:rPr lang="zh-CN" altLang="zh-CN" sz="2400" i="1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zh-CN" altLang="zh-CN" sz="2400" i="1">
                                              <a:solidFill>
                                                <a:schemeClr val="accent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2400">
                                              <a:solidFill>
                                                <a:schemeClr val="accent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>
                                              <a:solidFill>
                                                <a:schemeClr val="accent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400">
                                              <a:solidFill>
                                                <a:schemeClr val="accent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nary>
                            </m:e>
                          </m:d>
                          <m:f>
                            <m:fPr>
                              <m:ctrlPr>
                                <a:rPr lang="zh-CN" altLang="zh-CN" sz="2400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zh-CN" altLang="zh-CN" sz="24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zh-CN" sz="240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sz="240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zh-CN" altLang="zh-CN" sz="2400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zh-CN" altLang="zh-CN" sz="24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40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40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altLang="zh-CN" sz="240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f>
                                    <m:fPr>
                                      <m:ctrlPr>
                                        <a:rPr lang="zh-CN" altLang="zh-CN" sz="2400" i="1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zh-CN" altLang="zh-CN" sz="2400" i="1">
                                              <a:solidFill>
                                                <a:schemeClr val="accent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2400">
                                              <a:solidFill>
                                                <a:schemeClr val="accent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>
                                              <a:solidFill>
                                                <a:schemeClr val="accent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400">
                                              <a:solidFill>
                                                <a:schemeClr val="accent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nary>
                            </m:e>
                          </m:d>
                          <m:f>
                            <m:fPr>
                              <m:ctrlPr>
                                <a:rPr lang="zh-CN" altLang="zh-CN" sz="2400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zh-CN" altLang="zh-CN" sz="24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zh-CN" sz="240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188" y="2740901"/>
                <a:ext cx="5326062" cy="1051570"/>
              </a:xfrm>
              <a:prstGeom prst="rect">
                <a:avLst/>
              </a:prstGeom>
              <a:blipFill rotWithShape="1">
                <a:blip r:embed="rId4"/>
                <a:stretch>
                  <a:fillRect l="-6" t="-23" b="-157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组合 14"/>
          <p:cNvGrpSpPr/>
          <p:nvPr/>
        </p:nvGrpSpPr>
        <p:grpSpPr>
          <a:xfrm>
            <a:off x="2324100" y="3644900"/>
            <a:ext cx="3587842" cy="1090315"/>
            <a:chOff x="2324100" y="3714750"/>
            <a:chExt cx="3587842" cy="1090315"/>
          </a:xfrm>
        </p:grpSpPr>
        <p:sp>
          <p:nvSpPr>
            <p:cNvPr id="10" name="文本框 9"/>
            <p:cNvSpPr txBox="1"/>
            <p:nvPr/>
          </p:nvSpPr>
          <p:spPr>
            <a:xfrm>
              <a:off x="2324100" y="4343400"/>
              <a:ext cx="3587842" cy="461665"/>
            </a:xfrm>
            <a:prstGeom prst="rect">
              <a:avLst/>
            </a:prstGeom>
            <a:solidFill>
              <a:srgbClr val="FFFF00">
                <a:alpha val="55000"/>
              </a:srgbClr>
            </a:solidFill>
            <a:ln w="2857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rPr>
                <a:t>仅与结构有关的无量纲量</a:t>
              </a:r>
            </a:p>
          </p:txBody>
        </p:sp>
        <p:cxnSp>
          <p:nvCxnSpPr>
            <p:cNvPr id="12" name="直接箭头连接符 11"/>
            <p:cNvCxnSpPr/>
            <p:nvPr/>
          </p:nvCxnSpPr>
          <p:spPr>
            <a:xfrm flipV="1">
              <a:off x="2940050" y="3765550"/>
              <a:ext cx="0" cy="552450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/>
            <p:nvPr/>
          </p:nvCxnSpPr>
          <p:spPr>
            <a:xfrm flipV="1">
              <a:off x="5092700" y="3714750"/>
              <a:ext cx="0" cy="628650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584200" y="4908934"/>
                <a:ext cx="9391650" cy="614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lvl="0">
                  <a:lnSpc>
                    <a:spcPct val="115000"/>
                  </a:lnSpc>
                  <a:spcAft>
                    <a:spcPts val="800"/>
                  </a:spcAft>
                  <a:defRPr sz="3200" b="1" kern="1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dirty="0"/>
                  <a:t>4.</a:t>
                </a:r>
                <a:r>
                  <a:rPr lang="zh-CN" altLang="en-US" dirty="0"/>
                  <a:t>知道</a:t>
                </a:r>
                <a:r>
                  <a:rPr lang="zh-CN" altLang="zh-CN" dirty="0"/>
                  <a:t>由此可导出平衡间距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zh-CN" dirty="0"/>
                  <a:t>及体弹模量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zh-CN" altLang="zh-CN" dirty="0"/>
                  <a:t>的表达式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00" y="4908934"/>
                <a:ext cx="9391650" cy="614720"/>
              </a:xfrm>
              <a:prstGeom prst="rect">
                <a:avLst/>
              </a:prstGeom>
              <a:blipFill rotWithShape="1">
                <a:blip r:embed="rId5"/>
                <a:stretch>
                  <a:fillRect t="-62" b="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258762" y="5792180"/>
                <a:ext cx="11674475" cy="5494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lvl="0">
                  <a:lnSpc>
                    <a:spcPct val="115000"/>
                  </a:lnSpc>
                  <a:spcAft>
                    <a:spcPts val="800"/>
                  </a:spcAft>
                  <a:defRPr sz="2800" b="1" kern="10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</a:lstStyle>
              <a:p>
                <a:r>
                  <a:rPr lang="zh-CN" altLang="en-US" dirty="0"/>
                  <a:t>知道由</a:t>
                </a:r>
                <a:r>
                  <a:rPr lang="en-US" altLang="zh-CN" dirty="0"/>
                  <a:t>XRD</a:t>
                </a:r>
                <a:r>
                  <a:rPr lang="zh-CN" altLang="en-US" dirty="0"/>
                  <a:t>和力学等宏观实验，可得到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dirty="0"/>
                  <a:t>等微观信息</a:t>
                </a:r>
                <a:endParaRPr lang="zh-CN" altLang="zh-CN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62" y="5792180"/>
                <a:ext cx="11674475" cy="549446"/>
              </a:xfrm>
              <a:prstGeom prst="rect">
                <a:avLst/>
              </a:prstGeom>
              <a:blipFill rotWithShape="1">
                <a:blip r:embed="rId6"/>
                <a:stretch>
                  <a:fillRect l="-3" t="-63" r="3" b="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3134B2D-7B89-A932-CC8A-4B659DCD4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7" grpId="0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92100" y="769035"/>
            <a:ext cx="10464800" cy="6147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15000"/>
              </a:lnSpc>
              <a:spcAft>
                <a:spcPts val="800"/>
              </a:spcAft>
              <a:defRPr sz="3200"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5.</a:t>
            </a:r>
            <a:r>
              <a:rPr lang="zh-CN" altLang="zh-CN" dirty="0"/>
              <a:t>知道电负性的概念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00025" y="1588185"/>
            <a:ext cx="117919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8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电负性综合考虑电离能和亲和能，反映中性原子吸引和保持电子的能力</a:t>
            </a:r>
            <a:endParaRPr lang="zh-CN" altLang="en-US" sz="28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6075" y="2516684"/>
            <a:ext cx="11499850" cy="6147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15000"/>
              </a:lnSpc>
              <a:spcAft>
                <a:spcPts val="800"/>
              </a:spcAft>
              <a:defRPr sz="3200"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6.</a:t>
            </a:r>
            <a:r>
              <a:rPr lang="zh-CN" altLang="zh-CN" dirty="0"/>
              <a:t>知道许多晶体的结合是混合键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04850" y="4076184"/>
            <a:ext cx="919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知道</a:t>
            </a:r>
            <a:r>
              <a:rPr lang="zh-CN" altLang="zh-CN" sz="28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利用</a:t>
            </a: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LCAO</a:t>
            </a:r>
            <a:r>
              <a:rPr lang="zh-CN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法</a:t>
            </a:r>
            <a:r>
              <a:rPr lang="zh-CN" altLang="zh-CN" sz="28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计算分子轨道，可以解释混合键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704850" y="3244334"/>
            <a:ext cx="10966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混合键同时具有离子键和共价键的相互作用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1A87400-782E-023D-40BE-BA9300F46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74650" y="1074452"/>
            <a:ext cx="11442700" cy="6147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15000"/>
              </a:lnSpc>
              <a:spcAft>
                <a:spcPts val="800"/>
              </a:spcAft>
              <a:defRPr sz="3200"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1.</a:t>
            </a:r>
            <a:r>
              <a:rPr lang="zh-CN" altLang="zh-CN" dirty="0"/>
              <a:t>了解简谐近似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57200" y="213054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400" b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四、</a:t>
            </a:r>
            <a:r>
              <a:rPr lang="zh-CN" altLang="zh-CN" dirty="0"/>
              <a:t>关于晶格振动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41350" y="1781129"/>
            <a:ext cx="11176000" cy="54944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15000"/>
              </a:lnSpc>
              <a:spcAft>
                <a:spcPts val="800"/>
              </a:spcAft>
              <a:defRPr sz="2800" b="1" kern="1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 err="1"/>
              <a:t>i</a:t>
            </a:r>
            <a:r>
              <a:rPr lang="en-US" altLang="zh-CN" dirty="0"/>
              <a:t>. </a:t>
            </a:r>
            <a:r>
              <a:rPr lang="zh-CN" altLang="en-US" dirty="0"/>
              <a:t>简谐近似</a:t>
            </a:r>
            <a:r>
              <a:rPr lang="zh-CN" altLang="zh-CN" dirty="0"/>
              <a:t>是指将原子间的互作用势近似为抛物线势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565150" y="3030923"/>
            <a:ext cx="7988300" cy="54944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15000"/>
              </a:lnSpc>
              <a:spcAft>
                <a:spcPts val="800"/>
              </a:spcAft>
              <a:defRPr sz="2800" b="1" kern="1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>
                <a:solidFill>
                  <a:srgbClr val="C00000"/>
                </a:solidFill>
              </a:rPr>
              <a:t>ii. </a:t>
            </a:r>
            <a:r>
              <a:rPr lang="zh-CN" altLang="en-US" dirty="0">
                <a:solidFill>
                  <a:srgbClr val="C00000"/>
                </a:solidFill>
              </a:rPr>
              <a:t>简谐近似</a:t>
            </a:r>
            <a:r>
              <a:rPr lang="zh-CN" altLang="zh-CN" dirty="0">
                <a:solidFill>
                  <a:srgbClr val="C00000"/>
                </a:solidFill>
              </a:rPr>
              <a:t>不是将原子视为简谐振子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81075" y="2419139"/>
            <a:ext cx="44418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即泰勒展开取到二次项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82650" y="3713047"/>
            <a:ext cx="81661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 b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简谐近似下</a:t>
            </a:r>
            <a:r>
              <a:rPr lang="zh-CN" altLang="zh-CN" dirty="0"/>
              <a:t>，原子的运动</a:t>
            </a:r>
            <a:r>
              <a:rPr lang="zh-CN" altLang="en-US" dirty="0"/>
              <a:t>并不是</a:t>
            </a:r>
            <a:r>
              <a:rPr lang="zh-CN" altLang="zh-CN" dirty="0"/>
              <a:t>简谐振动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882650" y="4319839"/>
            <a:ext cx="9169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 b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zh-CN" dirty="0"/>
              <a:t>晶格中原子的运动是相互关联的，而不是各自独立的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282575" y="5042064"/>
            <a:ext cx="1162685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 b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olidFill>
                  <a:srgbClr val="0070C0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    教材</a:t>
            </a:r>
            <a:r>
              <a:rPr lang="en-US" altLang="zh-CN" dirty="0">
                <a:solidFill>
                  <a:srgbClr val="0070C0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p147,</a:t>
            </a:r>
            <a:r>
              <a:rPr lang="zh-CN" altLang="en-US" dirty="0">
                <a:solidFill>
                  <a:srgbClr val="0070C0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第</a:t>
            </a:r>
            <a:r>
              <a:rPr lang="en-US" altLang="zh-CN" dirty="0">
                <a:solidFill>
                  <a:srgbClr val="0070C0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7.2</a:t>
            </a:r>
            <a:r>
              <a:rPr lang="zh-CN" altLang="en-US" dirty="0">
                <a:solidFill>
                  <a:srgbClr val="0070C0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节第</a:t>
            </a:r>
            <a:r>
              <a:rPr lang="en-US" altLang="zh-CN" dirty="0">
                <a:solidFill>
                  <a:srgbClr val="0070C0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dirty="0">
                <a:solidFill>
                  <a:srgbClr val="0070C0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行，“图</a:t>
            </a:r>
            <a:r>
              <a:rPr lang="en-US" altLang="zh-CN" dirty="0">
                <a:solidFill>
                  <a:srgbClr val="0070C0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7.2</a:t>
            </a:r>
            <a:r>
              <a:rPr lang="zh-CN" altLang="en-US" dirty="0">
                <a:solidFill>
                  <a:srgbClr val="0070C0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所示的简谐振动可以近似描述晶格振动，原子可以看成一个线性谐振子。”</a:t>
            </a:r>
            <a:endParaRPr lang="en-US" altLang="zh-CN" dirty="0">
              <a:solidFill>
                <a:srgbClr val="0070C0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solidFill>
                  <a:srgbClr val="0070C0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    这可能是个印刷错误。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1B15993-7D42-60DE-4B86-14A404973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/>
      <p:bldP spid="12" grpId="0"/>
      <p:bldP spid="13" grpId="0"/>
      <p:bldP spid="15" grpId="0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93700" y="2352779"/>
            <a:ext cx="10655300" cy="6147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15000"/>
              </a:lnSpc>
              <a:spcAft>
                <a:spcPts val="800"/>
              </a:spcAft>
              <a:defRPr sz="3200"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2.</a:t>
            </a:r>
            <a:r>
              <a:rPr lang="zh-CN" altLang="zh-CN" dirty="0"/>
              <a:t>掌握玻恩</a:t>
            </a:r>
            <a:r>
              <a:rPr lang="en-US" altLang="zh-CN" dirty="0"/>
              <a:t>—</a:t>
            </a:r>
            <a:r>
              <a:rPr lang="zh-CN" altLang="zh-CN" dirty="0"/>
              <a:t>卡门条件在晶格振动问题中的应用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565150" y="3240918"/>
                <a:ext cx="10915650" cy="5802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lvl="0">
                  <a:lnSpc>
                    <a:spcPct val="115000"/>
                  </a:lnSpc>
                  <a:spcAft>
                    <a:spcPts val="800"/>
                  </a:spcAft>
                  <a:defRPr sz="2800" b="1" kern="10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</a:lstStyle>
              <a:p>
                <a:r>
                  <a:rPr lang="zh-CN" altLang="zh-CN" dirty="0"/>
                  <a:t>一维简单晶格中</a:t>
                </a:r>
                <a:r>
                  <a:rPr lang="zh-CN" altLang="en-US" dirty="0"/>
                  <a:t>，原子参与的独立运动位移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𝑞𝑛𝑎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zh-CN" altLang="zh-CN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150" y="3240918"/>
                <a:ext cx="10915650" cy="580223"/>
              </a:xfrm>
              <a:prstGeom prst="rect">
                <a:avLst/>
              </a:prstGeom>
              <a:blipFill rotWithShape="1">
                <a:blip r:embed="rId2"/>
                <a:stretch>
                  <a:fillRect t="-88" b="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650875" y="4729178"/>
                <a:ext cx="11017250" cy="5550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lvl="0">
                  <a:lnSpc>
                    <a:spcPct val="115000"/>
                  </a:lnSpc>
                  <a:spcAft>
                    <a:spcPts val="800"/>
                  </a:spcAft>
                  <a:defRPr sz="2800" b="1" kern="10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</a:lstStyle>
              <a:p>
                <a:r>
                  <a:rPr lang="zh-CN" altLang="en-US" dirty="0">
                    <a:solidFill>
                      <a:srgbClr val="7030A0"/>
                    </a:solidFill>
                  </a:rPr>
                  <a:t>于是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𝑖𝑞𝑁𝑎</m:t>
                        </m:r>
                      </m:sup>
                    </m:sSup>
                    <m:r>
                      <a:rPr lang="en-US" altLang="zh-CN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zh-CN" altLang="zh-CN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75" y="4729178"/>
                <a:ext cx="11017250" cy="555024"/>
              </a:xfrm>
              <a:prstGeom prst="rect">
                <a:avLst/>
              </a:prstGeom>
              <a:blipFill rotWithShape="1">
                <a:blip r:embed="rId3"/>
                <a:stretch>
                  <a:fillRect t="-60" b="-3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587375" y="3914655"/>
                <a:ext cx="11017250" cy="5494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lvl="0">
                  <a:lnSpc>
                    <a:spcPct val="115000"/>
                  </a:lnSpc>
                  <a:spcAft>
                    <a:spcPts val="800"/>
                  </a:spcAft>
                  <a:defRPr sz="2800" b="1" kern="10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</a:lstStyle>
              <a:p>
                <a:r>
                  <a:rPr lang="zh-CN" altLang="en-US" dirty="0"/>
                  <a:t>玻恩</a:t>
                </a:r>
                <a:r>
                  <a:rPr lang="en-US" altLang="zh-CN" dirty="0"/>
                  <a:t>—</a:t>
                </a:r>
                <a:r>
                  <a:rPr lang="zh-CN" altLang="en-US" dirty="0"/>
                  <a:t>卡门条件表现为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zh-CN" altLang="zh-CN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75" y="3914655"/>
                <a:ext cx="11017250" cy="549446"/>
              </a:xfrm>
              <a:prstGeom prst="rect">
                <a:avLst/>
              </a:prstGeom>
              <a:blipFill rotWithShape="1">
                <a:blip r:embed="rId4"/>
                <a:stretch>
                  <a:fillRect t="-94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4981575" y="4729178"/>
            <a:ext cx="6375400" cy="54918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15000"/>
              </a:lnSpc>
              <a:spcAft>
                <a:spcPts val="800"/>
              </a:spcAft>
              <a:defRPr sz="2800" b="1" kern="1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zh-CN" dirty="0">
                <a:solidFill>
                  <a:srgbClr val="7030A0"/>
                </a:solidFill>
              </a:rPr>
              <a:t>其中</a:t>
            </a:r>
            <a:r>
              <a:rPr lang="en-US" altLang="zh-CN" i="1" dirty="0">
                <a:solidFill>
                  <a:srgbClr val="7030A0"/>
                </a:solidFill>
                <a:latin typeface="Times New Roman" panose="02020603050405020304" pitchFamily="18" charset="0"/>
              </a:rPr>
              <a:t>N</a:t>
            </a:r>
            <a:r>
              <a:rPr lang="zh-CN" altLang="zh-CN" dirty="0">
                <a:solidFill>
                  <a:srgbClr val="7030A0"/>
                </a:solidFill>
              </a:rPr>
              <a:t>为原胞数，</a:t>
            </a:r>
            <a:r>
              <a:rPr lang="en-US" altLang="zh-CN" i="1" dirty="0">
                <a:solidFill>
                  <a:srgbClr val="7030A0"/>
                </a:solidFill>
                <a:latin typeface="Times New Roman" panose="02020603050405020304" pitchFamily="18" charset="0"/>
              </a:rPr>
              <a:t>a</a:t>
            </a:r>
            <a:r>
              <a:rPr lang="zh-CN" altLang="zh-CN" dirty="0">
                <a:solidFill>
                  <a:srgbClr val="7030A0"/>
                </a:solidFill>
              </a:rPr>
              <a:t>为晶格常数。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3181350" y="4552500"/>
                <a:ext cx="2006600" cy="8151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lvl="0">
                  <a:lnSpc>
                    <a:spcPct val="115000"/>
                  </a:lnSpc>
                  <a:spcAft>
                    <a:spcPts val="800"/>
                  </a:spcAft>
                  <a:defRPr sz="2800" b="1" kern="10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altLang="zh-CN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zh-CN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altLang="zh-CN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𝑁𝑎</m:t>
                        </m:r>
                      </m:den>
                    </m:f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  </a:t>
                </a:r>
                <a:endParaRPr lang="zh-CN" altLang="zh-CN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350" y="4552500"/>
                <a:ext cx="2006600" cy="815160"/>
              </a:xfrm>
              <a:prstGeom prst="rect">
                <a:avLst/>
              </a:prstGeom>
              <a:blipFill rotWithShape="1">
                <a:blip r:embed="rId5"/>
                <a:stretch>
                  <a:fillRect t="-23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标注: 双弯曲线形 13"/>
          <p:cNvSpPr/>
          <p:nvPr/>
        </p:nvSpPr>
        <p:spPr>
          <a:xfrm>
            <a:off x="7181850" y="5461000"/>
            <a:ext cx="4654550" cy="612648"/>
          </a:xfrm>
          <a:prstGeom prst="borderCallout3">
            <a:avLst>
              <a:gd name="adj1" fmla="val -1979"/>
              <a:gd name="adj2" fmla="val 99852"/>
              <a:gd name="adj3" fmla="val 94"/>
              <a:gd name="adj4" fmla="val 114"/>
              <a:gd name="adj5" fmla="val 3607"/>
              <a:gd name="adj6" fmla="val -102604"/>
              <a:gd name="adj7" fmla="val -52874"/>
              <a:gd name="adj8" fmla="val -102349"/>
            </a:avLst>
          </a:prstGeom>
          <a:solidFill>
            <a:schemeClr val="accent1">
              <a:alpha val="7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Born-Kaman</a:t>
            </a:r>
            <a:r>
              <a:rPr lang="zh-CN" altLang="en-US" sz="2400" dirty="0"/>
              <a:t>条件的数学表达式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73074" y="866433"/>
            <a:ext cx="1152207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 b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原子不可以看成一个线性谐振子！</a:t>
            </a:r>
            <a:endParaRPr lang="en-US" altLang="zh-CN" dirty="0">
              <a:solidFill>
                <a:srgbClr val="C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7030A0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原子参与各种独立运动，</a:t>
            </a:r>
            <a:r>
              <a:rPr lang="zh-CN" altLang="en-US" dirty="0">
                <a:solidFill>
                  <a:srgbClr val="996633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每种独立运动可以看成一个线性谐振子。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D2D4100-DD98-CA1E-2552-15FD12D55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3" grpId="0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33400" y="417597"/>
            <a:ext cx="11271250" cy="6147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15000"/>
              </a:lnSpc>
              <a:spcAft>
                <a:spcPts val="800"/>
              </a:spcAft>
              <a:defRPr sz="3200"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3. </a:t>
            </a:r>
            <a:r>
              <a:rPr lang="zh-CN" altLang="en-US" dirty="0">
                <a:hlinkClick r:id="rId2" action="ppaction://hlinkpres?slideindex=1&amp;slidetitle="/>
              </a:rPr>
              <a:t>完全</a:t>
            </a:r>
            <a:r>
              <a:rPr lang="zh-CN" altLang="zh-CN" dirty="0">
                <a:hlinkClick r:id="rId2" action="ppaction://hlinkpres?slideindex=1&amp;slidetitle="/>
              </a:rPr>
              <a:t>掌握一维晶格振动问题的处理方法</a:t>
            </a:r>
            <a:endParaRPr lang="zh-CN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908050" y="110666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accent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包括</a:t>
            </a:r>
            <a:r>
              <a:rPr lang="zh-CN" altLang="zh-CN" sz="2800" dirty="0">
                <a:solidFill>
                  <a:schemeClr val="accent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一维单原子链和一维双原子链</a:t>
            </a:r>
            <a:endParaRPr lang="zh-CN" altLang="en-US" sz="2800" dirty="0">
              <a:solidFill>
                <a:schemeClr val="accent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0375" y="17042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15000"/>
              </a:lnSpc>
              <a:spcAft>
                <a:spcPts val="800"/>
              </a:spcAft>
              <a:defRPr sz="2800" b="1" kern="1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 err="1"/>
              <a:t>i</a:t>
            </a:r>
            <a:r>
              <a:rPr lang="en-US" altLang="zh-CN" dirty="0"/>
              <a:t>.</a:t>
            </a:r>
            <a:r>
              <a:rPr lang="zh-CN" altLang="zh-CN" dirty="0"/>
              <a:t>会列运动方程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460375" y="2464375"/>
            <a:ext cx="6096000" cy="54944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15000"/>
              </a:lnSpc>
              <a:spcAft>
                <a:spcPts val="800"/>
              </a:spcAft>
              <a:defRPr sz="2800" b="1" kern="1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</a:rPr>
              <a:t>ii.</a:t>
            </a:r>
            <a:r>
              <a:rPr lang="zh-CN" altLang="zh-CN" dirty="0">
                <a:solidFill>
                  <a:schemeClr val="accent2">
                    <a:lumMod val="50000"/>
                  </a:schemeClr>
                </a:solidFill>
              </a:rPr>
              <a:t>会根据具体情况给出试探特解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460374" y="3154277"/>
                <a:ext cx="6931025" cy="5494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lvl="0">
                  <a:lnSpc>
                    <a:spcPct val="115000"/>
                  </a:lnSpc>
                  <a:spcAft>
                    <a:spcPts val="800"/>
                  </a:spcAft>
                  <a:defRPr sz="2800" b="1" kern="10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dirty="0"/>
                  <a:t>iii.</a:t>
                </a:r>
                <a:r>
                  <a:rPr lang="zh-CN" altLang="zh-CN" dirty="0"/>
                  <a:t>会求解运动方程并得到色散关系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74" y="3154277"/>
                <a:ext cx="6931025" cy="549446"/>
              </a:xfrm>
              <a:prstGeom prst="rect">
                <a:avLst/>
              </a:prstGeom>
              <a:blipFill rotWithShape="1">
                <a:blip r:embed="rId3"/>
                <a:stretch>
                  <a:fillRect l="-9" t="-42" r="9" b="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536574" y="3796588"/>
                <a:ext cx="11268075" cy="1044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lvl="0">
                  <a:lnSpc>
                    <a:spcPct val="115000"/>
                  </a:lnSpc>
                  <a:spcAft>
                    <a:spcPts val="800"/>
                  </a:spcAft>
                  <a:defRPr sz="2800" b="1" kern="10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dirty="0">
                    <a:solidFill>
                      <a:schemeClr val="accent2">
                        <a:lumMod val="50000"/>
                      </a:schemeClr>
                    </a:solidFill>
                  </a:rPr>
                  <a:t>iv.</a:t>
                </a:r>
                <a:r>
                  <a:rPr lang="zh-CN" altLang="zh-CN" dirty="0">
                    <a:solidFill>
                      <a:schemeClr val="accent2">
                        <a:lumMod val="50000"/>
                      </a:schemeClr>
                    </a:solidFill>
                  </a:rPr>
                  <a:t>知道具有确定波矢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zh-CN" dirty="0">
                    <a:solidFill>
                      <a:schemeClr val="accent2">
                        <a:lumMod val="50000"/>
                      </a:schemeClr>
                    </a:solidFill>
                  </a:rPr>
                  <a:t>和频率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>
                    <a:solidFill>
                      <a:schemeClr val="accent2">
                        <a:lumMod val="50000"/>
                      </a:schemeClr>
                    </a:solidFill>
                  </a:rPr>
                  <a:t>的格波仅是原子参与的一种独立运动模式，原子的运动是各种运动模式的线性组合</a:t>
                </a:r>
                <a:endParaRPr lang="zh-CN" altLang="en-US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74" y="3796588"/>
                <a:ext cx="11268075" cy="1044966"/>
              </a:xfrm>
              <a:prstGeom prst="rect">
                <a:avLst/>
              </a:prstGeom>
              <a:blipFill rotWithShape="1">
                <a:blip r:embed="rId4"/>
                <a:stretch>
                  <a:fillRect l="-6" t="-53" r="6" b="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/>
          <p:cNvSpPr txBox="1"/>
          <p:nvPr/>
        </p:nvSpPr>
        <p:spPr>
          <a:xfrm>
            <a:off x="533400" y="4934419"/>
            <a:ext cx="7635876" cy="54944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15000"/>
              </a:lnSpc>
              <a:spcAft>
                <a:spcPts val="800"/>
              </a:spcAft>
              <a:defRPr sz="2800" b="1" kern="1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v. </a:t>
            </a:r>
            <a:r>
              <a:rPr lang="zh-CN" altLang="en-US" dirty="0"/>
              <a:t>长波极限下，知道</a:t>
            </a:r>
            <a:r>
              <a:rPr lang="zh-CN" altLang="zh-CN" dirty="0"/>
              <a:t>原子</a:t>
            </a:r>
            <a:r>
              <a:rPr lang="zh-CN" altLang="en-US" dirty="0"/>
              <a:t>的</a:t>
            </a:r>
            <a:r>
              <a:rPr lang="zh-CN" altLang="zh-CN" dirty="0"/>
              <a:t>运动图像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200150" y="5576730"/>
            <a:ext cx="79191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长声学波：原胞内原子同向运动，代表原胞质心的运动；</a:t>
            </a:r>
            <a:endParaRPr lang="en-US" altLang="zh-CN" sz="24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长光学波：原胞内原子反向运动，原胞质心不动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C9239FC-31A8-BB7A-9D58-3CEFAEB68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6" grpId="0"/>
      <p:bldP spid="18" grpId="0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50850" y="274203"/>
            <a:ext cx="11195050" cy="6240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15000"/>
              </a:lnSpc>
              <a:spcAft>
                <a:spcPts val="800"/>
              </a:spcAft>
              <a:defRPr sz="3200"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4.</a:t>
            </a:r>
            <a:r>
              <a:rPr lang="zh-CN" altLang="zh-CN" dirty="0"/>
              <a:t>知道</a:t>
            </a:r>
            <a:r>
              <a:rPr lang="zh-CN" altLang="en-US" dirty="0"/>
              <a:t>独立振动模式（简正模式）的概念</a:t>
            </a:r>
            <a:endParaRPr lang="zh-CN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317500" y="4747001"/>
            <a:ext cx="111442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这样，相互作用的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个原子的运动，可以转化成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个各自独立的谐振子的运动。</a:t>
            </a: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450850" y="1315037"/>
                <a:ext cx="6280150" cy="5522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2800">
                    <a:solidFill>
                      <a:schemeClr val="accent2">
                        <a:lumMod val="5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</a:lstStyle>
              <a:p>
                <a:r>
                  <a:rPr lang="zh-CN" altLang="en-US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原子位移试探特解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sSup>
                      <m:sSupPr>
                        <m:ctrlPr>
                          <a:rPr lang="en-US" altLang="zh-CN" i="1" smtClean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zh-CN" altLang="en-US" b="0" i="1" smtClean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𝑞𝑛𝑎</m:t>
                        </m:r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</m:sup>
                    </m:sSup>
                  </m:oMath>
                </a14:m>
                <a:endParaRPr lang="zh-CN" altLang="zh-CN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50" y="1315037"/>
                <a:ext cx="6280150" cy="552267"/>
              </a:xfrm>
              <a:prstGeom prst="rect">
                <a:avLst/>
              </a:prstGeom>
              <a:blipFill rotWithShape="1">
                <a:blip r:embed="rId2"/>
                <a:stretch>
                  <a:fillRect t="-106" b="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6527800" y="988869"/>
            <a:ext cx="4134465" cy="769441"/>
          </a:xfrm>
          <a:prstGeom prst="rect">
            <a:avLst/>
          </a:prstGeom>
          <a:solidFill>
            <a:srgbClr val="FFC000">
              <a:alpha val="49000"/>
            </a:srgbClr>
          </a:solidFill>
        </p:spPr>
        <p:txBody>
          <a:bodyPr wrap="none" rtlCol="0">
            <a:spAutoFit/>
          </a:bodyPr>
          <a:lstStyle/>
          <a:p>
            <a:r>
              <a:rPr lang="zh-CN" altLang="en-US" sz="2200" dirty="0">
                <a:latin typeface="仿宋" panose="02010609060101010101" pitchFamily="49" charset="-122"/>
                <a:ea typeface="仿宋" panose="02010609060101010101" pitchFamily="49" charset="-122"/>
              </a:rPr>
              <a:t>着眼于特定原子，是简谐振动，</a:t>
            </a:r>
            <a:endParaRPr lang="en-US" altLang="zh-CN" sz="22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200" dirty="0">
                <a:latin typeface="仿宋" panose="02010609060101010101" pitchFamily="49" charset="-122"/>
                <a:ea typeface="仿宋" panose="02010609060101010101" pitchFamily="49" charset="-122"/>
              </a:rPr>
              <a:t>称之为振动模式，简正模式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527800" y="1760040"/>
            <a:ext cx="4416594" cy="430887"/>
          </a:xfrm>
          <a:prstGeom prst="rect">
            <a:avLst/>
          </a:prstGeom>
          <a:solidFill>
            <a:srgbClr val="F810C6">
              <a:alpha val="55000"/>
            </a:srgbClr>
          </a:solidFill>
        </p:spPr>
        <p:txBody>
          <a:bodyPr wrap="none" rtlCol="0">
            <a:spAutoFit/>
          </a:bodyPr>
          <a:lstStyle/>
          <a:p>
            <a:r>
              <a:rPr lang="zh-CN" altLang="en-US" sz="2200" dirty="0">
                <a:latin typeface="仿宋" panose="02010609060101010101" pitchFamily="49" charset="-122"/>
                <a:ea typeface="仿宋" panose="02010609060101010101" pitchFamily="49" charset="-122"/>
              </a:rPr>
              <a:t>从晶格全局看，是一个波</a:t>
            </a:r>
            <a:r>
              <a:rPr lang="en-US" altLang="zh-CN" sz="2200" dirty="0">
                <a:latin typeface="仿宋" panose="02010609060101010101" pitchFamily="49" charset="-122"/>
                <a:ea typeface="仿宋" panose="02010609060101010101" pitchFamily="49" charset="-122"/>
              </a:rPr>
              <a:t>——</a:t>
            </a:r>
            <a:r>
              <a:rPr lang="zh-CN" altLang="en-US" sz="2200" dirty="0">
                <a:latin typeface="仿宋" panose="02010609060101010101" pitchFamily="49" charset="-122"/>
                <a:ea typeface="仿宋" panose="02010609060101010101" pitchFamily="49" charset="-122"/>
              </a:rPr>
              <a:t>格波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289800" y="2484488"/>
            <a:ext cx="4584700" cy="430887"/>
          </a:xfrm>
          <a:prstGeom prst="rect">
            <a:avLst/>
          </a:prstGeom>
          <a:solidFill>
            <a:schemeClr val="accent2">
              <a:lumMod val="75000"/>
              <a:alpha val="47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atin typeface="仿宋" panose="02010609060101010101" pitchFamily="49" charset="-122"/>
                <a:ea typeface="仿宋" panose="02010609060101010101" pitchFamily="49" charset="-122"/>
              </a:rPr>
              <a:t>每个原子参与所有简正模式的运动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317500" y="2190927"/>
            <a:ext cx="9537700" cy="1185196"/>
            <a:chOff x="317500" y="2190927"/>
            <a:chExt cx="9537700" cy="11851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450850" y="2190927"/>
                  <a:ext cx="9404350" cy="118519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>
                    <a:defRPr sz="2800">
                      <a:solidFill>
                        <a:schemeClr val="accent2">
                          <a:lumMod val="5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0070C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rgbClr val="0070C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0070C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0070C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sub>
                            </m:sSub>
                          </m:e>
                        </m:nary>
                        <m:sSup>
                          <m:sSupPr>
                            <m:ctrlPr>
                              <a:rPr lang="en-US" altLang="zh-CN" i="1" smtClean="0">
                                <a:solidFill>
                                  <a:srgbClr val="0070C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[</m:t>
                            </m:r>
                            <m:r>
                              <a:rPr lang="zh-CN" altLang="en-US" b="0" i="1" smtClean="0">
                                <a:solidFill>
                                  <a:srgbClr val="0070C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𝜔</m:t>
                            </m:r>
                            <m:d>
                              <m:dPr>
                                <m:ctrlPr>
                                  <a:rPr lang="en-US" altLang="zh-CN" i="1" smtClean="0">
                                    <a:solidFill>
                                      <a:srgbClr val="0070C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solidFill>
                                      <a:srgbClr val="0070C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e>
                            </m:d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𝑞𝑛𝑎</m:t>
                            </m:r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zh-CN" altLang="zh-CN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850" y="2190927"/>
                  <a:ext cx="9404350" cy="1185196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文本框 14"/>
            <p:cNvSpPr txBox="1"/>
            <p:nvPr/>
          </p:nvSpPr>
          <p:spPr>
            <a:xfrm>
              <a:off x="317500" y="2484488"/>
              <a:ext cx="6096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b="1" dirty="0">
                  <a:solidFill>
                    <a:srgbClr val="0070C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原子位移的一般解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17500" y="3350028"/>
            <a:ext cx="10013950" cy="1185196"/>
            <a:chOff x="450850" y="3697263"/>
            <a:chExt cx="10013950" cy="11851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450850" y="3926880"/>
                  <a:ext cx="10013950" cy="5954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>
                    <a:defRPr sz="2800">
                      <a:solidFill>
                        <a:schemeClr val="accent2">
                          <a:lumMod val="5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</a:lstStyle>
                <a:p>
                  <a:r>
                    <a:rPr lang="zh-CN" altLang="en-US" b="1" dirty="0">
                      <a:solidFill>
                        <a:srgbClr val="0070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引入简正坐标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70C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)~</m:t>
                      </m:r>
                      <m:sSup>
                        <m:sSupPr>
                          <m:ctrlPr>
                            <a:rPr lang="en-US" altLang="zh-CN" i="1" smtClean="0">
                              <a:solidFill>
                                <a:srgbClr val="0070C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zh-CN" altLang="en-US" b="0" i="1" smtClean="0">
                              <a:solidFill>
                                <a:srgbClr val="0070C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70C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70C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</m:oMath>
                  </a14:m>
                  <a:r>
                    <a:rPr lang="zh-CN" altLang="en-US" dirty="0">
                      <a:solidFill>
                        <a:srgbClr val="0070C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，</a:t>
                  </a:r>
                  <a:r>
                    <a:rPr lang="zh-CN" altLang="en-US" b="1" dirty="0">
                      <a:solidFill>
                        <a:srgbClr val="0070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则</a:t>
                  </a:r>
                  <a:endParaRPr lang="en-US" altLang="zh-CN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850" y="3926880"/>
                  <a:ext cx="10013950" cy="595419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/>
                <p:cNvSpPr txBox="1"/>
                <p:nvPr/>
              </p:nvSpPr>
              <p:spPr>
                <a:xfrm>
                  <a:off x="4900697" y="3697263"/>
                  <a:ext cx="4826000" cy="118519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>
                    <a:defRPr sz="2800">
                      <a:solidFill>
                        <a:schemeClr val="accent2">
                          <a:lumMod val="5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70C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>
                                <a:solidFill>
                                  <a:srgbClr val="0070C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i="1">
                                <a:solidFill>
                                  <a:srgbClr val="0070C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70C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rgbClr val="0070C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70C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nary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70C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𝑞𝑛𝑎</m:t>
                            </m:r>
                          </m:sup>
                        </m:sSup>
                      </m:oMath>
                    </m:oMathPara>
                  </a14:m>
                  <a:endParaRPr lang="zh-CN" altLang="zh-CN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0697" y="3697263"/>
                  <a:ext cx="4826000" cy="1185196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939093E-4516-E6A2-B091-80AE4F2E5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76250" y="439027"/>
            <a:ext cx="9144000" cy="6147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15000"/>
              </a:lnSpc>
              <a:spcAft>
                <a:spcPts val="800"/>
              </a:spcAft>
              <a:defRPr sz="3200"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5. </a:t>
            </a:r>
            <a:r>
              <a:rPr lang="zh-CN" altLang="zh-CN" dirty="0"/>
              <a:t>理解关于格波波矢的简约方案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787400" y="1264527"/>
                <a:ext cx="7988300" cy="8080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lvl="0">
                  <a:lnSpc>
                    <a:spcPct val="115000"/>
                  </a:lnSpc>
                  <a:spcAft>
                    <a:spcPts val="800"/>
                  </a:spcAft>
                  <a:defRPr sz="2800" b="1" kern="10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dirty="0" err="1"/>
                  <a:t>i</a:t>
                </a:r>
                <a:r>
                  <a:rPr lang="en-US" altLang="zh-CN" dirty="0"/>
                  <a:t>. </a:t>
                </a:r>
                <a:r>
                  <a:rPr lang="zh-CN" altLang="zh-CN" dirty="0"/>
                  <a:t>格波频率以倒格矢为周期，即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𝜔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zh-C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" y="1264527"/>
                <a:ext cx="7988300" cy="808042"/>
              </a:xfrm>
              <a:prstGeom prst="rect">
                <a:avLst/>
              </a:prstGeom>
              <a:blipFill rotWithShape="1">
                <a:blip r:embed="rId2"/>
                <a:stretch>
                  <a:fillRect t="-30" b="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787400" y="3570149"/>
            <a:ext cx="6083300" cy="5576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15000"/>
              </a:lnSpc>
              <a:spcAft>
                <a:spcPts val="800"/>
              </a:spcAft>
              <a:defRPr sz="2800" b="1" kern="1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iii.</a:t>
            </a:r>
            <a:r>
              <a:rPr lang="zh-CN" altLang="zh-CN" dirty="0"/>
              <a:t>可将波矢限制在</a:t>
            </a:r>
            <a:r>
              <a:rPr lang="en-US" altLang="zh-CN" dirty="0"/>
              <a:t>1st BZ</a:t>
            </a:r>
            <a:endParaRPr lang="zh-CN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787400" y="1978374"/>
                <a:ext cx="7988300" cy="7956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lvl="0">
                  <a:lnSpc>
                    <a:spcPct val="115000"/>
                  </a:lnSpc>
                  <a:spcAft>
                    <a:spcPts val="800"/>
                  </a:spcAft>
                  <a:defRPr sz="2800" b="1" kern="10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dirty="0"/>
                  <a:t>ii.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𝑞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𝑞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𝜋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zh-CN" dirty="0"/>
                  <a:t> </a:t>
                </a:r>
                <a:r>
                  <a:rPr lang="zh-CN" altLang="zh-CN" dirty="0"/>
                  <a:t>标记的是</a:t>
                </a:r>
                <a:r>
                  <a:rPr lang="zh-CN" altLang="en-US" dirty="0"/>
                  <a:t>同一个振动模式</a:t>
                </a:r>
                <a:endParaRPr lang="zh-CN" altLang="zh-CN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" y="1978374"/>
                <a:ext cx="7988300" cy="795667"/>
              </a:xfrm>
              <a:prstGeom prst="rect">
                <a:avLst/>
              </a:prstGeom>
              <a:blipFill rotWithShape="1">
                <a:blip r:embed="rId3"/>
                <a:stretch>
                  <a:fillRect t="-44" b="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222375" y="2832778"/>
                <a:ext cx="1800225" cy="486672"/>
              </a:xfrm>
              <a:prstGeom prst="rect">
                <a:avLst/>
              </a:prstGeom>
              <a:solidFill>
                <a:srgbClr val="F810C6">
                  <a:alpha val="39000"/>
                </a:srgb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[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𝜔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𝑞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𝑞𝑛𝑎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zh-CN" altLang="en-US" sz="24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375" y="2832778"/>
                <a:ext cx="1800225" cy="486672"/>
              </a:xfrm>
              <a:prstGeom prst="rect">
                <a:avLst/>
              </a:prstGeom>
              <a:blipFill rotWithShape="1">
                <a:blip r:embed="rId4"/>
                <a:stretch>
                  <a:fillRect t="-9" b="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3584575" y="2723229"/>
                <a:ext cx="2740025" cy="630109"/>
              </a:xfrm>
              <a:prstGeom prst="rect">
                <a:avLst/>
              </a:prstGeom>
              <a:solidFill>
                <a:srgbClr val="F810C6">
                  <a:alpha val="39000"/>
                </a:srgb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[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𝜔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𝑞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2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𝑎</m:t>
                              </m:r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)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−(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𝑞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2</m:t>
                              </m:r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𝑎</m:t>
                              </m:r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)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𝑛𝑎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zh-CN" altLang="en-US" sz="24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575" y="2723229"/>
                <a:ext cx="2740025" cy="630109"/>
              </a:xfrm>
              <a:prstGeom prst="rect">
                <a:avLst/>
              </a:prstGeom>
              <a:blipFill rotWithShape="1">
                <a:blip r:embed="rId5"/>
                <a:stretch>
                  <a:fillRect t="-55" b="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3060700" y="2845281"/>
                <a:ext cx="36195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</m:t>
                      </m:r>
                    </m:oMath>
                  </m:oMathPara>
                </a14:m>
                <a:endParaRPr lang="zh-CN" altLang="en-US" sz="24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700" y="2845281"/>
                <a:ext cx="361950" cy="461665"/>
              </a:xfrm>
              <a:prstGeom prst="rect">
                <a:avLst/>
              </a:prstGeom>
              <a:blipFill rotWithShape="1">
                <a:blip r:embed="rId6"/>
                <a:stretch>
                  <a:fillRect t="-104" b="1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5149850" y="3622562"/>
                <a:ext cx="4152900" cy="461665"/>
              </a:xfrm>
              <a:prstGeom prst="rect">
                <a:avLst/>
              </a:prstGeom>
              <a:solidFill>
                <a:srgbClr val="F810C6">
                  <a:alpha val="39000"/>
                </a:srgbClr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以</m:t>
                    </m:r>
                  </m:oMath>
                </a14:m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保证</a:t>
                </a:r>
                <a:r>
                  <a:rPr lang="en-US" altLang="zh-CN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1</a:t>
                </a:r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模</a:t>
                </a:r>
                <a:r>
                  <a:rPr lang="en-US" altLang="zh-CN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1</a:t>
                </a:r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名，杜绝</a:t>
                </a:r>
                <a:r>
                  <a:rPr lang="en-US" altLang="zh-CN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1</a:t>
                </a:r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模多名</a:t>
                </a: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850" y="3622562"/>
                <a:ext cx="4152900" cy="461665"/>
              </a:xfrm>
              <a:prstGeom prst="rect">
                <a:avLst/>
              </a:prstGeom>
              <a:blipFill rotWithShape="1">
                <a:blip r:embed="rId7"/>
                <a:stretch>
                  <a:fillRect t="-113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762000" y="4996861"/>
                <a:ext cx="103632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2800">
                    <a:solidFill>
                      <a:schemeClr val="accent2">
                        <a:lumMod val="5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</a:lstStyle>
              <a:p>
                <a:r>
                  <a:rPr lang="zh-C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设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三维</a:t>
                </a:r>
                <a:r>
                  <a:rPr lang="zh-C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晶体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个原胞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每个原胞内有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个原子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知道</a:t>
                </a:r>
                <a:endParaRPr lang="zh-CN" altLang="zh-CN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4996861"/>
                <a:ext cx="10363200" cy="523220"/>
              </a:xfrm>
              <a:prstGeom prst="rect">
                <a:avLst/>
              </a:prstGeom>
              <a:blipFill>
                <a:blip r:embed="rId8"/>
                <a:stretch>
                  <a:fillRect l="-1176" t="-16279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187450" y="5745936"/>
                <a:ext cx="4591050" cy="5576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lvl="0">
                  <a:lnSpc>
                    <a:spcPct val="115000"/>
                  </a:lnSpc>
                  <a:spcAft>
                    <a:spcPts val="800"/>
                  </a:spcAft>
                  <a:defRPr sz="2800" b="1" kern="10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dirty="0">
                    <a:solidFill>
                      <a:srgbClr val="C00000"/>
                    </a:solidFill>
                  </a:rPr>
                  <a:t> </a:t>
                </a:r>
                <a:r>
                  <a:rPr lang="zh-CN" altLang="zh-CN" dirty="0">
                    <a:solidFill>
                      <a:srgbClr val="C00000"/>
                    </a:solidFill>
                  </a:rPr>
                  <a:t>晶格振动的波矢数目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 </a:t>
                </a:r>
                <a:endParaRPr lang="zh-CN" altLang="zh-CN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450" y="5745936"/>
                <a:ext cx="4591050" cy="557653"/>
              </a:xfrm>
              <a:prstGeom prst="rect">
                <a:avLst/>
              </a:prstGeom>
              <a:blipFill>
                <a:blip r:embed="rId9"/>
                <a:stretch>
                  <a:fillRect l="-531" t="-7692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247650" y="4291931"/>
            <a:ext cx="11271250" cy="6147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15000"/>
              </a:lnSpc>
              <a:spcAft>
                <a:spcPts val="800"/>
              </a:spcAft>
              <a:defRPr sz="3200"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6. </a:t>
            </a:r>
            <a:r>
              <a:rPr lang="zh-CN" altLang="en-US" dirty="0">
                <a:solidFill>
                  <a:srgbClr val="FF0000"/>
                </a:solidFill>
              </a:rPr>
              <a:t>理解晶格振动中波矢数、格波支数和振动模式数的概念</a:t>
            </a:r>
            <a:endParaRPr lang="zh-CN" altLang="zh-CN" dirty="0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883275" y="5793929"/>
            <a:ext cx="4092576" cy="461665"/>
          </a:xfrm>
          <a:prstGeom prst="rect">
            <a:avLst/>
          </a:prstGeom>
          <a:solidFill>
            <a:srgbClr val="F810C6">
              <a:alpha val="39000"/>
            </a:srgb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由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B-K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条件结合简约方案可得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A2DE9B0-2788-6E66-7A10-BF7611732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187450" y="2493629"/>
            <a:ext cx="6997700" cy="552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zh-CN" altLang="zh-CN" sz="2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对于</a:t>
            </a:r>
            <a:r>
              <a:rPr lang="en-US" altLang="zh-CN" sz="2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2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维和</a:t>
            </a:r>
            <a:r>
              <a:rPr lang="en-US" altLang="zh-CN" sz="2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2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维晶体，上述的</a:t>
            </a:r>
            <a:r>
              <a:rPr lang="en-US" altLang="zh-CN" sz="2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2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分别改为</a:t>
            </a:r>
            <a:r>
              <a:rPr lang="en-US" altLang="zh-CN" sz="2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2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57300" y="862442"/>
            <a:ext cx="6057900" cy="5576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15000"/>
              </a:lnSpc>
              <a:spcAft>
                <a:spcPts val="800"/>
              </a:spcAft>
              <a:defRPr sz="2800" b="1" kern="1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zh-CN" dirty="0"/>
              <a:t>格波支数</a:t>
            </a:r>
            <a:r>
              <a:rPr lang="en-US" altLang="zh-CN" dirty="0"/>
              <a:t>(</a:t>
            </a:r>
            <a:r>
              <a:rPr lang="zh-CN" altLang="zh-CN" dirty="0"/>
              <a:t>色散关系的数目</a:t>
            </a:r>
            <a:r>
              <a:rPr lang="en-US" altLang="zh-CN" dirty="0"/>
              <a:t>)=3n</a:t>
            </a:r>
            <a:endParaRPr lang="zh-CN" altLang="zh-CN" dirty="0"/>
          </a:p>
        </p:txBody>
      </p:sp>
      <p:sp>
        <p:nvSpPr>
          <p:cNvPr id="10" name="文本框 9"/>
          <p:cNvSpPr txBox="1"/>
          <p:nvPr/>
        </p:nvSpPr>
        <p:spPr>
          <a:xfrm>
            <a:off x="1257300" y="1604020"/>
            <a:ext cx="4451350" cy="5576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15000"/>
              </a:lnSpc>
              <a:spcAft>
                <a:spcPts val="800"/>
              </a:spcAft>
              <a:defRPr sz="2800" b="1" kern="1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zh-CN" dirty="0"/>
              <a:t>振动模式数</a:t>
            </a:r>
            <a:r>
              <a:rPr lang="en-US" altLang="zh-CN" dirty="0"/>
              <a:t>=3nN </a:t>
            </a:r>
            <a:endParaRPr lang="zh-CN" altLang="zh-CN" dirty="0"/>
          </a:p>
        </p:txBody>
      </p:sp>
      <p:sp>
        <p:nvSpPr>
          <p:cNvPr id="12" name="文本框 11"/>
          <p:cNvSpPr txBox="1"/>
          <p:nvPr/>
        </p:nvSpPr>
        <p:spPr>
          <a:xfrm>
            <a:off x="7750175" y="862442"/>
            <a:ext cx="3765550" cy="461665"/>
          </a:xfrm>
          <a:prstGeom prst="rect">
            <a:avLst/>
          </a:prstGeom>
          <a:solidFill>
            <a:srgbClr val="F810C6">
              <a:alpha val="39000"/>
            </a:srgb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latin typeface="仿宋" panose="02010609060101010101" pitchFamily="49" charset="-122"/>
                <a:ea typeface="仿宋" panose="02010609060101010101" pitchFamily="49" charset="-122"/>
              </a:defRPr>
            </a:lvl1pPr>
          </a:lstStyle>
          <a:p>
            <a:r>
              <a:rPr lang="en-US" altLang="zh-CN" dirty="0"/>
              <a:t>3</a:t>
            </a:r>
            <a:r>
              <a:rPr lang="zh-CN" altLang="zh-CN" dirty="0"/>
              <a:t>支声学波，</a:t>
            </a:r>
            <a:r>
              <a:rPr lang="en-US" altLang="zh-CN" dirty="0"/>
              <a:t>3n-3</a:t>
            </a:r>
            <a:r>
              <a:rPr lang="zh-CN" altLang="zh-CN" dirty="0"/>
              <a:t>支光学波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670800" y="1408271"/>
            <a:ext cx="1225550" cy="461665"/>
          </a:xfrm>
          <a:prstGeom prst="rect">
            <a:avLst/>
          </a:prstGeom>
          <a:solidFill>
            <a:srgbClr val="FFC000">
              <a:alpha val="39000"/>
            </a:srgb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latin typeface="仿宋" panose="02010609060101010101" pitchFamily="49" charset="-122"/>
                <a:ea typeface="仿宋" panose="02010609060101010101" pitchFamily="49" charset="-122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en-US" dirty="0"/>
              <a:t>纵</a:t>
            </a:r>
            <a:r>
              <a:rPr lang="en-US" altLang="zh-CN" dirty="0"/>
              <a:t>2</a:t>
            </a:r>
            <a:r>
              <a:rPr lang="zh-CN" altLang="en-US" dirty="0"/>
              <a:t>横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8972550" y="1411375"/>
            <a:ext cx="2863850" cy="461665"/>
          </a:xfrm>
          <a:prstGeom prst="rect">
            <a:avLst/>
          </a:prstGeom>
          <a:solidFill>
            <a:srgbClr val="FFC000">
              <a:alpha val="39000"/>
            </a:srgb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latin typeface="仿宋" panose="02010609060101010101" pitchFamily="49" charset="-122"/>
                <a:ea typeface="仿宋" panose="02010609060101010101" pitchFamily="49" charset="-122"/>
              </a:defRPr>
            </a:lvl1pPr>
          </a:lstStyle>
          <a:p>
            <a:r>
              <a:rPr lang="en-US" altLang="zh-CN" dirty="0"/>
              <a:t>(n-1)</a:t>
            </a:r>
            <a:r>
              <a:rPr lang="zh-CN" altLang="en-US" dirty="0"/>
              <a:t>纵</a:t>
            </a:r>
            <a:r>
              <a:rPr lang="en-US" altLang="zh-CN" dirty="0"/>
              <a:t>(2n-2)</a:t>
            </a:r>
            <a:r>
              <a:rPr lang="zh-CN" altLang="en-US" dirty="0"/>
              <a:t>横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584700" y="1579132"/>
            <a:ext cx="1993900" cy="461665"/>
          </a:xfrm>
          <a:prstGeom prst="rect">
            <a:avLst/>
          </a:prstGeom>
          <a:solidFill>
            <a:srgbClr val="F810C6">
              <a:alpha val="39000"/>
            </a:srgb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latin typeface="仿宋" panose="02010609060101010101" pitchFamily="49" charset="-122"/>
                <a:ea typeface="仿宋" panose="02010609060101010101" pitchFamily="49" charset="-122"/>
              </a:defRPr>
            </a:lvl1pPr>
          </a:lstStyle>
          <a:p>
            <a:r>
              <a:rPr lang="zh-CN" altLang="en-US" dirty="0"/>
              <a:t>即总自由度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187450" y="274626"/>
            <a:ext cx="4591050" cy="5576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15000"/>
              </a:lnSpc>
              <a:spcAft>
                <a:spcPts val="800"/>
              </a:spcAft>
              <a:defRPr sz="2800" b="1" kern="1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zh-CN" altLang="zh-CN" dirty="0">
                <a:solidFill>
                  <a:srgbClr val="C00000"/>
                </a:solidFill>
              </a:rPr>
              <a:t>晶格振动的波矢数</a:t>
            </a:r>
            <a:r>
              <a:rPr lang="en-US" altLang="zh-CN" dirty="0">
                <a:solidFill>
                  <a:srgbClr val="C00000"/>
                </a:solidFill>
              </a:rPr>
              <a:t>=N </a:t>
            </a:r>
            <a:endParaRPr lang="zh-CN" altLang="zh-CN" dirty="0">
              <a:solidFill>
                <a:srgbClr val="C00000"/>
              </a:solidFill>
            </a:endParaRPr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234950" y="3433776"/>
            <a:ext cx="11601450" cy="88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660400" y="3722409"/>
            <a:ext cx="10556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P.144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行，“考虑到每个原子有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种偏振模式，具有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个原子的晶格振动的格波总数为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3N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42900" y="4195783"/>
            <a:ext cx="11601450" cy="707886"/>
          </a:xfrm>
          <a:prstGeom prst="rect">
            <a:avLst/>
          </a:prstGeom>
          <a:solidFill>
            <a:srgbClr val="F810C6">
              <a:alpha val="39000"/>
            </a:srgb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latin typeface="仿宋" panose="02010609060101010101" pitchFamily="49" charset="-122"/>
                <a:ea typeface="仿宋" panose="02010609060101010101" pitchFamily="49" charset="-122"/>
              </a:defRPr>
            </a:lvl1pPr>
          </a:lstStyle>
          <a:p>
            <a:r>
              <a:rPr lang="zh-CN" altLang="en-US" sz="2000" dirty="0"/>
              <a:t>易造成误解，建议删去，或改为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“推广到三维晶体，可解得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个色散关系，对应每个原子有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种偏振模式，具有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个原子的晶格振动的格波总数为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3N</a:t>
            </a:r>
            <a:r>
              <a:rPr lang="zh-CN" altLang="en-US" sz="2000" dirty="0"/>
              <a:t>。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660401" y="4995387"/>
                <a:ext cx="1122045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P.145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倒数第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8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行，“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……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再考虑到每个格波频率对应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个偏振模式，所以，双原子链共有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×3=6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zh-CN" altLang="en-US" sz="20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个格波。”</a:t>
                </a: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01" y="4995387"/>
                <a:ext cx="11220450" cy="707886"/>
              </a:xfrm>
              <a:prstGeom prst="rect">
                <a:avLst/>
              </a:prstGeom>
              <a:blipFill rotWithShape="1">
                <a:blip r:embed="rId2"/>
                <a:stretch>
                  <a:fillRect t="-67" b="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/>
          <p:cNvSpPr txBox="1"/>
          <p:nvPr/>
        </p:nvSpPr>
        <p:spPr>
          <a:xfrm>
            <a:off x="311149" y="5703273"/>
            <a:ext cx="11601450" cy="707886"/>
          </a:xfrm>
          <a:prstGeom prst="rect">
            <a:avLst/>
          </a:prstGeom>
          <a:solidFill>
            <a:srgbClr val="F810C6">
              <a:alpha val="39000"/>
            </a:srgb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latin typeface="仿宋" panose="02010609060101010101" pitchFamily="49" charset="-122"/>
                <a:ea typeface="仿宋" panose="02010609060101010101" pitchFamily="49" charset="-122"/>
              </a:defRPr>
            </a:lvl1pPr>
          </a:lstStyle>
          <a:p>
            <a:r>
              <a:rPr lang="zh-CN" altLang="en-US" sz="2000" dirty="0"/>
              <a:t>易造成误解，建议删去，或改为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……</a:t>
            </a:r>
            <a:r>
              <a:rPr lang="zh-CN" altLang="en-US" sz="2000" b="1" strike="dblStrike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再考虑到每个格波频率对应</a:t>
            </a:r>
            <a:r>
              <a:rPr lang="en-US" altLang="zh-CN" sz="2000" b="1" strike="dblStrike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b="1" strike="dblStrike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个偏振模式，所以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，所以双原子链共有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2N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个格波</a:t>
            </a:r>
            <a:r>
              <a:rPr lang="zh-CN" altLang="en-US" sz="2000" dirty="0"/>
              <a:t>。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endParaRPr lang="zh-CN" altLang="en-US" sz="2000" dirty="0"/>
          </a:p>
        </p:txBody>
      </p:sp>
      <p:grpSp>
        <p:nvGrpSpPr>
          <p:cNvPr id="38" name="组合 37"/>
          <p:cNvGrpSpPr/>
          <p:nvPr/>
        </p:nvGrpSpPr>
        <p:grpSpPr>
          <a:xfrm>
            <a:off x="1409700" y="2069669"/>
            <a:ext cx="9700577" cy="830997"/>
            <a:chOff x="1409700" y="2069669"/>
            <a:chExt cx="9700577" cy="830997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1409700" y="2161673"/>
              <a:ext cx="194945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/>
            <p:nvPr/>
          </p:nvCxnSpPr>
          <p:spPr>
            <a:xfrm flipV="1">
              <a:off x="2476500" y="2161673"/>
              <a:ext cx="0" cy="331956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2463800" y="2444750"/>
              <a:ext cx="5721350" cy="48879"/>
            </a:xfrm>
            <a:prstGeom prst="line">
              <a:avLst/>
            </a:prstGeom>
            <a:ln w="222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/>
            <p:cNvSpPr txBox="1"/>
            <p:nvPr/>
          </p:nvSpPr>
          <p:spPr>
            <a:xfrm>
              <a:off x="8155622" y="2069669"/>
              <a:ext cx="2954655" cy="830997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仿宋" panose="02010609060101010101" pitchFamily="49" charset="-122"/>
                  <a:ea typeface="仿宋" panose="02010609060101010101" pitchFamily="49" charset="-122"/>
                </a:rPr>
                <a:t>称之为格波数亦可，</a:t>
              </a:r>
              <a:endPara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r>
                <a:rPr lang="zh-CN" altLang="en-US" sz="2400" dirty="0">
                  <a:latin typeface="仿宋" panose="02010609060101010101" pitchFamily="49" charset="-122"/>
                  <a:ea typeface="仿宋" panose="02010609060101010101" pitchFamily="49" charset="-122"/>
                </a:rPr>
                <a:t>但不是格波支数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69BB6D7-0871-297B-6AC1-B66B00662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2" grpId="0" animBg="1"/>
      <p:bldP spid="14" grpId="0" animBg="1"/>
      <p:bldP spid="15" grpId="0" animBg="1"/>
      <p:bldP spid="16" grpId="0" animBg="1"/>
      <p:bldP spid="20" grpId="0"/>
      <p:bldP spid="22" grpId="0" animBg="1"/>
      <p:bldP spid="23" grpId="0"/>
      <p:bldP spid="2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81025" y="333449"/>
            <a:ext cx="4664075" cy="6147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15000"/>
              </a:lnSpc>
              <a:spcAft>
                <a:spcPts val="800"/>
              </a:spcAft>
              <a:defRPr sz="3200"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7.</a:t>
            </a:r>
            <a:r>
              <a:rPr lang="zh-CN" altLang="zh-CN" dirty="0"/>
              <a:t>了解谐振子的能级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473075" y="1001704"/>
                <a:ext cx="11029950" cy="805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lvl="0">
                  <a:lnSpc>
                    <a:spcPct val="115000"/>
                  </a:lnSpc>
                  <a:spcAft>
                    <a:spcPts val="800"/>
                  </a:spcAft>
                  <a:defRPr sz="2800" b="1" kern="10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dirty="0" err="1"/>
                  <a:t>i</a:t>
                </a:r>
                <a:r>
                  <a:rPr lang="en-US" altLang="zh-CN" dirty="0"/>
                  <a:t>. </a:t>
                </a:r>
                <a:r>
                  <a:rPr lang="zh-CN" altLang="en-US" dirty="0"/>
                  <a:t>知道</a:t>
                </a:r>
                <a:r>
                  <a:rPr lang="zh-CN" altLang="zh-CN" dirty="0"/>
                  <a:t>谐振子的能级</a:t>
                </a:r>
                <a:r>
                  <a:rPr lang="zh-CN" altLang="en-US" dirty="0"/>
                  <a:t>等间隔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>
                        <a:latin typeface="Cambria Math" panose="02040503050406030204" pitchFamily="18" charset="0"/>
                      </a:rPr>
                      <m:t>)ℏ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75" y="1001704"/>
                <a:ext cx="11029950" cy="805670"/>
              </a:xfrm>
              <a:prstGeom prst="rect">
                <a:avLst/>
              </a:prstGeom>
              <a:blipFill rotWithShape="1">
                <a:blip r:embed="rId2"/>
                <a:stretch>
                  <a:fillRect t="-38" b="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473075" y="1752154"/>
                <a:ext cx="11029950" cy="805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lvl="0">
                  <a:lnSpc>
                    <a:spcPct val="115000"/>
                  </a:lnSpc>
                  <a:spcAft>
                    <a:spcPts val="800"/>
                  </a:spcAft>
                  <a:defRPr sz="2800" b="1" kern="10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dirty="0"/>
                  <a:t>ii.</a:t>
                </a:r>
                <a:r>
                  <a:rPr lang="zh-CN" altLang="zh-CN" dirty="0"/>
                  <a:t>知道零点能是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>
                        <a:latin typeface="Cambria Math" panose="02040503050406030204" pitchFamily="18" charset="0"/>
                      </a:rPr>
                      <m:t>ℏ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75" y="1752154"/>
                <a:ext cx="11029950" cy="805670"/>
              </a:xfrm>
              <a:prstGeom prst="rect">
                <a:avLst/>
              </a:prstGeom>
              <a:blipFill rotWithShape="1">
                <a:blip r:embed="rId3"/>
                <a:stretch>
                  <a:fillRect t="-23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473075" y="2557824"/>
            <a:ext cx="11029950" cy="54944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15000"/>
              </a:lnSpc>
              <a:spcAft>
                <a:spcPts val="800"/>
              </a:spcAft>
              <a:defRPr sz="2800" b="1" kern="1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iii.</a:t>
            </a:r>
            <a:r>
              <a:rPr lang="zh-CN" altLang="zh-CN" dirty="0"/>
              <a:t> 知道谐振子的能量只能取分立值是薛定谔方程的必然结果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81025" y="3248597"/>
            <a:ext cx="9915525" cy="6147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15000"/>
              </a:lnSpc>
              <a:spcAft>
                <a:spcPts val="800"/>
              </a:spcAft>
              <a:defRPr sz="3200"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8.</a:t>
            </a:r>
            <a:r>
              <a:rPr lang="zh-CN" altLang="zh-CN" dirty="0"/>
              <a:t>理解声子的概念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625475" y="4073148"/>
                <a:ext cx="9915525" cy="614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lvl="0">
                  <a:lnSpc>
                    <a:spcPct val="115000"/>
                  </a:lnSpc>
                  <a:spcAft>
                    <a:spcPts val="800"/>
                  </a:spcAft>
                  <a:defRPr sz="3200" b="1" kern="1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dirty="0">
                    <a:solidFill>
                      <a:srgbClr val="996633"/>
                    </a:solidFill>
                  </a:rPr>
                  <a:t>i.</a:t>
                </a:r>
                <a:r>
                  <a:rPr lang="zh-CN" altLang="zh-CN" dirty="0">
                    <a:solidFill>
                      <a:srgbClr val="996633"/>
                    </a:solidFill>
                  </a:rPr>
                  <a:t>谐振子的能量子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rgbClr val="996633"/>
                        </a:solidFill>
                        <a:latin typeface="Cambria Math" panose="02040503050406030204" pitchFamily="18" charset="0"/>
                      </a:rPr>
                      <m:t>ℏ</m:t>
                    </m:r>
                    <m:r>
                      <a:rPr lang="en-US" altLang="zh-CN">
                        <a:solidFill>
                          <a:srgbClr val="996633"/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zh-CN" dirty="0">
                    <a:solidFill>
                      <a:srgbClr val="996633"/>
                    </a:solidFill>
                  </a:rPr>
                  <a:t>即为声子</a:t>
                </a: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75" y="4073148"/>
                <a:ext cx="9915525" cy="614720"/>
              </a:xfrm>
              <a:prstGeom prst="rect">
                <a:avLst/>
              </a:prstGeom>
              <a:blipFill rotWithShape="1">
                <a:blip r:embed="rId4"/>
                <a:stretch>
                  <a:fillRect t="-42" b="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581025" y="4677559"/>
                <a:ext cx="11515725" cy="9076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lvl="0">
                  <a:lnSpc>
                    <a:spcPct val="115000"/>
                  </a:lnSpc>
                  <a:spcAft>
                    <a:spcPts val="800"/>
                  </a:spcAft>
                  <a:defRPr sz="3200" b="1" kern="1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dirty="0">
                    <a:solidFill>
                      <a:srgbClr val="996633"/>
                    </a:solidFill>
                  </a:rPr>
                  <a:t>ii.</a:t>
                </a:r>
                <a:r>
                  <a:rPr lang="zh-CN" altLang="zh-CN" dirty="0">
                    <a:solidFill>
                      <a:srgbClr val="996633"/>
                    </a:solidFill>
                  </a:rPr>
                  <a:t>当谐振子处于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9966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rgbClr val="996633"/>
                            </a:solidFill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altLang="zh-CN">
                            <a:solidFill>
                              <a:srgbClr val="996633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>
                        <a:solidFill>
                          <a:srgbClr val="996633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>
                        <a:solidFill>
                          <a:srgbClr val="996633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>
                        <a:solidFill>
                          <a:srgbClr val="996633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zh-CN" i="1">
                            <a:solidFill>
                              <a:srgbClr val="9966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>
                            <a:solidFill>
                              <a:srgbClr val="99663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>
                            <a:solidFill>
                              <a:srgbClr val="99663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>
                        <a:solidFill>
                          <a:srgbClr val="996633"/>
                        </a:solidFill>
                        <a:latin typeface="Cambria Math" panose="02040503050406030204" pitchFamily="18" charset="0"/>
                      </a:rPr>
                      <m:t>)ℏ</m:t>
                    </m:r>
                    <m:r>
                      <a:rPr lang="en-US" altLang="zh-CN">
                        <a:solidFill>
                          <a:srgbClr val="996633"/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zh-CN" dirty="0">
                    <a:solidFill>
                      <a:srgbClr val="996633"/>
                    </a:solidFill>
                  </a:rPr>
                  <a:t>能级时，即激发出了</a:t>
                </a:r>
                <a:r>
                  <a:rPr lang="en-US" altLang="zh-CN" dirty="0">
                    <a:solidFill>
                      <a:srgbClr val="996633"/>
                    </a:solidFill>
                  </a:rPr>
                  <a:t>n</a:t>
                </a:r>
                <a:r>
                  <a:rPr lang="zh-CN" altLang="zh-CN" dirty="0">
                    <a:solidFill>
                      <a:srgbClr val="996633"/>
                    </a:solidFill>
                  </a:rPr>
                  <a:t>个声子</a:t>
                </a: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25" y="4677559"/>
                <a:ext cx="11515725" cy="907684"/>
              </a:xfrm>
              <a:prstGeom prst="rect">
                <a:avLst/>
              </a:prstGeom>
              <a:blipFill rotWithShape="1">
                <a:blip r:embed="rId5"/>
                <a:stretch>
                  <a:fillRect t="-16" b="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B2365CB-76D8-B0DA-2FFB-389106A9B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1" grpId="0"/>
      <p:bldP spid="12" grpId="0"/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730250" y="1141341"/>
                <a:ext cx="6096000" cy="614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lvl="0">
                  <a:lnSpc>
                    <a:spcPct val="115000"/>
                  </a:lnSpc>
                  <a:spcAft>
                    <a:spcPts val="800"/>
                  </a:spcAft>
                  <a:defRPr sz="3200" b="1" kern="100">
                    <a:solidFill>
                      <a:srgbClr val="9966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dirty="0" err="1"/>
                  <a:t>i</a:t>
                </a:r>
                <a:r>
                  <a:rPr lang="en-US" altLang="zh-CN" dirty="0"/>
                  <a:t>.</a:t>
                </a:r>
                <a:r>
                  <a:rPr lang="zh-CN" altLang="zh-CN" dirty="0"/>
                  <a:t>具有能量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ℏ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zh-CN" dirty="0"/>
                  <a:t>，动量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ℏ</m:t>
                    </m:r>
                    <m:acc>
                      <m:accPr>
                        <m:chr m:val="⃑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50" y="1141341"/>
                <a:ext cx="6096000" cy="614720"/>
              </a:xfrm>
              <a:prstGeom prst="rect">
                <a:avLst/>
              </a:prstGeom>
              <a:blipFill rotWithShape="1">
                <a:blip r:embed="rId2"/>
                <a:stretch>
                  <a:fillRect t="-40" b="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565150" y="429164"/>
            <a:ext cx="11626850" cy="38824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15000"/>
              </a:lnSpc>
              <a:spcAft>
                <a:spcPts val="800"/>
              </a:spcAft>
              <a:defRPr sz="3200"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9.</a:t>
            </a:r>
            <a:r>
              <a:rPr lang="zh-CN" altLang="zh-CN" dirty="0"/>
              <a:t>理解声子的性质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74700" y="3503785"/>
            <a:ext cx="10452100" cy="6147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15000"/>
              </a:lnSpc>
              <a:spcAft>
                <a:spcPts val="800"/>
              </a:spcAft>
              <a:defRPr sz="3200" b="1" kern="100">
                <a:solidFill>
                  <a:srgbClr val="9966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iii.</a:t>
            </a:r>
            <a:r>
              <a:rPr lang="zh-CN" altLang="zh-CN" dirty="0"/>
              <a:t>声子数不守恒，晶格振动越剧烈，激发的声子越多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730250" y="1948315"/>
            <a:ext cx="10496550" cy="6147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15000"/>
              </a:lnSpc>
              <a:spcAft>
                <a:spcPts val="800"/>
              </a:spcAft>
              <a:defRPr sz="3200" b="1" kern="100">
                <a:solidFill>
                  <a:srgbClr val="9966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ii.</a:t>
            </a:r>
            <a:r>
              <a:rPr lang="zh-CN" altLang="zh-CN" dirty="0"/>
              <a:t>声子是玻色子，服从玻色</a:t>
            </a:r>
            <a:r>
              <a:rPr lang="en-US" altLang="zh-CN" dirty="0"/>
              <a:t>—</a:t>
            </a:r>
            <a:r>
              <a:rPr lang="zh-CN" altLang="en-US" dirty="0"/>
              <a:t>爱因斯坦分布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2051050" y="2458989"/>
                <a:ext cx="6096000" cy="9178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8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zh-CN" altLang="zh-CN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r>
                                    <a:rPr lang="en-US" altLang="zh-CN" sz="28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zh-CN" sz="2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sz="28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altLang="zh-CN" sz="28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sup>
                          </m:sSup>
                          <m:r>
                            <a:rPr lang="en-US" altLang="zh-CN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050" y="2458989"/>
                <a:ext cx="6096000" cy="917815"/>
              </a:xfrm>
              <a:prstGeom prst="rect">
                <a:avLst/>
              </a:prstGeom>
              <a:blipFill rotWithShape="1">
                <a:blip r:embed="rId3"/>
                <a:stretch>
                  <a:fillRect t="-29" b="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组合 28"/>
          <p:cNvGrpSpPr/>
          <p:nvPr/>
        </p:nvGrpSpPr>
        <p:grpSpPr>
          <a:xfrm>
            <a:off x="5384800" y="1092893"/>
            <a:ext cx="4939565" cy="1967807"/>
            <a:chOff x="5384800" y="1092893"/>
            <a:chExt cx="4939565" cy="19678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/>
                <p:cNvSpPr txBox="1"/>
                <p:nvPr/>
              </p:nvSpPr>
              <p:spPr>
                <a:xfrm>
                  <a:off x="8469690" y="1092893"/>
                  <a:ext cx="1854675" cy="461665"/>
                </a:xfrm>
                <a:prstGeom prst="rect">
                  <a:avLst/>
                </a:prstGeom>
                <a:solidFill>
                  <a:srgbClr val="FFFF00">
                    <a:alpha val="49000"/>
                  </a:srgbClr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400" dirty="0">
                      <a:latin typeface="仿宋" panose="02010609060101010101" pitchFamily="49" charset="-122"/>
                      <a:ea typeface="仿宋" panose="02010609060101010101" pitchFamily="49" charset="-122"/>
                    </a:rPr>
                    <a:t>化学势</a:t>
                  </a:r>
                  <a14:m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𝜇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=0</m:t>
                      </m:r>
                    </m:oMath>
                  </a14:m>
                  <a:endPara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9690" y="1092893"/>
                  <a:ext cx="1854675" cy="461665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直接连接符 21"/>
            <p:cNvCxnSpPr>
              <a:stCxn id="14" idx="1"/>
            </p:cNvCxnSpPr>
            <p:nvPr/>
          </p:nvCxnSpPr>
          <p:spPr>
            <a:xfrm flipH="1">
              <a:off x="5632450" y="1323726"/>
              <a:ext cx="2837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/>
            <p:nvPr/>
          </p:nvCxnSpPr>
          <p:spPr>
            <a:xfrm flipH="1">
              <a:off x="5384800" y="1323726"/>
              <a:ext cx="247650" cy="17369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组合 46"/>
          <p:cNvGrpSpPr/>
          <p:nvPr/>
        </p:nvGrpSpPr>
        <p:grpSpPr>
          <a:xfrm>
            <a:off x="2774950" y="1323725"/>
            <a:ext cx="8832850" cy="3140325"/>
            <a:chOff x="2774950" y="1323725"/>
            <a:chExt cx="8832850" cy="3140325"/>
          </a:xfrm>
        </p:grpSpPr>
        <p:cxnSp>
          <p:nvCxnSpPr>
            <p:cNvPr id="31" name="直接连接符 30"/>
            <p:cNvCxnSpPr/>
            <p:nvPr/>
          </p:nvCxnSpPr>
          <p:spPr>
            <a:xfrm>
              <a:off x="2774950" y="4150255"/>
              <a:ext cx="0" cy="31379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V="1">
              <a:off x="2774950" y="4343400"/>
              <a:ext cx="8832850" cy="12065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11607800" y="1323725"/>
              <a:ext cx="0" cy="301967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>
              <a:stCxn id="14" idx="3"/>
            </p:cNvCxnSpPr>
            <p:nvPr/>
          </p:nvCxnSpPr>
          <p:spPr>
            <a:xfrm flipV="1">
              <a:off x="10324365" y="1323725"/>
              <a:ext cx="1283435" cy="1"/>
            </a:xfrm>
            <a:prstGeom prst="line">
              <a:avLst/>
            </a:prstGeom>
            <a:ln w="31750">
              <a:headEnd type="triangle" w="med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文本框 48"/>
          <p:cNvSpPr txBox="1"/>
          <p:nvPr/>
        </p:nvSpPr>
        <p:spPr>
          <a:xfrm>
            <a:off x="730250" y="5226498"/>
            <a:ext cx="1069974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kern="100" dirty="0">
                <a:solidFill>
                  <a:srgbClr val="9966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iv.</a:t>
            </a:r>
            <a:r>
              <a:rPr lang="zh-CN" altLang="zh-CN" sz="3200" b="1" kern="100" dirty="0">
                <a:solidFill>
                  <a:srgbClr val="9966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声子不能脱离固体存在，或者说声子不能在真空中传播</a:t>
            </a:r>
            <a:r>
              <a:rPr lang="en-US" altLang="zh-CN" sz="3200" b="1" kern="100" dirty="0">
                <a:solidFill>
                  <a:srgbClr val="9966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CN" sz="3200" b="1" kern="100" dirty="0">
                <a:solidFill>
                  <a:srgbClr val="9966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endParaRPr lang="zh-CN" altLang="en-US" sz="3200" b="1" kern="100" dirty="0">
              <a:solidFill>
                <a:srgbClr val="996633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955070" y="477573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400" b="1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zh-CN" altLang="en-US" sz="2400" b="1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以上</a:t>
            </a:r>
            <a:r>
              <a:rPr lang="zh-CN" altLang="zh-CN" sz="2400" b="1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与光子</a:t>
            </a:r>
            <a:r>
              <a:rPr lang="zh-CN" altLang="en-US" sz="2400" b="1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相</a:t>
            </a:r>
            <a:r>
              <a:rPr lang="zh-CN" altLang="zh-CN" sz="2400" b="1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同）</a:t>
            </a:r>
            <a:endParaRPr lang="zh-CN" altLang="en-US" sz="2400" dirty="0"/>
          </a:p>
        </p:txBody>
      </p:sp>
      <p:sp>
        <p:nvSpPr>
          <p:cNvPr id="52" name="文本框 51"/>
          <p:cNvSpPr txBox="1"/>
          <p:nvPr/>
        </p:nvSpPr>
        <p:spPr>
          <a:xfrm>
            <a:off x="1095375" y="589463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400" b="1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zh-CN" altLang="en-US" sz="2400" b="1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这条</a:t>
            </a:r>
            <a:r>
              <a:rPr lang="zh-CN" altLang="zh-CN" sz="2400" b="1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与光子</a:t>
            </a:r>
            <a:r>
              <a:rPr lang="zh-CN" altLang="en-US" sz="2400" b="1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不</a:t>
            </a:r>
            <a:r>
              <a:rPr lang="zh-CN" altLang="zh-CN" sz="2400" b="1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同）</a:t>
            </a:r>
            <a:endParaRPr lang="zh-CN" altLang="en-US" sz="24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CA55828-9C0E-0364-BE41-4430B5B4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3" grpId="0"/>
      <p:bldP spid="49" grpId="0"/>
      <p:bldP spid="51" grpId="0"/>
      <p:bldP spid="5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95955" y="251719"/>
            <a:ext cx="609514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sz="4400" dirty="0"/>
              <a:t>一、</a:t>
            </a:r>
            <a:r>
              <a:rPr lang="zh-CN" altLang="zh-CN" sz="4400" dirty="0"/>
              <a:t>关于晶体结构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89736" y="1123289"/>
            <a:ext cx="11094805" cy="618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zh-CN" altLang="zh-CN" sz="32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了解空间点阵学说，</a:t>
            </a:r>
            <a:r>
              <a:rPr lang="zh-CN" altLang="zh-CN" sz="32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hlinkClick r:id="rId2" action="ppaction://hlinkpres?slideindex=1&amp;slidetitle="/>
              </a:rPr>
              <a:t>晶体结构</a:t>
            </a:r>
            <a:r>
              <a:rPr lang="en-US" altLang="zh-CN" sz="32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hlinkClick r:id="rId2" action="ppaction://hlinkpres?slideindex=1&amp;slidetitle="/>
              </a:rPr>
              <a:t>=</a:t>
            </a:r>
            <a:r>
              <a:rPr lang="zh-CN" altLang="zh-CN" sz="32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hlinkClick r:id="rId2" action="ppaction://hlinkpres?slideindex=1&amp;slidetitle="/>
              </a:rPr>
              <a:t>点阵</a:t>
            </a:r>
            <a:r>
              <a:rPr lang="en-US" altLang="zh-CN" sz="32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hlinkClick r:id="rId2" action="ppaction://hlinkpres?slideindex=1&amp;slidetitle="/>
              </a:rPr>
              <a:t>+</a:t>
            </a:r>
            <a:r>
              <a:rPr lang="zh-CN" altLang="zh-CN" sz="32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hlinkClick r:id="rId2" action="ppaction://hlinkpres?slideindex=1&amp;slidetitle="/>
              </a:rPr>
              <a:t>基元</a:t>
            </a:r>
            <a:r>
              <a:rPr lang="zh-CN" altLang="zh-CN" sz="32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sz="32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89736" y="2382285"/>
            <a:ext cx="11094805" cy="118468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defRPr sz="3200" b="1" kern="10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dirty="0"/>
              <a:t>.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理解晶格、简单格子、复式格子、原胞（固体物理学原胞）和晶胞（结晶学原胞）等概念。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33229" y="3587973"/>
            <a:ext cx="11361504" cy="118468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defRPr sz="3200" b="1" kern="10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了解</a:t>
            </a:r>
            <a:r>
              <a:rPr lang="zh-CN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常见堆积方式对应的晶体结构、致密度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堆积比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和配位数，理解六角密堆积（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HCP</a:t>
            </a:r>
            <a:r>
              <a:rPr lang="zh-CN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）与面心立方堆积（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FCC</a:t>
            </a:r>
            <a:r>
              <a:rPr lang="zh-CN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）的异同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16" name="Picture 3" descr="Interactive graphic of HC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53" y="4985939"/>
            <a:ext cx="1511300" cy="132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33"/>
          <p:cNvGrpSpPr/>
          <p:nvPr/>
        </p:nvGrpSpPr>
        <p:grpSpPr bwMode="auto">
          <a:xfrm>
            <a:off x="605065" y="5050327"/>
            <a:ext cx="561975" cy="512763"/>
            <a:chOff x="1072" y="1020"/>
            <a:chExt cx="354" cy="323"/>
          </a:xfrm>
        </p:grpSpPr>
        <p:sp>
          <p:nvSpPr>
            <p:cNvPr id="20" name="Oval 34"/>
            <p:cNvSpPr>
              <a:spLocks noChangeArrowheads="1"/>
            </p:cNvSpPr>
            <p:nvPr/>
          </p:nvSpPr>
          <p:spPr bwMode="auto">
            <a:xfrm flipV="1">
              <a:off x="1072" y="1162"/>
              <a:ext cx="45" cy="45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Oval 35"/>
            <p:cNvSpPr>
              <a:spLocks noChangeArrowheads="1"/>
            </p:cNvSpPr>
            <p:nvPr/>
          </p:nvSpPr>
          <p:spPr bwMode="auto">
            <a:xfrm flipV="1">
              <a:off x="1147" y="1298"/>
              <a:ext cx="45" cy="45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Oval 36"/>
            <p:cNvSpPr>
              <a:spLocks noChangeArrowheads="1"/>
            </p:cNvSpPr>
            <p:nvPr/>
          </p:nvSpPr>
          <p:spPr bwMode="auto">
            <a:xfrm flipV="1">
              <a:off x="1305" y="1298"/>
              <a:ext cx="45" cy="45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Oval 37"/>
            <p:cNvSpPr>
              <a:spLocks noChangeArrowheads="1"/>
            </p:cNvSpPr>
            <p:nvPr/>
          </p:nvSpPr>
          <p:spPr bwMode="auto">
            <a:xfrm flipV="1">
              <a:off x="1381" y="1162"/>
              <a:ext cx="45" cy="45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4" name="Oval 38"/>
            <p:cNvSpPr>
              <a:spLocks noChangeArrowheads="1"/>
            </p:cNvSpPr>
            <p:nvPr/>
          </p:nvSpPr>
          <p:spPr bwMode="auto">
            <a:xfrm flipV="1">
              <a:off x="1304" y="1020"/>
              <a:ext cx="45" cy="45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Oval 39"/>
            <p:cNvSpPr>
              <a:spLocks noChangeArrowheads="1"/>
            </p:cNvSpPr>
            <p:nvPr/>
          </p:nvSpPr>
          <p:spPr bwMode="auto">
            <a:xfrm flipV="1">
              <a:off x="1156" y="1026"/>
              <a:ext cx="45" cy="45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6" name="Oval 38"/>
          <p:cNvSpPr>
            <a:spLocks noChangeArrowheads="1"/>
          </p:cNvSpPr>
          <p:nvPr/>
        </p:nvSpPr>
        <p:spPr bwMode="auto">
          <a:xfrm flipV="1">
            <a:off x="605065" y="5131290"/>
            <a:ext cx="71438" cy="71438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Oval 38"/>
          <p:cNvSpPr>
            <a:spLocks noChangeArrowheads="1"/>
          </p:cNvSpPr>
          <p:nvPr/>
        </p:nvSpPr>
        <p:spPr bwMode="auto">
          <a:xfrm flipV="1">
            <a:off x="724128" y="5203199"/>
            <a:ext cx="71438" cy="7143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Picture 2" descr="Interactive graphic of HC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690" y="4985939"/>
            <a:ext cx="1511300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19"/>
          <p:cNvSpPr txBox="1">
            <a:spLocks noChangeArrowheads="1"/>
          </p:cNvSpPr>
          <p:nvPr/>
        </p:nvSpPr>
        <p:spPr bwMode="auto">
          <a:xfrm>
            <a:off x="3254602" y="5920609"/>
            <a:ext cx="577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</a:t>
            </a:r>
          </a:p>
        </p:txBody>
      </p:sp>
      <p:grpSp>
        <p:nvGrpSpPr>
          <p:cNvPr id="11" name="Group 20"/>
          <p:cNvGrpSpPr/>
          <p:nvPr/>
        </p:nvGrpSpPr>
        <p:grpSpPr bwMode="auto">
          <a:xfrm>
            <a:off x="3832452" y="4985939"/>
            <a:ext cx="1512887" cy="1322388"/>
            <a:chOff x="1338" y="1933"/>
            <a:chExt cx="953" cy="833"/>
          </a:xfrm>
        </p:grpSpPr>
        <p:pic>
          <p:nvPicPr>
            <p:cNvPr id="14" name="Picture 3" descr="Interactive graphic of HC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" y="1933"/>
              <a:ext cx="952" cy="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Oval 22"/>
            <p:cNvSpPr>
              <a:spLocks noChangeArrowheads="1"/>
            </p:cNvSpPr>
            <p:nvPr/>
          </p:nvSpPr>
          <p:spPr bwMode="auto">
            <a:xfrm>
              <a:off x="1519" y="2023"/>
              <a:ext cx="136" cy="136"/>
            </a:xfrm>
            <a:prstGeom prst="ellipse">
              <a:avLst/>
            </a:prstGeom>
            <a:gradFill rotWithShape="1">
              <a:gsLst>
                <a:gs pos="0">
                  <a:srgbClr val="808000"/>
                </a:gs>
                <a:gs pos="100000">
                  <a:srgbClr val="BBBB76"/>
                </a:gs>
              </a:gsLst>
              <a:path path="rect">
                <a:fillToRect l="100000" b="10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9" name="Rectangle 23"/>
            <p:cNvSpPr>
              <a:spLocks noChangeArrowheads="1"/>
            </p:cNvSpPr>
            <p:nvPr/>
          </p:nvSpPr>
          <p:spPr bwMode="auto">
            <a:xfrm>
              <a:off x="1927" y="2487"/>
              <a:ext cx="36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</a:t>
              </a:r>
              <a:r>
                <a:rPr lang="zh-CN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位</a:t>
              </a:r>
            </a:p>
          </p:txBody>
        </p:sp>
        <p:sp>
          <p:nvSpPr>
            <p:cNvPr id="30" name="Oval 24"/>
            <p:cNvSpPr>
              <a:spLocks noChangeArrowheads="1"/>
            </p:cNvSpPr>
            <p:nvPr/>
          </p:nvSpPr>
          <p:spPr bwMode="auto">
            <a:xfrm>
              <a:off x="1673" y="2024"/>
              <a:ext cx="136" cy="136"/>
            </a:xfrm>
            <a:prstGeom prst="ellipse">
              <a:avLst/>
            </a:prstGeom>
            <a:gradFill rotWithShape="1">
              <a:gsLst>
                <a:gs pos="0">
                  <a:srgbClr val="808000"/>
                </a:gs>
                <a:gs pos="100000">
                  <a:srgbClr val="BBBB76"/>
                </a:gs>
              </a:gsLst>
              <a:path path="rect">
                <a:fillToRect l="100000" b="10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Oval 25"/>
            <p:cNvSpPr>
              <a:spLocks noChangeArrowheads="1"/>
            </p:cNvSpPr>
            <p:nvPr/>
          </p:nvSpPr>
          <p:spPr bwMode="auto">
            <a:xfrm>
              <a:off x="1823" y="2027"/>
              <a:ext cx="136" cy="136"/>
            </a:xfrm>
            <a:prstGeom prst="ellipse">
              <a:avLst/>
            </a:prstGeom>
            <a:gradFill rotWithShape="1">
              <a:gsLst>
                <a:gs pos="0">
                  <a:srgbClr val="808000"/>
                </a:gs>
                <a:gs pos="100000">
                  <a:srgbClr val="BBBB76"/>
                </a:gs>
              </a:gsLst>
              <a:path path="rect">
                <a:fillToRect l="100000" b="10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2" name="Oval 26"/>
            <p:cNvSpPr>
              <a:spLocks noChangeArrowheads="1"/>
            </p:cNvSpPr>
            <p:nvPr/>
          </p:nvSpPr>
          <p:spPr bwMode="auto">
            <a:xfrm>
              <a:off x="1977" y="2034"/>
              <a:ext cx="136" cy="136"/>
            </a:xfrm>
            <a:prstGeom prst="ellipse">
              <a:avLst/>
            </a:prstGeom>
            <a:gradFill rotWithShape="1">
              <a:gsLst>
                <a:gs pos="0">
                  <a:srgbClr val="808000"/>
                </a:gs>
                <a:gs pos="100000">
                  <a:srgbClr val="BBBB76"/>
                </a:gs>
              </a:gsLst>
              <a:path path="rect">
                <a:fillToRect l="100000" b="10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3" name="Oval 27"/>
            <p:cNvSpPr>
              <a:spLocks noChangeArrowheads="1"/>
            </p:cNvSpPr>
            <p:nvPr/>
          </p:nvSpPr>
          <p:spPr bwMode="auto">
            <a:xfrm>
              <a:off x="1585" y="2161"/>
              <a:ext cx="136" cy="136"/>
            </a:xfrm>
            <a:prstGeom prst="ellipse">
              <a:avLst/>
            </a:prstGeom>
            <a:gradFill rotWithShape="1">
              <a:gsLst>
                <a:gs pos="0">
                  <a:srgbClr val="808000"/>
                </a:gs>
                <a:gs pos="100000">
                  <a:srgbClr val="BBBB76"/>
                </a:gs>
              </a:gsLst>
              <a:path path="rect">
                <a:fillToRect l="100000" b="10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4" name="Oval 28"/>
            <p:cNvSpPr>
              <a:spLocks noChangeArrowheads="1"/>
            </p:cNvSpPr>
            <p:nvPr/>
          </p:nvSpPr>
          <p:spPr bwMode="auto">
            <a:xfrm>
              <a:off x="1733" y="2162"/>
              <a:ext cx="136" cy="136"/>
            </a:xfrm>
            <a:prstGeom prst="ellipse">
              <a:avLst/>
            </a:prstGeom>
            <a:gradFill rotWithShape="1">
              <a:gsLst>
                <a:gs pos="0">
                  <a:srgbClr val="808000"/>
                </a:gs>
                <a:gs pos="100000">
                  <a:srgbClr val="BBBB76"/>
                </a:gs>
              </a:gsLst>
              <a:path path="rect">
                <a:fillToRect l="100000" b="10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5" name="Oval 29"/>
            <p:cNvSpPr>
              <a:spLocks noChangeArrowheads="1"/>
            </p:cNvSpPr>
            <p:nvPr/>
          </p:nvSpPr>
          <p:spPr bwMode="auto">
            <a:xfrm>
              <a:off x="1881" y="2172"/>
              <a:ext cx="136" cy="136"/>
            </a:xfrm>
            <a:prstGeom prst="ellipse">
              <a:avLst/>
            </a:prstGeom>
            <a:gradFill rotWithShape="1">
              <a:gsLst>
                <a:gs pos="0">
                  <a:srgbClr val="808000"/>
                </a:gs>
                <a:gs pos="100000">
                  <a:srgbClr val="BBBB76"/>
                </a:gs>
              </a:gsLst>
              <a:path path="rect">
                <a:fillToRect l="100000" b="10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6" name="Oval 30"/>
            <p:cNvSpPr>
              <a:spLocks noChangeArrowheads="1"/>
            </p:cNvSpPr>
            <p:nvPr/>
          </p:nvSpPr>
          <p:spPr bwMode="auto">
            <a:xfrm>
              <a:off x="1655" y="2296"/>
              <a:ext cx="136" cy="136"/>
            </a:xfrm>
            <a:prstGeom prst="ellipse">
              <a:avLst/>
            </a:prstGeom>
            <a:gradFill rotWithShape="1">
              <a:gsLst>
                <a:gs pos="0">
                  <a:srgbClr val="808000"/>
                </a:gs>
                <a:gs pos="100000">
                  <a:srgbClr val="BBBB76"/>
                </a:gs>
              </a:gsLst>
              <a:path path="rect">
                <a:fillToRect l="100000" b="10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7" name="Oval 31"/>
            <p:cNvSpPr>
              <a:spLocks noChangeArrowheads="1"/>
            </p:cNvSpPr>
            <p:nvPr/>
          </p:nvSpPr>
          <p:spPr bwMode="auto">
            <a:xfrm>
              <a:off x="1809" y="2296"/>
              <a:ext cx="136" cy="136"/>
            </a:xfrm>
            <a:prstGeom prst="ellipse">
              <a:avLst/>
            </a:prstGeom>
            <a:gradFill rotWithShape="1">
              <a:gsLst>
                <a:gs pos="0">
                  <a:srgbClr val="808000"/>
                </a:gs>
                <a:gs pos="100000">
                  <a:srgbClr val="BBBB76"/>
                </a:gs>
              </a:gsLst>
              <a:path path="rect">
                <a:fillToRect l="100000" b="10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8" name="Oval 32"/>
            <p:cNvSpPr>
              <a:spLocks noChangeArrowheads="1"/>
            </p:cNvSpPr>
            <p:nvPr/>
          </p:nvSpPr>
          <p:spPr bwMode="auto">
            <a:xfrm>
              <a:off x="1737" y="2432"/>
              <a:ext cx="136" cy="136"/>
            </a:xfrm>
            <a:prstGeom prst="ellipse">
              <a:avLst/>
            </a:prstGeom>
            <a:gradFill rotWithShape="1">
              <a:gsLst>
                <a:gs pos="0">
                  <a:srgbClr val="808000"/>
                </a:gs>
                <a:gs pos="100000">
                  <a:srgbClr val="BBBB76"/>
                </a:gs>
              </a:gsLst>
              <a:path path="rect">
                <a:fillToRect l="100000" b="10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AutoShape 40"/>
          <p:cNvSpPr>
            <a:spLocks noChangeArrowheads="1"/>
          </p:cNvSpPr>
          <p:nvPr/>
        </p:nvSpPr>
        <p:spPr bwMode="auto">
          <a:xfrm>
            <a:off x="4078515" y="5049439"/>
            <a:ext cx="287337" cy="287338"/>
          </a:xfrm>
          <a:prstGeom prst="triangle">
            <a:avLst>
              <a:gd name="adj" fmla="val 50000"/>
            </a:avLst>
          </a:prstGeom>
          <a:noFill/>
          <a:ln w="38100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AutoShape 41"/>
          <p:cNvSpPr>
            <a:spLocks noChangeArrowheads="1"/>
          </p:cNvSpPr>
          <p:nvPr/>
        </p:nvSpPr>
        <p:spPr bwMode="auto">
          <a:xfrm flipV="1">
            <a:off x="2300515" y="5078014"/>
            <a:ext cx="287337" cy="287338"/>
          </a:xfrm>
          <a:prstGeom prst="triangle">
            <a:avLst>
              <a:gd name="adj" fmla="val 50000"/>
            </a:avLst>
          </a:prstGeom>
          <a:noFill/>
          <a:ln w="38100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9" name="Group 10"/>
          <p:cNvGrpSpPr/>
          <p:nvPr/>
        </p:nvGrpSpPr>
        <p:grpSpPr bwMode="auto">
          <a:xfrm>
            <a:off x="6293610" y="4985938"/>
            <a:ext cx="3271837" cy="1322388"/>
            <a:chOff x="295" y="3022"/>
            <a:chExt cx="2061" cy="833"/>
          </a:xfrm>
        </p:grpSpPr>
        <p:pic>
          <p:nvPicPr>
            <p:cNvPr id="40" name="Picture 8" descr="Interactive graphic of FCC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" y="3022"/>
              <a:ext cx="952" cy="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9" descr="Interactive graphic of HC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" y="3022"/>
              <a:ext cx="952" cy="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 Box 13"/>
            <p:cNvSpPr txBox="1">
              <a:spLocks noChangeArrowheads="1"/>
            </p:cNvSpPr>
            <p:nvPr/>
          </p:nvSpPr>
          <p:spPr bwMode="auto">
            <a:xfrm>
              <a:off x="1928" y="3599"/>
              <a:ext cx="4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ABC</a:t>
              </a:r>
            </a:p>
          </p:txBody>
        </p:sp>
        <p:sp>
          <p:nvSpPr>
            <p:cNvPr id="43" name="Text Box 14"/>
            <p:cNvSpPr txBox="1">
              <a:spLocks noChangeArrowheads="1"/>
            </p:cNvSpPr>
            <p:nvPr/>
          </p:nvSpPr>
          <p:spPr bwMode="auto">
            <a:xfrm>
              <a:off x="872" y="3611"/>
              <a:ext cx="32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AB</a:t>
              </a:r>
            </a:p>
          </p:txBody>
        </p:sp>
      </p:grpSp>
      <p:cxnSp>
        <p:nvCxnSpPr>
          <p:cNvPr id="45" name="直接箭头连接符 44"/>
          <p:cNvCxnSpPr/>
          <p:nvPr/>
        </p:nvCxnSpPr>
        <p:spPr>
          <a:xfrm>
            <a:off x="5432323" y="4709652"/>
            <a:ext cx="757083" cy="376394"/>
          </a:xfrm>
          <a:prstGeom prst="straightConnector1">
            <a:avLst/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 flipH="1">
            <a:off x="9460672" y="4716296"/>
            <a:ext cx="284404" cy="269642"/>
          </a:xfrm>
          <a:prstGeom prst="straightConnector1">
            <a:avLst/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标注: 弯曲线形 47"/>
          <p:cNvSpPr/>
          <p:nvPr/>
        </p:nvSpPr>
        <p:spPr>
          <a:xfrm>
            <a:off x="10276403" y="6217380"/>
            <a:ext cx="1511300" cy="446106"/>
          </a:xfrm>
          <a:prstGeom prst="borderCallout2">
            <a:avLst>
              <a:gd name="adj1" fmla="val 101554"/>
              <a:gd name="adj2" fmla="val 482"/>
              <a:gd name="adj3" fmla="val 108342"/>
              <a:gd name="adj4" fmla="val -216611"/>
              <a:gd name="adj5" fmla="val 36482"/>
              <a:gd name="adj6" fmla="val -21615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复式格子</a:t>
            </a:r>
          </a:p>
        </p:txBody>
      </p:sp>
      <p:sp>
        <p:nvSpPr>
          <p:cNvPr id="49" name="标注: 弯曲线形 48"/>
          <p:cNvSpPr/>
          <p:nvPr/>
        </p:nvSpPr>
        <p:spPr>
          <a:xfrm>
            <a:off x="10276403" y="5250249"/>
            <a:ext cx="1511300" cy="446106"/>
          </a:xfrm>
          <a:prstGeom prst="borderCallout2">
            <a:avLst>
              <a:gd name="adj1" fmla="val 58116"/>
              <a:gd name="adj2" fmla="val 1684"/>
              <a:gd name="adj3" fmla="val 58117"/>
              <a:gd name="adj4" fmla="val -39907"/>
              <a:gd name="adj5" fmla="val 56843"/>
              <a:gd name="adj6" fmla="val -6790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简单格子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44802" y="1836020"/>
            <a:ext cx="10657461" cy="470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just">
              <a:lnSpc>
                <a:spcPct val="110000"/>
              </a:lnSpc>
            </a:pPr>
            <a:r>
              <a:rPr lang="zh-CN" altLang="en-US" sz="2400" b="1" dirty="0">
                <a:solidFill>
                  <a:srgbClr val="996633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基元选取不同，点阵可能不同，但晶体结构都是一样的。一般选最小的基元。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C0CDE8-57CB-8F79-095C-18DA63F8B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26" grpId="0" animBg="1"/>
      <p:bldP spid="27" grpId="0" animBg="1"/>
      <p:bldP spid="8" grpId="0"/>
      <p:bldP spid="12" grpId="0" animBg="1"/>
      <p:bldP spid="13" grpId="0" animBg="1"/>
      <p:bldP spid="48" grpId="0" animBg="1"/>
      <p:bldP spid="49" grpId="0" animBg="1"/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61950" y="311685"/>
            <a:ext cx="11277600" cy="6147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15000"/>
              </a:lnSpc>
              <a:spcAft>
                <a:spcPts val="800"/>
              </a:spcAft>
              <a:defRPr sz="3200"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10.</a:t>
            </a:r>
            <a:r>
              <a:rPr lang="zh-CN" altLang="zh-CN" dirty="0"/>
              <a:t>掌握模式密度的计算方法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32337" y="1052390"/>
                <a:ext cx="8555908" cy="6166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/>
                  <a:t>对于</a:t>
                </a:r>
                <a:r>
                  <a:rPr lang="zh-CN" altLang="zh-CN" sz="2400" dirty="0"/>
                  <a:t>一维</a:t>
                </a:r>
                <a:r>
                  <a:rPr lang="zh-CN" altLang="en-US" sz="2400" dirty="0"/>
                  <a:t>简单晶格，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2400" dirty="0"/>
                  <a:t>个原胞，晶格常数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400" dirty="0"/>
                  <a:t>，则波矢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2400" dirty="0"/>
                  <a:t>，</a:t>
                </a: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37" y="1052390"/>
                <a:ext cx="8555908" cy="616644"/>
              </a:xfrm>
              <a:prstGeom prst="rect">
                <a:avLst/>
              </a:prstGeom>
              <a:blipFill>
                <a:blip r:embed="rId2"/>
                <a:stretch>
                  <a:fillRect l="-1140" b="-108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737867" y="1574006"/>
                <a:ext cx="5951822" cy="1163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𝐷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𝜔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𝑑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𝜔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𝑑𝑞</m:t>
                          </m:r>
                        </m:num>
                        <m:den>
                          <m:f>
                            <m:f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400" i="1" dirty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𝑁𝑎</m:t>
                              </m:r>
                            </m:den>
                          </m:f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𝑁𝑎</m:t>
                          </m:r>
                        </m:num>
                        <m:den>
                          <m:r>
                            <a:rPr lang="zh-CN" altLang="en-US" sz="2400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𝑑𝑞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𝑑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𝜔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𝑑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𝜔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𝑁𝑎</m:t>
                          </m:r>
                        </m:num>
                        <m:den>
                          <m:r>
                            <a:rPr lang="zh-CN" altLang="en-US" sz="2400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𝑑</m:t>
                              </m:r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𝑑𝑞</m:t>
                              </m:r>
                            </m:den>
                          </m:f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𝑑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𝜔</m:t>
                      </m:r>
                    </m:oMath>
                  </m:oMathPara>
                </a14:m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867" y="1574006"/>
                <a:ext cx="5951822" cy="1163395"/>
              </a:xfrm>
              <a:prstGeom prst="rect">
                <a:avLst/>
              </a:prstGeom>
              <a:blipFill rotWithShape="1">
                <a:blip r:embed="rId3"/>
                <a:stretch>
                  <a:fillRect l="-11" t="-41" r="10" b="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8707955" y="1637758"/>
                <a:ext cx="2564613" cy="1001684"/>
              </a:xfrm>
              <a:prstGeom prst="rect">
                <a:avLst/>
              </a:prstGeom>
              <a:solidFill>
                <a:srgbClr val="FFFF00">
                  <a:alpha val="58000"/>
                </a:srgb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𝜔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𝑞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  <m:d>
                        <m:dPr>
                          <m:begChr m:val="|"/>
                          <m:endChr m:val="|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𝑞𝑎</m:t>
                                  </m:r>
                                </m:num>
                                <m:den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955" y="1637758"/>
                <a:ext cx="2564613" cy="1001684"/>
              </a:xfrm>
              <a:prstGeom prst="rect">
                <a:avLst/>
              </a:prstGeom>
              <a:blipFill rotWithShape="1">
                <a:blip r:embed="rId4"/>
                <a:stretch>
                  <a:fillRect l="-8" t="-9" r="2" b="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822645" y="2609420"/>
                <a:ext cx="19605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𝐷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𝜔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⋯⋯</m:t>
                      </m:r>
                    </m:oMath>
                  </m:oMathPara>
                </a14:m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645" y="2609420"/>
                <a:ext cx="1960537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16" t="-44" r="31" b="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801532" y="3071085"/>
                <a:ext cx="10398435" cy="6642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/>
                  <a:t>对于</a:t>
                </a:r>
                <a:r>
                  <a:rPr lang="zh-CN" altLang="zh-CN" sz="2400" dirty="0"/>
                  <a:t>一维</a:t>
                </a:r>
                <a:r>
                  <a:rPr lang="zh-CN" altLang="en-US" sz="2400" dirty="0"/>
                  <a:t>复式晶格，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2400" dirty="0"/>
                  <a:t>个原胞，晶格常数</a:t>
                </a: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400" dirty="0"/>
                  <a:t>，则波矢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𝑁𝑎</m:t>
                        </m:r>
                      </m:den>
                    </m:f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2400" dirty="0"/>
                  <a:t>，</a:t>
                </a: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532" y="3071085"/>
                <a:ext cx="10398435" cy="664284"/>
              </a:xfrm>
              <a:prstGeom prst="rect">
                <a:avLst/>
              </a:prstGeom>
              <a:blipFill rotWithShape="1">
                <a:blip r:embed="rId6"/>
                <a:stretch>
                  <a:fillRect l="-2" t="-34" r="5" b="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737867" y="4555530"/>
                <a:ext cx="6554423" cy="1163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𝜔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𝑑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𝜔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𝑑𝑞</m:t>
                          </m:r>
                        </m:num>
                        <m:den>
                          <m:f>
                            <m:f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400" i="1" dirty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𝑁𝑎</m:t>
                              </m:r>
                            </m:den>
                          </m:f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𝑁𝑎</m:t>
                          </m:r>
                        </m:num>
                        <m:den>
                          <m:r>
                            <a:rPr lang="zh-CN" altLang="en-US" sz="2400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𝑑𝑞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𝑑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𝜔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𝑁𝑎</m:t>
                          </m:r>
                        </m:num>
                        <m:den>
                          <m:r>
                            <a:rPr lang="zh-CN" altLang="en-US" sz="2400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𝐴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𝑑𝑞</m:t>
                              </m:r>
                            </m:den>
                          </m:f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𝑑</m:t>
                      </m:r>
                      <m:r>
                        <a:rPr lang="zh-CN" altLang="en-US" sz="240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𝜔</m:t>
                      </m:r>
                    </m:oMath>
                  </m:oMathPara>
                </a14:m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867" y="4555530"/>
                <a:ext cx="6554423" cy="1163780"/>
              </a:xfrm>
              <a:prstGeom prst="rect">
                <a:avLst/>
              </a:prstGeom>
              <a:blipFill rotWithShape="1">
                <a:blip r:embed="rId7"/>
                <a:stretch>
                  <a:fillRect l="-10" t="-3" r="-437" b="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737867" y="3780638"/>
            <a:ext cx="10398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声学支格波的模式密度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676880" y="5719310"/>
                <a:ext cx="6073796" cy="1074910"/>
              </a:xfrm>
              <a:prstGeom prst="rect">
                <a:avLst/>
              </a:prstGeom>
              <a:solidFill>
                <a:srgbClr val="FFFF00">
                  <a:alpha val="58000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𝑞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𝛽</m:t>
                          </m:r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（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𝑚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𝑀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𝑚𝑀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4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𝑚𝑀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𝑚</m:t>
                                          </m:r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𝑀</m:t>
                                          </m:r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000" b="0" i="0" smtClean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sin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𝑞𝑎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80" y="5719310"/>
                <a:ext cx="6073796" cy="1074910"/>
              </a:xfrm>
              <a:prstGeom prst="rect">
                <a:avLst/>
              </a:prstGeom>
              <a:blipFill rotWithShape="1">
                <a:blip r:embed="rId8"/>
                <a:stretch>
                  <a:fillRect l="-10" t="-47" r="10" b="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7575591" y="5755923"/>
                <a:ext cx="1931746" cy="1001684"/>
              </a:xfrm>
              <a:prstGeom prst="rect">
                <a:avLst/>
              </a:prstGeom>
              <a:solidFill>
                <a:srgbClr val="F810C6">
                  <a:alpha val="41000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</m:t>
                      </m:r>
                      <m:rad>
                        <m:radPr>
                          <m:deg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ra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591" y="5755923"/>
                <a:ext cx="1931746" cy="1001684"/>
              </a:xfrm>
              <a:prstGeom prst="rect">
                <a:avLst/>
              </a:prstGeom>
              <a:blipFill rotWithShape="1">
                <a:blip r:embed="rId9"/>
                <a:stretch>
                  <a:fillRect l="-2" t="-28" r="6" b="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828CF5-BD8B-70CA-729B-69CA8EEC7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3" grpId="0" animBg="1"/>
      <p:bldP spid="4" grpId="0"/>
      <p:bldP spid="7" grpId="0"/>
      <p:bldP spid="8" grpId="0"/>
      <p:bldP spid="9" grpId="0"/>
      <p:bldP spid="10" grpId="0" animBg="1"/>
      <p:bldP spid="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676880" y="1079599"/>
                <a:ext cx="3685047" cy="1156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𝑂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𝜔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𝑑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𝜔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𝑁𝑎</m:t>
                          </m:r>
                        </m:num>
                        <m:den>
                          <m:r>
                            <a:rPr lang="zh-CN" altLang="en-US" sz="2400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𝑂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𝑑𝑞</m:t>
                              </m:r>
                            </m:den>
                          </m:f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𝑑</m:t>
                      </m:r>
                      <m:r>
                        <a:rPr lang="zh-CN" altLang="en-US" sz="240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𝜔</m:t>
                      </m:r>
                    </m:oMath>
                  </m:oMathPara>
                </a14:m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80" y="1079599"/>
                <a:ext cx="3685047" cy="1156407"/>
              </a:xfrm>
              <a:prstGeom prst="rect">
                <a:avLst/>
              </a:prstGeom>
              <a:blipFill rotWithShape="1">
                <a:blip r:embed="rId2"/>
                <a:stretch>
                  <a:fillRect l="-16" t="-9" r="3" b="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676880" y="443986"/>
            <a:ext cx="10398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同理，光学支格波的模式密度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5260991" y="465228"/>
                <a:ext cx="6305260" cy="1074910"/>
              </a:xfrm>
              <a:prstGeom prst="rect">
                <a:avLst/>
              </a:prstGeom>
              <a:solidFill>
                <a:srgbClr val="FFFF00">
                  <a:alpha val="58000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𝑂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𝑞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𝛽</m:t>
                          </m:r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（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𝑚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𝑀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𝑚𝑀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4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𝑚𝑀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𝑚</m:t>
                                          </m:r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𝑀</m:t>
                                          </m:r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000" b="0" i="0" smtClean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sin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𝑞𝑎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991" y="465228"/>
                <a:ext cx="6305260" cy="1074910"/>
              </a:xfrm>
              <a:prstGeom prst="rect">
                <a:avLst/>
              </a:prstGeom>
              <a:blipFill rotWithShape="1">
                <a:blip r:embed="rId3"/>
                <a:stretch>
                  <a:fillRect t="-38" r="6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8053985" y="1734746"/>
                <a:ext cx="3397209" cy="1002519"/>
              </a:xfrm>
              <a:prstGeom prst="rect">
                <a:avLst/>
              </a:prstGeom>
              <a:solidFill>
                <a:srgbClr val="F810C6">
                  <a:alpha val="41000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𝑂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</m:t>
                      </m:r>
                      <m:rad>
                        <m:radPr>
                          <m:deg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ad>
                        <m:radPr>
                          <m:degHide m:val="on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ra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985" y="1734746"/>
                <a:ext cx="3397209" cy="1002519"/>
              </a:xfrm>
              <a:prstGeom prst="rect">
                <a:avLst/>
              </a:prstGeom>
              <a:blipFill rotWithShape="1">
                <a:blip r:embed="rId4"/>
                <a:stretch>
                  <a:fillRect l="-8" t="-56" r="7" b="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896782" y="2737265"/>
            <a:ext cx="10398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总的模式密度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2307913" y="3180072"/>
                <a:ext cx="6453946" cy="27751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𝐷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𝜔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𝐴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𝜔</m:t>
                                    </m:r>
                                  </m:e>
                                </m:d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0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num>
                                      <m:den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den>
                                    </m:f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rad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                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𝑂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𝜔</m:t>
                                    </m:r>
                                  </m:e>
                                </m:d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，</m:t>
                                </m:r>
                              </m:e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num>
                                      <m:den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den>
                                    </m:f>
                                  </m:e>
                                </m:rad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num>
                                      <m:den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𝑚𝑀</m:t>
                                        </m:r>
                                      </m:den>
                                    </m:f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0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，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      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其它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                  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913" y="3180072"/>
                <a:ext cx="6453946" cy="2775119"/>
              </a:xfrm>
              <a:prstGeom prst="rect">
                <a:avLst/>
              </a:prstGeom>
              <a:blipFill rotWithShape="1">
                <a:blip r:embed="rId5"/>
                <a:stretch>
                  <a:fillRect l="-5" t="-23" r="2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929D3C2-0088-98D2-0980-9117903FB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2" grpId="0" animBg="1"/>
      <p:bldP spid="6" grpId="0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40889" y="2425806"/>
            <a:ext cx="11017046" cy="6147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15000"/>
              </a:lnSpc>
              <a:spcAft>
                <a:spcPts val="800"/>
              </a:spcAft>
              <a:defRPr sz="3200"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12.</a:t>
            </a:r>
            <a:r>
              <a:rPr lang="zh-CN" altLang="zh-CN" dirty="0"/>
              <a:t>掌握利用声子统计计算晶格振动能量的方法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40889" y="126836"/>
            <a:ext cx="11017046" cy="6147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15000"/>
              </a:lnSpc>
              <a:spcAft>
                <a:spcPts val="800"/>
              </a:spcAft>
              <a:defRPr sz="3200"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11.</a:t>
            </a:r>
            <a:r>
              <a:rPr lang="zh-CN" altLang="en-US" dirty="0"/>
              <a:t>了解晶格振动系统是如何转化成声子系统的</a:t>
            </a:r>
            <a:endParaRPr lang="zh-CN" altLang="zh-CN" dirty="0"/>
          </a:p>
        </p:txBody>
      </p:sp>
      <p:sp>
        <p:nvSpPr>
          <p:cNvPr id="9" name="椭圆 8"/>
          <p:cNvSpPr/>
          <p:nvPr/>
        </p:nvSpPr>
        <p:spPr>
          <a:xfrm>
            <a:off x="678425" y="1110686"/>
            <a:ext cx="192068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相互作用的</a:t>
            </a:r>
            <a:endParaRPr lang="en-US" altLang="zh-CN" dirty="0"/>
          </a:p>
          <a:p>
            <a:r>
              <a:rPr lang="zh-CN" altLang="en-US" dirty="0"/>
              <a:t>原子系统</a:t>
            </a:r>
          </a:p>
        </p:txBody>
      </p:sp>
      <p:sp>
        <p:nvSpPr>
          <p:cNvPr id="10" name="箭头: 右 9"/>
          <p:cNvSpPr/>
          <p:nvPr/>
        </p:nvSpPr>
        <p:spPr>
          <a:xfrm>
            <a:off x="2748114" y="1427731"/>
            <a:ext cx="1406013" cy="2619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897122" y="11106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简谐近似</a:t>
            </a:r>
          </a:p>
        </p:txBody>
      </p:sp>
      <p:sp>
        <p:nvSpPr>
          <p:cNvPr id="12" name="椭圆 11"/>
          <p:cNvSpPr/>
          <p:nvPr/>
        </p:nvSpPr>
        <p:spPr>
          <a:xfrm>
            <a:off x="4303136" y="1085143"/>
            <a:ext cx="1689626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独立振子系统</a:t>
            </a:r>
          </a:p>
        </p:txBody>
      </p:sp>
      <p:sp>
        <p:nvSpPr>
          <p:cNvPr id="13" name="箭头: 右 12"/>
          <p:cNvSpPr/>
          <p:nvPr/>
        </p:nvSpPr>
        <p:spPr>
          <a:xfrm>
            <a:off x="6238566" y="1402188"/>
            <a:ext cx="1406013" cy="2619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387574" y="108514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量子化</a:t>
            </a:r>
          </a:p>
        </p:txBody>
      </p:sp>
      <p:sp>
        <p:nvSpPr>
          <p:cNvPr id="15" name="椭圆 14"/>
          <p:cNvSpPr/>
          <p:nvPr/>
        </p:nvSpPr>
        <p:spPr>
          <a:xfrm>
            <a:off x="7793587" y="1075951"/>
            <a:ext cx="1689626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独立声子系统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848726" y="16946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简正坐标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390421" y="3315954"/>
            <a:ext cx="8148896" cy="480849"/>
            <a:chOff x="390421" y="3315954"/>
            <a:chExt cx="8148896" cy="4808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/>
                <p:cNvSpPr txBox="1"/>
                <p:nvPr/>
              </p:nvSpPr>
              <p:spPr>
                <a:xfrm>
                  <a:off x="390421" y="3335138"/>
                  <a:ext cx="505173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𝜔</m:t>
                      </m:r>
                    </m:oMath>
                  </a14:m>
                  <a:r>
                    <a:rPr lang="zh-CN" altLang="en-US" sz="2400" dirty="0"/>
                    <a:t>范围内的声子能量</a:t>
                  </a:r>
                </a:p>
              </p:txBody>
            </p:sp>
          </mc:Choice>
          <mc:Fallback xmlns=""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421" y="3335138"/>
                  <a:ext cx="5051734" cy="461665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/>
                <p:cNvSpPr txBox="1"/>
                <p:nvPr/>
              </p:nvSpPr>
              <p:spPr>
                <a:xfrm>
                  <a:off x="4454776" y="3315954"/>
                  <a:ext cx="4084541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240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)ℏ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8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4776" y="3315954"/>
                  <a:ext cx="4084541" cy="461665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标注: 弯曲线形 20"/>
          <p:cNvSpPr/>
          <p:nvPr/>
        </p:nvSpPr>
        <p:spPr>
          <a:xfrm>
            <a:off x="9589320" y="2827680"/>
            <a:ext cx="2212259" cy="457200"/>
          </a:xfrm>
          <a:prstGeom prst="borderCallout2">
            <a:avLst>
              <a:gd name="adj1" fmla="val 66433"/>
              <a:gd name="adj2" fmla="val -942"/>
              <a:gd name="adj3" fmla="val 70406"/>
              <a:gd name="adj4" fmla="val -84826"/>
              <a:gd name="adj5" fmla="val 127069"/>
              <a:gd name="adj6" fmla="val -84716"/>
            </a:avLst>
          </a:prstGeom>
          <a:solidFill>
            <a:srgbClr val="002060">
              <a:alpha val="42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1</a:t>
            </a:r>
            <a:r>
              <a:rPr lang="zh-CN" altLang="en-US" sz="2400" dirty="0"/>
              <a:t>个声子的能量</a:t>
            </a:r>
          </a:p>
        </p:txBody>
      </p:sp>
      <p:sp>
        <p:nvSpPr>
          <p:cNvPr id="22" name="标注: 弯曲线形 21"/>
          <p:cNvSpPr/>
          <p:nvPr/>
        </p:nvSpPr>
        <p:spPr>
          <a:xfrm>
            <a:off x="8539317" y="3546786"/>
            <a:ext cx="3432662" cy="457200"/>
          </a:xfrm>
          <a:prstGeom prst="borderCallout2">
            <a:avLst>
              <a:gd name="adj1" fmla="val 96896"/>
              <a:gd name="adj2" fmla="val 272"/>
              <a:gd name="adj3" fmla="val 96896"/>
              <a:gd name="adj4" fmla="val -43825"/>
              <a:gd name="adj5" fmla="val 34355"/>
              <a:gd name="adj6" fmla="val -43748"/>
            </a:avLst>
          </a:prstGeom>
          <a:solidFill>
            <a:srgbClr val="002060">
              <a:alpha val="42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1</a:t>
            </a:r>
            <a:r>
              <a:rPr lang="zh-CN" altLang="en-US" sz="2400" dirty="0"/>
              <a:t>个模式激发的声子数目</a:t>
            </a:r>
          </a:p>
        </p:txBody>
      </p:sp>
      <p:sp>
        <p:nvSpPr>
          <p:cNvPr id="23" name="标注: 弯曲线形 22"/>
          <p:cNvSpPr/>
          <p:nvPr/>
        </p:nvSpPr>
        <p:spPr>
          <a:xfrm>
            <a:off x="8193267" y="4139466"/>
            <a:ext cx="3608312" cy="457200"/>
          </a:xfrm>
          <a:prstGeom prst="borderCallout2">
            <a:avLst>
              <a:gd name="adj1" fmla="val 18750"/>
              <a:gd name="adj2" fmla="val -445"/>
              <a:gd name="adj3" fmla="val 18750"/>
              <a:gd name="adj4" fmla="val -52750"/>
              <a:gd name="adj5" fmla="val -87500"/>
              <a:gd name="adj6" fmla="val -52541"/>
            </a:avLst>
          </a:prstGeom>
          <a:solidFill>
            <a:srgbClr val="002060">
              <a:alpha val="42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单位频率间隔内的模式数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493367" y="4521567"/>
            <a:ext cx="8547395" cy="1174039"/>
            <a:chOff x="493367" y="4521567"/>
            <a:chExt cx="8547395" cy="11740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2944762" y="4521567"/>
                  <a:ext cx="6096000" cy="117403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240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sz="2400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limLoc m:val="undOvr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nary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limLoc m:val="undOvr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)ℏ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nary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4762" y="4521567"/>
                  <a:ext cx="6096000" cy="1174039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/>
                <p:cNvSpPr txBox="1"/>
                <p:nvPr/>
              </p:nvSpPr>
              <p:spPr>
                <a:xfrm>
                  <a:off x="493367" y="4877753"/>
                  <a:ext cx="505173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晶格</m:t>
                      </m:r>
                    </m:oMath>
                  </a14:m>
                  <a:r>
                    <a:rPr lang="zh-CN" altLang="en-US" sz="2400" dirty="0"/>
                    <a:t>振动总能量</a:t>
                  </a:r>
                </a:p>
              </p:txBody>
            </p:sp>
          </mc:Choice>
          <mc:Fallback xmlns="">
            <p:sp>
              <p:nvSpPr>
                <p:cNvPr id="25" name="文本框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367" y="4877753"/>
                  <a:ext cx="5051734" cy="461665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AD5CAF5-4757-1A71-BD3A-50F8C6FC2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 animBg="1"/>
      <p:bldP spid="11" grpId="0"/>
      <p:bldP spid="12" grpId="0" animBg="1"/>
      <p:bldP spid="13" grpId="0" animBg="1"/>
      <p:bldP spid="14" grpId="0"/>
      <p:bldP spid="15" grpId="0" animBg="1"/>
      <p:bldP spid="16" grpId="0"/>
      <p:bldP spid="21" grpId="0" animBg="1"/>
      <p:bldP spid="22" grpId="0" animBg="1"/>
      <p:bldP spid="2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04265" y="361708"/>
            <a:ext cx="11454146" cy="6147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15000"/>
              </a:lnSpc>
              <a:spcAft>
                <a:spcPts val="800"/>
              </a:spcAft>
              <a:defRPr sz="3200"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12.</a:t>
            </a:r>
            <a:r>
              <a:rPr lang="zh-CN" altLang="zh-CN" dirty="0"/>
              <a:t>知道固体热容量的</a:t>
            </a:r>
            <a:r>
              <a:rPr lang="zh-CN" altLang="en-US" dirty="0"/>
              <a:t>有关结论</a:t>
            </a:r>
            <a:endParaRPr lang="zh-CN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5577211" y="3349294"/>
                <a:ext cx="4683812" cy="11977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lvl="0">
                  <a:lnSpc>
                    <a:spcPct val="115000"/>
                  </a:lnSpc>
                  <a:spcAft>
                    <a:spcPts val="800"/>
                  </a:spcAft>
                  <a:defRPr sz="2800" b="1" kern="10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dirty="0"/>
                  <a:t> </a:t>
                </a:r>
                <a:r>
                  <a:rPr lang="zh-CN" altLang="zh-CN" dirty="0">
                    <a:solidFill>
                      <a:srgbClr val="002060"/>
                    </a:solidFill>
                  </a:rPr>
                  <a:t>低温时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∝</m:t>
                    </m:r>
                    <m:d>
                      <m:dPr>
                        <m:begChr m:val="{"/>
                        <m:endChr m:val="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  <m:e>
                              <m:r>
                                <a:rPr lang="zh-CN" altLang="zh-CN">
                                  <a:latin typeface="Cambria Math" panose="02040503050406030204" pitchFamily="18" charset="0"/>
                                </a:rPr>
                                <m:t>绝缘体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zh-CN" altLang="zh-CN">
                                  <a:latin typeface="Cambria Math" panose="02040503050406030204" pitchFamily="18" charset="0"/>
                                </a:rPr>
                                <m:t>导体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211" y="3349294"/>
                <a:ext cx="4683812" cy="1197700"/>
              </a:xfrm>
              <a:prstGeom prst="rect">
                <a:avLst/>
              </a:prstGeom>
              <a:blipFill rotWithShape="1">
                <a:blip r:embed="rId2"/>
                <a:stretch>
                  <a:fillRect t="-25" r="1" b="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473075" y="1001704"/>
                <a:ext cx="11029950" cy="9240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lvl="0">
                  <a:lnSpc>
                    <a:spcPct val="115000"/>
                  </a:lnSpc>
                  <a:spcAft>
                    <a:spcPts val="800"/>
                  </a:spcAft>
                  <a:defRPr sz="2800" b="1" kern="10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dirty="0" err="1"/>
                  <a:t>i</a:t>
                </a:r>
                <a:r>
                  <a:rPr lang="en-US" altLang="zh-CN" dirty="0"/>
                  <a:t>. </a:t>
                </a:r>
                <a:r>
                  <a:rPr lang="zh-CN" altLang="en-US" dirty="0"/>
                  <a:t>知道</a:t>
                </a:r>
                <a:r>
                  <a:rPr lang="zh-CN" altLang="zh-CN" dirty="0"/>
                  <a:t>定义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75" y="1001704"/>
                <a:ext cx="11029950" cy="924036"/>
              </a:xfrm>
              <a:prstGeom prst="rect">
                <a:avLst/>
              </a:prstGeom>
              <a:blipFill rotWithShape="1">
                <a:blip r:embed="rId3"/>
                <a:stretch>
                  <a:fillRect t="-33" b="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473075" y="1925740"/>
                <a:ext cx="10106919" cy="5505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lvl="0">
                  <a:lnSpc>
                    <a:spcPct val="115000"/>
                  </a:lnSpc>
                  <a:spcAft>
                    <a:spcPts val="800"/>
                  </a:spcAft>
                  <a:defRPr sz="2800" b="1" kern="10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dirty="0"/>
                  <a:t>ii. </a:t>
                </a:r>
                <a:r>
                  <a:rPr lang="zh-CN" altLang="en-US" dirty="0"/>
                  <a:t>知道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zh-CN" dirty="0">
                        <a:latin typeface="Cambria Math" panose="02040503050406030204" pitchFamily="18" charset="0"/>
                      </a:rPr>
                      <m:t>经典物理解释固体热容量的理论结果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zh-CN" altLang="zh-CN" b="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75" y="1925740"/>
                <a:ext cx="10106919" cy="550535"/>
              </a:xfrm>
              <a:prstGeom prst="rect">
                <a:avLst/>
              </a:prstGeom>
              <a:blipFill rotWithShape="1">
                <a:blip r:embed="rId4"/>
                <a:stretch>
                  <a:fillRect t="-76" r="3" b="-30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473075" y="2637068"/>
                <a:ext cx="11227381" cy="551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lvl="0">
                  <a:lnSpc>
                    <a:spcPct val="115000"/>
                  </a:lnSpc>
                  <a:spcAft>
                    <a:spcPts val="800"/>
                  </a:spcAft>
                  <a:defRPr sz="2800" b="1" kern="10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dirty="0"/>
                  <a:t>iii. </a:t>
                </a:r>
                <a:r>
                  <a:rPr lang="zh-CN" altLang="en-US" dirty="0"/>
                  <a:t>知道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zh-CN" dirty="0">
                        <a:latin typeface="Cambria Math" panose="02040503050406030204" pitchFamily="18" charset="0"/>
                      </a:rPr>
                      <m:t>固体热容量的实验规律：</m:t>
                    </m:r>
                    <m:r>
                      <m:rPr>
                        <m:nor/>
                      </m:rPr>
                      <a:rPr lang="zh-CN" altLang="zh-CN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高温时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zh-CN" altLang="zh-CN" b="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75" y="2637068"/>
                <a:ext cx="11227381" cy="551433"/>
              </a:xfrm>
              <a:prstGeom prst="rect">
                <a:avLst/>
              </a:prstGeom>
              <a:blipFill rotWithShape="1">
                <a:blip r:embed="rId5"/>
                <a:stretch>
                  <a:fillRect t="-99" r="5" b="-300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39D7549-B9EB-A7D1-01AD-7D8828718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36405" y="455309"/>
            <a:ext cx="11015662" cy="6147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15000"/>
              </a:lnSpc>
              <a:spcAft>
                <a:spcPts val="800"/>
              </a:spcAft>
              <a:defRPr sz="3200"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13.</a:t>
            </a:r>
            <a:r>
              <a:rPr lang="zh-CN" altLang="zh-CN" dirty="0">
                <a:hlinkClick r:id="rId2" action="ppaction://hlinkpres?slideindex=1&amp;slidetitle="/>
              </a:rPr>
              <a:t>了解关于晶格振动热容量的爱因斯坦模型、德拜模型</a:t>
            </a:r>
            <a:endParaRPr lang="zh-CN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523875" y="1281633"/>
            <a:ext cx="111442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知道两个模型都基于量子思想，</a:t>
            </a:r>
            <a:r>
              <a:rPr lang="zh-CN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利用声子统计计算晶格振动能量</a:t>
            </a: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2E1066D-9BAC-F618-6A8E-826AFAA9A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44</a:t>
            </a:fld>
            <a:endParaRPr lang="zh-CN" altLang="en-US"/>
          </a:p>
        </p:txBody>
      </p:sp>
      <p:graphicFrame>
        <p:nvGraphicFramePr>
          <p:cNvPr id="3" name="Object 7">
            <a:extLst>
              <a:ext uri="{FF2B5EF4-FFF2-40B4-BE49-F238E27FC236}">
                <a16:creationId xmlns:a16="http://schemas.microsoft.com/office/drawing/2014/main" id="{0F6858A7-E900-9476-222A-28BFECEE8F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8732858"/>
              </p:ext>
            </p:extLst>
          </p:nvPr>
        </p:nvGraphicFramePr>
        <p:xfrm>
          <a:off x="730967" y="3058090"/>
          <a:ext cx="2997200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33440" imgH="431640" progId="Equation.DSMT4">
                  <p:embed/>
                </p:oleObj>
              </mc:Choice>
              <mc:Fallback>
                <p:oleObj name="Equation" r:id="rId3" imgW="1333440" imgH="431640" progId="Equation.DSMT4">
                  <p:embed/>
                  <p:pic>
                    <p:nvPicPr>
                      <p:cNvPr id="16384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967" y="3058090"/>
                        <a:ext cx="2997200" cy="9620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CC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9">
            <a:extLst>
              <a:ext uri="{FF2B5EF4-FFF2-40B4-BE49-F238E27FC236}">
                <a16:creationId xmlns:a16="http://schemas.microsoft.com/office/drawing/2014/main" id="{75964FC2-2F69-70B5-66CF-7FA082D309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8711856"/>
              </p:ext>
            </p:extLst>
          </p:nvPr>
        </p:nvGraphicFramePr>
        <p:xfrm>
          <a:off x="934168" y="1952122"/>
          <a:ext cx="8678863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784320" imgH="444240" progId="Equation.DSMT4">
                  <p:embed/>
                </p:oleObj>
              </mc:Choice>
              <mc:Fallback>
                <p:oleObj name="Equation" r:id="rId5" imgW="3784320" imgH="444240" progId="Equation.DSMT4">
                  <p:embed/>
                  <p:pic>
                    <p:nvPicPr>
                      <p:cNvPr id="16384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4168" y="1952122"/>
                        <a:ext cx="8678863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1">
            <a:extLst>
              <a:ext uri="{FF2B5EF4-FFF2-40B4-BE49-F238E27FC236}">
                <a16:creationId xmlns:a16="http://schemas.microsoft.com/office/drawing/2014/main" id="{81A3E6AA-F60B-13A8-76A1-AAC0271494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9030104"/>
              </p:ext>
            </p:extLst>
          </p:nvPr>
        </p:nvGraphicFramePr>
        <p:xfrm>
          <a:off x="3901206" y="3200965"/>
          <a:ext cx="5883275" cy="213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565360" imgH="939600" progId="Equation.DSMT4">
                  <p:embed/>
                </p:oleObj>
              </mc:Choice>
              <mc:Fallback>
                <p:oleObj name="Equation" r:id="rId7" imgW="2565360" imgH="939600" progId="Equation.DSMT4">
                  <p:embed/>
                  <p:pic>
                    <p:nvPicPr>
                      <p:cNvPr id="1951755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1206" y="3200965"/>
                        <a:ext cx="5883275" cy="2135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12">
            <a:extLst>
              <a:ext uri="{FF2B5EF4-FFF2-40B4-BE49-F238E27FC236}">
                <a16:creationId xmlns:a16="http://schemas.microsoft.com/office/drawing/2014/main" id="{DC239321-94EB-C65C-F98C-DE11C801C5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1017" y="4282572"/>
            <a:ext cx="5867400" cy="1079500"/>
          </a:xfrm>
          <a:prstGeom prst="rect">
            <a:avLst/>
          </a:prstGeom>
          <a:noFill/>
          <a:ln w="76200">
            <a:solidFill>
              <a:srgbClr val="33CC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144AABC7-71EB-C057-8469-9FC55E77CEF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40679" y="2599303"/>
            <a:ext cx="144463" cy="458787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600" b="1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72CEBC2-C576-CD71-F72A-37344CE062F4}"/>
              </a:ext>
            </a:extLst>
          </p:cNvPr>
          <p:cNvSpPr txBox="1"/>
          <p:nvPr/>
        </p:nvSpPr>
        <p:spPr>
          <a:xfrm>
            <a:off x="10327750" y="2106041"/>
            <a:ext cx="615553" cy="307231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800" b="1" dirty="0">
                <a:solidFill>
                  <a:srgbClr val="9966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不要死背 重在看懂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2" grpId="0" animBg="1"/>
      <p:bldP spid="23" grpId="0" animBg="1"/>
      <p:bldP spid="2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0CA28E8-37B8-0F2A-7255-160FF400583E}"/>
              </a:ext>
            </a:extLst>
          </p:cNvPr>
          <p:cNvCxnSpPr>
            <a:cxnSpLocks/>
          </p:cNvCxnSpPr>
          <p:nvPr/>
        </p:nvCxnSpPr>
        <p:spPr>
          <a:xfrm flipV="1">
            <a:off x="408244" y="950952"/>
            <a:ext cx="11169650" cy="6350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7AD7E2A-303E-661D-E894-E979FCD81EF8}"/>
              </a:ext>
            </a:extLst>
          </p:cNvPr>
          <p:cNvCxnSpPr>
            <a:cxnSpLocks/>
          </p:cNvCxnSpPr>
          <p:nvPr/>
        </p:nvCxnSpPr>
        <p:spPr>
          <a:xfrm flipV="1">
            <a:off x="408244" y="2454811"/>
            <a:ext cx="11169650" cy="6350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71BF85F0-DA12-D7F8-28E1-C7E2252BB585}"/>
              </a:ext>
            </a:extLst>
          </p:cNvPr>
          <p:cNvCxnSpPr>
            <a:cxnSpLocks/>
          </p:cNvCxnSpPr>
          <p:nvPr/>
        </p:nvCxnSpPr>
        <p:spPr>
          <a:xfrm flipV="1">
            <a:off x="473075" y="3356714"/>
            <a:ext cx="11169650" cy="6350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B1F7A74-92E3-BCC3-D09A-BF24D5C26B54}"/>
              </a:ext>
            </a:extLst>
          </p:cNvPr>
          <p:cNvCxnSpPr>
            <a:cxnSpLocks/>
          </p:cNvCxnSpPr>
          <p:nvPr/>
        </p:nvCxnSpPr>
        <p:spPr>
          <a:xfrm flipV="1">
            <a:off x="473075" y="4195117"/>
            <a:ext cx="11169650" cy="6350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73C43BC-0057-254B-5888-65796D2DC48B}"/>
              </a:ext>
            </a:extLst>
          </p:cNvPr>
          <p:cNvCxnSpPr>
            <a:cxnSpLocks/>
          </p:cNvCxnSpPr>
          <p:nvPr/>
        </p:nvCxnSpPr>
        <p:spPr>
          <a:xfrm>
            <a:off x="5743443" y="139700"/>
            <a:ext cx="51088" cy="651510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79042B2E-CCEE-4233-89C1-CC7F73DD2C6A}"/>
              </a:ext>
            </a:extLst>
          </p:cNvPr>
          <p:cNvSpPr txBox="1"/>
          <p:nvPr/>
        </p:nvSpPr>
        <p:spPr>
          <a:xfrm>
            <a:off x="2164325" y="379852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爱因斯坦模型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1A7A373-E736-C09A-4BE7-E077C5090BED}"/>
              </a:ext>
            </a:extLst>
          </p:cNvPr>
          <p:cNvSpPr txBox="1"/>
          <p:nvPr/>
        </p:nvSpPr>
        <p:spPr>
          <a:xfrm>
            <a:off x="7395086" y="362364"/>
            <a:ext cx="1627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德拜模型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C24F24A-55C7-E2BA-0DA3-D87F4F0A2F1D}"/>
                  </a:ext>
                </a:extLst>
              </p:cNvPr>
              <p:cNvSpPr txBox="1"/>
              <p:nvPr/>
            </p:nvSpPr>
            <p:spPr>
              <a:xfrm>
                <a:off x="473075" y="1073884"/>
                <a:ext cx="507183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800" b="1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所有原子均以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振动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C24F24A-55C7-E2BA-0DA3-D87F4F0A2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75" y="1073884"/>
                <a:ext cx="5071830" cy="523220"/>
              </a:xfrm>
              <a:prstGeom prst="rect">
                <a:avLst/>
              </a:prstGeom>
              <a:blipFill>
                <a:blip r:embed="rId2"/>
                <a:stretch>
                  <a:fillRect l="-2524" t="-13953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EFCCD0C6-7CCA-300B-DE2A-6954D77F128C}"/>
              </a:ext>
            </a:extLst>
          </p:cNvPr>
          <p:cNvSpPr txBox="1"/>
          <p:nvPr/>
        </p:nvSpPr>
        <p:spPr>
          <a:xfrm>
            <a:off x="5846538" y="1114650"/>
            <a:ext cx="55048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将所有格波视为弹性波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（长波长声学波），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将晶体视为连续介质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08FB28C-4838-0B98-B649-AB64C58C6732}"/>
                  </a:ext>
                </a:extLst>
              </p:cNvPr>
              <p:cNvSpPr txBox="1"/>
              <p:nvPr/>
            </p:nvSpPr>
            <p:spPr>
              <a:xfrm>
                <a:off x="743505" y="2594822"/>
                <a:ext cx="4533100" cy="809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/>
                  <a:t>低温</a:t>
                </a:r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</a:rPr>
                      <m:t>时</m:t>
                    </m:r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altLang="zh-C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den>
                    </m:f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sup>
                    </m:sSup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08FB28C-4838-0B98-B649-AB64C58C6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05" y="2594822"/>
                <a:ext cx="4533100" cy="809068"/>
              </a:xfrm>
              <a:prstGeom prst="rect">
                <a:avLst/>
              </a:prstGeom>
              <a:blipFill>
                <a:blip r:embed="rId3"/>
                <a:stretch>
                  <a:fillRect l="-2823" b="-98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D5A250E-1CAB-5D61-9568-66E727D14D21}"/>
                  </a:ext>
                </a:extLst>
              </p:cNvPr>
              <p:cNvSpPr txBox="1"/>
              <p:nvPr/>
            </p:nvSpPr>
            <p:spPr>
              <a:xfrm>
                <a:off x="5993069" y="2594822"/>
                <a:ext cx="23061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/>
                  <a:t>低温时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altLang="zh-C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D5A250E-1CAB-5D61-9568-66E727D14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3069" y="2594822"/>
                <a:ext cx="2306144" cy="523220"/>
              </a:xfrm>
              <a:prstGeom prst="rect">
                <a:avLst/>
              </a:prstGeom>
              <a:blipFill>
                <a:blip r:embed="rId4"/>
                <a:stretch>
                  <a:fillRect l="-5291" t="-12941" b="-3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7ECE581-1F98-7F89-8BA1-F257570792E4}"/>
                  </a:ext>
                </a:extLst>
              </p:cNvPr>
              <p:cNvSpPr txBox="1"/>
              <p:nvPr/>
            </p:nvSpPr>
            <p:spPr>
              <a:xfrm>
                <a:off x="429867" y="3531619"/>
                <a:ext cx="52615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accent2">
                        <a:lumMod val="50000"/>
                      </a:schemeClr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首次从理论上揭示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800" b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2800" b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zh-CN" altLang="en-US" sz="2800" b="1" dirty="0">
                    <a:solidFill>
                      <a:schemeClr val="accent2">
                        <a:lumMod val="50000"/>
                      </a:schemeClr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与温度有关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7ECE581-1F98-7F89-8BA1-F25757079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67" y="3531619"/>
                <a:ext cx="5261569" cy="523220"/>
              </a:xfrm>
              <a:prstGeom prst="rect">
                <a:avLst/>
              </a:prstGeom>
              <a:blipFill>
                <a:blip r:embed="rId5"/>
                <a:stretch>
                  <a:fillRect l="-2433" t="-13953" r="-1390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89C7C76-E9EF-C844-4D4E-1D95F53B1295}"/>
                  </a:ext>
                </a:extLst>
              </p:cNvPr>
              <p:cNvSpPr txBox="1"/>
              <p:nvPr/>
            </p:nvSpPr>
            <p:spPr>
              <a:xfrm>
                <a:off x="5898545" y="3441960"/>
                <a:ext cx="5969605" cy="755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accent2">
                        <a:lumMod val="50000"/>
                      </a:schemeClr>
                    </a:solidFill>
                    <a:ea typeface="仿宋" panose="02010609060101010101" pitchFamily="49" charset="-122"/>
                  </a:rPr>
                  <a:t>定性解释了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800" b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2800" b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zh-CN" altLang="en-US" sz="2800" b="1" dirty="0">
                    <a:solidFill>
                      <a:schemeClr val="accent2">
                        <a:lumMod val="50000"/>
                      </a:schemeClr>
                    </a:solidFill>
                    <a:ea typeface="仿宋" panose="02010609060101010101" pitchFamily="49" charset="-122"/>
                  </a:rPr>
                  <a:t>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sz="2800" b="1" dirty="0">
                    <a:solidFill>
                      <a:schemeClr val="accent2">
                        <a:lumMod val="50000"/>
                      </a:schemeClr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律，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800" b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2800" b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𝑉</m:t>
                        </m:r>
                      </m:sub>
                    </m:sSub>
                    <m:r>
                      <a:rPr lang="en-US" altLang="zh-CN" sz="2800" b="1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sz="2800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CN" sz="280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altLang="zh-CN" sz="280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zh-CN" altLang="en-US" sz="2800" b="1" dirty="0">
                  <a:solidFill>
                    <a:schemeClr val="accent2">
                      <a:lumMod val="50000"/>
                    </a:schemeClr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89C7C76-E9EF-C844-4D4E-1D95F53B1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545" y="3441960"/>
                <a:ext cx="5969605" cy="755271"/>
              </a:xfrm>
              <a:prstGeom prst="rect">
                <a:avLst/>
              </a:prstGeom>
              <a:blipFill>
                <a:blip r:embed="rId6"/>
                <a:stretch>
                  <a:fillRect l="-2145" t="-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6F04B76-C052-F157-D503-E0ABCE7AA0A0}"/>
                  </a:ext>
                </a:extLst>
              </p:cNvPr>
              <p:cNvSpPr txBox="1"/>
              <p:nvPr/>
            </p:nvSpPr>
            <p:spPr>
              <a:xfrm>
                <a:off x="530383" y="4398895"/>
                <a:ext cx="31288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accent2">
                        <a:lumMod val="50000"/>
                      </a:schemeClr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未能解释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800" b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2800" b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zh-CN" altLang="en-US" sz="2800" b="1" dirty="0">
                    <a:solidFill>
                      <a:schemeClr val="accent2">
                        <a:lumMod val="50000"/>
                      </a:schemeClr>
                    </a:solidFill>
                    <a:ea typeface="仿宋" panose="02010609060101010101" pitchFamily="49" charset="-122"/>
                  </a:rPr>
                  <a:t>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sz="2800" b="1" dirty="0">
                    <a:solidFill>
                      <a:schemeClr val="accent2">
                        <a:lumMod val="50000"/>
                      </a:schemeClr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律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6F04B76-C052-F157-D503-E0ABCE7AA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83" y="4398895"/>
                <a:ext cx="3128805" cy="523220"/>
              </a:xfrm>
              <a:prstGeom prst="rect">
                <a:avLst/>
              </a:prstGeom>
              <a:blipFill>
                <a:blip r:embed="rId7"/>
                <a:stretch>
                  <a:fillRect l="-3899" t="-15294" r="-3314" b="-305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D3913B3-3563-5CD3-EC96-E15633768776}"/>
                  </a:ext>
                </a:extLst>
              </p:cNvPr>
              <p:cNvSpPr txBox="1"/>
              <p:nvPr/>
            </p:nvSpPr>
            <p:spPr>
              <a:xfrm>
                <a:off x="5949006" y="4394557"/>
                <a:ext cx="596960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accent2">
                        <a:lumMod val="50000"/>
                      </a:schemeClr>
                    </a:solidFill>
                    <a:ea typeface="仿宋" panose="02010609060101010101" pitchFamily="49" charset="-122"/>
                  </a:rPr>
                  <a:t>拟合发现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𝛩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zh-CN" altLang="en-US" sz="2800" b="1" dirty="0">
                    <a:solidFill>
                      <a:schemeClr val="accent2">
                        <a:lumMod val="50000"/>
                      </a:schemeClr>
                    </a:solidFill>
                    <a:ea typeface="仿宋" panose="02010609060101010101" pitchFamily="49" charset="-122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800" b="1" dirty="0">
                    <a:solidFill>
                      <a:schemeClr val="accent2">
                        <a:lumMod val="50000"/>
                      </a:schemeClr>
                    </a:solidFill>
                    <a:ea typeface="仿宋" panose="02010609060101010101" pitchFamily="49" charset="-122"/>
                  </a:rPr>
                  <a:t>有关</a:t>
                </a:r>
                <a:endParaRPr lang="zh-CN" altLang="en-US" sz="2800" b="1" dirty="0">
                  <a:solidFill>
                    <a:schemeClr val="accent2">
                      <a:lumMod val="50000"/>
                    </a:schemeClr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D3913B3-3563-5CD3-EC96-E15633768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006" y="4394557"/>
                <a:ext cx="5969605" cy="523220"/>
              </a:xfrm>
              <a:prstGeom prst="rect">
                <a:avLst/>
              </a:prstGeom>
              <a:blipFill>
                <a:blip r:embed="rId8"/>
                <a:stretch>
                  <a:fillRect l="-2145" t="-15116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56563793-702A-9AEC-2BBA-7862DEF1B970}"/>
              </a:ext>
            </a:extLst>
          </p:cNvPr>
          <p:cNvCxnSpPr>
            <a:cxnSpLocks/>
          </p:cNvCxnSpPr>
          <p:nvPr/>
        </p:nvCxnSpPr>
        <p:spPr>
          <a:xfrm flipV="1">
            <a:off x="473075" y="4970020"/>
            <a:ext cx="11169650" cy="6350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BB77869B-C391-A6CC-9AD4-71840AB4EA00}"/>
              </a:ext>
            </a:extLst>
          </p:cNvPr>
          <p:cNvSpPr txBox="1"/>
          <p:nvPr/>
        </p:nvSpPr>
        <p:spPr>
          <a:xfrm>
            <a:off x="530382" y="5059330"/>
            <a:ext cx="51090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2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低温时，晶格振动激发的主要是低频的声学波声子，爱因斯坦模型低估了晶格振动能量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E0A64DD-D95C-223F-EC1B-9D7864BDC65E}"/>
              </a:ext>
            </a:extLst>
          </p:cNvPr>
          <p:cNvSpPr txBox="1"/>
          <p:nvPr/>
        </p:nvSpPr>
        <p:spPr>
          <a:xfrm>
            <a:off x="5949006" y="5091618"/>
            <a:ext cx="59696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2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虽考虑到低温时主要是声学声子，但将晶体视为连续介质可能略显粗糙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55A0936-B1D4-69E1-583A-3758B11E0872}"/>
                  </a:ext>
                </a:extLst>
              </p:cNvPr>
              <p:cNvSpPr txBox="1"/>
              <p:nvPr/>
            </p:nvSpPr>
            <p:spPr>
              <a:xfrm>
                <a:off x="408244" y="1552517"/>
                <a:ext cx="50718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800" b="1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2400" dirty="0">
                    <a:solidFill>
                      <a:srgbClr val="00B0F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（拟合表明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zh-CN" altLang="en-US" sz="2400" b="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𝜔</m:t>
                        </m:r>
                      </m:e>
                      <m:sub>
                        <m:r>
                          <a:rPr lang="en-US" altLang="zh-CN" sz="2400" b="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00B0F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在光学波频率范围）</a:t>
                </a:r>
                <a:endParaRPr lang="zh-CN" altLang="en-US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55A0936-B1D4-69E1-583A-3758B11E0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44" y="1552517"/>
                <a:ext cx="5071830" cy="461665"/>
              </a:xfrm>
              <a:prstGeom prst="rect">
                <a:avLst/>
              </a:prstGeom>
              <a:blipFill>
                <a:blip r:embed="rId9"/>
                <a:stretch>
                  <a:fillRect l="-1923" t="-14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2B722E54-16E8-ADC0-F9A9-FD5D3FA22220}"/>
              </a:ext>
            </a:extLst>
          </p:cNvPr>
          <p:cNvSpPr txBox="1"/>
          <p:nvPr/>
        </p:nvSpPr>
        <p:spPr>
          <a:xfrm>
            <a:off x="452017" y="1932742"/>
            <a:ext cx="5071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相当于将所有格波视为光学波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EE656D5-1623-8D57-363B-07A664DCD7AF}"/>
                  </a:ext>
                </a:extLst>
              </p:cNvPr>
              <p:cNvSpPr txBox="1"/>
              <p:nvPr/>
            </p:nvSpPr>
            <p:spPr>
              <a:xfrm>
                <a:off x="3743050" y="1233126"/>
                <a:ext cx="2021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20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:100−300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EE656D5-1623-8D57-363B-07A664DCD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3050" y="1233126"/>
                <a:ext cx="2021451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4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4" grpId="0"/>
      <p:bldP spid="15" grpId="0"/>
      <p:bldP spid="17" grpId="0"/>
      <p:bldP spid="18" grpId="0"/>
      <p:bldP spid="21" grpId="0"/>
      <p:bldP spid="22" grpId="0"/>
      <p:bldP spid="2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65249" y="269719"/>
            <a:ext cx="11499223" cy="38824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15000"/>
              </a:lnSpc>
              <a:spcAft>
                <a:spcPts val="800"/>
              </a:spcAft>
              <a:defRPr sz="3200"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14.</a:t>
            </a:r>
            <a:r>
              <a:rPr lang="zh-CN" altLang="zh-CN" dirty="0"/>
              <a:t>知道简谐近似的局限性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434384" y="1116048"/>
            <a:ext cx="33694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zh-CN" sz="2800" b="1" kern="100" dirty="0">
                <a:solidFill>
                  <a:srgbClr val="9966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无法解释热平衡</a:t>
            </a:r>
            <a:endParaRPr lang="zh-CN" altLang="en-US" sz="2800" dirty="0">
              <a:solidFill>
                <a:srgbClr val="9966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34384" y="4065527"/>
            <a:ext cx="93516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800" b="1" kern="10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考虑非谐项后，声子间具有相互作用</a:t>
            </a:r>
            <a:r>
              <a:rPr lang="zh-CN" altLang="en-US" sz="2800" b="1" kern="10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，则可突破此局限性</a:t>
            </a:r>
            <a:endParaRPr lang="zh-CN" altLang="en-US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34384" y="1712076"/>
            <a:ext cx="33694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zh-CN" sz="2800" b="1" kern="100" dirty="0">
                <a:solidFill>
                  <a:srgbClr val="9966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无法解释</a:t>
            </a:r>
            <a:r>
              <a:rPr lang="zh-CN" altLang="en-US" sz="2800" b="1" kern="100" dirty="0">
                <a:solidFill>
                  <a:srgbClr val="9966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热</a:t>
            </a:r>
            <a:r>
              <a:rPr lang="zh-CN" altLang="en-US" sz="2800" b="1" kern="100" dirty="0">
                <a:solidFill>
                  <a:srgbClr val="9966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传导</a:t>
            </a:r>
            <a:endParaRPr lang="zh-CN" altLang="en-US" sz="2800" dirty="0">
              <a:solidFill>
                <a:srgbClr val="9966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34384" y="2517320"/>
            <a:ext cx="33694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zh-CN" sz="2800" b="1" kern="100" dirty="0">
                <a:solidFill>
                  <a:srgbClr val="9966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无法解释</a:t>
            </a:r>
            <a:r>
              <a:rPr lang="zh-CN" altLang="en-US" sz="2800" b="1" kern="100" dirty="0">
                <a:solidFill>
                  <a:srgbClr val="9966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热膨胀</a:t>
            </a:r>
            <a:endParaRPr lang="zh-CN" altLang="en-US" sz="2800" dirty="0">
              <a:solidFill>
                <a:srgbClr val="9966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492339" y="3247252"/>
            <a:ext cx="8684048" cy="54944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15000"/>
              </a:lnSpc>
              <a:spcAft>
                <a:spcPts val="800"/>
              </a:spcAft>
              <a:defRPr sz="2800" b="1" kern="1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zh-CN" dirty="0"/>
              <a:t>原因</a:t>
            </a:r>
            <a:r>
              <a:rPr lang="zh-CN" altLang="en-US" dirty="0"/>
              <a:t>：简谐近似下，</a:t>
            </a:r>
            <a:r>
              <a:rPr lang="zh-CN" altLang="zh-CN" dirty="0"/>
              <a:t>声子间没有能量交换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606918" y="4821685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15000"/>
              </a:lnSpc>
              <a:spcAft>
                <a:spcPts val="800"/>
              </a:spcAft>
              <a:defRPr sz="3200"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15.</a:t>
            </a:r>
            <a:r>
              <a:rPr lang="zh-CN" altLang="zh-CN" dirty="0"/>
              <a:t>能大致看懂晶格振动谱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16908EA-FE04-6213-037B-EF3EA4D06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3" grpId="0"/>
      <p:bldP spid="1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53" y="258301"/>
            <a:ext cx="5899078" cy="4187506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683" y="489483"/>
            <a:ext cx="3808268" cy="380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659612" y="4445807"/>
            <a:ext cx="10084587" cy="49244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marL="257175" indent="-257175" defTabSz="685800">
              <a:spcBef>
                <a:spcPct val="20000"/>
              </a:spcBef>
              <a:buFont typeface="Arial" panose="020B0604020202020204" pitchFamily="34" charset="0"/>
              <a:buNone/>
              <a:defRPr sz="2600" b="1">
                <a:solidFill>
                  <a:srgbClr val="663300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557530" indent="-21463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100"/>
            </a:lvl2pPr>
            <a:lvl3pPr marL="8572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</a:lvl3pPr>
            <a:lvl4pPr marL="1200150" indent="-1714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1500"/>
            </a:lvl4pPr>
            <a:lvl5pPr marL="1543050" indent="-171450" defTabSz="685800">
              <a:spcBef>
                <a:spcPct val="20000"/>
              </a:spcBef>
              <a:buFont typeface="Arial" panose="020B0604020202020204" pitchFamily="34" charset="0"/>
              <a:buChar char="»"/>
              <a:defRPr sz="1500"/>
            </a:lvl5pPr>
            <a:lvl6pPr marL="18859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1500"/>
            </a:lvl6pPr>
            <a:lvl7pPr marL="22288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1500"/>
            </a:lvl7pPr>
            <a:lvl8pPr marL="25717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1500"/>
            </a:lvl8pPr>
            <a:lvl9pPr marL="29146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1500"/>
            </a:lvl9pPr>
          </a:lstStyle>
          <a:p>
            <a:r>
              <a:rPr lang="en-US" altLang="zh-CN" sz="2400" dirty="0" err="1"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很容易找到六支格波振动谱，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声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光；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(Si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是金刚石结构，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n=2)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59612" y="4938250"/>
                <a:ext cx="7959647" cy="492443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rmAutofit/>
              </a:bodyPr>
              <a:lstStyle>
                <a:defPPr>
                  <a:defRPr lang="zh-CN"/>
                </a:defPPr>
                <a:lvl1pPr marL="257175" indent="-257175" defTabSz="685800">
                  <a:spcBef>
                    <a:spcPct val="20000"/>
                  </a:spcBef>
                  <a:buFont typeface="Arial" panose="020B0604020202020204" pitchFamily="34" charset="0"/>
                  <a:buNone/>
                  <a:defRPr sz="2600" b="1">
                    <a:solidFill>
                      <a:srgbClr val="6633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1pPr>
                <a:lvl2pPr marL="557530" indent="-21463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100"/>
                </a:lvl2pPr>
                <a:lvl3pPr marL="857250" indent="-17145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</a:lvl3pPr>
                <a:lvl4pPr marL="1200150" indent="-17145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500"/>
                </a:lvl4pPr>
                <a:lvl5pPr marL="1543050" indent="-171450" defTabSz="6858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500"/>
                </a:lvl5pPr>
                <a:lvl6pPr marL="1885950" indent="-17145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500"/>
                </a:lvl6pPr>
                <a:lvl7pPr marL="2228850" indent="-17145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500"/>
                </a:lvl7pPr>
                <a:lvl8pPr marL="2571750" indent="-17145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500"/>
                </a:lvl8pPr>
                <a:lvl9pPr marL="2914650" indent="-17145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500"/>
                </a:lvl9pPr>
              </a:lstStyle>
              <a:p>
                <a:r>
                  <a:rPr lang="en-US" altLang="zh-CN" sz="24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ii</a:t>
                </a:r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  <a:r>
                  <a:rPr lang="en-US" altLang="zh-CN" sz="2400" b="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[1 1 1]</a:t>
                </a:r>
                <a:r>
                  <a:rPr lang="zh-CN" altLang="en-US" sz="24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方向</a:t>
                </a:r>
                <a:r>
                  <a:rPr lang="en-US" altLang="zh-CN" sz="24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Γ</m:t>
                    </m:r>
                    <m:r>
                      <a:rPr lang="el-GR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en-US" altLang="zh-CN" sz="24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),</a:t>
                </a:r>
                <a:r>
                  <a:rPr lang="zh-CN" altLang="en-US" sz="24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光学波和声学波的</a:t>
                </a:r>
                <a:r>
                  <a:rPr lang="zh-CN" altLang="en-US" sz="2400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两支横波简并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；</a:t>
                </a:r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12" y="4938250"/>
                <a:ext cx="7959647" cy="492443"/>
              </a:xfrm>
              <a:prstGeom prst="rect">
                <a:avLst/>
              </a:prstGeom>
              <a:blipFill>
                <a:blip r:embed="rId4"/>
                <a:stretch>
                  <a:fillRect l="-1149" t="-13580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5824105" y="628651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</a:t>
            </a:r>
            <a:endParaRPr lang="zh-CN" alt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622831" y="1121094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</a:t>
            </a:r>
            <a:endParaRPr lang="zh-CN" alt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824104" y="2899671"/>
            <a:ext cx="488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endParaRPr lang="zh-CN" alt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622831" y="179805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endParaRPr lang="zh-CN" alt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659612" y="5529219"/>
                <a:ext cx="4343611" cy="492443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rmAutofit/>
              </a:bodyPr>
              <a:lstStyle>
                <a:defPPr>
                  <a:defRPr lang="zh-CN"/>
                </a:defPPr>
                <a:lvl1pPr marL="257175" indent="-257175" defTabSz="685800">
                  <a:spcBef>
                    <a:spcPct val="20000"/>
                  </a:spcBef>
                  <a:buFont typeface="Arial" panose="020B0604020202020204" pitchFamily="34" charset="0"/>
                  <a:buNone/>
                  <a:defRPr sz="2600" b="1">
                    <a:solidFill>
                      <a:srgbClr val="6633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1pPr>
                <a:lvl2pPr marL="557530" indent="-21463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100"/>
                </a:lvl2pPr>
                <a:lvl3pPr marL="857250" indent="-17145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</a:lvl3pPr>
                <a:lvl4pPr marL="1200150" indent="-17145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500"/>
                </a:lvl4pPr>
                <a:lvl5pPr marL="1543050" indent="-171450" defTabSz="6858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500"/>
                </a:lvl5pPr>
                <a:lvl6pPr marL="1885950" indent="-17145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500"/>
                </a:lvl6pPr>
                <a:lvl7pPr marL="2228850" indent="-17145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500"/>
                </a:lvl7pPr>
                <a:lvl8pPr marL="2571750" indent="-17145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500"/>
                </a:lvl8pPr>
                <a:lvl9pPr marL="2914650" indent="-17145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500"/>
                </a:lvl9pPr>
              </a:lstStyle>
              <a:p>
                <a:r>
                  <a:rPr lang="en-US" altLang="zh-CN" sz="24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iii</a:t>
                </a:r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  <a:r>
                  <a:rPr lang="zh-CN" altLang="en-US" sz="24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光学支格波频率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~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13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sz="2400" b="0" i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z</m:t>
                    </m:r>
                  </m:oMath>
                </a14:m>
                <a:r>
                  <a:rPr lang="zh-CN" altLang="en-US" sz="24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24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12" y="5529219"/>
                <a:ext cx="4343611" cy="492443"/>
              </a:xfrm>
              <a:prstGeom prst="rect">
                <a:avLst/>
              </a:prstGeom>
              <a:blipFill rotWithShape="1">
                <a:blip r:embed="rId5"/>
                <a:stretch>
                  <a:fillRect l="-11" t="-56" r="1" b="1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B764F3A-F1CB-C386-06EE-59AEEBE4F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ChangeArrowheads="1"/>
          </p:cNvSpPr>
          <p:nvPr/>
        </p:nvSpPr>
        <p:spPr bwMode="auto">
          <a:xfrm>
            <a:off x="3430589" y="6308726"/>
            <a:ext cx="4897437" cy="3603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  <p:pic>
        <p:nvPicPr>
          <p:cNvPr id="143365" name="Picture 5" descr="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692" y="353851"/>
            <a:ext cx="4464471" cy="3586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F8680-455F-4FDD-AA7B-B71BD83FB6D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48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941" y="236354"/>
            <a:ext cx="4676200" cy="325445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5801" y="4013621"/>
            <a:ext cx="10084587" cy="49244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marL="257175" indent="-257175" defTabSz="685800">
              <a:spcBef>
                <a:spcPct val="20000"/>
              </a:spcBef>
              <a:buFont typeface="Arial" panose="020B0604020202020204" pitchFamily="34" charset="0"/>
              <a:buNone/>
              <a:defRPr sz="2600" b="1">
                <a:solidFill>
                  <a:srgbClr val="663300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557530" indent="-21463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100"/>
            </a:lvl2pPr>
            <a:lvl3pPr marL="8572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</a:lvl3pPr>
            <a:lvl4pPr marL="1200150" indent="-1714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1500"/>
            </a:lvl4pPr>
            <a:lvl5pPr marL="1543050" indent="-171450" defTabSz="685800">
              <a:spcBef>
                <a:spcPct val="20000"/>
              </a:spcBef>
              <a:buFont typeface="Arial" panose="020B0604020202020204" pitchFamily="34" charset="0"/>
              <a:buChar char="»"/>
              <a:defRPr sz="1500"/>
            </a:lvl5pPr>
            <a:lvl6pPr marL="18859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1500"/>
            </a:lvl6pPr>
            <a:lvl7pPr marL="22288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1500"/>
            </a:lvl7pPr>
            <a:lvl8pPr marL="25717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1500"/>
            </a:lvl8pPr>
            <a:lvl9pPr marL="29146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1500"/>
            </a:lvl9pPr>
          </a:lstStyle>
          <a:p>
            <a:r>
              <a:rPr lang="en-US" altLang="zh-CN" sz="2400" dirty="0" err="1"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很容易找到十二支格波振动谱，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声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9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光；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 sz="2400" dirty="0" err="1">
                <a:latin typeface="楷体" panose="02010609060101010101" pitchFamily="49" charset="-122"/>
                <a:ea typeface="楷体" panose="02010609060101010101" pitchFamily="49" charset="-122"/>
              </a:rPr>
              <a:t>AlN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是纤锌矿结构，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n=4)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605801" y="4506064"/>
                <a:ext cx="7959647" cy="492443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rmAutofit/>
              </a:bodyPr>
              <a:lstStyle>
                <a:defPPr>
                  <a:defRPr lang="zh-CN"/>
                </a:defPPr>
                <a:lvl1pPr marL="257175" indent="-257175" defTabSz="685800">
                  <a:spcBef>
                    <a:spcPct val="20000"/>
                  </a:spcBef>
                  <a:buFont typeface="Arial" panose="020B0604020202020204" pitchFamily="34" charset="0"/>
                  <a:buNone/>
                  <a:defRPr sz="2600" b="1">
                    <a:solidFill>
                      <a:srgbClr val="6633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1pPr>
                <a:lvl2pPr marL="557530" indent="-21463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100"/>
                </a:lvl2pPr>
                <a:lvl3pPr marL="857250" indent="-17145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</a:lvl3pPr>
                <a:lvl4pPr marL="1200150" indent="-17145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500"/>
                </a:lvl4pPr>
                <a:lvl5pPr marL="1543050" indent="-171450" defTabSz="6858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500"/>
                </a:lvl5pPr>
                <a:lvl6pPr marL="1885950" indent="-17145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500"/>
                </a:lvl6pPr>
                <a:lvl7pPr marL="2228850" indent="-17145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500"/>
                </a:lvl7pPr>
                <a:lvl8pPr marL="2571750" indent="-17145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500"/>
                </a:lvl8pPr>
                <a:lvl9pPr marL="2914650" indent="-17145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500"/>
                </a:lvl9pPr>
              </a:lstStyle>
              <a:p>
                <a:r>
                  <a:rPr lang="en-US" altLang="zh-CN" sz="24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ii</a:t>
                </a:r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  <a:r>
                  <a:rPr lang="el-GR" altLang="zh-CN" sz="24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Γ</m:t>
                    </m:r>
                    <m:r>
                      <a:rPr lang="el-GR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24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方向，声学波的两支横波简并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；</a:t>
                </a:r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01" y="4506064"/>
                <a:ext cx="7959647" cy="492443"/>
              </a:xfrm>
              <a:prstGeom prst="rect">
                <a:avLst/>
              </a:prstGeom>
              <a:blipFill>
                <a:blip r:embed="rId5"/>
                <a:stretch>
                  <a:fillRect l="-1149" t="-13580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D45530A0-9B11-6ADA-9E5C-DCCAD444F606}"/>
              </a:ext>
            </a:extLst>
          </p:cNvPr>
          <p:cNvSpPr txBox="1"/>
          <p:nvPr/>
        </p:nvSpPr>
        <p:spPr>
          <a:xfrm>
            <a:off x="605801" y="5215473"/>
            <a:ext cx="1108156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effectLst/>
                <a:latin typeface="Inter"/>
              </a:rPr>
              <a:t>氮化铝（</a:t>
            </a:r>
            <a:r>
              <a:rPr lang="en-US" altLang="zh-CN" sz="2000" b="0" i="0" dirty="0" err="1">
                <a:effectLst/>
                <a:latin typeface="Inter"/>
              </a:rPr>
              <a:t>AlN</a:t>
            </a:r>
            <a:r>
              <a:rPr lang="zh-CN" altLang="en-US" sz="2000" b="0" i="0" dirty="0">
                <a:effectLst/>
                <a:latin typeface="Inter"/>
              </a:rPr>
              <a:t>）是一种具有优异综合性能的先进陶瓷材料，因其独特的物理化学特性（如高导热性、绝缘性、热膨胀系数匹配性、耐高温和化学稳定性等）</a:t>
            </a:r>
            <a:r>
              <a:rPr lang="zh-CN" altLang="en-US" sz="2000" dirty="0">
                <a:latin typeface="Inter"/>
              </a:rPr>
              <a:t>，在电子工业中常用作</a:t>
            </a:r>
            <a:r>
              <a:rPr lang="zh-CN" altLang="en-US" sz="2000" b="1" i="0" dirty="0">
                <a:solidFill>
                  <a:srgbClr val="000000"/>
                </a:solidFill>
                <a:effectLst/>
                <a:latin typeface="Inter"/>
              </a:rPr>
              <a:t>高功率电子器件、射频与微波器件等的衬底、散热基板或封装材料。</a:t>
            </a:r>
          </a:p>
          <a:p>
            <a:endParaRPr lang="zh-CN" alt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92150" y="330304"/>
            <a:ext cx="6096000" cy="6240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400" b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五、</a:t>
            </a:r>
            <a:r>
              <a:rPr lang="zh-CN" altLang="zh-CN" dirty="0"/>
              <a:t>关于晶体缺陷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92150" y="4317645"/>
            <a:ext cx="6096000" cy="552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15000"/>
              </a:lnSpc>
              <a:spcAft>
                <a:spcPts val="800"/>
              </a:spcAft>
              <a:defRPr sz="2800" b="1" kern="1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2. </a:t>
            </a:r>
            <a:r>
              <a:rPr lang="zh-CN" altLang="zh-CN" dirty="0"/>
              <a:t>知道</a:t>
            </a:r>
            <a:r>
              <a:rPr lang="zh-CN" altLang="en-US" dirty="0"/>
              <a:t>热缺陷不可避免</a:t>
            </a:r>
            <a:endParaRPr lang="zh-CN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624348" y="12548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15000"/>
              </a:lnSpc>
              <a:spcAft>
                <a:spcPts val="800"/>
              </a:spcAft>
              <a:defRPr sz="2800" b="1" kern="1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1.</a:t>
            </a:r>
            <a:r>
              <a:rPr lang="zh-CN" altLang="zh-CN" dirty="0"/>
              <a:t>知道</a:t>
            </a:r>
            <a:r>
              <a:rPr lang="zh-CN" altLang="en-US" dirty="0"/>
              <a:t>缺陷的分类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263445" y="1914365"/>
            <a:ext cx="6096000" cy="54944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15000"/>
              </a:lnSpc>
              <a:spcAft>
                <a:spcPts val="800"/>
              </a:spcAft>
              <a:defRPr sz="2800" b="1" kern="1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zh-CN" dirty="0"/>
              <a:t>面缺陷</a:t>
            </a:r>
            <a:r>
              <a:rPr lang="en-US" altLang="zh-CN" dirty="0"/>
              <a:t>  </a:t>
            </a:r>
            <a:r>
              <a:rPr lang="zh-CN" altLang="zh-CN" dirty="0">
                <a:solidFill>
                  <a:srgbClr val="996633"/>
                </a:solidFill>
              </a:rPr>
              <a:t>晶粒间界</a:t>
            </a:r>
            <a:r>
              <a:rPr lang="en-US" altLang="zh-CN" dirty="0"/>
              <a:t>  </a:t>
            </a:r>
            <a:r>
              <a:rPr lang="zh-CN" altLang="zh-CN" dirty="0">
                <a:solidFill>
                  <a:srgbClr val="996633"/>
                </a:solidFill>
              </a:rPr>
              <a:t>堆垛层错</a:t>
            </a:r>
            <a:endParaRPr lang="zh-CN" altLang="en-US" dirty="0">
              <a:solidFill>
                <a:srgbClr val="996633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47672" y="2630368"/>
            <a:ext cx="6096000" cy="5480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lvl="0" indent="-457200"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l"/>
              <a:defRPr sz="2800" b="1" kern="1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zh-CN" dirty="0"/>
              <a:t>线缺陷</a:t>
            </a:r>
            <a:r>
              <a:rPr lang="en-US" altLang="zh-CN" dirty="0"/>
              <a:t>  </a:t>
            </a:r>
            <a:r>
              <a:rPr lang="zh-CN" altLang="zh-CN" dirty="0">
                <a:solidFill>
                  <a:srgbClr val="996633"/>
                </a:solidFill>
              </a:rPr>
              <a:t>刃位错</a:t>
            </a:r>
            <a:r>
              <a:rPr lang="en-US" altLang="zh-CN" dirty="0"/>
              <a:t>  </a:t>
            </a:r>
            <a:r>
              <a:rPr lang="zh-CN" altLang="zh-CN" dirty="0">
                <a:solidFill>
                  <a:srgbClr val="996633"/>
                </a:solidFill>
              </a:rPr>
              <a:t>螺位错</a:t>
            </a:r>
            <a:endParaRPr lang="zh-CN" altLang="en-US" dirty="0">
              <a:solidFill>
                <a:srgbClr val="996633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63445" y="3422443"/>
            <a:ext cx="6096000" cy="5480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lvl="0" indent="-457200"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l"/>
              <a:defRPr sz="2800" b="1" kern="1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zh-CN" dirty="0"/>
              <a:t>点缺陷</a:t>
            </a:r>
            <a:r>
              <a:rPr lang="en-US" altLang="zh-CN" dirty="0"/>
              <a:t>   </a:t>
            </a:r>
            <a:r>
              <a:rPr lang="zh-CN" altLang="zh-CN" dirty="0">
                <a:solidFill>
                  <a:srgbClr val="996633"/>
                </a:solidFill>
              </a:rPr>
              <a:t>空位</a:t>
            </a:r>
            <a:r>
              <a:rPr lang="en-US" altLang="zh-CN" dirty="0"/>
              <a:t>  </a:t>
            </a:r>
            <a:r>
              <a:rPr lang="zh-CN" altLang="zh-CN" dirty="0">
                <a:solidFill>
                  <a:srgbClr val="996633"/>
                </a:solidFill>
              </a:rPr>
              <a:t>填隙原子</a:t>
            </a:r>
            <a:r>
              <a:rPr lang="en-US" altLang="zh-CN" dirty="0"/>
              <a:t>  </a:t>
            </a:r>
            <a:r>
              <a:rPr lang="zh-CN" altLang="zh-CN" dirty="0">
                <a:solidFill>
                  <a:srgbClr val="996633"/>
                </a:solidFill>
              </a:rPr>
              <a:t>色心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247672" y="5053742"/>
            <a:ext cx="7996904" cy="54944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lvl="0" indent="-457200"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l"/>
              <a:defRPr sz="2800" b="1" kern="1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点缺陷</a:t>
            </a:r>
            <a:r>
              <a:rPr lang="zh-CN" altLang="zh-CN" dirty="0">
                <a:solidFill>
                  <a:srgbClr val="996633"/>
                </a:solidFill>
              </a:rPr>
              <a:t>空位</a:t>
            </a:r>
            <a:r>
              <a:rPr lang="zh-CN" altLang="zh-CN" dirty="0"/>
              <a:t>和</a:t>
            </a:r>
            <a:r>
              <a:rPr lang="zh-CN" altLang="zh-CN" dirty="0">
                <a:solidFill>
                  <a:srgbClr val="996633"/>
                </a:solidFill>
              </a:rPr>
              <a:t>填隙原子</a:t>
            </a:r>
            <a:r>
              <a:rPr lang="zh-CN" altLang="zh-CN" dirty="0"/>
              <a:t>的产生机制是热运动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247672" y="5786633"/>
            <a:ext cx="6096000" cy="54944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lvl="0" indent="-457200"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l"/>
              <a:defRPr sz="2800" b="1" kern="1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zh-CN" dirty="0"/>
              <a:t>温度越高晶体</a:t>
            </a:r>
            <a:r>
              <a:rPr lang="zh-CN" altLang="en-US" dirty="0"/>
              <a:t>中</a:t>
            </a:r>
            <a:r>
              <a:rPr lang="zh-CN" altLang="zh-CN" dirty="0"/>
              <a:t>热缺陷数目越多。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E9A2270-CA2A-4E7B-D0EF-65621E73E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  <p:bldP spid="10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/>
              <p:cNvGraphicFramePr>
                <a:graphicFrameLocks noGrp="1"/>
              </p:cNvGraphicFramePr>
              <p:nvPr/>
            </p:nvGraphicFramePr>
            <p:xfrm>
              <a:off x="457200" y="1272493"/>
              <a:ext cx="11423557" cy="105537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92708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2013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92152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92152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92152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811763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zh-CN" sz="28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氯化铯</a:t>
                          </a:r>
                          <a:endParaRPr lang="zh-CN" sz="2800" kern="100" dirty="0">
                            <a:solidFill>
                              <a:srgbClr val="FF000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zh-CN" sz="28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氯化钠</a:t>
                          </a:r>
                          <a:endParaRPr lang="zh-CN" sz="2800" kern="100" dirty="0">
                            <a:solidFill>
                              <a:srgbClr val="FF000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zh-CN" sz="2800" kern="100">
                              <a:solidFill>
                                <a:srgbClr val="FF0000"/>
                              </a:solidFill>
                              <a:effectLst/>
                            </a:rPr>
                            <a:t>金刚石</a:t>
                          </a:r>
                          <a:endParaRPr lang="zh-CN" sz="2800" kern="100">
                            <a:solidFill>
                              <a:srgbClr val="FF000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zh-CN" sz="28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闪锌矿</a:t>
                          </a:r>
                          <a:endParaRPr lang="zh-CN" sz="2800" kern="100" dirty="0">
                            <a:solidFill>
                              <a:srgbClr val="FF000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zh-CN" sz="2800" kern="100" dirty="0">
                              <a:effectLst/>
                            </a:rPr>
                            <a:t>钙钛矿</a:t>
                          </a:r>
                          <a:endParaRPr lang="zh-CN" sz="28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zh-CN" sz="2800" kern="100">
                              <a:effectLst/>
                            </a:rPr>
                            <a:t>纤锌矿 </a:t>
                          </a:r>
                          <a:endParaRPr lang="zh-CN" sz="2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kern="1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𝐒𝐂</m:t>
                                </m:r>
                                <m:r>
                                  <a:rPr lang="en-US" sz="2800" kern="1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sz="2800" kern="1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zh-CN" sz="2800" kern="100" dirty="0">
                            <a:solidFill>
                              <a:srgbClr val="FF000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kern="1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𝐅𝐂𝐂</m:t>
                                </m:r>
                                <m:r>
                                  <a:rPr lang="en-US" sz="2800" kern="1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sz="2800" kern="1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zh-CN" sz="2800" kern="100" dirty="0">
                            <a:solidFill>
                              <a:srgbClr val="FF000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kern="1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𝐅𝐂𝐂</m:t>
                                </m:r>
                                <m:r>
                                  <a:rPr lang="en-US" sz="2800" kern="1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sz="2800" kern="1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zh-CN" sz="2800" kern="100" dirty="0">
                            <a:solidFill>
                              <a:srgbClr val="FF000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kern="1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𝐅𝐂𝐂</m:t>
                                </m:r>
                                <m:r>
                                  <a:rPr lang="en-US" sz="2800" kern="1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sz="2800" kern="1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zh-CN" sz="2800" kern="100" dirty="0">
                            <a:solidFill>
                              <a:srgbClr val="FF000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𝐒𝐂</m:t>
                                </m:r>
                                <m:r>
                                  <a:rPr lang="en-US" sz="2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sz="2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zh-CN" sz="28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𝐇𝐂𝐏</m:t>
                                </m:r>
                                <m:r>
                                  <a:rPr lang="en-US" sz="2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sz="2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zh-CN" sz="28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/>
              <p:cNvGraphicFramePr>
                <a:graphicFrameLocks noGrp="1"/>
              </p:cNvGraphicFramePr>
              <p:nvPr/>
            </p:nvGraphicFramePr>
            <p:xfrm>
              <a:off x="457200" y="1272493"/>
              <a:ext cx="11423557" cy="105537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927083"/>
                    <a:gridCol w="1920136"/>
                    <a:gridCol w="1921525"/>
                    <a:gridCol w="1921525"/>
                    <a:gridCol w="1921525"/>
                    <a:gridCol w="1811763"/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zh-CN" sz="28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氯化铯</a:t>
                          </a:r>
                          <a:endParaRPr lang="zh-CN" sz="2800" kern="100" dirty="0">
                            <a:solidFill>
                              <a:srgbClr val="FF000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zh-CN" sz="28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氯化钠</a:t>
                          </a:r>
                          <a:endParaRPr lang="zh-CN" sz="2800" kern="100" dirty="0">
                            <a:solidFill>
                              <a:srgbClr val="FF000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zh-CN" sz="2800" kern="100">
                              <a:solidFill>
                                <a:srgbClr val="FF0000"/>
                              </a:solidFill>
                              <a:effectLst/>
                            </a:rPr>
                            <a:t>金刚石</a:t>
                          </a:r>
                          <a:endParaRPr lang="zh-CN" sz="2800" kern="100">
                            <a:solidFill>
                              <a:srgbClr val="FF000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zh-CN" sz="28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闪锌矿</a:t>
                          </a:r>
                          <a:endParaRPr lang="zh-CN" sz="2800" kern="100" dirty="0">
                            <a:solidFill>
                              <a:srgbClr val="FF000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zh-CN" sz="2800" kern="100" dirty="0">
                              <a:effectLst/>
                            </a:rPr>
                            <a:t>钙钛矿</a:t>
                          </a:r>
                          <a:endParaRPr lang="zh-CN" sz="28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zh-CN" sz="2800" kern="100">
                              <a:effectLst/>
                            </a:rPr>
                            <a:t>纤锌矿 </a:t>
                          </a:r>
                          <a:endParaRPr lang="zh-CN" sz="2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4902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57200" y="345393"/>
            <a:ext cx="10802959" cy="618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32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</a:t>
            </a:r>
            <a:r>
              <a:rPr lang="zh-CN" altLang="zh-CN" sz="32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了解常见</a:t>
            </a:r>
            <a:r>
              <a:rPr lang="zh-CN" altLang="en-US" sz="32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复式晶格</a:t>
            </a:r>
            <a:r>
              <a:rPr lang="zh-CN" altLang="zh-CN" sz="32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对应的布喇菲格子以及套构方式</a:t>
            </a:r>
            <a:r>
              <a:rPr lang="zh-CN" altLang="en-US" sz="32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，如</a:t>
            </a:r>
            <a:endParaRPr lang="en-US" altLang="zh-CN" sz="32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61" y="3173240"/>
            <a:ext cx="3095625" cy="2747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835" y="3070813"/>
            <a:ext cx="2990850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565062" y="2266682"/>
                <a:ext cx="1545616" cy="613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sz="2400" dirty="0"/>
                  <a:t>体对角线</a:t>
                </a: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62" y="2266682"/>
                <a:ext cx="1545616" cy="613886"/>
              </a:xfrm>
              <a:prstGeom prst="rect">
                <a:avLst/>
              </a:prstGeom>
              <a:blipFill rotWithShape="1">
                <a:blip r:embed="rId5"/>
                <a:stretch>
                  <a:fillRect l="-35" t="-60" r="-1401" b="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2928335" y="2266682"/>
                <a:ext cx="930063" cy="613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sz="2400" dirty="0"/>
                  <a:t>边长</a:t>
                </a: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335" y="2266682"/>
                <a:ext cx="930063" cy="613886"/>
              </a:xfrm>
              <a:prstGeom prst="rect">
                <a:avLst/>
              </a:prstGeom>
              <a:blipFill rotWithShape="1">
                <a:blip r:embed="rId6"/>
                <a:stretch>
                  <a:fillRect l="-38" t="-60" r="-2989" b="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5600701" y="2386274"/>
                <a:ext cx="1545616" cy="613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zh-CN" altLang="en-US" sz="2400" dirty="0"/>
                  <a:t>体对角线</a:t>
                </a: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701" y="2386274"/>
                <a:ext cx="1545616" cy="613886"/>
              </a:xfrm>
              <a:prstGeom prst="rect">
                <a:avLst/>
              </a:prstGeom>
              <a:blipFill rotWithShape="1">
                <a:blip r:embed="rId7"/>
                <a:stretch>
                  <a:fillRect t="-94" r="-1436" b="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/>
          <p:cNvGrpSpPr/>
          <p:nvPr/>
        </p:nvGrpSpPr>
        <p:grpSpPr>
          <a:xfrm>
            <a:off x="5894078" y="3070813"/>
            <a:ext cx="3561162" cy="3234435"/>
            <a:chOff x="4758553" y="2857500"/>
            <a:chExt cx="3561162" cy="3234435"/>
          </a:xfrm>
        </p:grpSpPr>
        <p:sp>
          <p:nvSpPr>
            <p:cNvPr id="7" name="Rectangle 3"/>
            <p:cNvSpPr>
              <a:spLocks noChangeArrowheads="1"/>
            </p:cNvSpPr>
            <p:nvPr/>
          </p:nvSpPr>
          <p:spPr bwMode="auto">
            <a:xfrm>
              <a:off x="4995490" y="2857500"/>
              <a:ext cx="3324225" cy="2982913"/>
            </a:xfrm>
            <a:prstGeom prst="rect">
              <a:avLst/>
            </a:prstGeom>
            <a:gradFill rotWithShape="0">
              <a:gsLst>
                <a:gs pos="100000">
                  <a:srgbClr val="FFFFFF"/>
                </a:gs>
                <a:gs pos="100000">
                  <a:srgbClr val="FFCCFF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Text Box 4"/>
            <p:cNvSpPr txBox="1">
              <a:spLocks noChangeArrowheads="1"/>
            </p:cNvSpPr>
            <p:nvPr/>
          </p:nvSpPr>
          <p:spPr bwMode="auto">
            <a:xfrm>
              <a:off x="4758553" y="5661048"/>
              <a:ext cx="184731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kumimoji="1" lang="zh-CN" altLang="en-US" sz="2200" b="1" dirty="0">
                <a:solidFill>
                  <a:srgbClr val="66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0" name="Group 7"/>
            <p:cNvGrpSpPr/>
            <p:nvPr/>
          </p:nvGrpSpPr>
          <p:grpSpPr bwMode="auto">
            <a:xfrm>
              <a:off x="5174878" y="2997200"/>
              <a:ext cx="2962275" cy="2697163"/>
              <a:chOff x="833" y="1979"/>
              <a:chExt cx="1866" cy="1699"/>
            </a:xfrm>
          </p:grpSpPr>
          <p:graphicFrame>
            <p:nvGraphicFramePr>
              <p:cNvPr id="11" name="Object 8"/>
              <p:cNvGraphicFramePr>
                <a:graphicFrameLocks noChangeAspect="1"/>
              </p:cNvGraphicFramePr>
              <p:nvPr/>
            </p:nvGraphicFramePr>
            <p:xfrm>
              <a:off x="833" y="1979"/>
              <a:ext cx="1866" cy="16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Photo Editor Photo" r:id="rId8" imgW="3362325" imgH="3190875" progId="MSPhotoEd.3">
                      <p:embed/>
                    </p:oleObj>
                  </mc:Choice>
                  <mc:Fallback>
                    <p:oleObj name="Photo Editor Photo" r:id="rId8" imgW="3362325" imgH="3190875" progId="MSPhotoEd.3">
                      <p:embed/>
                      <p:pic>
                        <p:nvPicPr>
                          <p:cNvPr id="0" name="Object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33" y="1979"/>
                            <a:ext cx="1866" cy="16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" name="Oval 9"/>
              <p:cNvSpPr>
                <a:spLocks noChangeArrowheads="1"/>
              </p:cNvSpPr>
              <p:nvPr/>
            </p:nvSpPr>
            <p:spPr bwMode="auto">
              <a:xfrm>
                <a:off x="951" y="2341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Oval 10"/>
              <p:cNvSpPr>
                <a:spLocks noChangeArrowheads="1"/>
              </p:cNvSpPr>
              <p:nvPr/>
            </p:nvSpPr>
            <p:spPr bwMode="auto">
              <a:xfrm>
                <a:off x="1265" y="2702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Oval 11"/>
              <p:cNvSpPr>
                <a:spLocks noChangeArrowheads="1"/>
              </p:cNvSpPr>
              <p:nvPr/>
            </p:nvSpPr>
            <p:spPr bwMode="auto">
              <a:xfrm>
                <a:off x="942" y="3346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Oval 12"/>
              <p:cNvSpPr>
                <a:spLocks noChangeArrowheads="1"/>
              </p:cNvSpPr>
              <p:nvPr/>
            </p:nvSpPr>
            <p:spPr bwMode="auto">
              <a:xfrm>
                <a:off x="1601" y="2063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endParaRPr lang="en-US" altLang="zh-CN" sz="2400" b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Oval 13"/>
              <p:cNvSpPr>
                <a:spLocks noChangeArrowheads="1"/>
              </p:cNvSpPr>
              <p:nvPr/>
            </p:nvSpPr>
            <p:spPr bwMode="auto">
              <a:xfrm>
                <a:off x="2553" y="2211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Oval 14"/>
              <p:cNvSpPr>
                <a:spLocks noChangeArrowheads="1"/>
              </p:cNvSpPr>
              <p:nvPr/>
            </p:nvSpPr>
            <p:spPr bwMode="auto">
              <a:xfrm>
                <a:off x="2544" y="3249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Oval 15"/>
              <p:cNvSpPr>
                <a:spLocks noChangeArrowheads="1"/>
              </p:cNvSpPr>
              <p:nvPr/>
            </p:nvSpPr>
            <p:spPr bwMode="auto">
              <a:xfrm>
                <a:off x="1740" y="2297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Oval 16"/>
              <p:cNvSpPr>
                <a:spLocks noChangeArrowheads="1"/>
              </p:cNvSpPr>
              <p:nvPr/>
            </p:nvSpPr>
            <p:spPr bwMode="auto">
              <a:xfrm>
                <a:off x="1891" y="2502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Oval 17"/>
              <p:cNvSpPr>
                <a:spLocks noChangeArrowheads="1"/>
              </p:cNvSpPr>
              <p:nvPr/>
            </p:nvSpPr>
            <p:spPr bwMode="auto">
              <a:xfrm>
                <a:off x="2075" y="2656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Oval 18"/>
              <p:cNvSpPr>
                <a:spLocks noChangeArrowheads="1"/>
              </p:cNvSpPr>
              <p:nvPr/>
            </p:nvSpPr>
            <p:spPr bwMode="auto">
              <a:xfrm>
                <a:off x="2217" y="2868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Oval 19"/>
              <p:cNvSpPr>
                <a:spLocks noChangeArrowheads="1"/>
              </p:cNvSpPr>
              <p:nvPr/>
            </p:nvSpPr>
            <p:spPr bwMode="auto">
              <a:xfrm>
                <a:off x="1401" y="2926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Oval 20"/>
              <p:cNvSpPr>
                <a:spLocks noChangeArrowheads="1"/>
              </p:cNvSpPr>
              <p:nvPr/>
            </p:nvSpPr>
            <p:spPr bwMode="auto">
              <a:xfrm>
                <a:off x="1592" y="3074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Oval 21"/>
              <p:cNvSpPr>
                <a:spLocks noChangeArrowheads="1"/>
              </p:cNvSpPr>
              <p:nvPr/>
            </p:nvSpPr>
            <p:spPr bwMode="auto">
              <a:xfrm>
                <a:off x="1710" y="3301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Oval 22"/>
              <p:cNvSpPr>
                <a:spLocks noChangeArrowheads="1"/>
              </p:cNvSpPr>
              <p:nvPr/>
            </p:nvSpPr>
            <p:spPr bwMode="auto">
              <a:xfrm>
                <a:off x="1888" y="3534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Oval 23"/>
              <p:cNvSpPr>
                <a:spLocks noChangeArrowheads="1"/>
              </p:cNvSpPr>
              <p:nvPr/>
            </p:nvSpPr>
            <p:spPr bwMode="auto">
              <a:xfrm>
                <a:off x="2135" y="3004"/>
                <a:ext cx="91" cy="9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Oval 24"/>
              <p:cNvSpPr>
                <a:spLocks noChangeArrowheads="1"/>
              </p:cNvSpPr>
              <p:nvPr/>
            </p:nvSpPr>
            <p:spPr bwMode="auto">
              <a:xfrm>
                <a:off x="1809" y="2644"/>
                <a:ext cx="91" cy="9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Oval 25"/>
              <p:cNvSpPr>
                <a:spLocks noChangeArrowheads="1"/>
              </p:cNvSpPr>
              <p:nvPr/>
            </p:nvSpPr>
            <p:spPr bwMode="auto">
              <a:xfrm>
                <a:off x="1655" y="2420"/>
                <a:ext cx="91" cy="9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Oval 26"/>
              <p:cNvSpPr>
                <a:spLocks noChangeArrowheads="1"/>
              </p:cNvSpPr>
              <p:nvPr/>
            </p:nvSpPr>
            <p:spPr bwMode="auto">
              <a:xfrm>
                <a:off x="1308" y="3077"/>
                <a:ext cx="91" cy="9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1885585-4872-2DD1-7308-2CAE6483F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4632" y="300471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400" b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六、</a:t>
            </a:r>
            <a:r>
              <a:rPr lang="zh-CN" altLang="zh-CN" dirty="0"/>
              <a:t>关于晶体中的电子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63792" y="1208319"/>
            <a:ext cx="11302181" cy="6240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15000"/>
              </a:lnSpc>
              <a:spcAft>
                <a:spcPts val="800"/>
              </a:spcAft>
              <a:defRPr sz="3200"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1.</a:t>
            </a:r>
            <a:r>
              <a:rPr lang="zh-CN" altLang="zh-CN" dirty="0"/>
              <a:t>理解</a:t>
            </a:r>
            <a:r>
              <a:rPr lang="en-US" altLang="zh-CN" dirty="0"/>
              <a:t>Bloch</a:t>
            </a:r>
            <a:r>
              <a:rPr lang="zh-CN" altLang="zh-CN" dirty="0"/>
              <a:t>波</a:t>
            </a:r>
            <a:r>
              <a:rPr lang="zh-CN" altLang="en-US" dirty="0"/>
              <a:t>和</a:t>
            </a:r>
            <a:r>
              <a:rPr lang="en-US" altLang="zh-CN" dirty="0"/>
              <a:t>Bloch</a:t>
            </a:r>
            <a:r>
              <a:rPr lang="zh-CN" altLang="en-US" dirty="0"/>
              <a:t>定理</a:t>
            </a:r>
            <a:endParaRPr lang="zh-CN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253612" y="3498610"/>
                <a:ext cx="8136195" cy="1550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zh-CN" altLang="zh-CN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4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acc>
                                      <m:accPr>
                                        <m:chr m:val="⃑"/>
                                        <m:ctrlPr>
                                          <a:rPr lang="zh-CN" altLang="zh-CN" sz="2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i="1" kern="100" smtClean="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</m:e>
                                    </m:acc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zh-CN" sz="24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zh-CN" altLang="zh-CN" sz="2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i="1" kern="100" smtClean="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𝑟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altLang="zh-CN" sz="2400" i="1" kern="100" smtClean="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CN" altLang="zh-CN" sz="24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acc>
                                      <m:accPr>
                                        <m:chr m:val="⃑"/>
                                        <m:ctrlPr>
                                          <a:rPr lang="zh-CN" altLang="zh-CN" sz="2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i="1" kern="100" smtClean="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</m:e>
                                    </m:acc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zh-CN" sz="24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zh-CN" altLang="zh-CN" sz="2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i="1" kern="100" smtClean="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𝑟</m:t>
                                        </m:r>
                                      </m:e>
                                    </m:acc>
                                  </m:e>
                                </m:d>
                                <m:sSup>
                                  <m:sSupPr>
                                    <m:ctrlPr>
                                      <a:rPr lang="zh-CN" altLang="zh-CN" sz="24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sz="2400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acc>
                                      <m:accPr>
                                        <m:chr m:val="⃑"/>
                                        <m:ctrlPr>
                                          <a:rPr lang="zh-CN" altLang="zh-CN" sz="2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i="1" kern="100" smtClean="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</m:e>
                                    </m:acc>
                                    <m:r>
                                      <a:rPr lang="en-US" altLang="zh-CN" sz="2400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∙</m:t>
                                    </m:r>
                                    <m:acc>
                                      <m:accPr>
                                        <m:chr m:val="⃑"/>
                                        <m:ctrlPr>
                                          <a:rPr lang="zh-CN" altLang="zh-CN" sz="2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i="1" kern="100" smtClean="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𝑟</m:t>
                                        </m:r>
                                      </m:e>
                                    </m:acc>
                                  </m:sup>
                                </m:sSup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4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acc>
                                      <m:accPr>
                                        <m:chr m:val="⃑"/>
                                        <m:ctrlPr>
                                          <a:rPr lang="zh-CN" altLang="zh-CN" sz="2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i="1" kern="100" smtClean="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</m:e>
                                    </m:acc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zh-CN" sz="24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zh-CN" altLang="zh-CN" sz="2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i="1" kern="100" smtClean="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𝑟</m:t>
                                        </m:r>
                                      </m:e>
                                    </m:acc>
                                    <m:r>
                                      <a:rPr lang="en-US" altLang="zh-CN" sz="2400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⃑"/>
                                            <m:ctrlPr>
                                              <a:rPr lang="zh-CN" altLang="zh-CN" sz="24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400" i="1" kern="100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宋体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400" i="1" kern="100" smtClean="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2400" i="1" kern="100" smtClean="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CN" altLang="zh-CN" sz="24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acc>
                                      <m:accPr>
                                        <m:chr m:val="⃑"/>
                                        <m:ctrlPr>
                                          <a:rPr lang="zh-CN" altLang="zh-CN" sz="2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i="1" kern="100" smtClean="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</m:e>
                                    </m:acc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zh-CN" sz="24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zh-CN" altLang="zh-CN" sz="2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i="1" kern="100" smtClean="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𝑟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altLang="zh-CN" sz="2400" i="1" kern="100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⇔</m:t>
                      </m:r>
                      <m:sSub>
                        <m:sSubPr>
                          <m:ctrlPr>
                            <a:rPr lang="zh-CN" altLang="zh-CN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 smtClean="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  <m:sub>
                          <m:acc>
                            <m:accPr>
                              <m:chr m:val="⃑"/>
                              <m:ctrlPr>
                                <a:rPr lang="zh-CN" altLang="zh-CN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 kern="100" smtClean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</m:acc>
                        </m:sub>
                      </m:sSub>
                      <m:d>
                        <m:dPr>
                          <m:ctrlPr>
                            <a:rPr lang="zh-CN" altLang="zh-CN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zh-CN" altLang="zh-CN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 kern="100" smtClean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altLang="zh-CN" sz="2400" i="1" kern="100" smtClean="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zh-CN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 kern="100" smtClean="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i="1" kern="100" smtClean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 kern="100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kern="100" smtClean="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i="1" kern="100" smtClean="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acc>
                            <m:accPr>
                              <m:chr m:val="⃑"/>
                              <m:ctrlPr>
                                <a:rPr lang="zh-CN" altLang="zh-CN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 kern="100" smtClean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altLang="zh-CN" sz="2400" i="1" kern="100" smtClean="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zh-CN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 kern="100" smtClean="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i="1" kern="100" smtClean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sub>
                          </m:sSub>
                        </m:sup>
                      </m:sSup>
                      <m:sSub>
                        <m:sSubPr>
                          <m:ctrlPr>
                            <a:rPr lang="zh-CN" altLang="zh-CN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 smtClean="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  <m:sub>
                          <m:acc>
                            <m:accPr>
                              <m:chr m:val="⃑"/>
                              <m:ctrlPr>
                                <a:rPr lang="zh-CN" altLang="zh-CN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 kern="100" smtClean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</m:acc>
                        </m:sub>
                      </m:sSub>
                      <m:d>
                        <m:dPr>
                          <m:ctrlPr>
                            <a:rPr lang="zh-CN" altLang="zh-CN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zh-CN" altLang="zh-CN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 kern="100" smtClean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zh-CN" altLang="zh-CN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612" y="3498610"/>
                <a:ext cx="8136195" cy="15508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534732" y="1927210"/>
            <a:ext cx="1065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kern="100" dirty="0" err="1">
                <a:solidFill>
                  <a:srgbClr val="9966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800" b="1" kern="100" dirty="0">
                <a:solidFill>
                  <a:srgbClr val="9966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r>
              <a:rPr lang="zh-CN" altLang="en-US" sz="2800" b="1" kern="100" dirty="0">
                <a:solidFill>
                  <a:srgbClr val="9966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知道</a:t>
            </a:r>
            <a:r>
              <a:rPr lang="en-US" altLang="zh-CN" sz="2800" b="1" kern="100" dirty="0">
                <a:solidFill>
                  <a:srgbClr val="9966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Bloch</a:t>
            </a:r>
            <a:r>
              <a:rPr lang="zh-CN" altLang="en-US" sz="2800" b="1" kern="100" dirty="0">
                <a:solidFill>
                  <a:srgbClr val="9966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波是周期调幅平面波，平面波是</a:t>
            </a:r>
            <a:r>
              <a:rPr lang="en-US" altLang="zh-CN" sz="2800" b="1" kern="100" dirty="0">
                <a:solidFill>
                  <a:srgbClr val="9966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Bloch</a:t>
            </a:r>
            <a:r>
              <a:rPr lang="zh-CN" altLang="en-US" sz="2800" b="1" kern="100" dirty="0">
                <a:solidFill>
                  <a:srgbClr val="9966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波的特例</a:t>
            </a:r>
            <a:endParaRPr lang="zh-CN" altLang="en-US" sz="2800" dirty="0">
              <a:solidFill>
                <a:srgbClr val="9966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4732" y="2576973"/>
            <a:ext cx="9680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kern="100" dirty="0">
                <a:solidFill>
                  <a:srgbClr val="9966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ii</a:t>
            </a:r>
            <a:r>
              <a:rPr lang="en-US" altLang="zh-CN" sz="2800" b="1" kern="100" dirty="0">
                <a:solidFill>
                  <a:srgbClr val="9966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r>
              <a:rPr lang="zh-CN" altLang="en-US" sz="2800" b="1" kern="100" dirty="0">
                <a:solidFill>
                  <a:srgbClr val="9966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知道</a:t>
            </a:r>
            <a:r>
              <a:rPr lang="zh-CN" altLang="en-US" sz="2800" b="1" kern="100" dirty="0">
                <a:solidFill>
                  <a:srgbClr val="9966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周期结构中</a:t>
            </a:r>
            <a:r>
              <a:rPr lang="zh-CN" altLang="en-US" sz="2800" b="1" kern="100" dirty="0">
                <a:solidFill>
                  <a:srgbClr val="9966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，电子的能量</a:t>
            </a:r>
            <a:r>
              <a:rPr lang="zh-CN" altLang="en-US" sz="2800" b="1" u="dbl" kern="100" dirty="0">
                <a:solidFill>
                  <a:srgbClr val="996633"/>
                </a:solidFill>
                <a:effectLst/>
                <a:uFill>
                  <a:solidFill>
                    <a:schemeClr val="accent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本征</a:t>
            </a:r>
            <a:r>
              <a:rPr lang="zh-CN" altLang="en-US" sz="2800" b="1" kern="100" dirty="0">
                <a:solidFill>
                  <a:srgbClr val="9966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函数是</a:t>
            </a:r>
            <a:r>
              <a:rPr lang="en-US" altLang="zh-CN" sz="2800" b="1" kern="100" dirty="0">
                <a:solidFill>
                  <a:srgbClr val="9966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Bloch</a:t>
            </a:r>
            <a:r>
              <a:rPr lang="zh-CN" altLang="en-US" sz="2800" b="1" kern="100" dirty="0">
                <a:solidFill>
                  <a:srgbClr val="9966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波函数</a:t>
            </a:r>
            <a:endParaRPr lang="zh-CN" altLang="en-US" sz="2800" dirty="0">
              <a:solidFill>
                <a:srgbClr val="9966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4732" y="3163465"/>
            <a:ext cx="9680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kern="100" dirty="0">
                <a:solidFill>
                  <a:srgbClr val="9966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iii</a:t>
            </a:r>
            <a:r>
              <a:rPr lang="en-US" altLang="zh-CN" sz="2800" b="1" kern="100" dirty="0">
                <a:solidFill>
                  <a:srgbClr val="9966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r>
              <a:rPr lang="zh-CN" altLang="en-US" sz="2800" b="1" kern="100" dirty="0">
                <a:solidFill>
                  <a:srgbClr val="9966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理解</a:t>
            </a:r>
            <a:r>
              <a:rPr lang="en-US" altLang="zh-CN" sz="2800" b="1" kern="100" dirty="0">
                <a:solidFill>
                  <a:srgbClr val="9966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Bloch</a:t>
            </a:r>
            <a:r>
              <a:rPr lang="zh-CN" altLang="en-US" sz="2800" b="1" kern="100" dirty="0">
                <a:solidFill>
                  <a:srgbClr val="9966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定理</a:t>
            </a:r>
            <a:r>
              <a:rPr lang="zh-CN" altLang="zh-CN" sz="28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（不要求证明）</a:t>
            </a:r>
            <a:endParaRPr lang="zh-CN" altLang="en-US" sz="2800" dirty="0">
              <a:solidFill>
                <a:srgbClr val="9966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720" y="5123019"/>
            <a:ext cx="9680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kern="100" dirty="0">
                <a:solidFill>
                  <a:srgbClr val="9966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iv</a:t>
            </a:r>
            <a:r>
              <a:rPr lang="en-US" altLang="zh-CN" sz="2800" b="1" kern="100" dirty="0">
                <a:solidFill>
                  <a:srgbClr val="9966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r>
              <a:rPr lang="zh-CN" altLang="en-US" sz="2800" b="1" kern="100" dirty="0">
                <a:solidFill>
                  <a:srgbClr val="9966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会根据</a:t>
            </a:r>
            <a:r>
              <a:rPr lang="en-US" altLang="zh-CN" sz="2800" b="1" kern="100" dirty="0">
                <a:solidFill>
                  <a:srgbClr val="9966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Bloch</a:t>
            </a:r>
            <a:r>
              <a:rPr lang="zh-CN" altLang="en-US" sz="2800" b="1" kern="100" dirty="0">
                <a:solidFill>
                  <a:srgbClr val="9966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定理计算</a:t>
            </a:r>
            <a:r>
              <a:rPr lang="zh-CN" altLang="en-US" sz="2800" b="1" kern="100" dirty="0">
                <a:solidFill>
                  <a:srgbClr val="9966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hlinkClick r:id="rId3" action="ppaction://hlinkpres?slideindex=1&amp;slidetitle="/>
              </a:rPr>
              <a:t>电子的简约波矢</a:t>
            </a:r>
            <a:endParaRPr lang="zh-CN" altLang="en-US" sz="2800" dirty="0">
              <a:solidFill>
                <a:srgbClr val="9966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D4E120F-07EE-0577-2FE1-CE12A1AA9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50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32503" y="444951"/>
            <a:ext cx="10373031" cy="6147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15000"/>
              </a:lnSpc>
              <a:spcAft>
                <a:spcPts val="800"/>
              </a:spcAft>
              <a:defRPr sz="3200"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2.</a:t>
            </a:r>
            <a:r>
              <a:rPr lang="zh-CN" altLang="zh-CN" dirty="0"/>
              <a:t>掌握玻恩</a:t>
            </a:r>
            <a:r>
              <a:rPr lang="en-US" altLang="zh-CN" dirty="0"/>
              <a:t>—</a:t>
            </a:r>
            <a:r>
              <a:rPr lang="zh-CN" altLang="zh-CN" dirty="0"/>
              <a:t>卡门条件在晶体中电子运动问题中的应用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889819" y="1251195"/>
                <a:ext cx="3313471" cy="4921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smtClean="0">
                              <a:solidFill>
                                <a:srgbClr val="996633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996633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  <m:sub>
                          <m:acc>
                            <m:accPr>
                              <m:chr m:val="⃑"/>
                              <m:ctrlPr>
                                <a:rPr lang="zh-CN" altLang="zh-CN" sz="2400" i="1">
                                  <a:solidFill>
                                    <a:srgbClr val="9966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rgbClr val="9966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</m:acc>
                        </m:sub>
                      </m:sSub>
                      <m:d>
                        <m:dPr>
                          <m:ctrlPr>
                            <a:rPr lang="zh-CN" altLang="zh-CN" sz="2400" i="1">
                              <a:solidFill>
                                <a:srgbClr val="996633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zh-CN" altLang="zh-CN" sz="2400" i="1">
                                  <a:solidFill>
                                    <a:srgbClr val="9966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rgbClr val="9966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altLang="zh-CN" sz="2400" i="1">
                              <a:solidFill>
                                <a:srgbClr val="996633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9966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9966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9966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9966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zh-CN" altLang="zh-CN" sz="2400" i="1">
                                      <a:solidFill>
                                        <a:srgbClr val="9966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solidFill>
                                        <a:srgbClr val="9966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9966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solidFill>
                            <a:srgbClr val="996633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srgbClr val="996633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996633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  <m:sub>
                          <m:acc>
                            <m:accPr>
                              <m:chr m:val="⃑"/>
                              <m:ctrlPr>
                                <a:rPr lang="zh-CN" altLang="zh-CN" sz="2400" i="1">
                                  <a:solidFill>
                                    <a:srgbClr val="9966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rgbClr val="9966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</m:acc>
                        </m:sub>
                      </m:sSub>
                      <m:d>
                        <m:dPr>
                          <m:ctrlPr>
                            <a:rPr lang="zh-CN" altLang="zh-CN" sz="2400" i="1">
                              <a:solidFill>
                                <a:srgbClr val="996633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zh-CN" altLang="zh-CN" sz="2400" i="1">
                                  <a:solidFill>
                                    <a:srgbClr val="9966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rgbClr val="9966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996633"/>
                  </a:solidFill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819" y="1251195"/>
                <a:ext cx="3313471" cy="492186"/>
              </a:xfrm>
              <a:prstGeom prst="rect">
                <a:avLst/>
              </a:prstGeom>
              <a:blipFill rotWithShape="1">
                <a:blip r:embed="rId2"/>
                <a:stretch>
                  <a:fillRect l="-6" t="-50" r="7" b="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849329" y="1289922"/>
                <a:ext cx="2659626" cy="10984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altLang="zh-CN" sz="2400" i="1" smtClean="0">
                              <a:solidFill>
                                <a:srgbClr val="996633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solidFill>
                                    <a:srgbClr val="9966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/>
                            </m:mr>
                            <m:mr>
                              <m:e/>
                            </m:mr>
                          </m:m>
                        </m:e>
                      </m:d>
                      <m:r>
                        <a:rPr lang="en-US" altLang="zh-CN" sz="2400" i="1">
                          <a:solidFill>
                            <a:srgbClr val="996633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zh-CN" altLang="zh-CN" sz="2400" i="1">
                              <a:solidFill>
                                <a:srgbClr val="996633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rgbClr val="996633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996633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acc>
                            <m:accPr>
                              <m:chr m:val="⃑"/>
                              <m:ctrlPr>
                                <a:rPr lang="zh-CN" altLang="zh-CN" sz="2400" i="1">
                                  <a:solidFill>
                                    <a:srgbClr val="9966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rgbClr val="9966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altLang="zh-CN" sz="2400" i="1">
                              <a:solidFill>
                                <a:srgbClr val="996633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rgbClr val="9966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9966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9966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9966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zh-CN" altLang="zh-CN" sz="2400" i="1">
                                      <a:solidFill>
                                        <a:srgbClr val="9966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solidFill>
                                        <a:srgbClr val="9966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9966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zh-CN" sz="2400" i="1">
                          <a:solidFill>
                            <a:srgbClr val="996633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2400" dirty="0">
                  <a:solidFill>
                    <a:srgbClr val="996633"/>
                  </a:solidFill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9329" y="1289922"/>
                <a:ext cx="2659626" cy="1098442"/>
              </a:xfrm>
              <a:prstGeom prst="rect">
                <a:avLst/>
              </a:prstGeom>
              <a:blipFill rotWithShape="1">
                <a:blip r:embed="rId3"/>
                <a:stretch>
                  <a:fillRect l="-22" t="-22" r="8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801328" y="1934905"/>
                <a:ext cx="3647768" cy="577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2400" i="1">
                    <a:solidFill>
                      <a:srgbClr val="996633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acc>
                            <m:accPr>
                              <m:chr m:val="⃑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⃑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altLang="zh-CN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𝑖</m:t>
                          </m:r>
                          <m:acc>
                            <m:accPr>
                              <m:chr m:val="⃑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sup>
                      </m:sSup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acc>
                            <m:accPr>
                              <m:chr m:val="⃑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28" y="1934905"/>
                <a:ext cx="3647768" cy="577146"/>
              </a:xfrm>
              <a:prstGeom prst="rect">
                <a:avLst/>
              </a:prstGeom>
              <a:blipFill rotWithShape="1">
                <a:blip r:embed="rId4"/>
                <a:stretch>
                  <a:fillRect l="-16" t="-10" r="8" b="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366387" y="1411141"/>
                <a:ext cx="4970207" cy="8560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rgbClr val="996633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srgbClr val="996633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996633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996633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996633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i="1">
                              <a:solidFill>
                                <a:srgbClr val="996633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996633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altLang="zh-CN" sz="2400" i="1">
                              <a:solidFill>
                                <a:srgbClr val="996633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9966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9966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9966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9966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9966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9966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9966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9966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9966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2400" i="1">
                          <a:solidFill>
                            <a:srgbClr val="996633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i="1">
                              <a:solidFill>
                                <a:srgbClr val="996633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996633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altLang="zh-CN" sz="2400" i="1">
                              <a:solidFill>
                                <a:srgbClr val="996633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9966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9966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9966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9966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9966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9966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2400" i="1">
                          <a:solidFill>
                            <a:srgbClr val="996633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     </m:t>
                      </m:r>
                      <m:r>
                        <a:rPr lang="en-US" altLang="zh-CN" sz="2400" i="1">
                          <a:solidFill>
                            <a:srgbClr val="996633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altLang="zh-CN" sz="2400" i="1">
                          <a:solidFill>
                            <a:srgbClr val="996633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i="1">
                          <a:solidFill>
                            <a:srgbClr val="996633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sz="2400" i="1">
                          <a:solidFill>
                            <a:srgbClr val="996633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400" i="1">
                          <a:solidFill>
                            <a:srgbClr val="996633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sz="2400" i="1">
                          <a:solidFill>
                            <a:srgbClr val="996633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400" i="1">
                          <a:solidFill>
                            <a:srgbClr val="996633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2400" dirty="0">
                  <a:solidFill>
                    <a:srgbClr val="996633"/>
                  </a:solidFill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387" y="1411141"/>
                <a:ext cx="4970207" cy="856004"/>
              </a:xfrm>
              <a:prstGeom prst="rect">
                <a:avLst/>
              </a:prstGeom>
              <a:blipFill rotWithShape="1">
                <a:blip r:embed="rId5"/>
                <a:stretch>
                  <a:fillRect l="-10" t="-20" r="12" b="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639098" y="2668408"/>
            <a:ext cx="10643419" cy="6147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15000"/>
              </a:lnSpc>
              <a:spcAft>
                <a:spcPts val="800"/>
              </a:spcAft>
              <a:defRPr sz="3200"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3.</a:t>
            </a:r>
            <a:r>
              <a:rPr lang="zh-CN" altLang="en-US" dirty="0"/>
              <a:t>掌握</a:t>
            </a:r>
            <a:r>
              <a:rPr lang="zh-CN" altLang="zh-CN" dirty="0"/>
              <a:t>自由电子</a:t>
            </a:r>
            <a:r>
              <a:rPr lang="zh-CN" altLang="en-US" dirty="0"/>
              <a:t>问题的量子求解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732503" y="4079528"/>
                <a:ext cx="10373031" cy="778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800" b="1" kern="10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ii.</a:t>
                </a:r>
                <a:r>
                  <a:rPr lang="zh-CN" altLang="en-US" sz="2800" b="1" kern="10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会列出并求解</a:t>
                </a:r>
                <a:r>
                  <a:rPr lang="zh-CN" altLang="zh-CN" sz="2800" b="1" kern="10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定态薛定谔方程</a:t>
                </a:r>
                <a14:m>
                  <m:oMath xmlns:m="http://schemas.openxmlformats.org/officeDocument/2006/math">
                    <m:r>
                      <a:rPr lang="en-US" altLang="zh-CN" sz="2800" b="1" kern="10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zh-CN" altLang="zh-CN" sz="2800" b="1" i="1" kern="1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sz="2800" b="1" i="1" kern="1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kern="1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ℏ</m:t>
                            </m:r>
                          </m:e>
                          <m:sup>
                            <m:r>
                              <a:rPr lang="en-US" altLang="zh-CN" sz="2800" b="1" kern="1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800" b="1" kern="1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zh-CN" sz="2800" b="1" kern="1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zh-CN" altLang="zh-CN" sz="2800" b="1" i="1" kern="1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800" b="1" kern="1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p>
                        <m:r>
                          <a:rPr lang="en-US" altLang="zh-CN" sz="2800" b="1" kern="1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800" b="1" kern="10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𝜓</m:t>
                    </m:r>
                    <m:d>
                      <m:dPr>
                        <m:ctrlPr>
                          <a:rPr lang="zh-CN" altLang="zh-CN" sz="2800" b="1" i="1" kern="1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zh-CN" altLang="zh-CN" sz="2800" b="1" i="1" kern="1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1" kern="1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altLang="zh-CN" sz="2800" b="1" kern="10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800" b="1" kern="10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2800" b="1" kern="10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𝜓</m:t>
                    </m:r>
                    <m:d>
                      <m:dPr>
                        <m:ctrlPr>
                          <a:rPr lang="zh-CN" altLang="zh-CN" sz="2800" b="1" i="1" kern="1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zh-CN" altLang="zh-CN" sz="2800" b="1" i="1" kern="1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1" kern="1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</m:oMath>
                </a14:m>
                <a:endParaRPr lang="zh-CN" altLang="en-US" sz="2800" b="1" kern="1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503" y="4079528"/>
                <a:ext cx="10373031" cy="778996"/>
              </a:xfrm>
              <a:prstGeom prst="rect">
                <a:avLst/>
              </a:prstGeom>
              <a:blipFill rotWithShape="1">
                <a:blip r:embed="rId6"/>
                <a:stretch>
                  <a:fillRect l="-3" t="-37" b="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732503" y="3264528"/>
                <a:ext cx="6956322" cy="8562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lvl="0">
                  <a:lnSpc>
                    <a:spcPct val="115000"/>
                  </a:lnSpc>
                  <a:spcAft>
                    <a:spcPts val="800"/>
                  </a:spcAft>
                  <a:defRPr sz="2800" b="1" kern="10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dirty="0" err="1"/>
                  <a:t>i</a:t>
                </a:r>
                <a:r>
                  <a:rPr lang="en-US" altLang="zh-CN" dirty="0"/>
                  <a:t>. </a:t>
                </a:r>
                <a:r>
                  <a:rPr lang="zh-CN" altLang="en-US" dirty="0"/>
                  <a:t>会写出哈密顿算符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US" altLang="zh-CN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ℏ</m:t>
                            </m:r>
                          </m:e>
                          <m:sup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503" y="3264528"/>
                <a:ext cx="6956322" cy="856260"/>
              </a:xfrm>
              <a:prstGeom prst="rect">
                <a:avLst/>
              </a:prstGeom>
              <a:blipFill rotWithShape="1">
                <a:blip r:embed="rId7"/>
                <a:stretch>
                  <a:fillRect l="-5" t="-73" r="4" b="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732503" y="4968421"/>
                <a:ext cx="10166555" cy="7444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2800" b="1" kern="10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dirty="0"/>
                  <a:t>iii.</a:t>
                </a:r>
                <a:r>
                  <a:rPr lang="zh-CN" altLang="zh-CN" dirty="0"/>
                  <a:t>知道</a:t>
                </a:r>
                <a:r>
                  <a:rPr lang="zh-CN" altLang="en-US" dirty="0"/>
                  <a:t>自由电子的本征波函数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acc>
                          <m:accPr>
                            <m:chr m:val="⃑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𝑖</m:t>
                        </m:r>
                        <m:acc>
                          <m:accPr>
                            <m:chr m:val="⃑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⃑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503" y="4968421"/>
                <a:ext cx="10166555" cy="744499"/>
              </a:xfrm>
              <a:prstGeom prst="rect">
                <a:avLst/>
              </a:prstGeom>
              <a:blipFill rotWithShape="1">
                <a:blip r:embed="rId8"/>
                <a:stretch>
                  <a:fillRect l="-3" t="-24" r="5" b="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801328" y="5706175"/>
                <a:ext cx="10166555" cy="799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2800" b="1" kern="10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dirty="0"/>
                  <a:t>iv.</a:t>
                </a:r>
                <a:r>
                  <a:rPr lang="zh-CN" altLang="zh-CN" dirty="0"/>
                  <a:t>知道</a:t>
                </a:r>
                <a:r>
                  <a:rPr lang="zh-CN" altLang="en-US" dirty="0"/>
                  <a:t>自由电子的本征</a:t>
                </a:r>
                <a:r>
                  <a:rPr lang="zh-CN" altLang="zh-CN" dirty="0"/>
                  <a:t>能量</a:t>
                </a:r>
                <a14:m>
                  <m:oMath xmlns:m="http://schemas.openxmlformats.org/officeDocument/2006/math">
                    <m:r>
                      <a:rPr lang="en-US" altLang="zh-CN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ℏ</m:t>
                            </m:r>
                          </m:e>
                          <m:sup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28" y="5706175"/>
                <a:ext cx="10166555" cy="799771"/>
              </a:xfrm>
              <a:prstGeom prst="rect">
                <a:avLst/>
              </a:prstGeom>
              <a:blipFill rotWithShape="1">
                <a:blip r:embed="rId9"/>
                <a:stretch>
                  <a:fillRect l="-6" t="-8" r="2" b="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731DE66-96FB-3A6B-59EF-8C8F3621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51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  <p:bldP spid="11" grpId="0"/>
      <p:bldP spid="12" grpId="0"/>
      <p:bldP spid="13" grpId="0"/>
      <p:bldP spid="14" grpId="0"/>
      <p:bldP spid="1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84499" y="395225"/>
            <a:ext cx="8537431" cy="6147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15000"/>
              </a:lnSpc>
              <a:spcAft>
                <a:spcPts val="800"/>
              </a:spcAft>
              <a:defRPr sz="3200"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4.</a:t>
            </a:r>
            <a:r>
              <a:rPr lang="zh-CN" altLang="zh-CN" dirty="0">
                <a:hlinkClick r:id="rId2" action="ppaction://hlinkpres?slideindex=1&amp;slidetitle="/>
              </a:rPr>
              <a:t>掌握计算自由电子</a:t>
            </a:r>
            <a:r>
              <a:rPr lang="zh-CN" altLang="zh-CN" dirty="0"/>
              <a:t>能</a:t>
            </a:r>
            <a:r>
              <a:rPr lang="zh-CN" altLang="zh-CN" dirty="0">
                <a:hlinkClick r:id="rId3" action="ppaction://hlinkpres?slideindex=1&amp;slidetitle="/>
              </a:rPr>
              <a:t>态密度的方法</a:t>
            </a:r>
            <a:endParaRPr lang="zh-CN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684499" y="2155241"/>
                <a:ext cx="8875135" cy="889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altLang="zh-CN" sz="2400" b="1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sz="24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𝑁</m:t>
                    </m:r>
                    <m:d>
                      <m:dPr>
                        <m:ctrlPr>
                          <a:rPr lang="zh-CN" altLang="zh-CN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</m:d>
                    <m:r>
                      <a:rPr lang="en-US" altLang="zh-CN" sz="24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𝑑𝐸</m:t>
                    </m:r>
                    <m:r>
                      <a:rPr lang="en-US" altLang="zh-CN" sz="24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=2∙</m:t>
                    </m:r>
                    <m:f>
                      <m:fPr>
                        <m:ctrlPr>
                          <a:rPr lang="zh-CN" altLang="zh-CN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zh-CN" altLang="zh-CN" sz="2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zh-CN" sz="24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r>
                                  <a:rPr lang="en-US" altLang="zh-CN" sz="240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𝜋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altLang="zh-CN" sz="24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∙4</m:t>
                    </m:r>
                    <m:r>
                      <a:rPr lang="en-US" altLang="zh-CN" sz="24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𝜋</m:t>
                    </m:r>
                    <m:sSup>
                      <m:sSupPr>
                        <m:ctrlPr>
                          <a:rPr lang="zh-CN" altLang="zh-CN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𝑑𝑘</m:t>
                    </m:r>
                    <m:r>
                      <a:rPr lang="en-US" altLang="zh-CN" sz="24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zh-CN" altLang="zh-CN" sz="2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altLang="zh-CN" sz="24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zh-CN" altLang="zh-CN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zh-CN" altLang="zh-CN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𝑑𝑘</m:t>
                        </m:r>
                      </m:num>
                      <m:den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𝑑𝐸</m:t>
                        </m:r>
                      </m:den>
                    </m:f>
                    <m:r>
                      <a:rPr lang="en-US" altLang="zh-CN" sz="24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𝑑𝐸</m:t>
                    </m:r>
                    <m:r>
                      <a:rPr lang="en-US" altLang="zh-CN" sz="24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zh-CN" altLang="zh-CN" sz="2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altLang="zh-CN" sz="24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zh-CN" altLang="zh-CN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zh-CN" altLang="zh-CN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zh-CN" altLang="zh-CN" sz="2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𝑑𝐸</m:t>
                            </m:r>
                          </m:num>
                          <m:den>
                            <m:r>
                              <a:rPr lang="en-US" altLang="zh-CN" sz="24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𝑑𝑘</m:t>
                            </m:r>
                          </m:den>
                        </m:f>
                      </m:den>
                    </m:f>
                    <m:r>
                      <a:rPr lang="en-US" altLang="zh-CN" sz="24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𝑑𝐸</m:t>
                    </m:r>
                  </m:oMath>
                </a14:m>
                <a:endParaRPr lang="zh-CN" altLang="zh-CN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99" y="2155241"/>
                <a:ext cx="8875135" cy="889859"/>
              </a:xfrm>
              <a:prstGeom prst="rect">
                <a:avLst/>
              </a:prstGeom>
              <a:blipFill rotWithShape="1">
                <a:blip r:embed="rId4"/>
                <a:stretch>
                  <a:fillRect l="-7" t="-6" r="4" b="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347324" y="3623976"/>
                <a:ext cx="6096866" cy="12608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kern="100" smtClean="0">
                          <a:solidFill>
                            <a:srgbClr val="9966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𝑁</m:t>
                      </m:r>
                      <m:d>
                        <m:dPr>
                          <m:ctrlPr>
                            <a:rPr lang="zh-CN" altLang="zh-CN" sz="2400" i="1" kern="100">
                              <a:solidFill>
                                <a:srgbClr val="996633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 kern="100">
                              <a:solidFill>
                                <a:srgbClr val="996633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altLang="zh-CN" sz="2400" i="1" kern="100">
                          <a:solidFill>
                            <a:srgbClr val="9966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i="1" kern="100">
                              <a:solidFill>
                                <a:srgbClr val="996633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 kern="100">
                              <a:solidFill>
                                <a:srgbClr val="996633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altLang="zh-CN" sz="2400" i="1" kern="100">
                              <a:solidFill>
                                <a:srgbClr val="996633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zh-CN" altLang="zh-CN" sz="2400" i="1" kern="100">
                                  <a:solidFill>
                                    <a:srgbClr val="996633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 kern="100">
                                  <a:solidFill>
                                    <a:srgbClr val="996633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altLang="zh-CN" sz="2400" i="1" kern="100">
                                  <a:solidFill>
                                    <a:srgbClr val="996633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zh-CN" altLang="zh-CN" sz="2400" i="1" kern="100">
                              <a:solidFill>
                                <a:srgbClr val="996633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zh-CN" sz="2400" i="1" kern="100">
                                  <a:solidFill>
                                    <a:srgbClr val="996633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zh-CN" sz="2400" i="1" kern="100">
                                      <a:solidFill>
                                        <a:srgbClr val="996633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 kern="100">
                                      <a:solidFill>
                                        <a:srgbClr val="996633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i="1" kern="100">
                                      <a:solidFill>
                                        <a:srgbClr val="996633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zh-CN" altLang="zh-CN" sz="2400" i="1" kern="100">
                                          <a:solidFill>
                                            <a:srgbClr val="996633"/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 kern="100">
                                          <a:solidFill>
                                            <a:srgbClr val="996633"/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ℏ</m:t>
                                      </m:r>
                                    </m:e>
                                    <m:sup>
                                      <m:r>
                                        <a:rPr lang="en-US" altLang="zh-CN" sz="2400" i="1" kern="100">
                                          <a:solidFill>
                                            <a:srgbClr val="996633"/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zh-CN" altLang="zh-CN" sz="2400" i="1" kern="100">
                                  <a:solidFill>
                                    <a:srgbClr val="996633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 kern="100">
                                  <a:solidFill>
                                    <a:srgbClr val="996633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altLang="zh-CN" sz="2400" i="1" kern="100">
                                  <a:solidFill>
                                    <a:srgbClr val="996633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zh-CN" altLang="zh-CN" sz="2400" i="1" kern="100">
                              <a:solidFill>
                                <a:srgbClr val="996633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kern="100">
                              <a:solidFill>
                                <a:srgbClr val="996633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p>
                          <m:f>
                            <m:fPr>
                              <m:type m:val="lin"/>
                              <m:ctrlPr>
                                <a:rPr lang="zh-CN" altLang="zh-CN" sz="2400" i="1" kern="100">
                                  <a:solidFill>
                                    <a:srgbClr val="996633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 kern="100">
                                  <a:solidFill>
                                    <a:srgbClr val="996633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i="1" kern="100">
                                  <a:solidFill>
                                    <a:srgbClr val="996633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altLang="zh-CN" sz="2400" b="0" i="1" kern="100" smtClean="0">
                          <a:solidFill>
                            <a:srgbClr val="9966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b="0" i="1" kern="100" smtClean="0">
                          <a:solidFill>
                            <a:srgbClr val="9966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altLang="zh-CN" sz="2400" b="0" i="1" kern="100" smtClean="0">
                              <a:solidFill>
                                <a:srgbClr val="996633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kern="100" smtClean="0">
                              <a:solidFill>
                                <a:srgbClr val="996633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p>
                          <m:f>
                            <m:fPr>
                              <m:type m:val="lin"/>
                              <m:ctrlPr>
                                <a:rPr lang="en-US" altLang="zh-CN" sz="2400" b="0" i="1" kern="100" smtClean="0">
                                  <a:solidFill>
                                    <a:srgbClr val="996633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kern="100" smtClean="0">
                                  <a:solidFill>
                                    <a:srgbClr val="996633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kern="100" smtClean="0">
                                  <a:solidFill>
                                    <a:srgbClr val="996633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CN" altLang="zh-CN" sz="2400" kern="100" dirty="0">
                  <a:solidFill>
                    <a:srgbClr val="99663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324" y="3623976"/>
                <a:ext cx="6096866" cy="1260858"/>
              </a:xfrm>
              <a:prstGeom prst="rect">
                <a:avLst/>
              </a:prstGeom>
              <a:blipFill rotWithShape="1">
                <a:blip r:embed="rId5"/>
                <a:stretch>
                  <a:fillRect l="-8" t="-2" r="1" b="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8335464" y="163063"/>
                <a:ext cx="3775141" cy="728661"/>
              </a:xfrm>
              <a:prstGeom prst="rect">
                <a:avLst/>
              </a:prstGeom>
              <a:solidFill>
                <a:srgbClr val="FFFF00">
                  <a:alpha val="49000"/>
                </a:srgb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zh-CN" altLang="zh-CN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20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zh-CN" altLang="zh-CN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20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464" y="163063"/>
                <a:ext cx="3775141" cy="728661"/>
              </a:xfrm>
              <a:prstGeom prst="rect">
                <a:avLst/>
              </a:prstGeom>
              <a:blipFill rotWithShape="1">
                <a:blip r:embed="rId6"/>
                <a:stretch>
                  <a:fillRect l="-12" t="-69" r="14" b="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8691900" y="907849"/>
                <a:ext cx="3308598" cy="668516"/>
              </a:xfrm>
              <a:prstGeom prst="rect">
                <a:avLst/>
              </a:prstGeom>
              <a:solidFill>
                <a:srgbClr val="FFFF00">
                  <a:alpha val="32000"/>
                </a:srgb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/>
                  <a:t>1</a:t>
                </a:r>
                <a:r>
                  <a:rPr lang="zh-CN" altLang="en-US" sz="2400" dirty="0"/>
                  <a:t>个波矢占据“体积”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(2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1900" y="907849"/>
                <a:ext cx="3308598" cy="668516"/>
              </a:xfrm>
              <a:prstGeom prst="rect">
                <a:avLst/>
              </a:prstGeom>
              <a:blipFill rotWithShape="1">
                <a:blip r:embed="rId7"/>
                <a:stretch>
                  <a:fillRect l="-1" t="-65" r="-69" b="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标注: 弯曲线形 8"/>
          <p:cNvSpPr/>
          <p:nvPr/>
        </p:nvSpPr>
        <p:spPr>
          <a:xfrm>
            <a:off x="9328131" y="1745088"/>
            <a:ext cx="2672367" cy="612648"/>
          </a:xfrm>
          <a:prstGeom prst="borderCallout2">
            <a:avLst>
              <a:gd name="adj1" fmla="val 12444"/>
              <a:gd name="adj2" fmla="val -2068"/>
              <a:gd name="adj3" fmla="val 13495"/>
              <a:gd name="adj4" fmla="val -230643"/>
              <a:gd name="adj5" fmla="val 75712"/>
              <a:gd name="adj6" fmla="val -23100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单位体积内状态数</a:t>
            </a:r>
          </a:p>
        </p:txBody>
      </p:sp>
      <p:sp>
        <p:nvSpPr>
          <p:cNvPr id="10" name="标注: 弯曲线形 9"/>
          <p:cNvSpPr/>
          <p:nvPr/>
        </p:nvSpPr>
        <p:spPr>
          <a:xfrm>
            <a:off x="5787451" y="1081980"/>
            <a:ext cx="2798323" cy="612648"/>
          </a:xfrm>
          <a:prstGeom prst="borderCallout2">
            <a:avLst>
              <a:gd name="adj1" fmla="val 51334"/>
              <a:gd name="adj2" fmla="val 342"/>
              <a:gd name="adj3" fmla="val 52385"/>
              <a:gd name="adj4" fmla="val -112383"/>
              <a:gd name="adj5" fmla="val 208149"/>
              <a:gd name="adj6" fmla="val -11251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电子有</a:t>
            </a:r>
            <a:r>
              <a:rPr lang="en-US" altLang="zh-CN" sz="2400" dirty="0"/>
              <a:t>2</a:t>
            </a:r>
            <a:r>
              <a:rPr lang="zh-CN" altLang="en-US" sz="2400" dirty="0"/>
              <a:t>种自旋状态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标注: 弯曲线形 10"/>
              <p:cNvSpPr/>
              <p:nvPr/>
            </p:nvSpPr>
            <p:spPr>
              <a:xfrm>
                <a:off x="8973645" y="2600170"/>
                <a:ext cx="1902563" cy="612648"/>
              </a:xfrm>
              <a:prstGeom prst="borderCallout2">
                <a:avLst>
                  <a:gd name="adj1" fmla="val 96531"/>
                  <a:gd name="adj2" fmla="val -622"/>
                  <a:gd name="adj3" fmla="val 90225"/>
                  <a:gd name="adj4" fmla="val -247321"/>
                  <a:gd name="adj5" fmla="val 22107"/>
                  <a:gd name="adj6" fmla="val -246282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𝑑𝑘</m:t>
                    </m:r>
                  </m:oMath>
                </a14:m>
                <a:r>
                  <a:rPr lang="zh-CN" altLang="en-US" sz="2400" dirty="0"/>
                  <a:t>范围体积</a:t>
                </a:r>
              </a:p>
            </p:txBody>
          </p:sp>
        </mc:Choice>
        <mc:Fallback xmlns="">
          <p:sp>
            <p:nvSpPr>
              <p:cNvPr id="11" name="标注: 弯曲线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3645" y="2600170"/>
                <a:ext cx="1902563" cy="612648"/>
              </a:xfrm>
              <a:prstGeom prst="borderCallout2">
                <a:avLst>
                  <a:gd name="adj1" fmla="val 96531"/>
                  <a:gd name="adj2" fmla="val -622"/>
                  <a:gd name="adj3" fmla="val 90225"/>
                  <a:gd name="adj4" fmla="val -247321"/>
                  <a:gd name="adj5" fmla="val 22107"/>
                  <a:gd name="adj6" fmla="val -246282"/>
                </a:avLst>
              </a:prstGeom>
              <a:blipFill rotWithShape="1">
                <a:blip r:embed="rId8"/>
                <a:stretch>
                  <a:fillRect l="-247674" t="-1115" r="-304" b="-979"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9924926" y="3337371"/>
                <a:ext cx="1960986" cy="833498"/>
              </a:xfrm>
              <a:prstGeom prst="rect">
                <a:avLst/>
              </a:prstGeom>
              <a:solidFill>
                <a:srgbClr val="FFFF00">
                  <a:alpha val="33000"/>
                </a:srgb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4926" y="3337371"/>
                <a:ext cx="1960986" cy="833498"/>
              </a:xfrm>
              <a:prstGeom prst="rect">
                <a:avLst/>
              </a:prstGeom>
              <a:blipFill rotWithShape="1">
                <a:blip r:embed="rId9"/>
                <a:stretch>
                  <a:fillRect l="-26" t="-54" r="31" b="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F5162A-A864-721E-56F9-F7FD254D3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52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8" grpId="0" animBg="1"/>
      <p:bldP spid="9" grpId="0" animBg="1"/>
      <p:bldP spid="10" grpId="0" animBg="1"/>
      <p:bldP spid="11" grpId="0" animBg="1"/>
      <p:bldP spid="1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3458" y="392605"/>
            <a:ext cx="10928555" cy="6147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15000"/>
              </a:lnSpc>
              <a:spcAft>
                <a:spcPts val="800"/>
              </a:spcAft>
              <a:defRPr sz="3200"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5.</a:t>
            </a:r>
            <a:r>
              <a:rPr lang="zh-CN" altLang="zh-CN" dirty="0"/>
              <a:t>知道近自由电子近似采用的是微扰法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06128" y="1076321"/>
            <a:ext cx="8411497" cy="54944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15000"/>
              </a:lnSpc>
              <a:spcAft>
                <a:spcPts val="800"/>
              </a:spcAft>
              <a:defRPr sz="2800" b="1" kern="1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zh-CN" dirty="0"/>
              <a:t>以自由电子为零级近似，以周期势的起伏为微扰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383458" y="188239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15000"/>
              </a:lnSpc>
              <a:spcAft>
                <a:spcPts val="800"/>
              </a:spcAft>
              <a:defRPr sz="3200"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6. </a:t>
            </a:r>
            <a:r>
              <a:rPr lang="zh-CN" altLang="zh-CN" dirty="0"/>
              <a:t>理解近自由电子近似的结果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526025" y="2601205"/>
                <a:ext cx="10314040" cy="1147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lvl="0">
                  <a:lnSpc>
                    <a:spcPct val="115000"/>
                  </a:lnSpc>
                  <a:spcAft>
                    <a:spcPts val="800"/>
                  </a:spcAft>
                  <a:defRPr sz="2800" b="1" kern="10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dirty="0" err="1"/>
                  <a:t>i</a:t>
                </a:r>
                <a:r>
                  <a:rPr lang="en-US" altLang="zh-CN" dirty="0"/>
                  <a:t>. </a:t>
                </a:r>
                <a:r>
                  <a:rPr lang="zh-CN" altLang="zh-CN" dirty="0"/>
                  <a:t>波矢远离</a:t>
                </a:r>
                <a:r>
                  <a:rPr lang="en-US" altLang="zh-CN" dirty="0"/>
                  <a:t>BZ</a:t>
                </a:r>
                <a:r>
                  <a:rPr lang="zh-CN" altLang="zh-CN" dirty="0"/>
                  <a:t>边界时，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/>
                  <a:t>准连续分布，</a:t>
                </a:r>
                <a:endParaRPr lang="en-US" altLang="zh-CN" dirty="0"/>
              </a:p>
              <a:p>
                <a:r>
                  <a:rPr lang="en-US" altLang="zh-CN" dirty="0"/>
                  <a:t>   </a:t>
                </a:r>
                <a:r>
                  <a:rPr lang="zh-CN" altLang="zh-CN" dirty="0"/>
                  <a:t>与自由电子的几乎相同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25" y="2601205"/>
                <a:ext cx="10314040" cy="1147558"/>
              </a:xfrm>
              <a:prstGeom prst="rect">
                <a:avLst/>
              </a:prstGeom>
              <a:blipFill rotWithShape="1">
                <a:blip r:embed="rId2"/>
                <a:stretch>
                  <a:fillRect l="-2" t="-21" r="6" b="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231617" y="5073324"/>
                <a:ext cx="6096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2800" b="1" kern="10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dirty="0"/>
                  <a:t> iii. </a:t>
                </a:r>
                <a:r>
                  <a:rPr lang="zh-CN" altLang="zh-CN" dirty="0"/>
                  <a:t>波矢在</a:t>
                </a:r>
                <a:r>
                  <a:rPr lang="en-US" altLang="zh-CN" dirty="0"/>
                  <a:t>BZ</a:t>
                </a:r>
                <a:r>
                  <a:rPr lang="zh-CN" altLang="zh-CN" dirty="0"/>
                  <a:t>边界处出现能隙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|"/>
                        <m:endChr m:val="|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17" y="5073324"/>
                <a:ext cx="6096000" cy="523220"/>
              </a:xfrm>
              <a:prstGeom prst="rect">
                <a:avLst/>
              </a:prstGeom>
              <a:blipFill rotWithShape="1">
                <a:blip r:embed="rId3"/>
                <a:stretch>
                  <a:fillRect l="-8" t="-59" r="8" b="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383458" y="3962837"/>
                <a:ext cx="10530349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800" b="1" kern="10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ii. </a:t>
                </a:r>
                <a:r>
                  <a:rPr lang="zh-CN" altLang="zh-CN" sz="2800" b="1" kern="10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波矢接近</a:t>
                </a:r>
                <a:r>
                  <a:rPr lang="en-US" altLang="zh-CN" sz="2800" b="1" kern="10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BZ</a:t>
                </a:r>
                <a:r>
                  <a:rPr lang="zh-CN" altLang="zh-CN" sz="2800" b="1" kern="10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边界时，</a:t>
                </a:r>
                <a14:m>
                  <m:oMath xmlns:m="http://schemas.openxmlformats.org/officeDocument/2006/math">
                    <m:r>
                      <a:rPr lang="en-US" altLang="zh-CN" sz="2800" b="1" kern="10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2800" b="1" kern="10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kern="10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800" b="1" kern="10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800" b="1" kern="10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800" b="1" kern="10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出现“卷边”，</a:t>
                </a:r>
                <a:endParaRPr lang="en-US" altLang="zh-CN" sz="2800" b="1" kern="1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2800" b="1" kern="10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  </a:t>
                </a:r>
                <a:r>
                  <a:rPr lang="zh-CN" altLang="zh-CN" sz="2800" b="1" kern="10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偏离自由电子的</a:t>
                </a:r>
                <a14:m>
                  <m:oMath xmlns:m="http://schemas.openxmlformats.org/officeDocument/2006/math">
                    <m:r>
                      <a:rPr lang="en-US" altLang="zh-CN" sz="2800" b="1" kern="10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2800" b="1" kern="10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0" i="1" kern="1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800" b="1" kern="10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en-US" sz="2800" b="1" kern="1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58" y="3962837"/>
                <a:ext cx="10530349" cy="954107"/>
              </a:xfrm>
              <a:prstGeom prst="rect">
                <a:avLst/>
              </a:prstGeom>
              <a:blipFill rotWithShape="1">
                <a:blip r:embed="rId4"/>
                <a:stretch>
                  <a:fillRect l="-5" t="-46" r="1" b="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861" y="2054665"/>
            <a:ext cx="3572510" cy="422148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231617" y="5752924"/>
                <a:ext cx="6096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2800" b="1" kern="10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dirty="0"/>
                  <a:t> iv. </a:t>
                </a:r>
                <a:r>
                  <a:rPr lang="zh-CN" altLang="en-US" dirty="0">
                    <a:hlinkClick r:id="rId6" action="ppaction://hlinkpres?slideindex=1&amp;slidetitle="/>
                  </a:rPr>
                  <a:t>会计算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hlinkClick r:id="rId6" action="ppaction://hlinkpres?slideindex=1&amp;slidetitle=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  <a:hlinkClick r:id="rId6" action="ppaction://hlinkpres?slideindex=1&amp;slidetitle="/>
                          </a:rPr>
                          <m:t>𝑉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  <a:hlinkClick r:id="rId6" action="ppaction://hlinkpres?slideindex=1&amp;slidetitle="/>
                          </a:rPr>
                          <m:t>𝑛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17" y="5752924"/>
                <a:ext cx="6096000" cy="523220"/>
              </a:xfrm>
              <a:prstGeom prst="rect">
                <a:avLst/>
              </a:prstGeom>
              <a:blipFill rotWithShape="1">
                <a:blip r:embed="rId7"/>
                <a:stretch>
                  <a:fillRect l="-8" t="-88" r="8" b="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C2B31E0-A4A0-CE1D-2B96-74C1CD9FB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53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  <p:bldP spid="1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31210" y="252229"/>
            <a:ext cx="6096866" cy="38824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15000"/>
              </a:lnSpc>
              <a:spcAft>
                <a:spcPts val="800"/>
              </a:spcAft>
              <a:defRPr sz="3200"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7.</a:t>
            </a:r>
            <a:r>
              <a:rPr lang="zh-CN" altLang="zh-CN" dirty="0"/>
              <a:t>理解关于电子波矢的简约方案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59770" y="3643611"/>
                <a:ext cx="6096866" cy="5986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lvl="0">
                  <a:lnSpc>
                    <a:spcPct val="115000"/>
                  </a:lnSpc>
                  <a:spcAft>
                    <a:spcPts val="800"/>
                  </a:spcAft>
                  <a:defRPr sz="2800" b="1" kern="10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dirty="0"/>
                  <a:t> iii.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lang="zh-CN" altLang="zh-CN" dirty="0"/>
                  <a:t>与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en-US" altLang="zh-CN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⃑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acc>
                  </m:oMath>
                </a14:m>
                <a:r>
                  <a:rPr lang="zh-CN" altLang="zh-CN" dirty="0"/>
                  <a:t>标记的是同一个状态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70" y="3643611"/>
                <a:ext cx="6096866" cy="598690"/>
              </a:xfrm>
              <a:prstGeom prst="rect">
                <a:avLst/>
              </a:prstGeom>
              <a:blipFill rotWithShape="1">
                <a:blip r:embed="rId2"/>
                <a:stretch>
                  <a:fillRect l="-1" t="-103" r="5" b="-8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471486" y="1021157"/>
                <a:ext cx="6360537" cy="12747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lvl="0">
                  <a:lnSpc>
                    <a:spcPct val="115000"/>
                  </a:lnSpc>
                  <a:spcAft>
                    <a:spcPts val="800"/>
                  </a:spcAft>
                  <a:defRPr sz="2800" b="1" kern="10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dirty="0" err="1"/>
                  <a:t>i</a:t>
                </a:r>
                <a:r>
                  <a:rPr lang="en-US" altLang="zh-CN" dirty="0"/>
                  <a:t>. </a:t>
                </a:r>
                <a:r>
                  <a:rPr lang="zh-CN" altLang="zh-CN" dirty="0"/>
                  <a:t>电子</a:t>
                </a:r>
                <a:r>
                  <a:rPr lang="zh-CN" altLang="en-US" dirty="0"/>
                  <a:t>的</a:t>
                </a:r>
                <a:r>
                  <a:rPr lang="zh-CN" altLang="zh-CN" dirty="0"/>
                  <a:t>本征能量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⃑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en-US" altLang="zh-C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/>
                  <a:t>以倒格矢为周期，</a:t>
                </a:r>
                <a:r>
                  <a:rPr lang="en-US" altLang="zh-CN" dirty="0"/>
                  <a:t> </a:t>
                </a:r>
              </a:p>
              <a:p>
                <a:r>
                  <a:rPr lang="en-US" altLang="zh-CN" dirty="0"/>
                  <a:t>   </a:t>
                </a:r>
                <a:r>
                  <a:rPr lang="zh-CN" altLang="zh-CN" dirty="0"/>
                  <a:t>即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⃑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en-US" altLang="zh-CN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zh-CN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⃑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en-US" altLang="zh-CN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⃑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acc>
                    <m:r>
                      <a:rPr lang="en-US" altLang="zh-C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86" y="1021157"/>
                <a:ext cx="6360537" cy="1274773"/>
              </a:xfrm>
              <a:prstGeom prst="rect">
                <a:avLst/>
              </a:prstGeom>
              <a:blipFill rotWithShape="1">
                <a:blip r:embed="rId3"/>
                <a:stretch>
                  <a:fillRect l="-5" t="-6" r="-1427" b="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331211" y="2332384"/>
                <a:ext cx="7290521" cy="12747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lvl="0">
                  <a:lnSpc>
                    <a:spcPct val="115000"/>
                  </a:lnSpc>
                  <a:spcAft>
                    <a:spcPts val="800"/>
                  </a:spcAft>
                  <a:defRPr sz="2800" b="1" kern="10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dirty="0"/>
                  <a:t>ii. </a:t>
                </a:r>
                <a:r>
                  <a:rPr lang="zh-CN" altLang="zh-CN" dirty="0"/>
                  <a:t>电子</a:t>
                </a:r>
                <a:r>
                  <a:rPr lang="zh-CN" altLang="en-US" dirty="0"/>
                  <a:t>的</a:t>
                </a:r>
                <a:r>
                  <a:rPr lang="zh-CN" altLang="zh-CN" dirty="0"/>
                  <a:t>能量本征</a:t>
                </a:r>
                <a:r>
                  <a:rPr lang="zh-CN" altLang="en-US" dirty="0"/>
                  <a:t>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acc>
                          <m:accPr>
                            <m:chr m:val="⃑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altLang="zh-C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/>
                  <a:t>以倒格矢为周期，</a:t>
                </a:r>
                <a:endParaRPr lang="en-US" altLang="zh-CN" dirty="0"/>
              </a:p>
              <a:p>
                <a:r>
                  <a:rPr lang="en-US" altLang="zh-CN" dirty="0"/>
                  <a:t>    </a:t>
                </a:r>
                <a:r>
                  <a:rPr lang="zh-CN" altLang="zh-CN" dirty="0"/>
                  <a:t>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acc>
                          <m:accPr>
                            <m:chr m:val="⃑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acc>
                          <m:accPr>
                            <m:chr m:val="⃑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⃑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</m:oMath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11" y="2332384"/>
                <a:ext cx="7290521" cy="1274773"/>
              </a:xfrm>
              <a:prstGeom prst="rect">
                <a:avLst/>
              </a:prstGeom>
              <a:blipFill rotWithShape="1">
                <a:blip r:embed="rId4"/>
                <a:stretch>
                  <a:fillRect l="-5" t="-2" r="-1814" b="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组合 10"/>
          <p:cNvGrpSpPr/>
          <p:nvPr/>
        </p:nvGrpSpPr>
        <p:grpSpPr>
          <a:xfrm>
            <a:off x="7284026" y="876311"/>
            <a:ext cx="2606778" cy="1936941"/>
            <a:chOff x="7284026" y="876311"/>
            <a:chExt cx="2606778" cy="19369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7284026" y="876311"/>
                  <a:ext cx="587087" cy="19369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zh-CN" altLang="en-US" sz="4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4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</m:mr>
                              <m:mr>
                                <m:e/>
                              </m:mr>
                              <m:mr>
                                <m:e/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4400" dirty="0"/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4026" y="876311"/>
                  <a:ext cx="587087" cy="1936941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文本框 9"/>
            <p:cNvSpPr txBox="1"/>
            <p:nvPr/>
          </p:nvSpPr>
          <p:spPr>
            <a:xfrm>
              <a:off x="8167255" y="1658543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不要求证明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909201" y="4436075"/>
                <a:ext cx="7865921" cy="6034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lvl="0">
                  <a:lnSpc>
                    <a:spcPct val="115000"/>
                  </a:lnSpc>
                  <a:spcAft>
                    <a:spcPts val="800"/>
                  </a:spcAft>
                  <a:defRPr sz="2800" b="1" kern="10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</a:lstStyle>
              <a:p>
                <a:r>
                  <a:rPr lang="zh-CN" altLang="zh-CN" dirty="0">
                    <a:solidFill>
                      <a:srgbClr val="996633"/>
                    </a:solidFill>
                  </a:rPr>
                  <a:t>故可将波矢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CN" altLang="zh-CN" i="1">
                            <a:solidFill>
                              <a:srgbClr val="99663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>
                            <a:solidFill>
                              <a:srgbClr val="996633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lang="zh-CN" altLang="zh-CN" dirty="0">
                    <a:solidFill>
                      <a:srgbClr val="996633"/>
                    </a:solidFill>
                  </a:rPr>
                  <a:t>限制在</a:t>
                </a:r>
                <a:r>
                  <a:rPr lang="en-US" altLang="zh-CN" dirty="0">
                    <a:solidFill>
                      <a:srgbClr val="996633"/>
                    </a:solidFill>
                  </a:rPr>
                  <a:t>1st BZ</a:t>
                </a:r>
                <a:r>
                  <a:rPr lang="zh-CN" altLang="zh-CN" dirty="0">
                    <a:solidFill>
                      <a:srgbClr val="996633"/>
                    </a:solidFill>
                  </a:rPr>
                  <a:t>。</a:t>
                </a: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201" y="4436075"/>
                <a:ext cx="7865921" cy="603435"/>
              </a:xfrm>
              <a:prstGeom prst="rect">
                <a:avLst/>
              </a:prstGeom>
              <a:blipFill rotWithShape="1">
                <a:blip r:embed="rId6"/>
                <a:stretch>
                  <a:fillRect l="-7" t="-99" r="1" b="-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1DCC7D5-2C8F-8EE0-90AE-B275BD37E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54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2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984" y="474304"/>
            <a:ext cx="2552563" cy="220241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782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766" y="1388908"/>
            <a:ext cx="3990892" cy="405631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782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92" y="2808280"/>
            <a:ext cx="3541761" cy="34886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矩形 6"/>
          <p:cNvSpPr/>
          <p:nvPr/>
        </p:nvSpPr>
        <p:spPr>
          <a:xfrm>
            <a:off x="2423592" y="5485013"/>
            <a:ext cx="38884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Si</a:t>
            </a:r>
            <a:r>
              <a:rPr lang="zh-CN" altLang="en-US" sz="2400" b="1" dirty="0">
                <a:solidFill>
                  <a:srgbClr val="FF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的能带</a:t>
            </a:r>
            <a:r>
              <a:rPr lang="en-US" altLang="zh-CN" sz="2400" b="1" dirty="0">
                <a:solidFill>
                  <a:srgbClr val="FF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sz="2400" b="1" dirty="0">
                <a:solidFill>
                  <a:srgbClr val="FF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间接带隙</a:t>
            </a:r>
            <a:endParaRPr lang="en-US" altLang="zh-CN" sz="2400" b="1" dirty="0">
              <a:solidFill>
                <a:srgbClr val="FF0000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86504" y="6226594"/>
            <a:ext cx="38884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GaAs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的能带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直接带隙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191391" y="3757617"/>
            <a:ext cx="620721" cy="1588"/>
          </a:xfrm>
          <a:prstGeom prst="line">
            <a:avLst/>
          </a:prstGeom>
          <a:ln w="38100">
            <a:solidFill>
              <a:srgbClr val="0000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7191391" y="3976695"/>
            <a:ext cx="620721" cy="1588"/>
          </a:xfrm>
          <a:prstGeom prst="line">
            <a:avLst/>
          </a:prstGeom>
          <a:ln w="38100">
            <a:solidFill>
              <a:srgbClr val="0000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110076" y="2516175"/>
            <a:ext cx="620721" cy="1588"/>
          </a:xfrm>
          <a:prstGeom prst="line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3051199" y="2735253"/>
            <a:ext cx="620721" cy="1588"/>
          </a:xfrm>
          <a:prstGeom prst="line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8AE2F697-0D19-04AB-0A04-0C2B9869B4E2}"/>
              </a:ext>
            </a:extLst>
          </p:cNvPr>
          <p:cNvSpPr txBox="1"/>
          <p:nvPr/>
        </p:nvSpPr>
        <p:spPr>
          <a:xfrm>
            <a:off x="438150" y="348734"/>
            <a:ext cx="4629150" cy="6147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15000"/>
              </a:lnSpc>
              <a:spcAft>
                <a:spcPts val="800"/>
              </a:spcAft>
              <a:defRPr sz="3200"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8. </a:t>
            </a:r>
            <a:r>
              <a:rPr lang="zh-CN" altLang="zh-CN" dirty="0"/>
              <a:t>能大致看懂能带图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4632" y="305863"/>
            <a:ext cx="11198941" cy="6147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15000"/>
              </a:lnSpc>
              <a:spcAft>
                <a:spcPts val="800"/>
              </a:spcAft>
              <a:defRPr sz="3200"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9. </a:t>
            </a:r>
            <a:r>
              <a:rPr lang="zh-CN" altLang="zh-CN" dirty="0"/>
              <a:t>知道紧束缚近似本质上也是一种微扰法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422787" y="1055809"/>
                <a:ext cx="11469329" cy="5493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lvl="0">
                  <a:lnSpc>
                    <a:spcPct val="115000"/>
                  </a:lnSpc>
                  <a:spcAft>
                    <a:spcPts val="800"/>
                  </a:spcAft>
                  <a:defRPr sz="2800" b="1" kern="10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</a:lstStyle>
              <a:p>
                <a:r>
                  <a:rPr lang="zh-CN" altLang="zh-CN" dirty="0">
                    <a:solidFill>
                      <a:srgbClr val="996633"/>
                    </a:solidFill>
                  </a:rPr>
                  <a:t>以孤立原子中电子状态为零级近似，以</a:t>
                </a:r>
                <a14:m>
                  <m:oMath xmlns:m="http://schemas.openxmlformats.org/officeDocument/2006/math">
                    <m:r>
                      <a:rPr lang="zh-CN" alt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周期势</m:t>
                    </m:r>
                    <m:r>
                      <a:rPr lang="en-US" altLang="zh-CN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−</m:t>
                    </m:r>
                    <m:r>
                      <a:rPr lang="zh-CN" altLang="en-US" b="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孤立</m:t>
                    </m:r>
                    <m:r>
                      <a:rPr lang="zh-CN" alt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原子</m:t>
                    </m:r>
                    <m:r>
                      <a:rPr lang="zh-CN" altLang="en-US" b="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势</m:t>
                    </m:r>
                  </m:oMath>
                </a14:m>
                <a:r>
                  <a:rPr lang="zh-CN" altLang="zh-CN" dirty="0">
                    <a:solidFill>
                      <a:srgbClr val="996633"/>
                    </a:solidFill>
                  </a:rPr>
                  <a:t>为微扰</a:t>
                </a:r>
                <a:endParaRPr lang="zh-CN" altLang="en-US" dirty="0">
                  <a:solidFill>
                    <a:srgbClr val="996633"/>
                  </a:solidFill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87" y="1055809"/>
                <a:ext cx="11469329" cy="549381"/>
              </a:xfrm>
              <a:prstGeom prst="rect">
                <a:avLst/>
              </a:prstGeom>
              <a:blipFill rotWithShape="1">
                <a:blip r:embed="rId2"/>
                <a:stretch>
                  <a:fillRect l="-4" t="-80" r="4" b="-7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231057" y="1893349"/>
            <a:ext cx="11282516" cy="6240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15000"/>
              </a:lnSpc>
              <a:spcAft>
                <a:spcPts val="800"/>
              </a:spcAft>
              <a:defRPr sz="3200"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10.</a:t>
            </a:r>
            <a:r>
              <a:rPr lang="zh-CN" altLang="zh-CN" dirty="0">
                <a:hlinkClick r:id="rId3" action="ppaction://hlinkpres?slideindex=1&amp;slidetitle="/>
              </a:rPr>
              <a:t>掌握</a:t>
            </a:r>
            <a:r>
              <a:rPr lang="en-US" altLang="zh-CN" dirty="0">
                <a:hlinkClick r:id="rId3" action="ppaction://hlinkpres?slideindex=1&amp;slidetitle="/>
              </a:rPr>
              <a:t>TBA</a:t>
            </a:r>
            <a:r>
              <a:rPr lang="zh-CN" altLang="zh-CN" dirty="0">
                <a:hlinkClick r:id="rId3" action="ppaction://hlinkpres?slideindex=1&amp;slidetitle="/>
              </a:rPr>
              <a:t>公式的使用方法</a:t>
            </a:r>
            <a:endParaRPr lang="zh-CN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639097" y="3802895"/>
            <a:ext cx="7231626" cy="6147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15000"/>
              </a:lnSpc>
              <a:spcAft>
                <a:spcPts val="800"/>
              </a:spcAft>
              <a:defRPr sz="2800" b="1" kern="100">
                <a:solidFill>
                  <a:srgbClr val="9966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ii.</a:t>
            </a:r>
            <a:r>
              <a:rPr lang="zh-CN" altLang="en-US" dirty="0"/>
              <a:t>会</a:t>
            </a:r>
            <a:r>
              <a:rPr lang="zh-CN" altLang="zh-CN" dirty="0"/>
              <a:t>计算得到</a:t>
            </a:r>
            <a:r>
              <a:rPr lang="en-US" altLang="zh-CN" dirty="0"/>
              <a:t>s</a:t>
            </a:r>
            <a:r>
              <a:rPr lang="zh-CN" altLang="zh-CN" dirty="0"/>
              <a:t>能带的显式表达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585020" y="2273734"/>
            <a:ext cx="10800736" cy="1772858"/>
            <a:chOff x="585020" y="2273734"/>
            <a:chExt cx="10800736" cy="1772858"/>
          </a:xfrm>
        </p:grpSpPr>
        <p:sp>
          <p:nvSpPr>
            <p:cNvPr id="8" name="文本框 7"/>
            <p:cNvSpPr txBox="1"/>
            <p:nvPr/>
          </p:nvSpPr>
          <p:spPr>
            <a:xfrm>
              <a:off x="585020" y="2741012"/>
              <a:ext cx="10800736" cy="614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lvl="0">
                <a:lnSpc>
                  <a:spcPct val="115000"/>
                </a:lnSpc>
                <a:spcAft>
                  <a:spcPts val="800"/>
                </a:spcAft>
                <a:defRPr sz="3200" b="1" kern="10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dirty="0">
                  <a:solidFill>
                    <a:srgbClr val="996633"/>
                  </a:solidFill>
                </a:rPr>
                <a:t>i. </a:t>
              </a:r>
              <a:r>
                <a:rPr lang="zh-CN" altLang="en-US" dirty="0">
                  <a:solidFill>
                    <a:srgbClr val="996633"/>
                  </a:solidFill>
                </a:rPr>
                <a:t>理解</a:t>
              </a:r>
              <a:endParaRPr lang="zh-CN" altLang="zh-CN" dirty="0">
                <a:solidFill>
                  <a:srgbClr val="996633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1902540" y="2273734"/>
                  <a:ext cx="6582698" cy="17728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 lvl="0">
                    <a:lnSpc>
                      <a:spcPct val="115000"/>
                    </a:lnSpc>
                    <a:spcAft>
                      <a:spcPts val="800"/>
                    </a:spcAft>
                    <a:defRPr sz="3200" b="1" kern="10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mtClean="0">
                            <a:solidFill>
                              <a:srgbClr val="996633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b="0" i="1" smtClean="0">
                            <a:solidFill>
                              <a:srgbClr val="996633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⃑"/>
                            <m:ctrlPr>
                              <a:rPr lang="en-US" altLang="zh-CN" b="0" i="1" smtClean="0">
                                <a:solidFill>
                                  <a:srgbClr val="9966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solidFill>
                                  <a:srgbClr val="996633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altLang="zh-CN" b="1" i="1" smtClean="0">
                            <a:solidFill>
                              <a:srgbClr val="99663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b="0" i="1">
                            <a:solidFill>
                              <a:srgbClr val="99663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rgbClr val="9966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solidFill>
                                  <a:srgbClr val="996633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>
                                <a:solidFill>
                                  <a:srgbClr val="996633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altLang="zh-CN">
                            <a:solidFill>
                              <a:srgbClr val="996633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rgbClr val="9966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solidFill>
                                  <a:srgbClr val="996633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altLang="zh-CN">
                                <a:solidFill>
                                  <a:srgbClr val="996633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>
                            <a:solidFill>
                              <a:srgbClr val="996633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>
                                <a:solidFill>
                                  <a:srgbClr val="9966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996633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996633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zh-CN" altLang="zh-CN" i="1">
                                <a:solidFill>
                                  <a:srgbClr val="9966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zh-CN">
                                <a:solidFill>
                                  <a:srgbClr val="996633"/>
                                </a:solidFill>
                                <a:latin typeface="Cambria Math" panose="02040503050406030204" pitchFamily="18" charset="0"/>
                              </a:rPr>
                              <m:t>最邻近</m:t>
                            </m:r>
                            <m:sSub>
                              <m:sSubPr>
                                <m:ctrlPr>
                                  <a:rPr lang="zh-CN" altLang="zh-CN" i="1">
                                    <a:solidFill>
                                      <a:srgbClr val="9966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zh-CN" altLang="zh-CN" i="1">
                                        <a:solidFill>
                                          <a:srgbClr val="9966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>
                                        <a:solidFill>
                                          <a:srgbClr val="9966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>
                                    <a:solidFill>
                                      <a:srgbClr val="996633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zh-CN" altLang="zh-CN" i="1">
                                    <a:solidFill>
                                      <a:srgbClr val="9966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>
                                    <a:solidFill>
                                      <a:srgbClr val="996633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>
                                    <a:solidFill>
                                      <a:srgbClr val="996633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>
                                    <a:solidFill>
                                      <a:srgbClr val="996633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zh-CN" altLang="zh-CN" i="1">
                                        <a:solidFill>
                                          <a:srgbClr val="9966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>
                                        <a:solidFill>
                                          <a:srgbClr val="9966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  <m:r>
                                  <a:rPr lang="en-US" altLang="zh-CN">
                                    <a:solidFill>
                                      <a:srgbClr val="996633"/>
                                    </a:solidFill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solidFill>
                                          <a:srgbClr val="9966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en-US" altLang="zh-CN" i="1" smtClean="0">
                                            <a:solidFill>
                                              <a:srgbClr val="9966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rgbClr val="9966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rgbClr val="9966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oMath>
                    </m:oMathPara>
                  </a14:m>
                  <a:endParaRPr lang="zh-CN" altLang="zh-CN" dirty="0"/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2540" y="2273734"/>
                  <a:ext cx="6582698" cy="1772858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文本框 11"/>
          <p:cNvSpPr txBox="1"/>
          <p:nvPr/>
        </p:nvSpPr>
        <p:spPr>
          <a:xfrm>
            <a:off x="695632" y="4692714"/>
            <a:ext cx="10800736" cy="6147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15000"/>
              </a:lnSpc>
              <a:spcAft>
                <a:spcPts val="800"/>
              </a:spcAft>
              <a:defRPr sz="2800" b="1" kern="100">
                <a:solidFill>
                  <a:srgbClr val="9966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iii.</a:t>
            </a:r>
            <a:r>
              <a:rPr lang="zh-CN" altLang="zh-CN" dirty="0"/>
              <a:t>会找到带底位置和带底能量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12837" y="5531015"/>
            <a:ext cx="10800736" cy="6147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15000"/>
              </a:lnSpc>
              <a:spcAft>
                <a:spcPts val="800"/>
              </a:spcAft>
              <a:defRPr sz="2800" b="1" kern="100">
                <a:solidFill>
                  <a:srgbClr val="9966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iv.</a:t>
            </a:r>
            <a:r>
              <a:rPr lang="zh-CN" altLang="zh-CN" dirty="0"/>
              <a:t>会计算</a:t>
            </a:r>
            <a:r>
              <a:rPr lang="en-US" altLang="zh-CN" dirty="0"/>
              <a:t>BZ</a:t>
            </a:r>
            <a:r>
              <a:rPr lang="zh-CN" altLang="zh-CN" dirty="0"/>
              <a:t>高对称性点处的能量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1813C9D-9FCB-7DE2-985B-F750C82B2B45}"/>
                  </a:ext>
                </a:extLst>
              </p:cNvPr>
              <p:cNvSpPr txBox="1"/>
              <p:nvPr/>
            </p:nvSpPr>
            <p:spPr>
              <a:xfrm>
                <a:off x="7604312" y="3184348"/>
                <a:ext cx="4288738" cy="961995"/>
              </a:xfrm>
              <a:prstGeom prst="rect">
                <a:avLst/>
              </a:prstGeom>
              <a:solidFill>
                <a:srgbClr val="FFFF00">
                  <a:alpha val="37000"/>
                </a:srgb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有写成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solidFill>
                              <a:srgbClr val="9966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>
                            <a:solidFill>
                              <a:srgbClr val="996633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400">
                            <a:solidFill>
                              <a:srgbClr val="99663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acc>
                          <m:accPr>
                            <m:chr m:val="⃑"/>
                            <m:ctrlPr>
                              <a:rPr lang="zh-CN" altLang="zh-CN" sz="2400" i="1">
                                <a:solidFill>
                                  <a:srgbClr val="9966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>
                                <a:solidFill>
                                  <a:srgbClr val="996633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altLang="zh-CN" sz="2400">
                            <a:solidFill>
                              <a:srgbClr val="996633"/>
                            </a:solidFill>
                            <a:latin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9966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altLang="zh-CN" sz="2400" i="1">
                                    <a:solidFill>
                                      <a:srgbClr val="9966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solidFill>
                                      <a:srgbClr val="996633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996633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的，这也是对的，</a:t>
                </a:r>
                <a:endPara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996633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2400" i="1">
                        <a:solidFill>
                          <a:srgbClr val="996633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>
                        <a:solidFill>
                          <a:srgbClr val="996633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⃑"/>
                        <m:ctrlPr>
                          <a:rPr lang="zh-CN" altLang="zh-CN" sz="2400" i="1">
                            <a:solidFill>
                              <a:srgbClr val="99663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>
                            <a:solidFill>
                              <a:srgbClr val="996633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en-US" altLang="zh-CN" sz="2400">
                        <a:solidFill>
                          <a:srgbClr val="996633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400" i="1">
                        <a:solidFill>
                          <a:srgbClr val="996633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2400">
                        <a:solidFill>
                          <a:srgbClr val="996633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⃑"/>
                        <m:ctrlPr>
                          <a:rPr lang="en-US" altLang="zh-CN" sz="2400" i="1">
                            <a:solidFill>
                              <a:srgbClr val="99663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solidFill>
                              <a:srgbClr val="996633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en-US" altLang="zh-CN" sz="2400">
                        <a:solidFill>
                          <a:srgbClr val="99663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1813C9D-9FCB-7DE2-985B-F750C82B2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4312" y="3184348"/>
                <a:ext cx="4288738" cy="961995"/>
              </a:xfrm>
              <a:prstGeom prst="rect">
                <a:avLst/>
              </a:prstGeom>
              <a:blipFill>
                <a:blip r:embed="rId5"/>
                <a:stretch>
                  <a:fillRect l="-2131" r="-1278" b="-113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9CA4C9-B737-6E20-755A-D53D156B2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56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2" grpId="0"/>
      <p:bldP spid="13" grpId="0"/>
      <p:bldP spid="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75396" y="372019"/>
            <a:ext cx="4881507" cy="38824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15000"/>
              </a:lnSpc>
              <a:spcAft>
                <a:spcPts val="800"/>
              </a:spcAft>
              <a:defRPr sz="3200"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11.</a:t>
            </a:r>
            <a:r>
              <a:rPr lang="zh-CN" altLang="zh-CN" dirty="0"/>
              <a:t>掌握费米分布函数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8299F1D-2455-7CBD-F470-D7F64BD2DC21}"/>
                  </a:ext>
                </a:extLst>
              </p:cNvPr>
              <p:cNvSpPr txBox="1"/>
              <p:nvPr/>
            </p:nvSpPr>
            <p:spPr>
              <a:xfrm>
                <a:off x="295175" y="1049725"/>
                <a:ext cx="9689483" cy="820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lvl="0">
                  <a:lnSpc>
                    <a:spcPct val="115000"/>
                  </a:lnSpc>
                  <a:spcAft>
                    <a:spcPts val="800"/>
                  </a:spcAft>
                  <a:defRPr sz="2800" b="1" kern="100">
                    <a:solidFill>
                      <a:srgbClr val="9966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</a:lstStyle>
              <a:p>
                <a:r>
                  <a:rPr lang="zh-CN" altLang="zh-CN" dirty="0"/>
                  <a:t> 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.</a:t>
                </a:r>
                <a:r>
                  <a:rPr lang="zh-CN" altLang="en-US" dirty="0"/>
                  <a:t> 知道并牢记费米分布函数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type m:val="lin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sub>
                                </m:sSub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sup>
                        </m:s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8299F1D-2455-7CBD-F470-D7F64BD2D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175" y="1049725"/>
                <a:ext cx="9689483" cy="820289"/>
              </a:xfrm>
              <a:prstGeom prst="rect">
                <a:avLst/>
              </a:prstGeom>
              <a:blipFill>
                <a:blip r:embed="rId2"/>
                <a:stretch>
                  <a:fillRect l="-189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C2FBB3D-8867-5779-EC19-38EEF160DA33}"/>
                  </a:ext>
                </a:extLst>
              </p:cNvPr>
              <p:cNvSpPr txBox="1"/>
              <p:nvPr/>
            </p:nvSpPr>
            <p:spPr>
              <a:xfrm>
                <a:off x="467239" y="3242071"/>
                <a:ext cx="11368953" cy="1379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lvl="0">
                  <a:lnSpc>
                    <a:spcPct val="115000"/>
                  </a:lnSpc>
                  <a:spcAft>
                    <a:spcPts val="800"/>
                  </a:spcAft>
                  <a:defRPr sz="2800" b="1" kern="100">
                    <a:solidFill>
                      <a:srgbClr val="9966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dirty="0"/>
                  <a:t>iv. </a:t>
                </a:r>
                <a:r>
                  <a:rPr lang="zh-CN" altLang="zh-CN" dirty="0"/>
                  <a:t>理解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zh-CN" dirty="0"/>
                  <a:t>时，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0≤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  <m:sup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  <m:sup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C2FBB3D-8867-5779-EC19-38EEF160D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9" y="3242071"/>
                <a:ext cx="11368953" cy="1379288"/>
              </a:xfrm>
              <a:prstGeom prst="rect">
                <a:avLst/>
              </a:prstGeom>
              <a:blipFill>
                <a:blip r:embed="rId3"/>
                <a:stretch>
                  <a:fillRect l="-11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4E6AEC8-914A-97E4-B4B5-47723F6836D0}"/>
                  </a:ext>
                </a:extLst>
              </p:cNvPr>
              <p:cNvSpPr txBox="1"/>
              <p:nvPr/>
            </p:nvSpPr>
            <p:spPr>
              <a:xfrm>
                <a:off x="467239" y="4482571"/>
                <a:ext cx="7256208" cy="5494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lvl="0">
                  <a:lnSpc>
                    <a:spcPct val="115000"/>
                  </a:lnSpc>
                  <a:spcAft>
                    <a:spcPts val="800"/>
                  </a:spcAft>
                  <a:defRPr sz="2800" b="1" kern="100">
                    <a:solidFill>
                      <a:srgbClr val="9966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dirty="0"/>
                  <a:t>v.</a:t>
                </a:r>
                <a:r>
                  <a:rPr lang="zh-CN" altLang="en-US" dirty="0"/>
                  <a:t>知道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zh-CN" altLang="en-US" dirty="0"/>
                  <a:t>在</a:t>
                </a:r>
                <a:r>
                  <a:rPr lang="zh-CN" altLang="zh-CN" dirty="0"/>
                  <a:t>电子</a:t>
                </a:r>
                <a:r>
                  <a:rPr lang="zh-CN" altLang="en-US" dirty="0"/>
                  <a:t>系统统计计算中的应用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4E6AEC8-914A-97E4-B4B5-47723F683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9" y="4482571"/>
                <a:ext cx="7256208" cy="549446"/>
              </a:xfrm>
              <a:prstGeom prst="rect">
                <a:avLst/>
              </a:prstGeom>
              <a:blipFill>
                <a:blip r:embed="rId4"/>
                <a:stretch>
                  <a:fillRect l="-1765" t="-6667" b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345E134-186E-23FB-5E4E-9FA0F5A2248B}"/>
                  </a:ext>
                </a:extLst>
              </p:cNvPr>
              <p:cNvSpPr txBox="1"/>
              <p:nvPr/>
            </p:nvSpPr>
            <p:spPr>
              <a:xfrm>
                <a:off x="417870" y="2784184"/>
                <a:ext cx="8445910" cy="5494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lvl="0">
                  <a:lnSpc>
                    <a:spcPct val="115000"/>
                  </a:lnSpc>
                  <a:spcAft>
                    <a:spcPts val="800"/>
                  </a:spcAft>
                  <a:defRPr sz="2800" b="1" kern="100">
                    <a:solidFill>
                      <a:srgbClr val="9966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dirty="0"/>
                  <a:t>iii. </a:t>
                </a:r>
                <a:r>
                  <a:rPr lang="zh-CN" altLang="zh-CN" dirty="0"/>
                  <a:t>知道费米能量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zh-CN" altLang="zh-CN" dirty="0"/>
                  <a:t>是化学势</a:t>
                </a:r>
                <a:r>
                  <a:rPr lang="zh-CN" altLang="en-US" dirty="0"/>
                  <a:t>，与电子密度正相关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345E134-186E-23FB-5E4E-9FA0F5A22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870" y="2784184"/>
                <a:ext cx="8445910" cy="549446"/>
              </a:xfrm>
              <a:prstGeom prst="rect">
                <a:avLst/>
              </a:prstGeom>
              <a:blipFill>
                <a:blip r:embed="rId5"/>
                <a:stretch>
                  <a:fillRect l="-1516" t="-7778" b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6C72EA9-5110-3461-62DC-768083D8412E}"/>
                  </a:ext>
                </a:extLst>
              </p:cNvPr>
              <p:cNvSpPr txBox="1"/>
              <p:nvPr/>
            </p:nvSpPr>
            <p:spPr>
              <a:xfrm>
                <a:off x="575395" y="5290469"/>
                <a:ext cx="11061081" cy="7027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lvl="0">
                  <a:lnSpc>
                    <a:spcPct val="115000"/>
                  </a:lnSpc>
                  <a:spcAft>
                    <a:spcPts val="800"/>
                  </a:spcAft>
                  <a:defRPr sz="2800" b="1" kern="100">
                    <a:solidFill>
                      <a:srgbClr val="9966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</a:lstStyle>
              <a:p>
                <a:r>
                  <a:rPr lang="zh-CN" altLang="en-US" b="0" dirty="0"/>
                  <a:t>电子数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𝑑𝐸</m:t>
                        </m:r>
                      </m:e>
                    </m:nary>
                  </m:oMath>
                </a14:m>
                <a:r>
                  <a:rPr lang="en-US" altLang="zh-CN" dirty="0"/>
                  <a:t>,   </a:t>
                </a:r>
                <a:r>
                  <a:rPr lang="zh-CN" altLang="en-US" b="0" dirty="0"/>
                  <a:t>总能量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CN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𝑑𝐸</m:t>
                        </m:r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6C72EA9-5110-3461-62DC-768083D84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95" y="5290469"/>
                <a:ext cx="11061081" cy="702756"/>
              </a:xfrm>
              <a:prstGeom prst="rect">
                <a:avLst/>
              </a:prstGeom>
              <a:blipFill>
                <a:blip r:embed="rId6"/>
                <a:stretch>
                  <a:fillRect l="-1102" b="-1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85013EE-CE9E-CF41-14FE-61C028710C9F}"/>
                  </a:ext>
                </a:extLst>
              </p:cNvPr>
              <p:cNvSpPr txBox="1"/>
              <p:nvPr/>
            </p:nvSpPr>
            <p:spPr>
              <a:xfrm>
                <a:off x="373625" y="1988801"/>
                <a:ext cx="11262852" cy="5494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lvl="0">
                  <a:lnSpc>
                    <a:spcPct val="115000"/>
                  </a:lnSpc>
                  <a:spcAft>
                    <a:spcPts val="800"/>
                  </a:spcAft>
                  <a:defRPr sz="2800" b="1" kern="100">
                    <a:solidFill>
                      <a:srgbClr val="9966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dirty="0"/>
                  <a:t>ii. </a:t>
                </a:r>
                <a:r>
                  <a:rPr lang="zh-CN" altLang="zh-CN" dirty="0"/>
                  <a:t>知道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zh-CN" altLang="en-US" dirty="0"/>
                  <a:t>代表电子处于能量为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zh-CN" altLang="en-US" dirty="0"/>
                  <a:t>的量子态的几率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85013EE-CE9E-CF41-14FE-61C028710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25" y="1988801"/>
                <a:ext cx="11262852" cy="549446"/>
              </a:xfrm>
              <a:prstGeom prst="rect">
                <a:avLst/>
              </a:prstGeom>
              <a:blipFill>
                <a:blip r:embed="rId7"/>
                <a:stretch>
                  <a:fillRect l="-1082" t="-6667" b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标注: 弯曲线形 10">
            <a:extLst>
              <a:ext uri="{FF2B5EF4-FFF2-40B4-BE49-F238E27FC236}">
                <a16:creationId xmlns:a16="http://schemas.microsoft.com/office/drawing/2014/main" id="{49421F9E-CD2D-1ADA-3415-9155E510688E}"/>
              </a:ext>
            </a:extLst>
          </p:cNvPr>
          <p:cNvSpPr/>
          <p:nvPr/>
        </p:nvSpPr>
        <p:spPr>
          <a:xfrm>
            <a:off x="8903108" y="4621359"/>
            <a:ext cx="1488352" cy="410658"/>
          </a:xfrm>
          <a:prstGeom prst="borderCallout2">
            <a:avLst>
              <a:gd name="adj1" fmla="val 18750"/>
              <a:gd name="adj2" fmla="val -1416"/>
              <a:gd name="adj3" fmla="val 17275"/>
              <a:gd name="adj4" fmla="val -17481"/>
              <a:gd name="adj5" fmla="val 212774"/>
              <a:gd name="adj6" fmla="val -28358"/>
            </a:avLst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能态密度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2F896EF-D49A-27B8-55D6-A3E312656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57</a:t>
            </a:fld>
            <a:endParaRPr lang="zh-CN" altLang="en-US"/>
          </a:p>
        </p:txBody>
      </p:sp>
      <p:graphicFrame>
        <p:nvGraphicFramePr>
          <p:cNvPr id="7" name="Object 15">
            <a:extLst>
              <a:ext uri="{FF2B5EF4-FFF2-40B4-BE49-F238E27FC236}">
                <a16:creationId xmlns:a16="http://schemas.microsoft.com/office/drawing/2014/main" id="{DCC60AB5-920C-1CC5-6E43-DD2738CBD6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7111118"/>
              </p:ext>
            </p:extLst>
          </p:nvPr>
        </p:nvGraphicFramePr>
        <p:xfrm>
          <a:off x="8661216" y="839860"/>
          <a:ext cx="1655763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583565" imgH="215900" progId="Equation.3">
                  <p:embed/>
                </p:oleObj>
              </mc:Choice>
              <mc:Fallback>
                <p:oleObj name="公式" r:id="rId8" imgW="583565" imgH="215900" progId="Equation.3">
                  <p:embed/>
                  <p:pic>
                    <p:nvPicPr>
                      <p:cNvPr id="7579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61216" y="839860"/>
                        <a:ext cx="1655763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8" grpId="0"/>
      <p:bldP spid="9" grpId="0"/>
      <p:bldP spid="10" grpId="0"/>
      <p:bldP spid="1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11F794C-F7C2-F2CC-81E6-6AC3736FBB4F}"/>
              </a:ext>
            </a:extLst>
          </p:cNvPr>
          <p:cNvSpPr txBox="1"/>
          <p:nvPr/>
        </p:nvSpPr>
        <p:spPr>
          <a:xfrm>
            <a:off x="280218" y="311231"/>
            <a:ext cx="11675807" cy="11810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15000"/>
              </a:lnSpc>
              <a:spcAft>
                <a:spcPts val="800"/>
              </a:spcAft>
              <a:defRPr sz="3200"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12.</a:t>
            </a:r>
            <a:r>
              <a:rPr lang="zh-CN" altLang="zh-CN" dirty="0"/>
              <a:t>对于自由电子，理解费米球、费米面、费米波矢、费米半径、费米动量和费米温度等概念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916B571-149F-3477-C586-92B24D02B383}"/>
                  </a:ext>
                </a:extLst>
              </p:cNvPr>
              <p:cNvSpPr txBox="1"/>
              <p:nvPr/>
            </p:nvSpPr>
            <p:spPr>
              <a:xfrm>
                <a:off x="195415" y="1579278"/>
                <a:ext cx="10988778" cy="965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lvl="0">
                  <a:lnSpc>
                    <a:spcPct val="115000"/>
                  </a:lnSpc>
                  <a:spcAft>
                    <a:spcPts val="800"/>
                  </a:spcAft>
                  <a:defRPr sz="3200" b="1" kern="1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dirty="0"/>
                  <a:t>13.</a:t>
                </a:r>
                <a:r>
                  <a:rPr lang="zh-CN" altLang="zh-CN" dirty="0">
                    <a:hlinkClick r:id="rId2" action="ppaction://hlinkpres?slideindex=1&amp;slidetitle="/>
                  </a:rPr>
                  <a:t>对于自由电子</a:t>
                </a:r>
                <a:r>
                  <a:rPr lang="zh-CN" altLang="zh-CN" dirty="0"/>
                  <a:t>，掌握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ℏ</m:t>
                            </m:r>
                          </m:e>
                          <m:sup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(3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type m:val="lin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</m:oMath>
                </a14:m>
                <a:r>
                  <a:rPr lang="zh-CN" altLang="zh-CN" dirty="0"/>
                  <a:t>及其导出方法。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916B571-149F-3477-C586-92B24D02B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15" y="1579278"/>
                <a:ext cx="10988778" cy="965585"/>
              </a:xfrm>
              <a:prstGeom prst="rect">
                <a:avLst/>
              </a:prstGeom>
              <a:blipFill>
                <a:blip r:embed="rId3"/>
                <a:stretch>
                  <a:fillRect l="-1387" b="-88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49D375F-DFB0-39B5-A429-75561A9E4D55}"/>
                  </a:ext>
                </a:extLst>
              </p:cNvPr>
              <p:cNvSpPr txBox="1"/>
              <p:nvPr/>
            </p:nvSpPr>
            <p:spPr>
              <a:xfrm>
                <a:off x="280218" y="2484067"/>
                <a:ext cx="11518492" cy="21872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lvl="0">
                  <a:lnSpc>
                    <a:spcPct val="115000"/>
                  </a:lnSpc>
                  <a:spcAft>
                    <a:spcPts val="800"/>
                  </a:spcAft>
                  <a:defRPr sz="3200" b="1" kern="1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dirty="0"/>
                  <a:t>14.</a:t>
                </a:r>
                <a:r>
                  <a:rPr lang="zh-CN" altLang="zh-CN" dirty="0"/>
                  <a:t>对于</a:t>
                </a:r>
                <a:r>
                  <a:rPr lang="zh-CN" altLang="en-US" dirty="0"/>
                  <a:t>自由电子，</a:t>
                </a:r>
                <a:r>
                  <a:rPr lang="zh-CN" altLang="zh-CN" dirty="0"/>
                  <a:t>知道常温下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zh-CN" altLang="zh-CN" dirty="0"/>
                  <a:t>，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zh-CN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)~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Sup>
                          <m:sSub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  <m:sup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den>
                    </m:f>
                  </m:oMath>
                </a14:m>
                <a:r>
                  <a:rPr lang="zh-CN" altLang="zh-CN" dirty="0"/>
                  <a:t>。知道常温下只有费米面附近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zh-CN" dirty="0"/>
                  <a:t>范围内的电子才可能热激发到费米球外。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49D375F-DFB0-39B5-A429-75561A9E4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18" y="2484067"/>
                <a:ext cx="11518492" cy="2187202"/>
              </a:xfrm>
              <a:prstGeom prst="rect">
                <a:avLst/>
              </a:prstGeom>
              <a:blipFill>
                <a:blip r:embed="rId4"/>
                <a:stretch>
                  <a:fillRect l="-1376" r="-847" b="-80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B041BE9-8AA3-FDCB-649E-28DA3E971222}"/>
                  </a:ext>
                </a:extLst>
              </p:cNvPr>
              <p:cNvSpPr txBox="1"/>
              <p:nvPr/>
            </p:nvSpPr>
            <p:spPr>
              <a:xfrm>
                <a:off x="314631" y="4527861"/>
                <a:ext cx="11253021" cy="22704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lvl="0">
                  <a:lnSpc>
                    <a:spcPct val="115000"/>
                  </a:lnSpc>
                  <a:spcAft>
                    <a:spcPts val="800"/>
                  </a:spcAft>
                  <a:defRPr sz="3200" b="1" kern="1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dirty="0"/>
                  <a:t>15.</a:t>
                </a:r>
                <a:r>
                  <a:rPr lang="zh-CN" altLang="zh-CN" dirty="0"/>
                  <a:t>理解并会计算电子的平均速度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ℏ</m:t>
                        </m:r>
                      </m:den>
                    </m:f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⃑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⃑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en-US" altLang="zh-C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/>
                  <a:t>和</a:t>
                </a:r>
                <a:r>
                  <a:rPr lang="zh-CN" altLang="zh-CN" dirty="0">
                    <a:hlinkClick r:id="rId5" action="ppaction://hlinkpres?slideindex=1&amp;slidetitle="/>
                  </a:rPr>
                  <a:t>有效质量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ℏ</m:t>
                            </m:r>
                          </m:e>
                          <m:sup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  <m:sup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den>
                    </m:f>
                  </m:oMath>
                </a14:m>
                <a:r>
                  <a:rPr lang="zh-CN" altLang="zh-CN" dirty="0"/>
                  <a:t>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B041BE9-8AA3-FDCB-649E-28DA3E971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31" y="4527861"/>
                <a:ext cx="11253021" cy="2270430"/>
              </a:xfrm>
              <a:prstGeom prst="rect">
                <a:avLst/>
              </a:prstGeom>
              <a:blipFill>
                <a:blip r:embed="rId6"/>
                <a:stretch>
                  <a:fillRect l="-14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AD44A82-0E43-D7C7-231F-33A4567C9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58</a:t>
            </a:fld>
            <a:endParaRPr lang="zh-CN" altLang="en-US"/>
          </a:p>
        </p:txBody>
      </p:sp>
      <p:graphicFrame>
        <p:nvGraphicFramePr>
          <p:cNvPr id="4" name="Object 15">
            <a:extLst>
              <a:ext uri="{FF2B5EF4-FFF2-40B4-BE49-F238E27FC236}">
                <a16:creationId xmlns:a16="http://schemas.microsoft.com/office/drawing/2014/main" id="{5FCED971-9B41-C6EE-E396-9531C4A712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403600"/>
              </p:ext>
            </p:extLst>
          </p:nvPr>
        </p:nvGraphicFramePr>
        <p:xfrm>
          <a:off x="9528430" y="1028751"/>
          <a:ext cx="1655763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7" imgW="583565" imgH="215900" progId="Equation.3">
                  <p:embed/>
                </p:oleObj>
              </mc:Choice>
              <mc:Fallback>
                <p:oleObj name="公式" r:id="rId7" imgW="583565" imgH="215900" progId="Equation.3">
                  <p:embed/>
                  <p:pic>
                    <p:nvPicPr>
                      <p:cNvPr id="7" name="Object 15">
                        <a:extLst>
                          <a:ext uri="{FF2B5EF4-FFF2-40B4-BE49-F238E27FC236}">
                            <a16:creationId xmlns:a16="http://schemas.microsoft.com/office/drawing/2014/main" id="{DCC60AB5-920C-1CC5-6E43-DD2738CBD6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8430" y="1028751"/>
                        <a:ext cx="1655763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5">
            <a:extLst>
              <a:ext uri="{FF2B5EF4-FFF2-40B4-BE49-F238E27FC236}">
                <a16:creationId xmlns:a16="http://schemas.microsoft.com/office/drawing/2014/main" id="{0EA3AB1A-54DB-7E55-821D-5F62305A06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8643580"/>
              </p:ext>
            </p:extLst>
          </p:nvPr>
        </p:nvGraphicFramePr>
        <p:xfrm>
          <a:off x="6828714" y="1024572"/>
          <a:ext cx="241935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9507200" imgH="5486400" progId="Equation.DSMT4">
                  <p:embed/>
                </p:oleObj>
              </mc:Choice>
              <mc:Fallback>
                <p:oleObj name="Equation" r:id="rId9" imgW="19507200" imgH="5486400" progId="Equation.DSMT4">
                  <p:embed/>
                  <p:pic>
                    <p:nvPicPr>
                      <p:cNvPr id="75787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8714" y="1024572"/>
                        <a:ext cx="2419350" cy="69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>
            <a:extLst>
              <a:ext uri="{FF2B5EF4-FFF2-40B4-BE49-F238E27FC236}">
                <a16:creationId xmlns:a16="http://schemas.microsoft.com/office/drawing/2014/main" id="{9E5683CD-B8A3-A0EC-6350-AE17E10BAD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2912643"/>
              </p:ext>
            </p:extLst>
          </p:nvPr>
        </p:nvGraphicFramePr>
        <p:xfrm>
          <a:off x="3494697" y="5428717"/>
          <a:ext cx="5567362" cy="122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133360" imgH="469800" progId="Equation.DSMT4">
                  <p:embed/>
                </p:oleObj>
              </mc:Choice>
              <mc:Fallback>
                <p:oleObj name="Equation" r:id="rId11" imgW="2133360" imgH="469800" progId="Equation.DSMT4">
                  <p:embed/>
                  <p:pic>
                    <p:nvPicPr>
                      <p:cNvPr id="7476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4697" y="5428717"/>
                        <a:ext cx="5567362" cy="1225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044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91D8318-C704-1F3B-741E-9614B34714ED}"/>
                  </a:ext>
                </a:extLst>
              </p:cNvPr>
              <p:cNvSpPr txBox="1"/>
              <p:nvPr/>
            </p:nvSpPr>
            <p:spPr>
              <a:xfrm>
                <a:off x="285136" y="188523"/>
                <a:ext cx="11041626" cy="2244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>
                    <a:latin typeface="+mn-ea"/>
                  </a:rPr>
                  <a:t>用紧束缚近似方法处理体心立方晶体，可以得到</a:t>
                </a:r>
                <a:r>
                  <a:rPr lang="en-US" altLang="zh-CN" sz="2400" b="1" dirty="0">
                    <a:latin typeface="+mn-ea"/>
                  </a:rPr>
                  <a:t>s</a:t>
                </a:r>
                <a:r>
                  <a:rPr lang="zh-CN" altLang="en-US" sz="2400" b="1" dirty="0">
                    <a:latin typeface="+mn-ea"/>
                  </a:rPr>
                  <a:t>态电子的能带为</a:t>
                </a:r>
                <a:endParaRPr lang="en-US" altLang="zh-CN" sz="2400" b="1" dirty="0">
                  <a:latin typeface="+mn-ea"/>
                </a:endParaRPr>
              </a:p>
              <a:p>
                <a:r>
                  <a:rPr lang="en-US" altLang="zh-CN" sz="2400" b="1" dirty="0">
                    <a:latin typeface="+mn-ea"/>
                  </a:rPr>
                  <a:t>        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8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func>
                      <m:func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func>
                      <m:func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</m:oMath>
                </a14:m>
                <a:r>
                  <a:rPr lang="zh-CN" altLang="en-US" sz="2400" dirty="0">
                    <a:latin typeface="+mn-ea"/>
                  </a:rPr>
                  <a:t> </a:t>
                </a:r>
                <a:endParaRPr lang="en-US" altLang="zh-CN" sz="2400" dirty="0">
                  <a:latin typeface="+mn-ea"/>
                </a:endParaRPr>
              </a:p>
              <a:p>
                <a:r>
                  <a:rPr lang="en-US" altLang="zh-CN" sz="2400" b="1" dirty="0"/>
                  <a:t>  (1) </a:t>
                </a:r>
                <a:r>
                  <a:rPr lang="zh-CN" altLang="en-US" sz="2400" b="1" dirty="0"/>
                  <a:t>计算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zh-CN" altLang="en-US" sz="2400" b="1" dirty="0"/>
                  <a:t>线上的电子的平均速度；</a:t>
                </a:r>
                <a:endParaRPr lang="en-US" altLang="zh-CN" sz="2400" b="1" dirty="0"/>
              </a:p>
              <a:p>
                <a:r>
                  <a:rPr lang="zh-CN" altLang="en-US" sz="2400" b="1" dirty="0"/>
                  <a:t>（</a:t>
                </a:r>
                <a:r>
                  <a:rPr lang="en-US" altLang="zh-CN" sz="2400" b="1" dirty="0"/>
                  <a:t>2</a:t>
                </a:r>
                <a:r>
                  <a:rPr lang="zh-CN" altLang="en-US" sz="2400" b="1" dirty="0"/>
                  <a:t>）计算带底带顶处电子的有效质量。</a:t>
                </a:r>
                <a:endParaRPr lang="en-US" altLang="zh-CN" sz="2400" b="1" dirty="0"/>
              </a:p>
              <a:p>
                <a:r>
                  <a:rPr lang="zh-CN" altLang="en-US" sz="2400" dirty="0"/>
                  <a:t>    </a:t>
                </a:r>
                <a:r>
                  <a:rPr lang="zh-CN" altLang="en-US" sz="2400" b="1" dirty="0"/>
                  <a:t>其中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zh-CN" altLang="en-US" sz="2400" b="1" dirty="0">
                    <a:latin typeface="+mn-ea"/>
                  </a:rPr>
                  <a:t>线是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zh-CN" altLang="en-US" sz="2400" b="1" dirty="0"/>
                  <a:t>与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sz="2400" b="1" dirty="0"/>
                  <a:t>的连线，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sz="2400" b="1" dirty="0"/>
                  <a:t>的坐标为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b="1" dirty="0"/>
                  <a:t>。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91D8318-C704-1F3B-741E-9614B3471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136" y="188523"/>
                <a:ext cx="11041626" cy="2244589"/>
              </a:xfrm>
              <a:prstGeom prst="rect">
                <a:avLst/>
              </a:prstGeom>
              <a:blipFill>
                <a:blip r:embed="rId3"/>
                <a:stretch>
                  <a:fillRect l="-883" t="-1902" b="-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0053E9B9-15FD-22E1-3AF1-4B0CC6F4D9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0" t="31831" r="3257" b="18592"/>
          <a:stretch>
            <a:fillRect/>
          </a:stretch>
        </p:blipFill>
        <p:spPr bwMode="auto">
          <a:xfrm>
            <a:off x="9013058" y="188523"/>
            <a:ext cx="2857712" cy="26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D476ECA-67C8-2587-739B-4211300F98BE}"/>
              </a:ext>
            </a:extLst>
          </p:cNvPr>
          <p:cNvSpPr txBox="1"/>
          <p:nvPr/>
        </p:nvSpPr>
        <p:spPr>
          <a:xfrm>
            <a:off x="275303" y="2455190"/>
            <a:ext cx="649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解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: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2BB58D3-762A-AD88-B411-B4775F72A38A}"/>
                  </a:ext>
                </a:extLst>
              </p:cNvPr>
              <p:cNvSpPr txBox="1"/>
              <p:nvPr/>
            </p:nvSpPr>
            <p:spPr>
              <a:xfrm>
                <a:off x="865238" y="2360125"/>
                <a:ext cx="6108980" cy="718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</a:rPr>
                  <a:t>(1)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sz="240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𝑣</m:t>
                        </m:r>
                      </m:e>
                    </m:acc>
                    <m:r>
                      <a:rPr lang="en-US" altLang="zh-CN" sz="24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acc>
                      <m:accPr>
                        <m:chr m:val="⃑"/>
                        <m:ctrlPr>
                          <a:rPr lang="en-US" altLang="zh-CN" sz="24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𝑘</m:t>
                        </m:r>
                      </m:e>
                    </m:acc>
                    <m:r>
                      <a:rPr lang="en-US" altLang="zh-CN" sz="24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)=</m:t>
                    </m:r>
                    <m:f>
                      <m:fPr>
                        <m:ctrlPr>
                          <a:rPr lang="en-US" altLang="zh-CN" sz="240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</m:den>
                    </m:f>
                    <m:sSub>
                      <m:sSubPr>
                        <m:ctrlPr>
                          <a:rPr lang="en-US" altLang="zh-CN" sz="240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⃑"/>
                            <m:ctrlPr>
                              <a:rPr lang="en-US" altLang="zh-CN" sz="240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𝑘</m:t>
                            </m:r>
                          </m:e>
                        </m:acc>
                      </m:sub>
                    </m:sSub>
                    <m:r>
                      <a:rPr lang="en-US" altLang="zh-CN" sz="24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𝐸</m:t>
                    </m:r>
                    <m:r>
                      <a:rPr lang="en-US" altLang="zh-CN" sz="24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acc>
                      <m:accPr>
                        <m:chr m:val="⃑"/>
                        <m:ctrlPr>
                          <a:rPr lang="en-US" altLang="zh-CN" sz="24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accPr>
                      <m:e>
                        <m:r>
                          <a:rPr lang="en-US" altLang="zh-CN" sz="24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𝑘</m:t>
                        </m:r>
                      </m:e>
                    </m:acc>
                    <m:r>
                      <a:rPr lang="en-US" altLang="zh-CN" sz="24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)=</m:t>
                    </m:r>
                    <m:f>
                      <m:fPr>
                        <m:ctrlPr>
                          <a:rPr lang="en-US" altLang="zh-CN" sz="240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</m:den>
                    </m:f>
                    <m:r>
                      <a:rPr lang="en-US" altLang="zh-CN" sz="24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f>
                      <m:fPr>
                        <m:ctrlPr>
                          <a:rPr lang="en-US" altLang="zh-CN" sz="240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𝜕</m:t>
                        </m:r>
                        <m:r>
                          <a:rPr lang="en-US" altLang="zh-CN" sz="24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𝐸</m:t>
                        </m:r>
                      </m:num>
                      <m:den>
                        <m:r>
                          <a:rPr lang="en-US" altLang="zh-CN" sz="24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240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𝑥</m:t>
                            </m:r>
                          </m:sub>
                        </m:sSub>
                      </m:den>
                    </m:f>
                    <m:acc>
                      <m:accPr>
                        <m:chr m:val="⃑"/>
                        <m:ctrlPr>
                          <a:rPr lang="en-US" altLang="zh-CN" sz="240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𝑖</m:t>
                        </m:r>
                      </m:e>
                    </m:acc>
                    <m:r>
                      <a:rPr lang="en-US" altLang="zh-CN" sz="24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f>
                      <m:fPr>
                        <m:ctrlPr>
                          <a:rPr lang="en-US" altLang="zh-CN" sz="24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400" b="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𝜕</m:t>
                        </m:r>
                        <m:r>
                          <a:rPr lang="en-US" altLang="zh-CN" sz="2400" b="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𝐸</m:t>
                        </m:r>
                      </m:num>
                      <m:den>
                        <m:r>
                          <a:rPr lang="en-US" altLang="zh-CN" sz="2400" b="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2400" i="1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𝑦</m:t>
                            </m:r>
                          </m:sub>
                        </m:sSub>
                      </m:den>
                    </m:f>
                    <m:acc>
                      <m:accPr>
                        <m:chr m:val="⃑"/>
                        <m:ctrlPr>
                          <a:rPr lang="en-US" altLang="zh-CN" sz="240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𝑗</m:t>
                        </m:r>
                      </m:e>
                    </m:acc>
                    <m:r>
                      <a:rPr lang="en-US" altLang="zh-CN" sz="24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f>
                      <m:fPr>
                        <m:ctrlPr>
                          <a:rPr lang="en-US" altLang="zh-CN" sz="24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400" b="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𝜕</m:t>
                        </m:r>
                        <m:r>
                          <a:rPr lang="en-US" altLang="zh-CN" sz="2400" b="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𝐸</m:t>
                        </m:r>
                      </m:num>
                      <m:den>
                        <m:r>
                          <a:rPr lang="en-US" altLang="zh-CN" sz="2400" b="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2400" i="1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𝑧</m:t>
                            </m:r>
                          </m:sub>
                        </m:sSub>
                      </m:den>
                    </m:f>
                    <m:acc>
                      <m:accPr>
                        <m:chr m:val="⃑"/>
                        <m:ctrlPr>
                          <a:rPr lang="en-US" altLang="zh-CN" sz="240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𝑘</m:t>
                        </m:r>
                      </m:e>
                    </m:acc>
                    <m:r>
                      <a:rPr lang="en-US" altLang="zh-CN" sz="24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endParaRPr lang="zh-CN" alt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2BB58D3-762A-AD88-B411-B4775F72A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238" y="2360125"/>
                <a:ext cx="6108980" cy="718210"/>
              </a:xfrm>
              <a:prstGeom prst="rect">
                <a:avLst/>
              </a:prstGeom>
              <a:blipFill>
                <a:blip r:embed="rId5"/>
                <a:stretch>
                  <a:fillRect l="-16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CD1043D-6675-10F5-583F-AEFBC7A7896F}"/>
                  </a:ext>
                </a:extLst>
              </p:cNvPr>
              <p:cNvSpPr txBox="1"/>
              <p:nvPr/>
            </p:nvSpPr>
            <p:spPr>
              <a:xfrm>
                <a:off x="865238" y="3078848"/>
                <a:ext cx="8098499" cy="13904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altLang="zh-CN" sz="2400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𝑎</m:t>
                          </m:r>
                        </m:num>
                        <m:den>
                          <m:r>
                            <a:rPr lang="en-US" altLang="zh-CN" sz="24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r>
                        <a:rPr lang="en-US" altLang="zh-CN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(</m:t>
                      </m:r>
                      <m:func>
                        <m:funcPr>
                          <m:ctrlPr>
                            <a:rPr lang="en-US" altLang="zh-CN" sz="240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altLang="zh-CN" sz="2400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i="0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400" i="1"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en-US" altLang="zh-CN" sz="2400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</m:fName>
                        <m:e>
                          <m:func>
                            <m:funcPr>
                              <m:ctrlPr>
                                <a:rPr lang="en-US" altLang="zh-CN" sz="2400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i="0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400" i="1"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en-US" altLang="zh-CN" sz="2400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</m:e>
                      </m:func>
                      <m:func>
                        <m:funcPr>
                          <m:ctrlPr>
                            <a:rPr lang="en-US" altLang="zh-CN" sz="240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i="0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400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400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en-US" altLang="zh-CN" sz="2400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acc>
                        <m:accPr>
                          <m:chr m:val="⃑"/>
                          <m:ctrlPr>
                            <a:rPr lang="en-US" altLang="zh-CN" sz="2400" i="1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𝑖</m:t>
                          </m:r>
                        </m:e>
                      </m:acc>
                      <m:r>
                        <a:rPr lang="en-US" altLang="zh-CN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+</m:t>
                      </m:r>
                      <m:func>
                        <m:funcPr>
                          <m:ctrlPr>
                            <a:rPr lang="en-US" altLang="zh-CN" sz="2400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400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400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en-US" altLang="zh-CN" sz="2400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func>
                        <m:funcPr>
                          <m:ctrlPr>
                            <a:rPr lang="en-US" altLang="zh-CN" sz="2400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altLang="zh-CN" sz="2400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400" i="1"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en-US" altLang="zh-CN" sz="2400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  <m:r>
                            <m:rPr>
                              <m:sty m:val="p"/>
                            </m:rPr>
                            <a:rPr lang="en-US" altLang="zh-CN" sz="240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400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400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en-US" altLang="zh-CN" sz="2400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acc>
                        <m:accPr>
                          <m:chr m:val="⃑"/>
                          <m:ctrlPr>
                            <a:rPr lang="en-US" altLang="zh-CN" sz="2400" i="1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altLang="zh-CN" sz="2400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宋体" panose="02010600030101010101" pitchFamily="2" charset="-122"/>
                </a:endParaRPr>
              </a:p>
              <a:p>
                <a:r>
                  <a:rPr lang="en-US" altLang="zh-CN" sz="2400" b="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宋体" panose="02010600030101010101" pitchFamily="2" charset="-122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func>
                      <m:funcPr>
                        <m:ctrlPr>
                          <a:rPr lang="en-US" altLang="zh-CN" sz="240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f>
                          <m:fPr>
                            <m:ctrlPr>
                              <a:rPr lang="en-US" altLang="zh-CN" sz="2400" i="1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i="1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altLang="zh-CN" sz="2400" i="1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altLang="zh-CN" sz="2400" i="1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func>
                          <m:funcPr>
                            <m:ctrlPr>
                              <a:rPr lang="en-US" altLang="zh-CN" sz="2400" i="1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altLang="zh-CN" sz="2400" i="1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400" i="1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num>
                              <m:den>
                                <m:r>
                                  <a:rPr lang="en-US" altLang="zh-CN" sz="2400" i="1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func>
                          <m:funcPr>
                            <m:ctrlPr>
                              <a:rPr lang="en-US" altLang="zh-CN" sz="2400" i="1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func>
                              <m:funcPr>
                                <m:ctrlPr>
                                  <a:rPr lang="en-US" altLang="zh-CN" sz="2400" i="1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en-US" altLang="zh-CN" sz="2400" i="1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</m:fName>
                          <m:e>
                            <m:acc>
                              <m:accPr>
                                <m:chr m:val="⃑"/>
                                <m:ctrlPr>
                                  <a:rPr lang="en-US" altLang="zh-CN" sz="2400" i="1" smtClean="0">
                                    <a:solidFill>
                                      <a:srgbClr val="FF00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𝑘</m:t>
                                </m:r>
                              </m:e>
                            </m:acc>
                          </m:e>
                        </m:func>
                      </m:e>
                    </m:func>
                    <m:r>
                      <a:rPr lang="en-US" altLang="zh-CN" sz="24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endParaRPr lang="zh-CN" alt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CD1043D-6675-10F5-583F-AEFBC7A78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238" y="3078848"/>
                <a:ext cx="8098499" cy="13904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653A9D7-9D9D-173C-5F6B-48531DF92484}"/>
                  </a:ext>
                </a:extLst>
              </p:cNvPr>
              <p:cNvSpPr txBox="1"/>
              <p:nvPr/>
            </p:nvSpPr>
            <p:spPr>
              <a:xfrm>
                <a:off x="1405065" y="4469293"/>
                <a:ext cx="5569153" cy="6818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线上，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𝑦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𝑧</m:t>
                        </m:r>
                      </m:sub>
                    </m:sSub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𝑘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    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𝑘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zh-CN" altLang="en-US" sz="2400" i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653A9D7-9D9D-173C-5F6B-48531DF92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065" y="4469293"/>
                <a:ext cx="5569153" cy="681853"/>
              </a:xfrm>
              <a:prstGeom prst="rect">
                <a:avLst/>
              </a:prstGeom>
              <a:blipFill>
                <a:blip r:embed="rId7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652C201-3A21-B88E-358A-9E061105C0FC}"/>
                  </a:ext>
                </a:extLst>
              </p:cNvPr>
              <p:cNvSpPr txBox="1"/>
              <p:nvPr/>
            </p:nvSpPr>
            <p:spPr>
              <a:xfrm>
                <a:off x="1356852" y="5404322"/>
                <a:ext cx="6597445" cy="793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40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𝑣</m:t>
                          </m:r>
                        </m:e>
                      </m:acc>
                      <m:r>
                        <a:rPr lang="en-US" altLang="zh-CN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altLang="zh-CN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altLang="zh-CN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)=</m:t>
                      </m:r>
                      <m:f>
                        <m:fPr>
                          <m:ctrlPr>
                            <a:rPr lang="en-US" altLang="zh-CN" sz="240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𝑎</m:t>
                          </m:r>
                        </m:num>
                        <m:den>
                          <m:r>
                            <a:rPr lang="en-US" altLang="zh-CN" sz="24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func>
                        <m:funcPr>
                          <m:ctrlPr>
                            <a:rPr lang="en-US" altLang="zh-CN" sz="24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𝑘𝑎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altLang="zh-CN" sz="2400" b="0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altLang="zh-CN" sz="2400" b="0" i="1" smtClean="0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𝑘𝑎</m:t>
                                  </m:r>
                                </m:num>
                                <m:den>
                                  <m:r>
                                    <a:rPr lang="en-US" altLang="zh-CN" sz="2400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</m:e>
                      </m:func>
                      <m:r>
                        <a:rPr lang="en-US" altLang="zh-CN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⃑"/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𝑖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+</m:t>
                      </m:r>
                      <m:acc>
                        <m:accPr>
                          <m:chr m:val="⃑"/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𝑗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+</m:t>
                      </m:r>
                      <m:acc>
                        <m:accPr>
                          <m:chr m:val="⃑"/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𝑘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652C201-3A21-B88E-358A-9E061105C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6852" y="5404322"/>
                <a:ext cx="6597445" cy="7935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9FAD156-C8E1-33A6-A6FC-F1D7E878C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83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2"/>
          <a:srcRect l="3228" t="2887" r="48054" b="41650"/>
          <a:stretch>
            <a:fillRect/>
          </a:stretch>
        </p:blipFill>
        <p:spPr bwMode="auto">
          <a:xfrm>
            <a:off x="9717461" y="3373129"/>
            <a:ext cx="2241418" cy="335066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/>
              <p:cNvGraphicFramePr>
                <a:graphicFrameLocks noGrp="1"/>
              </p:cNvGraphicFramePr>
              <p:nvPr/>
            </p:nvGraphicFramePr>
            <p:xfrm>
              <a:off x="457200" y="1272493"/>
              <a:ext cx="11423557" cy="105537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92708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2013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92152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92152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92152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811763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zh-CN" sz="28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氯化铯</a:t>
                          </a:r>
                          <a:endParaRPr lang="zh-CN" sz="2800" kern="100" dirty="0">
                            <a:solidFill>
                              <a:srgbClr val="FF000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zh-CN" sz="28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氯化钠</a:t>
                          </a:r>
                          <a:endParaRPr lang="zh-CN" sz="2800" kern="100" dirty="0">
                            <a:solidFill>
                              <a:srgbClr val="FF000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zh-CN" sz="2800" kern="100">
                              <a:solidFill>
                                <a:srgbClr val="FF0000"/>
                              </a:solidFill>
                              <a:effectLst/>
                            </a:rPr>
                            <a:t>金刚石</a:t>
                          </a:r>
                          <a:endParaRPr lang="zh-CN" sz="2800" kern="100">
                            <a:solidFill>
                              <a:srgbClr val="FF000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zh-CN" sz="28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闪锌矿</a:t>
                          </a:r>
                          <a:endParaRPr lang="zh-CN" sz="2800" kern="100" dirty="0">
                            <a:solidFill>
                              <a:srgbClr val="FF000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zh-CN" sz="2800" kern="100" dirty="0">
                              <a:effectLst/>
                            </a:rPr>
                            <a:t>钙钛矿</a:t>
                          </a:r>
                          <a:endParaRPr lang="zh-CN" sz="28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zh-CN" sz="2800" kern="100">
                              <a:effectLst/>
                            </a:rPr>
                            <a:t>纤锌矿 </a:t>
                          </a:r>
                          <a:endParaRPr lang="zh-CN" sz="2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kern="1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𝐒𝐂</m:t>
                                </m:r>
                                <m:r>
                                  <a:rPr lang="en-US" sz="2800" kern="1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sz="2800" kern="1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zh-CN" sz="2800" kern="100" dirty="0">
                            <a:solidFill>
                              <a:srgbClr val="FF000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kern="1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𝐅𝐂𝐂</m:t>
                                </m:r>
                                <m:r>
                                  <a:rPr lang="en-US" sz="2800" kern="1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sz="2800" kern="1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zh-CN" sz="2800" kern="100" dirty="0">
                            <a:solidFill>
                              <a:srgbClr val="FF000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kern="1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𝐅𝐂𝐂</m:t>
                                </m:r>
                                <m:r>
                                  <a:rPr lang="en-US" sz="2800" kern="1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sz="2800" kern="1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zh-CN" sz="2800" kern="100" dirty="0">
                            <a:solidFill>
                              <a:srgbClr val="FF000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kern="1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𝐅𝐂𝐂</m:t>
                                </m:r>
                                <m:r>
                                  <a:rPr lang="en-US" sz="2800" kern="1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sz="2800" kern="1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zh-CN" sz="2800" kern="100" dirty="0">
                            <a:solidFill>
                              <a:srgbClr val="FF000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𝐒𝐂</m:t>
                                </m:r>
                                <m:r>
                                  <a:rPr lang="en-US" sz="2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sz="2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zh-CN" sz="28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𝐇𝐂𝐏</m:t>
                                </m:r>
                                <m:r>
                                  <a:rPr lang="en-US" sz="2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sz="2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zh-CN" sz="28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/>
              <p:cNvGraphicFramePr>
                <a:graphicFrameLocks noGrp="1"/>
              </p:cNvGraphicFramePr>
              <p:nvPr/>
            </p:nvGraphicFramePr>
            <p:xfrm>
              <a:off x="457200" y="1272493"/>
              <a:ext cx="11423557" cy="105537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927083"/>
                    <a:gridCol w="1920136"/>
                    <a:gridCol w="1921525"/>
                    <a:gridCol w="1921525"/>
                    <a:gridCol w="1921525"/>
                    <a:gridCol w="1811763"/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zh-CN" sz="28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氯化铯</a:t>
                          </a:r>
                          <a:endParaRPr lang="zh-CN" sz="2800" kern="100" dirty="0">
                            <a:solidFill>
                              <a:srgbClr val="FF000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zh-CN" sz="28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氯化钠</a:t>
                          </a:r>
                          <a:endParaRPr lang="zh-CN" sz="2800" kern="100" dirty="0">
                            <a:solidFill>
                              <a:srgbClr val="FF000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zh-CN" sz="2800" kern="100">
                              <a:solidFill>
                                <a:srgbClr val="FF0000"/>
                              </a:solidFill>
                              <a:effectLst/>
                            </a:rPr>
                            <a:t>金刚石</a:t>
                          </a:r>
                          <a:endParaRPr lang="zh-CN" sz="2800" kern="100">
                            <a:solidFill>
                              <a:srgbClr val="FF000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zh-CN" sz="28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闪锌矿</a:t>
                          </a:r>
                          <a:endParaRPr lang="zh-CN" sz="2800" kern="100" dirty="0">
                            <a:solidFill>
                              <a:srgbClr val="FF000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zh-CN" sz="2800" kern="100" dirty="0">
                              <a:effectLst/>
                            </a:rPr>
                            <a:t>钙钛矿</a:t>
                          </a:r>
                          <a:endParaRPr lang="zh-CN" sz="28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zh-CN" sz="2800" kern="100">
                              <a:effectLst/>
                            </a:rPr>
                            <a:t>纤锌矿 </a:t>
                          </a:r>
                          <a:endParaRPr lang="zh-CN" sz="2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4902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3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69086" y="473544"/>
            <a:ext cx="10802959" cy="618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32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</a:t>
            </a:r>
            <a:r>
              <a:rPr lang="zh-CN" altLang="zh-CN" sz="32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了解常见</a:t>
            </a:r>
            <a:r>
              <a:rPr lang="zh-CN" altLang="en-US" sz="32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复式晶格</a:t>
            </a:r>
            <a:r>
              <a:rPr lang="zh-CN" altLang="zh-CN" sz="32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对应的布喇菲格子以及套构方式</a:t>
            </a:r>
            <a:r>
              <a:rPr lang="zh-CN" altLang="en-US" sz="32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，如</a:t>
            </a:r>
            <a:endParaRPr lang="en-US" altLang="zh-CN" sz="32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565062" y="2266682"/>
                <a:ext cx="1545616" cy="61388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  <a:alpha val="68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sz="2400" dirty="0"/>
                  <a:t>体对角线</a:t>
                </a: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62" y="2266682"/>
                <a:ext cx="1545616" cy="613886"/>
              </a:xfrm>
              <a:prstGeom prst="rect">
                <a:avLst/>
              </a:prstGeom>
              <a:blipFill rotWithShape="1">
                <a:blip r:embed="rId4"/>
                <a:stretch>
                  <a:fillRect l="-35" t="-60" r="-1401" b="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2928335" y="2266682"/>
                <a:ext cx="930063" cy="61388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  <a:alpha val="68000"/>
                </a:schemeClr>
              </a:solidFill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400" i="1">
                    <a:latin typeface="Cambria Math" panose="02040503050406030204" pitchFamily="18" charset="0"/>
                  </a:defRPr>
                </a:lvl1pPr>
              </a:lstStyle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i="0" dirty="0"/>
                  <a:t>边长</a:t>
                </a: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335" y="2266682"/>
                <a:ext cx="930063" cy="613886"/>
              </a:xfrm>
              <a:prstGeom prst="rect">
                <a:avLst/>
              </a:prstGeom>
              <a:blipFill rotWithShape="1">
                <a:blip r:embed="rId5"/>
                <a:stretch>
                  <a:fillRect l="-38" t="-60" r="15" b="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5551153" y="2327863"/>
                <a:ext cx="1545616" cy="61388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  <a:alpha val="68000"/>
                </a:schemeClr>
              </a:solidFill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400" i="1">
                    <a:latin typeface="Cambria Math" panose="02040503050406030204" pitchFamily="18" charset="0"/>
                  </a:defRPr>
                </a:lvl1pPr>
              </a:lstStyle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zh-CN" altLang="en-US" i="0" dirty="0"/>
                  <a:t>体对角线</a:t>
                </a: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1153" y="2327863"/>
                <a:ext cx="1545616" cy="613886"/>
              </a:xfrm>
              <a:prstGeom prst="rect">
                <a:avLst/>
              </a:prstGeom>
              <a:blipFill rotWithShape="1">
                <a:blip r:embed="rId6"/>
                <a:stretch>
                  <a:fillRect l="-40" t="-96" r="1" b="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068"/>
          <a:stretch>
            <a:fillRect/>
          </a:stretch>
        </p:blipFill>
        <p:spPr bwMode="auto">
          <a:xfrm>
            <a:off x="2588782" y="3559561"/>
            <a:ext cx="3990384" cy="3044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7652470" y="2364191"/>
                <a:ext cx="2470035" cy="113543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  <a:alpha val="68000"/>
                </a:schemeClr>
              </a:solidFill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400" i="1">
                    <a:latin typeface="Cambria Math" panose="02040503050406030204" pitchFamily="18" charset="0"/>
                  </a:defRPr>
                </a:lvl1pPr>
              </a:lstStyle>
              <a:p>
                <a:r>
                  <a:rPr lang="en-US" altLang="zh-CN" i="0" dirty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i="0" dirty="0"/>
                  <a:t>体对角线</a:t>
                </a:r>
                <a:r>
                  <a:rPr lang="en-US" altLang="zh-CN" i="0" dirty="0"/>
                  <a:t>(M)+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zh-CN" altLang="en-US" i="0">
                        <a:latin typeface="Cambria Math" panose="02040503050406030204" pitchFamily="18" charset="0"/>
                      </a:rPr>
                      <m:t>面</m:t>
                    </m:r>
                  </m:oMath>
                </a14:m>
                <a:r>
                  <a:rPr lang="zh-CN" altLang="en-US" i="0" dirty="0"/>
                  <a:t>对角线</a:t>
                </a:r>
                <a:r>
                  <a:rPr lang="en-US" altLang="zh-CN" i="0" dirty="0"/>
                  <a:t>(X)</a:t>
                </a:r>
                <a14:m>
                  <m:oMath xmlns:m="http://schemas.openxmlformats.org/officeDocument/2006/math">
                    <m:r>
                      <a:rPr lang="en-US" altLang="zh-CN" i="0">
                        <a:latin typeface="Cambria Math" panose="02040503050406030204" pitchFamily="18" charset="0"/>
                      </a:rPr>
                      <m:t>×3</m:t>
                    </m:r>
                  </m:oMath>
                </a14:m>
                <a:endParaRPr lang="zh-CN" altLang="en-US" i="0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2470" y="2364191"/>
                <a:ext cx="2470035" cy="1135439"/>
              </a:xfrm>
              <a:prstGeom prst="rect">
                <a:avLst/>
              </a:prstGeom>
              <a:blipFill rotWithShape="1">
                <a:blip r:embed="rId8"/>
                <a:stretch>
                  <a:fillRect l="-3" t="-8" r="24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图片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7" t="9983"/>
          <a:stretch>
            <a:fillRect/>
          </a:stretch>
        </p:blipFill>
        <p:spPr bwMode="auto">
          <a:xfrm>
            <a:off x="6623688" y="3620742"/>
            <a:ext cx="3185700" cy="325845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10480449" y="2326228"/>
                <a:ext cx="843501" cy="61715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  <a:alpha val="68000"/>
                </a:schemeClr>
              </a:solidFill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400" i="1">
                    <a:latin typeface="Cambria Math" panose="02040503050406030204" pitchFamily="18" charset="0"/>
                  </a:defRPr>
                </a:lvl1pPr>
              </a:lstStyle>
              <a:p>
                <a:r>
                  <a:rPr lang="en-US" altLang="zh-CN" i="0" dirty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i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zh-CN" altLang="en-US" i="0" dirty="0"/>
                  <a:t>高</a:t>
                </a:r>
                <a:endParaRPr lang="en-US" altLang="zh-CN" i="0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0449" y="2326228"/>
                <a:ext cx="843501" cy="617157"/>
              </a:xfrm>
              <a:prstGeom prst="rect">
                <a:avLst/>
              </a:prstGeom>
              <a:blipFill rotWithShape="1">
                <a:blip r:embed="rId10"/>
                <a:stretch>
                  <a:fillRect l="-48" t="-36" r="75" b="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DBF6DC-E229-4AFE-FA8D-695C2BBBA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EFFB771-2FA7-4CC4-A5CE-4C1C513E0F27}"/>
                  </a:ext>
                </a:extLst>
              </p:cNvPr>
              <p:cNvSpPr txBox="1"/>
              <p:nvPr/>
            </p:nvSpPr>
            <p:spPr>
              <a:xfrm>
                <a:off x="221225" y="241273"/>
                <a:ext cx="9122818" cy="5162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</a:rPr>
                  <a:t>(2)</a:t>
                </a:r>
                <a:r>
                  <a:rPr lang="zh-CN" alt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</a:rPr>
                  <a:t>根据余弦函数的特点知，当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=</m:t>
                        </m:r>
                        <m:r>
                          <a:rPr lang="en-US" altLang="zh-CN" sz="24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𝑦</m:t>
                        </m:r>
                      </m:sub>
                    </m:sSub>
                    <m:r>
                      <a:rPr lang="en-US" altLang="zh-CN" sz="24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𝑘</m:t>
                        </m:r>
                      </m:e>
                      <m:sub>
                        <m:r>
                          <a:rPr lang="en-US" altLang="zh-CN" sz="24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𝑧</m:t>
                        </m:r>
                      </m:sub>
                    </m:sSub>
                    <m:r>
                      <a:rPr lang="en-US" altLang="zh-CN" sz="24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0</m:t>
                    </m:r>
                  </m:oMath>
                </a14:m>
                <a:r>
                  <a:rPr lang="zh-CN" alt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𝐸</m:t>
                    </m:r>
                    <m:r>
                      <a:rPr lang="en-US" altLang="zh-CN" sz="24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acc>
                      <m:accPr>
                        <m:chr m:val="⃑"/>
                        <m:ctrlPr>
                          <a:rPr lang="en-US" altLang="zh-CN" sz="24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𝑘</m:t>
                        </m:r>
                      </m:e>
                    </m:acc>
                    <m:r>
                      <a:rPr lang="en-US" altLang="zh-CN" sz="24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</a:rPr>
                  <a:t>有最小值</a:t>
                </a:r>
                <a:r>
                  <a:rPr lang="en-US" altLang="zh-CN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</a:rPr>
                  <a:t>,</a:t>
                </a:r>
                <a:endParaRPr lang="zh-CN" alt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EFFB771-2FA7-4CC4-A5CE-4C1C513E0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25" y="241273"/>
                <a:ext cx="9122818" cy="516232"/>
              </a:xfrm>
              <a:prstGeom prst="rect">
                <a:avLst/>
              </a:prstGeom>
              <a:blipFill>
                <a:blip r:embed="rId2"/>
                <a:stretch>
                  <a:fillRect l="-1069" t="-9524" b="-238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409CD8F-695C-14AA-C826-26C2018F757D}"/>
                  </a:ext>
                </a:extLst>
              </p:cNvPr>
              <p:cNvSpPr txBox="1"/>
              <p:nvPr/>
            </p:nvSpPr>
            <p:spPr>
              <a:xfrm>
                <a:off x="6386052" y="6130579"/>
                <a:ext cx="5604386" cy="624017"/>
              </a:xfrm>
              <a:prstGeom prst="rect">
                <a:avLst/>
              </a:prstGeom>
              <a:solidFill>
                <a:srgbClr val="FFFF00">
                  <a:alpha val="48000"/>
                </a:srgb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8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func>
                        <m:func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func>
                        <m:func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409CD8F-695C-14AA-C826-26C2018F7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052" y="6130579"/>
                <a:ext cx="5604386" cy="6240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B0D7BDD-19E2-2E1E-C120-E551EE1A6C1B}"/>
                  </a:ext>
                </a:extLst>
              </p:cNvPr>
              <p:cNvSpPr txBox="1"/>
              <p:nvPr/>
            </p:nvSpPr>
            <p:spPr>
              <a:xfrm>
                <a:off x="221224" y="875454"/>
                <a:ext cx="43823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</a:rPr>
                  <a:t>   </a:t>
                </a:r>
                <a:r>
                  <a:rPr lang="zh-CN" alt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</a:rPr>
                  <a:t>故能带底位置在</a:t>
                </a:r>
                <a14:m>
                  <m:oMath xmlns:m="http://schemas.openxmlformats.org/officeDocument/2006/math">
                    <m:r>
                      <a:rPr lang="el-GR" altLang="zh-CN" sz="24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𝛤</m:t>
                    </m:r>
                  </m:oMath>
                </a14:m>
                <a:r>
                  <a:rPr lang="en-US" altLang="zh-CN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</a:rPr>
                  <a:t>(0,0,0)</a:t>
                </a:r>
                <a:r>
                  <a:rPr lang="zh-CN" alt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</a:rPr>
                  <a:t>，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B0D7BDD-19E2-2E1E-C120-E551EE1A6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24" y="875454"/>
                <a:ext cx="4382354" cy="461665"/>
              </a:xfrm>
              <a:prstGeom prst="rect">
                <a:avLst/>
              </a:prstGeom>
              <a:blipFill>
                <a:blip r:embed="rId4"/>
                <a:stretch>
                  <a:fillRect t="-16000" r="-1947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8D1C8C6-F6A8-1587-3B13-98CE70FD1BE9}"/>
                  </a:ext>
                </a:extLst>
              </p:cNvPr>
              <p:cNvSpPr txBox="1"/>
              <p:nvPr/>
            </p:nvSpPr>
            <p:spPr>
              <a:xfrm>
                <a:off x="560438" y="3524641"/>
                <a:ext cx="10589344" cy="5842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</a:rPr>
                  <a:t>在布里渊区边界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40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en-US" altLang="zh-CN" sz="240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sz="24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zh-CN" sz="24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,0,0)</m:t>
                    </m:r>
                    <m:r>
                      <a:rPr lang="zh-CN" altLang="en-US" sz="2400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、</m:t>
                    </m:r>
                    <m:r>
                      <a:rPr lang="en-US" altLang="zh-CN" sz="2400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0,</m:t>
                    </m:r>
                    <m:r>
                      <a:rPr lang="en-US" altLang="zh-CN" sz="2400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en-US" altLang="zh-CN" sz="24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sz="24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zh-CN" sz="2400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zh-CN" alt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</m:t>
                    </m:r>
                    <m:r>
                      <a:rPr lang="en-US" altLang="zh-CN" sz="24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0,</m:t>
                    </m:r>
                    <m:r>
                      <a:rPr lang="en-US" altLang="zh-CN" sz="2400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en-US" altLang="zh-CN" sz="24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sz="24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zh-CN" sz="2400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</a:rPr>
                  <a:t>处，</a:t>
                </a:r>
                <a:r>
                  <a:rPr lang="en-US" altLang="zh-CN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𝐸</m:t>
                    </m:r>
                    <m:r>
                      <a:rPr lang="en-US" altLang="zh-CN" sz="2400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acc>
                      <m:accPr>
                        <m:chr m:val="⃑"/>
                        <m:ctrlPr>
                          <a:rPr lang="en-US" altLang="zh-CN" sz="24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accPr>
                      <m:e>
                        <m:r>
                          <a:rPr lang="en-US" altLang="zh-CN" sz="24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𝑘</m:t>
                        </m:r>
                      </m:e>
                    </m:acc>
                    <m:r>
                      <a:rPr lang="en-US" altLang="zh-CN" sz="2400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</a:rPr>
                  <a:t>有最大值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8D1C8C6-F6A8-1587-3B13-98CE70FD1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38" y="3524641"/>
                <a:ext cx="10589344" cy="584263"/>
              </a:xfrm>
              <a:prstGeom prst="rect">
                <a:avLst/>
              </a:prstGeom>
              <a:blipFill>
                <a:blip r:embed="rId5"/>
                <a:stretch>
                  <a:fillRect l="-979" t="-6250" b="-114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>
            <a:extLst>
              <a:ext uri="{FF2B5EF4-FFF2-40B4-BE49-F238E27FC236}">
                <a16:creationId xmlns:a16="http://schemas.microsoft.com/office/drawing/2014/main" id="{55690490-F3D1-0998-3D88-B1CAED226A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0" t="31831" r="3257" b="18592"/>
          <a:stretch>
            <a:fillRect/>
          </a:stretch>
        </p:blipFill>
        <p:spPr bwMode="auto">
          <a:xfrm>
            <a:off x="8949246" y="241273"/>
            <a:ext cx="2857712" cy="26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A158203-4450-5715-2EF8-98715075DC08}"/>
                  </a:ext>
                </a:extLst>
              </p:cNvPr>
              <p:cNvSpPr txBox="1"/>
              <p:nvPr/>
            </p:nvSpPr>
            <p:spPr>
              <a:xfrm>
                <a:off x="221224" y="4104255"/>
                <a:ext cx="36407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</a:rPr>
                  <a:t>   </a:t>
                </a:r>
                <a:r>
                  <a:rPr lang="zh-CN" alt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</a:rPr>
                  <a:t>故能带顶位置在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zh-CN" altLang="en-US" sz="2400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处</m:t>
                    </m:r>
                  </m:oMath>
                </a14:m>
                <a:r>
                  <a:rPr lang="zh-CN" alt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</a:rPr>
                  <a:t>，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A158203-4450-5715-2EF8-98715075D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24" y="4104255"/>
                <a:ext cx="3640740" cy="461665"/>
              </a:xfrm>
              <a:prstGeom prst="rect">
                <a:avLst/>
              </a:prstGeom>
              <a:blipFill>
                <a:blip r:embed="rId7"/>
                <a:stretch>
                  <a:fillRect t="-15789" r="-2341" b="-32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33052DD-1702-C04E-07DA-0F8A90384AE6}"/>
                  </a:ext>
                </a:extLst>
              </p:cNvPr>
              <p:cNvSpPr txBox="1"/>
              <p:nvPr/>
            </p:nvSpPr>
            <p:spPr>
              <a:xfrm>
                <a:off x="754971" y="1337119"/>
                <a:ext cx="3349997" cy="12988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2400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𝑥𝑥</m:t>
                          </m:r>
                        </m:sub>
                        <m:sup>
                          <m:r>
                            <a:rPr lang="en-US" altLang="zh-CN" sz="2400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∗</m:t>
                          </m:r>
                        </m:sup>
                      </m:sSubSup>
                      <m:r>
                        <a:rPr lang="en-US" altLang="zh-CN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altLang="zh-CN" sz="2400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zh-CN" sz="2400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400" i="1"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400" i="1"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2400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zh-CN" altLang="en-US" sz="2400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altLang="zh-CN" sz="2400" i="1"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i="1"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en-US" altLang="zh-CN" sz="2400" i="1"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altLang="zh-CN" sz="2400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)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 altLang="zh-CN" sz="2400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b="0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400" b="0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33052DD-1702-C04E-07DA-0F8A90384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971" y="1337119"/>
                <a:ext cx="3349997" cy="129881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D8C0E3D-FA9D-721B-ECC0-CEA3BD38CA30}"/>
                  </a:ext>
                </a:extLst>
              </p:cNvPr>
              <p:cNvSpPr txBox="1"/>
              <p:nvPr/>
            </p:nvSpPr>
            <p:spPr>
              <a:xfrm>
                <a:off x="611184" y="2639217"/>
                <a:ext cx="3903889" cy="712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</a:rPr>
                  <a:t>同理可得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𝑚</m:t>
                        </m:r>
                      </m:e>
                      <m:sub>
                        <m:r>
                          <a:rPr lang="en-US" altLang="zh-CN" sz="24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𝑦𝑦</m:t>
                        </m:r>
                      </m:sub>
                      <m:sup>
                        <m:r>
                          <a:rPr lang="en-US" altLang="zh-CN" sz="24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∗</m:t>
                        </m:r>
                      </m:sup>
                    </m:sSubSup>
                    <m:r>
                      <a:rPr lang="en-US" altLang="zh-CN" sz="24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sSubSup>
                      <m:sSubSupPr>
                        <m:ctrlPr>
                          <a:rPr lang="en-US" altLang="zh-CN" sz="24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𝑚</m:t>
                        </m:r>
                      </m:e>
                      <m:sub>
                        <m:r>
                          <a:rPr lang="en-US" altLang="zh-CN" sz="24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𝑧𝑧</m:t>
                        </m:r>
                      </m:sub>
                      <m:sup>
                        <m:r>
                          <a:rPr lang="en-US" altLang="zh-CN" sz="24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∗</m:t>
                        </m:r>
                      </m:sup>
                    </m:sSubSup>
                    <m:r>
                      <a:rPr lang="en-US" altLang="zh-CN" sz="24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</m:e>
                          <m:sup>
                            <m:r>
                              <a:rPr lang="en-US" altLang="zh-CN" sz="2400" i="1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  <m:sSub>
                          <m:sSubPr>
                            <m:ctrlPr>
                              <a:rPr lang="en-US" altLang="zh-CN" sz="2400" i="1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𝐽</m:t>
                            </m:r>
                          </m:e>
                          <m:sub>
                            <m:r>
                              <a:rPr lang="en-US" altLang="zh-CN" sz="2400" i="1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400" i="1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i="1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zh-CN" alt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D8C0E3D-FA9D-721B-ECC0-CEA3BD38C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84" y="2639217"/>
                <a:ext cx="3903889" cy="712183"/>
              </a:xfrm>
              <a:prstGeom prst="rect">
                <a:avLst/>
              </a:prstGeom>
              <a:blipFill>
                <a:blip r:embed="rId9"/>
                <a:stretch>
                  <a:fillRect l="-2496" b="-25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22D49AAF-4E7F-240F-9CD0-88348B79B75E}"/>
              </a:ext>
            </a:extLst>
          </p:cNvPr>
          <p:cNvSpPr txBox="1"/>
          <p:nvPr/>
        </p:nvSpPr>
        <p:spPr>
          <a:xfrm>
            <a:off x="688852" y="4574588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计算可得，带顶处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36AE0D7-FFE0-9BE2-9A1A-110E295D21A5}"/>
                  </a:ext>
                </a:extLst>
              </p:cNvPr>
              <p:cNvSpPr txBox="1"/>
              <p:nvPr/>
            </p:nvSpPr>
            <p:spPr>
              <a:xfrm>
                <a:off x="3276736" y="4301065"/>
                <a:ext cx="4163255" cy="893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zh-CN" sz="2400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𝑥𝑥</m:t>
                              </m:r>
                            </m:sub>
                            <m:sup>
                              <m:r>
                                <a:rPr lang="en-US" altLang="zh-CN" sz="2400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zh-CN" sz="24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=</m:t>
                          </m:r>
                          <m:r>
                            <a:rPr lang="en-US" altLang="zh-CN" sz="2400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24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𝑦𝑦</m:t>
                          </m:r>
                        </m:sub>
                        <m:sup>
                          <m:r>
                            <a:rPr lang="en-US" altLang="zh-CN" sz="2400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∗</m:t>
                          </m:r>
                        </m:sup>
                      </m:sSubSup>
                      <m:r>
                        <a:rPr lang="en-US" altLang="zh-CN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24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𝑧𝑧</m:t>
                          </m:r>
                        </m:sub>
                        <m:sup>
                          <m:r>
                            <a:rPr lang="en-US" altLang="zh-CN" sz="2400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∗</m:t>
                          </m:r>
                        </m:sup>
                      </m:sSubSup>
                      <m:r>
                        <a:rPr lang="en-US" altLang="zh-CN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=−</m:t>
                      </m:r>
                      <m:f>
                        <m:fPr>
                          <m:ctrlPr>
                            <a:rPr lang="en-US" altLang="zh-CN" sz="2400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altLang="zh-CN" sz="2400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2400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2400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400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2400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36AE0D7-FFE0-9BE2-9A1A-110E295D2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736" y="4301065"/>
                <a:ext cx="4163255" cy="893899"/>
              </a:xfrm>
              <a:prstGeom prst="rect">
                <a:avLst/>
              </a:prstGeom>
              <a:blipFill>
                <a:blip r:embed="rId10"/>
                <a:stretch>
                  <a:fillRect b="-6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449117-53EE-039F-B3A7-90DE82328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71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3" grpId="0"/>
      <p:bldP spid="14" grpId="0"/>
      <p:bldP spid="16" grpId="0"/>
      <p:bldP spid="1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B3673B2-D32B-462A-984C-3B76A519C345}"/>
                  </a:ext>
                </a:extLst>
              </p:cNvPr>
              <p:cNvSpPr txBox="1"/>
              <p:nvPr/>
            </p:nvSpPr>
            <p:spPr>
              <a:xfrm>
                <a:off x="294967" y="299594"/>
                <a:ext cx="11705304" cy="13362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lvl="0">
                  <a:lnSpc>
                    <a:spcPct val="115000"/>
                  </a:lnSpc>
                  <a:spcAft>
                    <a:spcPts val="800"/>
                  </a:spcAft>
                  <a:defRPr sz="3200" b="1" kern="1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dirty="0"/>
                  <a:t>16.</a:t>
                </a:r>
                <a:r>
                  <a:rPr lang="zh-CN" altLang="zh-CN" dirty="0"/>
                  <a:t>知道电子的准动量是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ℏ</m:t>
                    </m:r>
                    <m:acc>
                      <m:accPr>
                        <m:chr m:val="⃑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lang="zh-CN" altLang="zh-CN" dirty="0"/>
                  <a:t>，了解在晶体以外的力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zh-CN" altLang="zh-CN" dirty="0"/>
                  <a:t>作用下电子的状态发生变化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altLang="zh-CN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=ℏ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𝑑</m:t>
                    </m:r>
                    <m:acc>
                      <m:accPr>
                        <m:chr m:val="⃑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B3673B2-D32B-462A-984C-3B76A519C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67" y="299594"/>
                <a:ext cx="11705304" cy="1336263"/>
              </a:xfrm>
              <a:prstGeom prst="rect">
                <a:avLst/>
              </a:prstGeom>
              <a:blipFill>
                <a:blip r:embed="rId2"/>
                <a:stretch>
                  <a:fillRect l="-1301" r="-1301" b="-136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011AD48-12F4-0439-264F-05C315F46DAF}"/>
                  </a:ext>
                </a:extLst>
              </p:cNvPr>
              <p:cNvSpPr txBox="1"/>
              <p:nvPr/>
            </p:nvSpPr>
            <p:spPr>
              <a:xfrm>
                <a:off x="260554" y="1922932"/>
                <a:ext cx="11774130" cy="25888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lvl="0">
                  <a:lnSpc>
                    <a:spcPct val="115000"/>
                  </a:lnSpc>
                  <a:spcAft>
                    <a:spcPts val="800"/>
                  </a:spcAft>
                  <a:defRPr sz="3200" b="1" kern="1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dirty="0"/>
                  <a:t>17.</a:t>
                </a:r>
                <a:r>
                  <a:rPr lang="zh-CN" altLang="zh-CN" dirty="0"/>
                  <a:t>了解导体、绝缘体和半导体的能带及其填充特点</a:t>
                </a:r>
              </a:p>
              <a:p>
                <a:r>
                  <a:rPr lang="en-US" altLang="zh-CN" dirty="0">
                    <a:solidFill>
                      <a:srgbClr val="996633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   </a:t>
                </a:r>
                <a:r>
                  <a:rPr lang="zh-CN" altLang="zh-CN" dirty="0">
                    <a:solidFill>
                      <a:srgbClr val="996633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导体：有不满带。</a:t>
                </a:r>
              </a:p>
              <a:p>
                <a:r>
                  <a:rPr lang="en-US" altLang="zh-CN" dirty="0">
                    <a:solidFill>
                      <a:srgbClr val="996633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   </a:t>
                </a:r>
                <a:r>
                  <a:rPr lang="zh-CN" altLang="zh-CN" dirty="0">
                    <a:solidFill>
                      <a:srgbClr val="996633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绝缘体和半导体：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rgbClr val="996633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>
                        <a:solidFill>
                          <a:srgbClr val="996633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zh-CN" dirty="0">
                    <a:solidFill>
                      <a:srgbClr val="996633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时没有不满带（非空即满）</a:t>
                </a:r>
                <a:br>
                  <a:rPr lang="en-US" altLang="zh-CN" dirty="0">
                    <a:solidFill>
                      <a:srgbClr val="996633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</a:br>
                <a:r>
                  <a:rPr lang="en-US" altLang="zh-CN" dirty="0">
                    <a:solidFill>
                      <a:srgbClr val="996633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                   </a:t>
                </a:r>
                <a:r>
                  <a:rPr lang="zh-CN" altLang="zh-CN" dirty="0">
                    <a:solidFill>
                      <a:srgbClr val="996633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半导体的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9966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rgbClr val="996633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>
                            <a:solidFill>
                              <a:srgbClr val="996633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zh-CN" altLang="zh-CN" dirty="0">
                    <a:solidFill>
                      <a:srgbClr val="996633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小而绝缘体的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9966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rgbClr val="996633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>
                            <a:solidFill>
                              <a:srgbClr val="996633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zh-CN" altLang="zh-CN" dirty="0">
                    <a:solidFill>
                      <a:srgbClr val="996633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大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011AD48-12F4-0439-264F-05C315F46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54" y="1922932"/>
                <a:ext cx="11774130" cy="2588850"/>
              </a:xfrm>
              <a:prstGeom prst="rect">
                <a:avLst/>
              </a:prstGeom>
              <a:blipFill>
                <a:blip r:embed="rId3"/>
                <a:stretch>
                  <a:fillRect l="-1346" t="-1882" b="-4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8C173EB0-F10A-B0C1-3A61-77FD67138679}"/>
              </a:ext>
            </a:extLst>
          </p:cNvPr>
          <p:cNvSpPr txBox="1"/>
          <p:nvPr/>
        </p:nvSpPr>
        <p:spPr>
          <a:xfrm>
            <a:off x="260554" y="4688093"/>
            <a:ext cx="10726993" cy="1283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altLang="zh-CN" sz="32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18.</a:t>
            </a:r>
            <a:r>
              <a:rPr lang="zh-CN" altLang="zh-CN" sz="32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了解能带论解释导电的基本观点</a:t>
            </a:r>
            <a:endParaRPr lang="en-US" altLang="zh-CN" sz="32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altLang="zh-CN" sz="32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zh-CN" altLang="zh-CN" sz="3200" b="1" kern="100" dirty="0">
                <a:solidFill>
                  <a:srgbClr val="9966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满带电子</a:t>
            </a:r>
            <a:r>
              <a:rPr lang="zh-CN" altLang="en-US" sz="3200" b="1" kern="100" dirty="0">
                <a:solidFill>
                  <a:srgbClr val="9966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</a:t>
            </a:r>
            <a:r>
              <a:rPr lang="zh-CN" altLang="zh-CN" sz="3200" b="1" kern="100" dirty="0">
                <a:solidFill>
                  <a:srgbClr val="9966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参与导电，不满带电子才对导电有贡献。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FA83045-0AF4-D770-6EC6-69CC0E532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02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A0CC0DF-7594-14A7-D743-F8A6587C2A7A}"/>
                  </a:ext>
                </a:extLst>
              </p:cNvPr>
              <p:cNvSpPr txBox="1"/>
              <p:nvPr/>
            </p:nvSpPr>
            <p:spPr>
              <a:xfrm>
                <a:off x="358877" y="327533"/>
                <a:ext cx="10864646" cy="29501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lvl="0">
                  <a:lnSpc>
                    <a:spcPct val="115000"/>
                  </a:lnSpc>
                  <a:spcAft>
                    <a:spcPts val="800"/>
                  </a:spcAft>
                  <a:defRPr sz="3200" b="1" kern="1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dirty="0"/>
                  <a:t>19.</a:t>
                </a:r>
                <a:r>
                  <a:rPr lang="zh-CN" altLang="zh-CN" dirty="0"/>
                  <a:t>知道空穴的概念，价带顶附近的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lang="zh-CN" altLang="zh-CN" dirty="0"/>
                  <a:t>空状态。</a:t>
                </a:r>
                <a:br>
                  <a:rPr lang="en-US" altLang="zh-CN" dirty="0"/>
                </a:br>
                <a:r>
                  <a:rPr lang="zh-CN" altLang="zh-CN" dirty="0">
                    <a:solidFill>
                      <a:srgbClr val="996633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空穴有效质量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solidFill>
                              <a:srgbClr val="996633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>
                            <a:solidFill>
                              <a:srgbClr val="996633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>
                            <a:solidFill>
                              <a:srgbClr val="996633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zh-CN">
                            <a:solidFill>
                              <a:srgbClr val="996633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>
                        <a:solidFill>
                          <a:srgbClr val="996633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zh-CN" altLang="zh-CN" i="1">
                            <a:solidFill>
                              <a:srgbClr val="9966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i="1">
                                <a:solidFill>
                                  <a:srgbClr val="9966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>
                                <a:solidFill>
                                  <a:srgbClr val="996633"/>
                                </a:solidFill>
                                <a:latin typeface="Cambria Math" panose="02040503050406030204" pitchFamily="18" charset="0"/>
                              </a:rPr>
                              <m:t>ℏ</m:t>
                            </m:r>
                          </m:e>
                          <m:sup>
                            <m:r>
                              <a:rPr lang="en-US" altLang="zh-CN">
                                <a:solidFill>
                                  <a:srgbClr val="99663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f>
                          <m:fPr>
                            <m:ctrlPr>
                              <a:rPr lang="zh-CN" altLang="zh-CN" i="1">
                                <a:solidFill>
                                  <a:srgbClr val="9966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CN" altLang="zh-CN" i="1">
                                    <a:solidFill>
                                      <a:srgbClr val="9966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>
                                    <a:solidFill>
                                      <a:srgbClr val="996633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altLang="zh-CN">
                                    <a:solidFill>
                                      <a:srgbClr val="996633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>
                                <a:solidFill>
                                  <a:srgbClr val="996633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altLang="zh-CN">
                                <a:solidFill>
                                  <a:srgbClr val="996633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zh-CN" altLang="zh-CN" i="1">
                                    <a:solidFill>
                                      <a:srgbClr val="9966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>
                                    <a:solidFill>
                                      <a:srgbClr val="996633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zh-CN">
                                    <a:solidFill>
                                      <a:srgbClr val="996633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  <m:sup>
                                <m:r>
                                  <a:rPr lang="en-US" altLang="zh-CN">
                                    <a:solidFill>
                                      <a:srgbClr val="996633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den>
                    </m:f>
                    <m:r>
                      <a:rPr lang="en-US" altLang="zh-CN">
                        <a:solidFill>
                          <a:srgbClr val="996633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Sup>
                      <m:sSubSupPr>
                        <m:ctrlPr>
                          <a:rPr lang="zh-CN" altLang="zh-CN" i="1">
                            <a:solidFill>
                              <a:srgbClr val="996633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>
                            <a:solidFill>
                              <a:srgbClr val="996633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>
                            <a:solidFill>
                              <a:srgbClr val="996633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altLang="zh-CN">
                            <a:solidFill>
                              <a:srgbClr val="996633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zh-CN" dirty="0">
                    <a:solidFill>
                      <a:srgbClr val="996633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，空穴的电荷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rgbClr val="996633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br>
                  <a:rPr lang="en-US" altLang="zh-CN" dirty="0">
                    <a:solidFill>
                      <a:srgbClr val="996633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</a:br>
                <a:r>
                  <a:rPr lang="zh-CN" altLang="zh-CN" dirty="0">
                    <a:solidFill>
                      <a:srgbClr val="996633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空穴的平均速度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9966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zh-CN" altLang="zh-CN" i="1">
                                <a:solidFill>
                                  <a:srgbClr val="9966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>
                                <a:solidFill>
                                  <a:srgbClr val="996633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>
                            <a:solidFill>
                              <a:srgbClr val="996633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>
                        <a:solidFill>
                          <a:srgbClr val="996633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zh-CN" altLang="zh-CN" i="1">
                            <a:solidFill>
                              <a:srgbClr val="9966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>
                            <a:solidFill>
                              <a:srgbClr val="99663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>
                            <a:solidFill>
                              <a:srgbClr val="996633"/>
                            </a:solidFill>
                            <a:latin typeface="Cambria Math" panose="02040503050406030204" pitchFamily="18" charset="0"/>
                          </a:rPr>
                          <m:t>ℏ</m:t>
                        </m:r>
                      </m:den>
                    </m:f>
                    <m:sSub>
                      <m:sSubPr>
                        <m:ctrlPr>
                          <a:rPr lang="zh-CN" altLang="zh-CN" i="1">
                            <a:solidFill>
                              <a:srgbClr val="9966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996633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⃑"/>
                            <m:ctrlPr>
                              <a:rPr lang="zh-CN" altLang="zh-CN" i="1">
                                <a:solidFill>
                                  <a:srgbClr val="9966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>
                                <a:solidFill>
                                  <a:srgbClr val="996633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sub>
                    </m:sSub>
                    <m:r>
                      <a:rPr lang="en-US" altLang="zh-CN">
                        <a:solidFill>
                          <a:srgbClr val="996633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zh-CN" altLang="zh-CN" i="1">
                            <a:solidFill>
                              <a:srgbClr val="99663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zh-CN" altLang="zh-CN" i="1">
                                <a:solidFill>
                                  <a:srgbClr val="9966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>
                                <a:solidFill>
                                  <a:srgbClr val="996633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altLang="zh-CN">
                        <a:solidFill>
                          <a:srgbClr val="996633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zh-CN" altLang="zh-CN" i="1">
                            <a:solidFill>
                              <a:srgbClr val="9966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zh-CN" altLang="zh-CN" i="1">
                                <a:solidFill>
                                  <a:srgbClr val="9966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>
                                <a:solidFill>
                                  <a:srgbClr val="996633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>
                            <a:solidFill>
                              <a:srgbClr val="996633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zh-CN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A0CC0DF-7594-14A7-D743-F8A6587C2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77" y="327533"/>
                <a:ext cx="10864646" cy="2950103"/>
              </a:xfrm>
              <a:prstGeom prst="rect">
                <a:avLst/>
              </a:prstGeom>
              <a:blipFill>
                <a:blip r:embed="rId2"/>
                <a:stretch>
                  <a:fillRect l="-1459" b="-6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3B2B8E27-5F01-D907-61EF-FB2AD74344DE}"/>
              </a:ext>
            </a:extLst>
          </p:cNvPr>
          <p:cNvSpPr txBox="1"/>
          <p:nvPr/>
        </p:nvSpPr>
        <p:spPr>
          <a:xfrm>
            <a:off x="358877" y="3391235"/>
            <a:ext cx="10903974" cy="231364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15000"/>
              </a:lnSpc>
              <a:spcAft>
                <a:spcPts val="800"/>
              </a:spcAft>
              <a:defRPr sz="3200"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20.</a:t>
            </a:r>
            <a:r>
              <a:rPr lang="zh-CN" altLang="zh-CN" dirty="0"/>
              <a:t>知道不同金属的费米能量不同，接触后电子从浓度高（费米能量大）的一侧流向浓度低（费米能量小）的一侧，直至费米能级对齐。这个过程的结果就是在两块金属间产生了电势差。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59F0C29-9034-9979-4858-BA12B7AA4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03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B5AC553-A2CA-58FC-E7D7-74BC1963115B}"/>
              </a:ext>
            </a:extLst>
          </p:cNvPr>
          <p:cNvSpPr txBox="1"/>
          <p:nvPr/>
        </p:nvSpPr>
        <p:spPr>
          <a:xfrm>
            <a:off x="363794" y="185846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400" b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七、</a:t>
            </a:r>
            <a:r>
              <a:rPr lang="zh-CN" altLang="zh-CN" dirty="0"/>
              <a:t>关于晶体的共性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94EEC2-FAA5-66D7-DFF8-3C1898626B22}"/>
              </a:ext>
            </a:extLst>
          </p:cNvPr>
          <p:cNvSpPr txBox="1"/>
          <p:nvPr/>
        </p:nvSpPr>
        <p:spPr>
          <a:xfrm>
            <a:off x="580103" y="937354"/>
            <a:ext cx="9783097" cy="6147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15000"/>
              </a:lnSpc>
              <a:spcAft>
                <a:spcPts val="800"/>
              </a:spcAft>
              <a:defRPr sz="3200"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1.</a:t>
            </a:r>
            <a:r>
              <a:rPr lang="zh-CN" altLang="zh-CN" dirty="0"/>
              <a:t>长程有序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D8A9714-AAA4-2E84-2A39-5E855B1457E8}"/>
              </a:ext>
            </a:extLst>
          </p:cNvPr>
          <p:cNvSpPr txBox="1"/>
          <p:nvPr/>
        </p:nvSpPr>
        <p:spPr>
          <a:xfrm>
            <a:off x="516193" y="1731225"/>
            <a:ext cx="6096000" cy="6240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15000"/>
              </a:lnSpc>
              <a:spcAft>
                <a:spcPts val="800"/>
              </a:spcAft>
              <a:defRPr sz="3200"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2.</a:t>
            </a:r>
            <a:r>
              <a:rPr lang="zh-CN" altLang="zh-CN" dirty="0"/>
              <a:t>自限性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1AE0AFF-E383-C64D-F15E-82974270D8DB}"/>
              </a:ext>
            </a:extLst>
          </p:cNvPr>
          <p:cNvSpPr txBox="1"/>
          <p:nvPr/>
        </p:nvSpPr>
        <p:spPr>
          <a:xfrm>
            <a:off x="3119284" y="107191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400" dirty="0">
                <a:solidFill>
                  <a:srgbClr val="9966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原子在</a:t>
            </a:r>
            <a:r>
              <a:rPr lang="zh-CN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微米</a:t>
            </a:r>
            <a:r>
              <a:rPr lang="zh-CN" altLang="zh-CN" sz="2400" dirty="0">
                <a:solidFill>
                  <a:srgbClr val="9966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及以上范围按同一规则排列</a:t>
            </a:r>
            <a:endParaRPr lang="zh-CN" altLang="en-US" sz="2400" dirty="0">
              <a:solidFill>
                <a:srgbClr val="9966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5514683-A715-CAD3-D86F-5EFDD02427EF}"/>
              </a:ext>
            </a:extLst>
          </p:cNvPr>
          <p:cNvSpPr txBox="1"/>
          <p:nvPr/>
        </p:nvSpPr>
        <p:spPr>
          <a:xfrm>
            <a:off x="516193" y="2966596"/>
            <a:ext cx="6096000" cy="6240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15000"/>
              </a:lnSpc>
              <a:spcAft>
                <a:spcPts val="800"/>
              </a:spcAft>
              <a:defRPr sz="3200"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3.</a:t>
            </a:r>
            <a:r>
              <a:rPr lang="zh-CN" altLang="zh-CN" dirty="0"/>
              <a:t>各向异性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12BBD5E-65F1-3F8F-9FBC-433BDE40BD70}"/>
              </a:ext>
            </a:extLst>
          </p:cNvPr>
          <p:cNvSpPr txBox="1"/>
          <p:nvPr/>
        </p:nvSpPr>
        <p:spPr>
          <a:xfrm>
            <a:off x="3119284" y="1730109"/>
            <a:ext cx="68850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9966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自发地形成封闭几何多面体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D8CD1A5-467D-9A14-2AE5-201A6637262E}"/>
              </a:ext>
            </a:extLst>
          </p:cNvPr>
          <p:cNvSpPr txBox="1"/>
          <p:nvPr/>
        </p:nvSpPr>
        <p:spPr>
          <a:xfrm>
            <a:off x="3119284" y="2355307"/>
            <a:ext cx="52848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规则、对称的外形，晶面夹角守恒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C39070A-0E6C-A3C5-4941-21B4661A8273}"/>
              </a:ext>
            </a:extLst>
          </p:cNvPr>
          <p:cNvSpPr txBox="1"/>
          <p:nvPr/>
        </p:nvSpPr>
        <p:spPr>
          <a:xfrm>
            <a:off x="3020963" y="3047804"/>
            <a:ext cx="55822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9966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不同方向上的物理性质存在差异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6444E95-C331-23D0-3F9A-36BBC08268AF}"/>
              </a:ext>
            </a:extLst>
          </p:cNvPr>
          <p:cNvSpPr txBox="1"/>
          <p:nvPr/>
        </p:nvSpPr>
        <p:spPr>
          <a:xfrm>
            <a:off x="850490" y="3821510"/>
            <a:ext cx="46949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力学各向异性：如解理性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6E93208-511E-3F94-21C7-D9845049464D}"/>
              </a:ext>
            </a:extLst>
          </p:cNvPr>
          <p:cNvSpPr txBox="1"/>
          <p:nvPr/>
        </p:nvSpPr>
        <p:spPr>
          <a:xfrm>
            <a:off x="887362" y="4283175"/>
            <a:ext cx="104074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热学各向异性：如石墨在平行与垂直于石墨层方向上，热导率差异巨大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79EAC14-46C6-EF63-1748-082FFD58D6D9}"/>
              </a:ext>
            </a:extLst>
          </p:cNvPr>
          <p:cNvSpPr txBox="1"/>
          <p:nvPr/>
        </p:nvSpPr>
        <p:spPr>
          <a:xfrm>
            <a:off x="887362" y="4744840"/>
            <a:ext cx="104074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电学各向异性：如石英晶体沿不同方向施加相同压力，其表面产生的电荷量不同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D9E502B-9A34-435C-DF2D-0BFDA6687241}"/>
              </a:ext>
            </a:extLst>
          </p:cNvPr>
          <p:cNvSpPr txBox="1"/>
          <p:nvPr/>
        </p:nvSpPr>
        <p:spPr>
          <a:xfrm>
            <a:off x="850490" y="5642750"/>
            <a:ext cx="104074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光学各向异性：如方解石的双折射现象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746789C-75F6-07A6-D611-7AFFFDD3E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63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E97B912-E109-0BC8-53A5-D92EDF54300B}"/>
                  </a:ext>
                </a:extLst>
              </p:cNvPr>
              <p:cNvSpPr txBox="1"/>
              <p:nvPr/>
            </p:nvSpPr>
            <p:spPr>
              <a:xfrm>
                <a:off x="4273317" y="4062798"/>
                <a:ext cx="26178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solidFill>
                                <a:srgbClr val="99663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 smtClean="0">
                              <a:solidFill>
                                <a:srgbClr val="996633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r>
                            <a:rPr lang="en-US" altLang="zh-CN" sz="2000" i="1" smtClean="0">
                              <a:solidFill>
                                <a:srgbClr val="99663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CN" sz="2000" b="0" i="1" smtClean="0">
                              <a:solidFill>
                                <a:srgbClr val="996633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996633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sz="2000" b="0" i="0" smtClean="0">
                          <a:solidFill>
                            <a:srgbClr val="996633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99663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rgbClr val="996633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99663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zh-CN" sz="2000" b="0" i="0" smtClean="0">
                          <a:solidFill>
                            <a:srgbClr val="996633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zh-CN" sz="2000" b="0" i="1" smtClean="0">
                          <a:solidFill>
                            <a:srgbClr val="996633"/>
                          </a:solidFill>
                          <a:latin typeface="Cambria Math" panose="02040503050406030204" pitchFamily="18" charset="0"/>
                        </a:rPr>
                        <m:t>/(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solidFill>
                            <a:srgbClr val="996633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altLang="zh-CN" sz="2000" b="0" i="0" smtClean="0">
                          <a:solidFill>
                            <a:srgbClr val="99663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solidFill>
                            <a:srgbClr val="99663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</m:t>
                      </m:r>
                      <m:r>
                        <a:rPr lang="en-US" altLang="zh-CN" sz="2000" b="0" i="1" smtClean="0">
                          <a:solidFill>
                            <a:srgbClr val="99663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>
                  <a:solidFill>
                    <a:srgbClr val="996633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E97B912-E109-0BC8-53A5-D92EDF543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3317" y="4062798"/>
                <a:ext cx="2617896" cy="400110"/>
              </a:xfrm>
              <a:prstGeom prst="rect">
                <a:avLst/>
              </a:prstGeom>
              <a:blipFill>
                <a:blip r:embed="rId2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031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431054" y="1936858"/>
                <a:ext cx="11710217" cy="25029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en-US" altLang="zh-CN" sz="2800" b="1" kern="100" dirty="0">
                    <a:latin typeface="等线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SC: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zh-CN" sz="28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8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CN" altLang="zh-CN" sz="28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800" b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zh-CN" sz="28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zh-CN" sz="28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800" b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zh-CN" sz="28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zh-CN" sz="28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2800" b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zh-CN" sz="28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800" b="1" kern="100" dirty="0">
                    <a:latin typeface="等线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BCC: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zh-CN" sz="28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8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CN" altLang="zh-CN" sz="28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800" b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zh-CN" sz="28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f>
                                    <m:fPr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(−</m:t>
                                  </m:r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800" b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8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800" b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8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2800" b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zh-CN" sz="28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800" b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zh-CN" sz="28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f>
                                    <m:fPr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800" b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sz="28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800" b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8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2800" b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)   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zh-CN" sz="28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2800" b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zh-CN" sz="28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f>
                                    <m:fPr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800" b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8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800" b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sz="28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2800" b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)  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800" b="1" kern="100" dirty="0">
                    <a:latin typeface="等线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   FCC: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zh-CN" sz="28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8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CN" altLang="zh-CN" sz="28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800" b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zh-CN" altLang="zh-CN" sz="28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zh-CN" altLang="zh-CN" sz="28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⃑"/>
                                          <m:ctrlPr>
                                            <a:rPr lang="zh-CN" altLang="zh-CN" sz="2800" b="1" i="1" kern="100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800" b="1" kern="100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⃑"/>
                                          <m:ctrlPr>
                                            <a:rPr lang="zh-CN" altLang="zh-CN" sz="2800" b="1" i="1" kern="100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800" b="1" kern="100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zh-CN" sz="28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800" b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zh-CN" sz="28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f>
                                    <m:fPr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2800" b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8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800" b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zh-CN" sz="28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2800" b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zh-CN" sz="28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f>
                                    <m:fPr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800" b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8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800" b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zh-CN" sz="2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54" y="1936858"/>
                <a:ext cx="11710217" cy="2502929"/>
              </a:xfrm>
              <a:prstGeom prst="rect">
                <a:avLst/>
              </a:prstGeom>
              <a:blipFill rotWithShape="1">
                <a:blip r:embed="rId2"/>
                <a:stretch>
                  <a:fillRect l="-4" t="-4" r="1" b="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368708" y="103683"/>
                <a:ext cx="11602066" cy="24729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en-US" altLang="zh-CN" sz="3200" b="1" kern="100" dirty="0">
                    <a:latin typeface="等线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5.</a:t>
                </a:r>
                <a:r>
                  <a:rPr lang="zh-CN" altLang="zh-CN" sz="32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对于立方晶系，其晶胞基矢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zh-CN" sz="2800" b="1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800" b="1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CN" altLang="zh-CN" sz="2800" b="1" i="1" kern="10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800" b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altLang="zh-CN" sz="2800" b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  <m:acc>
                                <m:accPr>
                                  <m:chr m:val="⃑"/>
                                  <m:ctrlPr>
                                    <a:rPr lang="zh-CN" altLang="zh-CN" sz="28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zh-CN" sz="2800" b="1" i="1" kern="10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800" b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altLang="zh-CN" sz="2800" b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𝑎𝑗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zh-CN" sz="2800" b="1" i="1" kern="10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zh-CN" altLang="zh-CN" sz="2800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b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2800" b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altLang="zh-CN" sz="2800" b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  <m:acc>
                                <m:accPr>
                                  <m:chr m:val="⃑"/>
                                  <m:ctrlPr>
                                    <a:rPr lang="zh-CN" altLang="zh-CN" sz="2800" b="1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b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3200" b="1" kern="100" dirty="0">
                    <a:latin typeface="等线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32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了解原胞的习惯选法，</a:t>
                </a:r>
                <a:r>
                  <a:rPr lang="zh-CN" altLang="zh-CN" sz="32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记住原胞基矢</a:t>
                </a: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08" y="103683"/>
                <a:ext cx="11602066" cy="2472985"/>
              </a:xfrm>
              <a:prstGeom prst="rect">
                <a:avLst/>
              </a:prstGeom>
              <a:blipFill rotWithShape="1">
                <a:blip r:embed="rId3"/>
                <a:stretch>
                  <a:fillRect l="-4" t="-7" r="3" b="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 bwMode="auto">
          <a:xfrm>
            <a:off x="2307294" y="6528808"/>
            <a:ext cx="2315757" cy="47466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AutoShape 5"/>
          <p:cNvSpPr>
            <a:spLocks noChangeAspect="1" noChangeArrowheads="1" noTextEdit="1"/>
          </p:cNvSpPr>
          <p:nvPr/>
        </p:nvSpPr>
        <p:spPr bwMode="auto">
          <a:xfrm>
            <a:off x="1940969" y="3694997"/>
            <a:ext cx="3311525" cy="31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9" name="Rectangle 53"/>
          <p:cNvSpPr>
            <a:spLocks noChangeArrowheads="1"/>
          </p:cNvSpPr>
          <p:nvPr/>
        </p:nvSpPr>
        <p:spPr bwMode="auto">
          <a:xfrm>
            <a:off x="3055394" y="3766435"/>
            <a:ext cx="14128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500" b="1">
                <a:solidFill>
                  <a:srgbClr val="3366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125" name="Rectangle 114"/>
          <p:cNvSpPr>
            <a:spLocks noChangeArrowheads="1"/>
          </p:cNvSpPr>
          <p:nvPr/>
        </p:nvSpPr>
        <p:spPr bwMode="auto">
          <a:xfrm>
            <a:off x="3055394" y="3766435"/>
            <a:ext cx="14128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500" b="1">
                <a:solidFill>
                  <a:srgbClr val="3366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171" name="Rectangle 163"/>
          <p:cNvSpPr>
            <a:spLocks noChangeArrowheads="1"/>
          </p:cNvSpPr>
          <p:nvPr/>
        </p:nvSpPr>
        <p:spPr bwMode="auto">
          <a:xfrm>
            <a:off x="3055394" y="3766435"/>
            <a:ext cx="14128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500" b="1">
                <a:solidFill>
                  <a:srgbClr val="3366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15" name="Rectangle 391"/>
          <p:cNvSpPr>
            <a:spLocks noChangeArrowheads="1"/>
          </p:cNvSpPr>
          <p:nvPr/>
        </p:nvSpPr>
        <p:spPr bwMode="auto">
          <a:xfrm>
            <a:off x="2998244" y="3866448"/>
            <a:ext cx="217488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 b="1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82" name="组合 181"/>
          <p:cNvGrpSpPr/>
          <p:nvPr/>
        </p:nvGrpSpPr>
        <p:grpSpPr>
          <a:xfrm>
            <a:off x="985618" y="3948874"/>
            <a:ext cx="3536771" cy="2890961"/>
            <a:chOff x="1536336" y="4090285"/>
            <a:chExt cx="3536771" cy="2890961"/>
          </a:xfrm>
        </p:grpSpPr>
        <p:sp>
          <p:nvSpPr>
            <p:cNvPr id="22" name="Freeform 6"/>
            <p:cNvSpPr>
              <a:spLocks noEditPoints="1"/>
            </p:cNvSpPr>
            <p:nvPr/>
          </p:nvSpPr>
          <p:spPr bwMode="auto">
            <a:xfrm>
              <a:off x="3144294" y="5203122"/>
              <a:ext cx="441325" cy="520700"/>
            </a:xfrm>
            <a:custGeom>
              <a:avLst/>
              <a:gdLst>
                <a:gd name="T0" fmla="*/ 253 w 278"/>
                <a:gd name="T1" fmla="*/ 45 h 328"/>
                <a:gd name="T2" fmla="*/ 16 w 278"/>
                <a:gd name="T3" fmla="*/ 328 h 328"/>
                <a:gd name="T4" fmla="*/ 0 w 278"/>
                <a:gd name="T5" fmla="*/ 315 h 328"/>
                <a:gd name="T6" fmla="*/ 238 w 278"/>
                <a:gd name="T7" fmla="*/ 32 h 328"/>
                <a:gd name="T8" fmla="*/ 253 w 278"/>
                <a:gd name="T9" fmla="*/ 45 h 328"/>
                <a:gd name="T10" fmla="*/ 225 w 278"/>
                <a:gd name="T11" fmla="*/ 33 h 328"/>
                <a:gd name="T12" fmla="*/ 278 w 278"/>
                <a:gd name="T13" fmla="*/ 0 h 328"/>
                <a:gd name="T14" fmla="*/ 254 w 278"/>
                <a:gd name="T15" fmla="*/ 58 h 328"/>
                <a:gd name="T16" fmla="*/ 225 w 278"/>
                <a:gd name="T17" fmla="*/ 33 h 3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78" h="328">
                  <a:moveTo>
                    <a:pt x="253" y="45"/>
                  </a:moveTo>
                  <a:lnTo>
                    <a:pt x="16" y="328"/>
                  </a:lnTo>
                  <a:lnTo>
                    <a:pt x="0" y="315"/>
                  </a:lnTo>
                  <a:lnTo>
                    <a:pt x="238" y="32"/>
                  </a:lnTo>
                  <a:lnTo>
                    <a:pt x="253" y="45"/>
                  </a:lnTo>
                  <a:close/>
                  <a:moveTo>
                    <a:pt x="225" y="33"/>
                  </a:moveTo>
                  <a:lnTo>
                    <a:pt x="278" y="0"/>
                  </a:lnTo>
                  <a:lnTo>
                    <a:pt x="254" y="58"/>
                  </a:lnTo>
                  <a:lnTo>
                    <a:pt x="225" y="33"/>
                  </a:lnTo>
                  <a:close/>
                </a:path>
              </a:pathLst>
            </a:custGeom>
            <a:solidFill>
              <a:srgbClr val="FF0000"/>
            </a:solidFill>
            <a:ln w="1588">
              <a:solidFill>
                <a:srgbClr val="FF0000"/>
              </a:solidFill>
              <a:prstDash val="solid"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Freeform 7"/>
            <p:cNvSpPr>
              <a:spLocks noEditPoints="1"/>
            </p:cNvSpPr>
            <p:nvPr/>
          </p:nvSpPr>
          <p:spPr bwMode="auto">
            <a:xfrm>
              <a:off x="3144294" y="5723822"/>
              <a:ext cx="1177925" cy="609600"/>
            </a:xfrm>
            <a:custGeom>
              <a:avLst/>
              <a:gdLst>
                <a:gd name="T0" fmla="*/ 10 w 742"/>
                <a:gd name="T1" fmla="*/ 0 h 384"/>
                <a:gd name="T2" fmla="*/ 702 w 742"/>
                <a:gd name="T3" fmla="*/ 353 h 384"/>
                <a:gd name="T4" fmla="*/ 694 w 742"/>
                <a:gd name="T5" fmla="*/ 370 h 384"/>
                <a:gd name="T6" fmla="*/ 0 w 742"/>
                <a:gd name="T7" fmla="*/ 18 h 384"/>
                <a:gd name="T8" fmla="*/ 10 w 742"/>
                <a:gd name="T9" fmla="*/ 0 h 384"/>
                <a:gd name="T10" fmla="*/ 699 w 742"/>
                <a:gd name="T11" fmla="*/ 340 h 384"/>
                <a:gd name="T12" fmla="*/ 742 w 742"/>
                <a:gd name="T13" fmla="*/ 384 h 384"/>
                <a:gd name="T14" fmla="*/ 681 w 742"/>
                <a:gd name="T15" fmla="*/ 375 h 384"/>
                <a:gd name="T16" fmla="*/ 699 w 742"/>
                <a:gd name="T17" fmla="*/ 340 h 38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42" h="384">
                  <a:moveTo>
                    <a:pt x="10" y="0"/>
                  </a:moveTo>
                  <a:lnTo>
                    <a:pt x="702" y="353"/>
                  </a:lnTo>
                  <a:lnTo>
                    <a:pt x="694" y="370"/>
                  </a:lnTo>
                  <a:lnTo>
                    <a:pt x="0" y="18"/>
                  </a:lnTo>
                  <a:lnTo>
                    <a:pt x="10" y="0"/>
                  </a:lnTo>
                  <a:close/>
                  <a:moveTo>
                    <a:pt x="699" y="340"/>
                  </a:moveTo>
                  <a:lnTo>
                    <a:pt x="742" y="384"/>
                  </a:lnTo>
                  <a:lnTo>
                    <a:pt x="681" y="375"/>
                  </a:lnTo>
                  <a:lnTo>
                    <a:pt x="699" y="340"/>
                  </a:lnTo>
                  <a:close/>
                </a:path>
              </a:pathLst>
            </a:custGeom>
            <a:solidFill>
              <a:srgbClr val="FF0000"/>
            </a:solidFill>
            <a:ln w="1588">
              <a:solidFill>
                <a:srgbClr val="FF0000"/>
              </a:solidFill>
              <a:prstDash val="solid"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4" name="Line 8"/>
            <p:cNvSpPr>
              <a:spLocks noChangeShapeType="1"/>
            </p:cNvSpPr>
            <p:nvPr/>
          </p:nvSpPr>
          <p:spPr bwMode="auto">
            <a:xfrm>
              <a:off x="3179219" y="4183947"/>
              <a:ext cx="1141413" cy="531813"/>
            </a:xfrm>
            <a:prstGeom prst="line">
              <a:avLst/>
            </a:prstGeom>
            <a:noFill/>
            <a:ln w="11113">
              <a:solidFill>
                <a:srgbClr val="99CCCC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25" name="Line 9"/>
            <p:cNvSpPr>
              <a:spLocks noChangeShapeType="1"/>
            </p:cNvSpPr>
            <p:nvPr/>
          </p:nvSpPr>
          <p:spPr bwMode="auto">
            <a:xfrm>
              <a:off x="4338094" y="4722110"/>
              <a:ext cx="398463" cy="990600"/>
            </a:xfrm>
            <a:prstGeom prst="line">
              <a:avLst/>
            </a:prstGeom>
            <a:noFill/>
            <a:ln w="11113">
              <a:solidFill>
                <a:srgbClr val="99CCCC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>
              <a:off x="3626894" y="5193597"/>
              <a:ext cx="1101725" cy="538163"/>
            </a:xfrm>
            <a:prstGeom prst="line">
              <a:avLst/>
            </a:prstGeom>
            <a:noFill/>
            <a:ln w="11113">
              <a:solidFill>
                <a:srgbClr val="99CCCC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27" name="Line 11"/>
            <p:cNvSpPr>
              <a:spLocks noChangeShapeType="1"/>
            </p:cNvSpPr>
            <p:nvPr/>
          </p:nvSpPr>
          <p:spPr bwMode="auto">
            <a:xfrm flipH="1">
              <a:off x="4339682" y="5738110"/>
              <a:ext cx="381000" cy="566738"/>
            </a:xfrm>
            <a:prstGeom prst="line">
              <a:avLst/>
            </a:prstGeom>
            <a:noFill/>
            <a:ln w="11113">
              <a:solidFill>
                <a:srgbClr val="99CCCC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28" name="Line 12"/>
            <p:cNvSpPr>
              <a:spLocks noChangeShapeType="1"/>
            </p:cNvSpPr>
            <p:nvPr/>
          </p:nvSpPr>
          <p:spPr bwMode="auto">
            <a:xfrm>
              <a:off x="3171282" y="4191885"/>
              <a:ext cx="415925" cy="982663"/>
            </a:xfrm>
            <a:prstGeom prst="line">
              <a:avLst/>
            </a:prstGeom>
            <a:noFill/>
            <a:ln w="11113">
              <a:solidFill>
                <a:srgbClr val="99CCCC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29" name="Freeform 13"/>
            <p:cNvSpPr>
              <a:spLocks noEditPoints="1"/>
            </p:cNvSpPr>
            <p:nvPr/>
          </p:nvSpPr>
          <p:spPr bwMode="auto">
            <a:xfrm>
              <a:off x="2750594" y="4776085"/>
              <a:ext cx="419100" cy="958850"/>
            </a:xfrm>
            <a:custGeom>
              <a:avLst/>
              <a:gdLst>
                <a:gd name="T0" fmla="*/ 29 w 264"/>
                <a:gd name="T1" fmla="*/ 41 h 604"/>
                <a:gd name="T2" fmla="*/ 264 w 264"/>
                <a:gd name="T3" fmla="*/ 596 h 604"/>
                <a:gd name="T4" fmla="*/ 246 w 264"/>
                <a:gd name="T5" fmla="*/ 604 h 604"/>
                <a:gd name="T6" fmla="*/ 11 w 264"/>
                <a:gd name="T7" fmla="*/ 49 h 604"/>
                <a:gd name="T8" fmla="*/ 29 w 264"/>
                <a:gd name="T9" fmla="*/ 41 h 604"/>
                <a:gd name="T10" fmla="*/ 5 w 264"/>
                <a:gd name="T11" fmla="*/ 62 h 604"/>
                <a:gd name="T12" fmla="*/ 0 w 264"/>
                <a:gd name="T13" fmla="*/ 0 h 604"/>
                <a:gd name="T14" fmla="*/ 41 w 264"/>
                <a:gd name="T15" fmla="*/ 47 h 604"/>
                <a:gd name="T16" fmla="*/ 5 w 264"/>
                <a:gd name="T17" fmla="*/ 62 h 60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64" h="604">
                  <a:moveTo>
                    <a:pt x="29" y="41"/>
                  </a:moveTo>
                  <a:lnTo>
                    <a:pt x="264" y="596"/>
                  </a:lnTo>
                  <a:lnTo>
                    <a:pt x="246" y="604"/>
                  </a:lnTo>
                  <a:lnTo>
                    <a:pt x="11" y="49"/>
                  </a:lnTo>
                  <a:lnTo>
                    <a:pt x="29" y="41"/>
                  </a:lnTo>
                  <a:close/>
                  <a:moveTo>
                    <a:pt x="5" y="62"/>
                  </a:moveTo>
                  <a:lnTo>
                    <a:pt x="0" y="0"/>
                  </a:lnTo>
                  <a:lnTo>
                    <a:pt x="41" y="47"/>
                  </a:lnTo>
                  <a:lnTo>
                    <a:pt x="5" y="62"/>
                  </a:lnTo>
                  <a:close/>
                </a:path>
              </a:pathLst>
            </a:custGeom>
            <a:solidFill>
              <a:srgbClr val="FF0000"/>
            </a:solidFill>
            <a:ln w="1588">
              <a:solidFill>
                <a:srgbClr val="FF0000"/>
              </a:solidFill>
              <a:prstDash val="solid"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Line 14"/>
            <p:cNvSpPr>
              <a:spLocks noChangeShapeType="1"/>
            </p:cNvSpPr>
            <p:nvPr/>
          </p:nvSpPr>
          <p:spPr bwMode="auto">
            <a:xfrm flipH="1">
              <a:off x="2753769" y="4150610"/>
              <a:ext cx="431800" cy="574675"/>
            </a:xfrm>
            <a:prstGeom prst="line">
              <a:avLst/>
            </a:prstGeom>
            <a:noFill/>
            <a:ln w="11113">
              <a:solidFill>
                <a:srgbClr val="99CCCC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31" name="Freeform 15"/>
            <p:cNvSpPr>
              <a:spLocks noEditPoints="1"/>
            </p:cNvSpPr>
            <p:nvPr/>
          </p:nvSpPr>
          <p:spPr bwMode="auto">
            <a:xfrm>
              <a:off x="3734844" y="5363460"/>
              <a:ext cx="590550" cy="936625"/>
            </a:xfrm>
            <a:custGeom>
              <a:avLst/>
              <a:gdLst>
                <a:gd name="T0" fmla="*/ 19 w 372"/>
                <a:gd name="T1" fmla="*/ 25 h 590"/>
                <a:gd name="T2" fmla="*/ 13 w 372"/>
                <a:gd name="T3" fmla="*/ 25 h 590"/>
                <a:gd name="T4" fmla="*/ 2 w 372"/>
                <a:gd name="T5" fmla="*/ 1 h 590"/>
                <a:gd name="T6" fmla="*/ 7 w 372"/>
                <a:gd name="T7" fmla="*/ 2 h 590"/>
                <a:gd name="T8" fmla="*/ 46 w 372"/>
                <a:gd name="T9" fmla="*/ 68 h 590"/>
                <a:gd name="T10" fmla="*/ 40 w 372"/>
                <a:gd name="T11" fmla="*/ 68 h 590"/>
                <a:gd name="T12" fmla="*/ 29 w 372"/>
                <a:gd name="T13" fmla="*/ 45 h 590"/>
                <a:gd name="T14" fmla="*/ 34 w 372"/>
                <a:gd name="T15" fmla="*/ 46 h 590"/>
                <a:gd name="T16" fmla="*/ 73 w 372"/>
                <a:gd name="T17" fmla="*/ 112 h 590"/>
                <a:gd name="T18" fmla="*/ 67 w 372"/>
                <a:gd name="T19" fmla="*/ 112 h 590"/>
                <a:gd name="T20" fmla="*/ 56 w 372"/>
                <a:gd name="T21" fmla="*/ 88 h 590"/>
                <a:gd name="T22" fmla="*/ 61 w 372"/>
                <a:gd name="T23" fmla="*/ 89 h 590"/>
                <a:gd name="T24" fmla="*/ 100 w 372"/>
                <a:gd name="T25" fmla="*/ 156 h 590"/>
                <a:gd name="T26" fmla="*/ 94 w 372"/>
                <a:gd name="T27" fmla="*/ 155 h 590"/>
                <a:gd name="T28" fmla="*/ 84 w 372"/>
                <a:gd name="T29" fmla="*/ 132 h 590"/>
                <a:gd name="T30" fmla="*/ 89 w 372"/>
                <a:gd name="T31" fmla="*/ 133 h 590"/>
                <a:gd name="T32" fmla="*/ 128 w 372"/>
                <a:gd name="T33" fmla="*/ 200 h 590"/>
                <a:gd name="T34" fmla="*/ 121 w 372"/>
                <a:gd name="T35" fmla="*/ 199 h 590"/>
                <a:gd name="T36" fmla="*/ 112 w 372"/>
                <a:gd name="T37" fmla="*/ 175 h 590"/>
                <a:gd name="T38" fmla="*/ 116 w 372"/>
                <a:gd name="T39" fmla="*/ 176 h 590"/>
                <a:gd name="T40" fmla="*/ 155 w 372"/>
                <a:gd name="T41" fmla="*/ 243 h 590"/>
                <a:gd name="T42" fmla="*/ 149 w 372"/>
                <a:gd name="T43" fmla="*/ 243 h 590"/>
                <a:gd name="T44" fmla="*/ 139 w 372"/>
                <a:gd name="T45" fmla="*/ 219 h 590"/>
                <a:gd name="T46" fmla="*/ 143 w 372"/>
                <a:gd name="T47" fmla="*/ 220 h 590"/>
                <a:gd name="T48" fmla="*/ 182 w 372"/>
                <a:gd name="T49" fmla="*/ 287 h 590"/>
                <a:gd name="T50" fmla="*/ 176 w 372"/>
                <a:gd name="T51" fmla="*/ 287 h 590"/>
                <a:gd name="T52" fmla="*/ 166 w 372"/>
                <a:gd name="T53" fmla="*/ 262 h 590"/>
                <a:gd name="T54" fmla="*/ 171 w 372"/>
                <a:gd name="T55" fmla="*/ 263 h 590"/>
                <a:gd name="T56" fmla="*/ 209 w 372"/>
                <a:gd name="T57" fmla="*/ 330 h 590"/>
                <a:gd name="T58" fmla="*/ 203 w 372"/>
                <a:gd name="T59" fmla="*/ 330 h 590"/>
                <a:gd name="T60" fmla="*/ 193 w 372"/>
                <a:gd name="T61" fmla="*/ 307 h 590"/>
                <a:gd name="T62" fmla="*/ 198 w 372"/>
                <a:gd name="T63" fmla="*/ 308 h 590"/>
                <a:gd name="T64" fmla="*/ 236 w 372"/>
                <a:gd name="T65" fmla="*/ 374 h 590"/>
                <a:gd name="T66" fmla="*/ 230 w 372"/>
                <a:gd name="T67" fmla="*/ 374 h 590"/>
                <a:gd name="T68" fmla="*/ 220 w 372"/>
                <a:gd name="T69" fmla="*/ 350 h 590"/>
                <a:gd name="T70" fmla="*/ 226 w 372"/>
                <a:gd name="T71" fmla="*/ 352 h 590"/>
                <a:gd name="T72" fmla="*/ 265 w 372"/>
                <a:gd name="T73" fmla="*/ 417 h 590"/>
                <a:gd name="T74" fmla="*/ 258 w 372"/>
                <a:gd name="T75" fmla="*/ 417 h 590"/>
                <a:gd name="T76" fmla="*/ 247 w 372"/>
                <a:gd name="T77" fmla="*/ 394 h 590"/>
                <a:gd name="T78" fmla="*/ 253 w 372"/>
                <a:gd name="T79" fmla="*/ 395 h 590"/>
                <a:gd name="T80" fmla="*/ 292 w 372"/>
                <a:gd name="T81" fmla="*/ 461 h 590"/>
                <a:gd name="T82" fmla="*/ 286 w 372"/>
                <a:gd name="T83" fmla="*/ 461 h 590"/>
                <a:gd name="T84" fmla="*/ 275 w 372"/>
                <a:gd name="T85" fmla="*/ 437 h 590"/>
                <a:gd name="T86" fmla="*/ 280 w 372"/>
                <a:gd name="T87" fmla="*/ 439 h 590"/>
                <a:gd name="T88" fmla="*/ 319 w 372"/>
                <a:gd name="T89" fmla="*/ 504 h 590"/>
                <a:gd name="T90" fmla="*/ 313 w 372"/>
                <a:gd name="T91" fmla="*/ 504 h 590"/>
                <a:gd name="T92" fmla="*/ 302 w 372"/>
                <a:gd name="T93" fmla="*/ 481 h 590"/>
                <a:gd name="T94" fmla="*/ 307 w 372"/>
                <a:gd name="T95" fmla="*/ 482 h 590"/>
                <a:gd name="T96" fmla="*/ 346 w 372"/>
                <a:gd name="T97" fmla="*/ 548 h 590"/>
                <a:gd name="T98" fmla="*/ 340 w 372"/>
                <a:gd name="T99" fmla="*/ 548 h 590"/>
                <a:gd name="T100" fmla="*/ 329 w 372"/>
                <a:gd name="T101" fmla="*/ 524 h 590"/>
                <a:gd name="T102" fmla="*/ 334 w 372"/>
                <a:gd name="T103" fmla="*/ 526 h 590"/>
                <a:gd name="T104" fmla="*/ 372 w 372"/>
                <a:gd name="T105" fmla="*/ 589 h 590"/>
                <a:gd name="T106" fmla="*/ 365 w 372"/>
                <a:gd name="T107" fmla="*/ 589 h 590"/>
                <a:gd name="T108" fmla="*/ 356 w 372"/>
                <a:gd name="T109" fmla="*/ 568 h 590"/>
                <a:gd name="T110" fmla="*/ 361 w 372"/>
                <a:gd name="T111" fmla="*/ 569 h 59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372" h="590">
                  <a:moveTo>
                    <a:pt x="7" y="2"/>
                  </a:moveTo>
                  <a:lnTo>
                    <a:pt x="19" y="21"/>
                  </a:lnTo>
                  <a:lnTo>
                    <a:pt x="19" y="22"/>
                  </a:lnTo>
                  <a:lnTo>
                    <a:pt x="19" y="24"/>
                  </a:lnTo>
                  <a:lnTo>
                    <a:pt x="19" y="25"/>
                  </a:lnTo>
                  <a:lnTo>
                    <a:pt x="18" y="26"/>
                  </a:lnTo>
                  <a:lnTo>
                    <a:pt x="16" y="26"/>
                  </a:lnTo>
                  <a:lnTo>
                    <a:pt x="15" y="26"/>
                  </a:lnTo>
                  <a:lnTo>
                    <a:pt x="14" y="26"/>
                  </a:lnTo>
                  <a:lnTo>
                    <a:pt x="13" y="25"/>
                  </a:lnTo>
                  <a:lnTo>
                    <a:pt x="1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2"/>
                  </a:lnTo>
                  <a:lnTo>
                    <a:pt x="2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6" y="1"/>
                  </a:lnTo>
                  <a:lnTo>
                    <a:pt x="7" y="2"/>
                  </a:lnTo>
                  <a:close/>
                  <a:moveTo>
                    <a:pt x="34" y="46"/>
                  </a:moveTo>
                  <a:lnTo>
                    <a:pt x="46" y="65"/>
                  </a:lnTo>
                  <a:lnTo>
                    <a:pt x="47" y="66"/>
                  </a:lnTo>
                  <a:lnTo>
                    <a:pt x="47" y="67"/>
                  </a:lnTo>
                  <a:lnTo>
                    <a:pt x="46" y="68"/>
                  </a:lnTo>
                  <a:lnTo>
                    <a:pt x="45" y="69"/>
                  </a:lnTo>
                  <a:lnTo>
                    <a:pt x="44" y="71"/>
                  </a:lnTo>
                  <a:lnTo>
                    <a:pt x="42" y="71"/>
                  </a:lnTo>
                  <a:lnTo>
                    <a:pt x="41" y="69"/>
                  </a:lnTo>
                  <a:lnTo>
                    <a:pt x="40" y="68"/>
                  </a:lnTo>
                  <a:lnTo>
                    <a:pt x="28" y="49"/>
                  </a:lnTo>
                  <a:lnTo>
                    <a:pt x="27" y="48"/>
                  </a:lnTo>
                  <a:lnTo>
                    <a:pt x="28" y="47"/>
                  </a:lnTo>
                  <a:lnTo>
                    <a:pt x="28" y="46"/>
                  </a:lnTo>
                  <a:lnTo>
                    <a:pt x="29" y="45"/>
                  </a:lnTo>
                  <a:lnTo>
                    <a:pt x="31" y="44"/>
                  </a:lnTo>
                  <a:lnTo>
                    <a:pt x="32" y="45"/>
                  </a:lnTo>
                  <a:lnTo>
                    <a:pt x="33" y="45"/>
                  </a:lnTo>
                  <a:lnTo>
                    <a:pt x="34" y="46"/>
                  </a:lnTo>
                  <a:close/>
                  <a:moveTo>
                    <a:pt x="61" y="89"/>
                  </a:moveTo>
                  <a:lnTo>
                    <a:pt x="73" y="108"/>
                  </a:lnTo>
                  <a:lnTo>
                    <a:pt x="74" y="109"/>
                  </a:lnTo>
                  <a:lnTo>
                    <a:pt x="74" y="111"/>
                  </a:lnTo>
                  <a:lnTo>
                    <a:pt x="73" y="112"/>
                  </a:lnTo>
                  <a:lnTo>
                    <a:pt x="72" y="113"/>
                  </a:lnTo>
                  <a:lnTo>
                    <a:pt x="71" y="114"/>
                  </a:lnTo>
                  <a:lnTo>
                    <a:pt x="69" y="114"/>
                  </a:lnTo>
                  <a:lnTo>
                    <a:pt x="68" y="113"/>
                  </a:lnTo>
                  <a:lnTo>
                    <a:pt x="67" y="112"/>
                  </a:lnTo>
                  <a:lnTo>
                    <a:pt x="55" y="93"/>
                  </a:lnTo>
                  <a:lnTo>
                    <a:pt x="55" y="92"/>
                  </a:lnTo>
                  <a:lnTo>
                    <a:pt x="55" y="91"/>
                  </a:lnTo>
                  <a:lnTo>
                    <a:pt x="55" y="89"/>
                  </a:lnTo>
                  <a:lnTo>
                    <a:pt x="56" y="88"/>
                  </a:lnTo>
                  <a:lnTo>
                    <a:pt x="58" y="88"/>
                  </a:lnTo>
                  <a:lnTo>
                    <a:pt x="60" y="88"/>
                  </a:lnTo>
                  <a:lnTo>
                    <a:pt x="61" y="88"/>
                  </a:lnTo>
                  <a:lnTo>
                    <a:pt x="61" y="89"/>
                  </a:lnTo>
                  <a:close/>
                  <a:moveTo>
                    <a:pt x="89" y="133"/>
                  </a:moveTo>
                  <a:lnTo>
                    <a:pt x="101" y="152"/>
                  </a:lnTo>
                  <a:lnTo>
                    <a:pt x="101" y="153"/>
                  </a:lnTo>
                  <a:lnTo>
                    <a:pt x="101" y="154"/>
                  </a:lnTo>
                  <a:lnTo>
                    <a:pt x="100" y="156"/>
                  </a:lnTo>
                  <a:lnTo>
                    <a:pt x="98" y="158"/>
                  </a:lnTo>
                  <a:lnTo>
                    <a:pt x="96" y="158"/>
                  </a:lnTo>
                  <a:lnTo>
                    <a:pt x="95" y="156"/>
                  </a:lnTo>
                  <a:lnTo>
                    <a:pt x="94" y="155"/>
                  </a:lnTo>
                  <a:lnTo>
                    <a:pt x="82" y="136"/>
                  </a:lnTo>
                  <a:lnTo>
                    <a:pt x="82" y="135"/>
                  </a:lnTo>
                  <a:lnTo>
                    <a:pt x="82" y="134"/>
                  </a:lnTo>
                  <a:lnTo>
                    <a:pt x="82" y="133"/>
                  </a:lnTo>
                  <a:lnTo>
                    <a:pt x="84" y="132"/>
                  </a:lnTo>
                  <a:lnTo>
                    <a:pt x="85" y="132"/>
                  </a:lnTo>
                  <a:lnTo>
                    <a:pt x="87" y="132"/>
                  </a:lnTo>
                  <a:lnTo>
                    <a:pt x="88" y="132"/>
                  </a:lnTo>
                  <a:lnTo>
                    <a:pt x="89" y="133"/>
                  </a:lnTo>
                  <a:close/>
                  <a:moveTo>
                    <a:pt x="116" y="176"/>
                  </a:moveTo>
                  <a:lnTo>
                    <a:pt x="128" y="195"/>
                  </a:lnTo>
                  <a:lnTo>
                    <a:pt x="128" y="196"/>
                  </a:lnTo>
                  <a:lnTo>
                    <a:pt x="128" y="199"/>
                  </a:lnTo>
                  <a:lnTo>
                    <a:pt x="128" y="200"/>
                  </a:lnTo>
                  <a:lnTo>
                    <a:pt x="127" y="200"/>
                  </a:lnTo>
                  <a:lnTo>
                    <a:pt x="126" y="201"/>
                  </a:lnTo>
                  <a:lnTo>
                    <a:pt x="123" y="201"/>
                  </a:lnTo>
                  <a:lnTo>
                    <a:pt x="122" y="200"/>
                  </a:lnTo>
                  <a:lnTo>
                    <a:pt x="121" y="199"/>
                  </a:lnTo>
                  <a:lnTo>
                    <a:pt x="111" y="181"/>
                  </a:lnTo>
                  <a:lnTo>
                    <a:pt x="109" y="179"/>
                  </a:lnTo>
                  <a:lnTo>
                    <a:pt x="109" y="178"/>
                  </a:lnTo>
                  <a:lnTo>
                    <a:pt x="111" y="176"/>
                  </a:lnTo>
                  <a:lnTo>
                    <a:pt x="112" y="175"/>
                  </a:lnTo>
                  <a:lnTo>
                    <a:pt x="113" y="175"/>
                  </a:lnTo>
                  <a:lnTo>
                    <a:pt x="114" y="175"/>
                  </a:lnTo>
                  <a:lnTo>
                    <a:pt x="115" y="175"/>
                  </a:lnTo>
                  <a:lnTo>
                    <a:pt x="116" y="176"/>
                  </a:lnTo>
                  <a:close/>
                  <a:moveTo>
                    <a:pt x="143" y="220"/>
                  </a:moveTo>
                  <a:lnTo>
                    <a:pt x="155" y="239"/>
                  </a:lnTo>
                  <a:lnTo>
                    <a:pt x="155" y="240"/>
                  </a:lnTo>
                  <a:lnTo>
                    <a:pt x="155" y="242"/>
                  </a:lnTo>
                  <a:lnTo>
                    <a:pt x="155" y="243"/>
                  </a:lnTo>
                  <a:lnTo>
                    <a:pt x="154" y="245"/>
                  </a:lnTo>
                  <a:lnTo>
                    <a:pt x="153" y="245"/>
                  </a:lnTo>
                  <a:lnTo>
                    <a:pt x="152" y="245"/>
                  </a:lnTo>
                  <a:lnTo>
                    <a:pt x="149" y="243"/>
                  </a:lnTo>
                  <a:lnTo>
                    <a:pt x="138" y="225"/>
                  </a:lnTo>
                  <a:lnTo>
                    <a:pt x="136" y="222"/>
                  </a:lnTo>
                  <a:lnTo>
                    <a:pt x="136" y="221"/>
                  </a:lnTo>
                  <a:lnTo>
                    <a:pt x="138" y="220"/>
                  </a:lnTo>
                  <a:lnTo>
                    <a:pt x="139" y="219"/>
                  </a:lnTo>
                  <a:lnTo>
                    <a:pt x="140" y="219"/>
                  </a:lnTo>
                  <a:lnTo>
                    <a:pt x="141" y="219"/>
                  </a:lnTo>
                  <a:lnTo>
                    <a:pt x="142" y="219"/>
                  </a:lnTo>
                  <a:lnTo>
                    <a:pt x="143" y="220"/>
                  </a:lnTo>
                  <a:close/>
                  <a:moveTo>
                    <a:pt x="171" y="263"/>
                  </a:moveTo>
                  <a:lnTo>
                    <a:pt x="182" y="282"/>
                  </a:lnTo>
                  <a:lnTo>
                    <a:pt x="183" y="285"/>
                  </a:lnTo>
                  <a:lnTo>
                    <a:pt x="182" y="286"/>
                  </a:lnTo>
                  <a:lnTo>
                    <a:pt x="182" y="287"/>
                  </a:lnTo>
                  <a:lnTo>
                    <a:pt x="181" y="288"/>
                  </a:lnTo>
                  <a:lnTo>
                    <a:pt x="180" y="288"/>
                  </a:lnTo>
                  <a:lnTo>
                    <a:pt x="179" y="288"/>
                  </a:lnTo>
                  <a:lnTo>
                    <a:pt x="178" y="288"/>
                  </a:lnTo>
                  <a:lnTo>
                    <a:pt x="176" y="287"/>
                  </a:lnTo>
                  <a:lnTo>
                    <a:pt x="165" y="268"/>
                  </a:lnTo>
                  <a:lnTo>
                    <a:pt x="163" y="267"/>
                  </a:lnTo>
                  <a:lnTo>
                    <a:pt x="163" y="265"/>
                  </a:lnTo>
                  <a:lnTo>
                    <a:pt x="165" y="263"/>
                  </a:lnTo>
                  <a:lnTo>
                    <a:pt x="166" y="262"/>
                  </a:lnTo>
                  <a:lnTo>
                    <a:pt x="167" y="262"/>
                  </a:lnTo>
                  <a:lnTo>
                    <a:pt x="168" y="262"/>
                  </a:lnTo>
                  <a:lnTo>
                    <a:pt x="169" y="263"/>
                  </a:lnTo>
                  <a:lnTo>
                    <a:pt x="171" y="263"/>
                  </a:lnTo>
                  <a:close/>
                  <a:moveTo>
                    <a:pt x="198" y="308"/>
                  </a:moveTo>
                  <a:lnTo>
                    <a:pt x="209" y="326"/>
                  </a:lnTo>
                  <a:lnTo>
                    <a:pt x="210" y="328"/>
                  </a:lnTo>
                  <a:lnTo>
                    <a:pt x="210" y="329"/>
                  </a:lnTo>
                  <a:lnTo>
                    <a:pt x="209" y="330"/>
                  </a:lnTo>
                  <a:lnTo>
                    <a:pt x="208" y="332"/>
                  </a:lnTo>
                  <a:lnTo>
                    <a:pt x="207" y="332"/>
                  </a:lnTo>
                  <a:lnTo>
                    <a:pt x="206" y="332"/>
                  </a:lnTo>
                  <a:lnTo>
                    <a:pt x="205" y="332"/>
                  </a:lnTo>
                  <a:lnTo>
                    <a:pt x="203" y="330"/>
                  </a:lnTo>
                  <a:lnTo>
                    <a:pt x="192" y="312"/>
                  </a:lnTo>
                  <a:lnTo>
                    <a:pt x="192" y="310"/>
                  </a:lnTo>
                  <a:lnTo>
                    <a:pt x="192" y="308"/>
                  </a:lnTo>
                  <a:lnTo>
                    <a:pt x="192" y="307"/>
                  </a:lnTo>
                  <a:lnTo>
                    <a:pt x="193" y="307"/>
                  </a:lnTo>
                  <a:lnTo>
                    <a:pt x="194" y="306"/>
                  </a:lnTo>
                  <a:lnTo>
                    <a:pt x="195" y="306"/>
                  </a:lnTo>
                  <a:lnTo>
                    <a:pt x="198" y="307"/>
                  </a:lnTo>
                  <a:lnTo>
                    <a:pt x="198" y="308"/>
                  </a:lnTo>
                  <a:close/>
                  <a:moveTo>
                    <a:pt x="226" y="352"/>
                  </a:moveTo>
                  <a:lnTo>
                    <a:pt x="238" y="370"/>
                  </a:lnTo>
                  <a:lnTo>
                    <a:pt x="238" y="372"/>
                  </a:lnTo>
                  <a:lnTo>
                    <a:pt x="238" y="373"/>
                  </a:lnTo>
                  <a:lnTo>
                    <a:pt x="236" y="374"/>
                  </a:lnTo>
                  <a:lnTo>
                    <a:pt x="236" y="375"/>
                  </a:lnTo>
                  <a:lnTo>
                    <a:pt x="234" y="375"/>
                  </a:lnTo>
                  <a:lnTo>
                    <a:pt x="233" y="375"/>
                  </a:lnTo>
                  <a:lnTo>
                    <a:pt x="232" y="375"/>
                  </a:lnTo>
                  <a:lnTo>
                    <a:pt x="230" y="374"/>
                  </a:lnTo>
                  <a:lnTo>
                    <a:pt x="219" y="355"/>
                  </a:lnTo>
                  <a:lnTo>
                    <a:pt x="219" y="354"/>
                  </a:lnTo>
                  <a:lnTo>
                    <a:pt x="219" y="353"/>
                  </a:lnTo>
                  <a:lnTo>
                    <a:pt x="219" y="350"/>
                  </a:lnTo>
                  <a:lnTo>
                    <a:pt x="220" y="350"/>
                  </a:lnTo>
                  <a:lnTo>
                    <a:pt x="221" y="349"/>
                  </a:lnTo>
                  <a:lnTo>
                    <a:pt x="223" y="349"/>
                  </a:lnTo>
                  <a:lnTo>
                    <a:pt x="225" y="350"/>
                  </a:lnTo>
                  <a:lnTo>
                    <a:pt x="226" y="352"/>
                  </a:lnTo>
                  <a:close/>
                  <a:moveTo>
                    <a:pt x="253" y="395"/>
                  </a:moveTo>
                  <a:lnTo>
                    <a:pt x="265" y="414"/>
                  </a:lnTo>
                  <a:lnTo>
                    <a:pt x="265" y="415"/>
                  </a:lnTo>
                  <a:lnTo>
                    <a:pt x="265" y="416"/>
                  </a:lnTo>
                  <a:lnTo>
                    <a:pt x="265" y="417"/>
                  </a:lnTo>
                  <a:lnTo>
                    <a:pt x="263" y="419"/>
                  </a:lnTo>
                  <a:lnTo>
                    <a:pt x="261" y="419"/>
                  </a:lnTo>
                  <a:lnTo>
                    <a:pt x="260" y="419"/>
                  </a:lnTo>
                  <a:lnTo>
                    <a:pt x="259" y="419"/>
                  </a:lnTo>
                  <a:lnTo>
                    <a:pt x="258" y="417"/>
                  </a:lnTo>
                  <a:lnTo>
                    <a:pt x="246" y="399"/>
                  </a:lnTo>
                  <a:lnTo>
                    <a:pt x="246" y="397"/>
                  </a:lnTo>
                  <a:lnTo>
                    <a:pt x="246" y="396"/>
                  </a:lnTo>
                  <a:lnTo>
                    <a:pt x="246" y="395"/>
                  </a:lnTo>
                  <a:lnTo>
                    <a:pt x="247" y="394"/>
                  </a:lnTo>
                  <a:lnTo>
                    <a:pt x="249" y="393"/>
                  </a:lnTo>
                  <a:lnTo>
                    <a:pt x="250" y="393"/>
                  </a:lnTo>
                  <a:lnTo>
                    <a:pt x="252" y="394"/>
                  </a:lnTo>
                  <a:lnTo>
                    <a:pt x="253" y="395"/>
                  </a:lnTo>
                  <a:close/>
                  <a:moveTo>
                    <a:pt x="280" y="439"/>
                  </a:moveTo>
                  <a:lnTo>
                    <a:pt x="292" y="457"/>
                  </a:lnTo>
                  <a:lnTo>
                    <a:pt x="292" y="459"/>
                  </a:lnTo>
                  <a:lnTo>
                    <a:pt x="292" y="460"/>
                  </a:lnTo>
                  <a:lnTo>
                    <a:pt x="292" y="461"/>
                  </a:lnTo>
                  <a:lnTo>
                    <a:pt x="290" y="462"/>
                  </a:lnTo>
                  <a:lnTo>
                    <a:pt x="289" y="462"/>
                  </a:lnTo>
                  <a:lnTo>
                    <a:pt x="287" y="462"/>
                  </a:lnTo>
                  <a:lnTo>
                    <a:pt x="286" y="462"/>
                  </a:lnTo>
                  <a:lnTo>
                    <a:pt x="286" y="461"/>
                  </a:lnTo>
                  <a:lnTo>
                    <a:pt x="274" y="442"/>
                  </a:lnTo>
                  <a:lnTo>
                    <a:pt x="273" y="441"/>
                  </a:lnTo>
                  <a:lnTo>
                    <a:pt x="273" y="440"/>
                  </a:lnTo>
                  <a:lnTo>
                    <a:pt x="274" y="439"/>
                  </a:lnTo>
                  <a:lnTo>
                    <a:pt x="275" y="437"/>
                  </a:lnTo>
                  <a:lnTo>
                    <a:pt x="276" y="436"/>
                  </a:lnTo>
                  <a:lnTo>
                    <a:pt x="278" y="436"/>
                  </a:lnTo>
                  <a:lnTo>
                    <a:pt x="279" y="437"/>
                  </a:lnTo>
                  <a:lnTo>
                    <a:pt x="280" y="439"/>
                  </a:lnTo>
                  <a:close/>
                  <a:moveTo>
                    <a:pt x="307" y="482"/>
                  </a:moveTo>
                  <a:lnTo>
                    <a:pt x="319" y="501"/>
                  </a:lnTo>
                  <a:lnTo>
                    <a:pt x="319" y="502"/>
                  </a:lnTo>
                  <a:lnTo>
                    <a:pt x="319" y="503"/>
                  </a:lnTo>
                  <a:lnTo>
                    <a:pt x="319" y="504"/>
                  </a:lnTo>
                  <a:lnTo>
                    <a:pt x="318" y="506"/>
                  </a:lnTo>
                  <a:lnTo>
                    <a:pt x="316" y="507"/>
                  </a:lnTo>
                  <a:lnTo>
                    <a:pt x="315" y="507"/>
                  </a:lnTo>
                  <a:lnTo>
                    <a:pt x="314" y="506"/>
                  </a:lnTo>
                  <a:lnTo>
                    <a:pt x="313" y="504"/>
                  </a:lnTo>
                  <a:lnTo>
                    <a:pt x="301" y="486"/>
                  </a:lnTo>
                  <a:lnTo>
                    <a:pt x="300" y="484"/>
                  </a:lnTo>
                  <a:lnTo>
                    <a:pt x="300" y="483"/>
                  </a:lnTo>
                  <a:lnTo>
                    <a:pt x="301" y="482"/>
                  </a:lnTo>
                  <a:lnTo>
                    <a:pt x="302" y="481"/>
                  </a:lnTo>
                  <a:lnTo>
                    <a:pt x="303" y="480"/>
                  </a:lnTo>
                  <a:lnTo>
                    <a:pt x="305" y="481"/>
                  </a:lnTo>
                  <a:lnTo>
                    <a:pt x="306" y="481"/>
                  </a:lnTo>
                  <a:lnTo>
                    <a:pt x="307" y="482"/>
                  </a:lnTo>
                  <a:close/>
                  <a:moveTo>
                    <a:pt x="334" y="526"/>
                  </a:moveTo>
                  <a:lnTo>
                    <a:pt x="346" y="544"/>
                  </a:lnTo>
                  <a:lnTo>
                    <a:pt x="347" y="546"/>
                  </a:lnTo>
                  <a:lnTo>
                    <a:pt x="347" y="547"/>
                  </a:lnTo>
                  <a:lnTo>
                    <a:pt x="346" y="548"/>
                  </a:lnTo>
                  <a:lnTo>
                    <a:pt x="345" y="549"/>
                  </a:lnTo>
                  <a:lnTo>
                    <a:pt x="343" y="550"/>
                  </a:lnTo>
                  <a:lnTo>
                    <a:pt x="342" y="550"/>
                  </a:lnTo>
                  <a:lnTo>
                    <a:pt x="341" y="549"/>
                  </a:lnTo>
                  <a:lnTo>
                    <a:pt x="340" y="548"/>
                  </a:lnTo>
                  <a:lnTo>
                    <a:pt x="328" y="529"/>
                  </a:lnTo>
                  <a:lnTo>
                    <a:pt x="328" y="528"/>
                  </a:lnTo>
                  <a:lnTo>
                    <a:pt x="328" y="527"/>
                  </a:lnTo>
                  <a:lnTo>
                    <a:pt x="328" y="526"/>
                  </a:lnTo>
                  <a:lnTo>
                    <a:pt x="329" y="524"/>
                  </a:lnTo>
                  <a:lnTo>
                    <a:pt x="330" y="524"/>
                  </a:lnTo>
                  <a:lnTo>
                    <a:pt x="332" y="524"/>
                  </a:lnTo>
                  <a:lnTo>
                    <a:pt x="333" y="524"/>
                  </a:lnTo>
                  <a:lnTo>
                    <a:pt x="334" y="526"/>
                  </a:lnTo>
                  <a:close/>
                  <a:moveTo>
                    <a:pt x="361" y="569"/>
                  </a:moveTo>
                  <a:lnTo>
                    <a:pt x="372" y="584"/>
                  </a:lnTo>
                  <a:lnTo>
                    <a:pt x="372" y="587"/>
                  </a:lnTo>
                  <a:lnTo>
                    <a:pt x="372" y="588"/>
                  </a:lnTo>
                  <a:lnTo>
                    <a:pt x="372" y="589"/>
                  </a:lnTo>
                  <a:lnTo>
                    <a:pt x="370" y="590"/>
                  </a:lnTo>
                  <a:lnTo>
                    <a:pt x="369" y="590"/>
                  </a:lnTo>
                  <a:lnTo>
                    <a:pt x="367" y="590"/>
                  </a:lnTo>
                  <a:lnTo>
                    <a:pt x="366" y="590"/>
                  </a:lnTo>
                  <a:lnTo>
                    <a:pt x="365" y="589"/>
                  </a:lnTo>
                  <a:lnTo>
                    <a:pt x="355" y="574"/>
                  </a:lnTo>
                  <a:lnTo>
                    <a:pt x="355" y="571"/>
                  </a:lnTo>
                  <a:lnTo>
                    <a:pt x="355" y="570"/>
                  </a:lnTo>
                  <a:lnTo>
                    <a:pt x="355" y="569"/>
                  </a:lnTo>
                  <a:lnTo>
                    <a:pt x="356" y="568"/>
                  </a:lnTo>
                  <a:lnTo>
                    <a:pt x="357" y="568"/>
                  </a:lnTo>
                  <a:lnTo>
                    <a:pt x="360" y="568"/>
                  </a:lnTo>
                  <a:lnTo>
                    <a:pt x="361" y="568"/>
                  </a:lnTo>
                  <a:lnTo>
                    <a:pt x="361" y="569"/>
                  </a:lnTo>
                  <a:close/>
                </a:path>
              </a:pathLst>
            </a:custGeom>
            <a:solidFill>
              <a:srgbClr val="99CCCC"/>
            </a:solidFill>
            <a:ln w="1588">
              <a:solidFill>
                <a:srgbClr val="99CCCC"/>
              </a:solidFill>
              <a:prstDash val="solid"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2" name="Freeform 16"/>
            <p:cNvSpPr>
              <a:spLocks noEditPoints="1"/>
            </p:cNvSpPr>
            <p:nvPr/>
          </p:nvSpPr>
          <p:spPr bwMode="auto">
            <a:xfrm>
              <a:off x="3742782" y="4728460"/>
              <a:ext cx="587375" cy="630238"/>
            </a:xfrm>
            <a:custGeom>
              <a:avLst/>
              <a:gdLst>
                <a:gd name="T0" fmla="*/ 351 w 370"/>
                <a:gd name="T1" fmla="*/ 23 h 397"/>
                <a:gd name="T2" fmla="*/ 348 w 370"/>
                <a:gd name="T3" fmla="*/ 20 h 397"/>
                <a:gd name="T4" fmla="*/ 365 w 370"/>
                <a:gd name="T5" fmla="*/ 0 h 397"/>
                <a:gd name="T6" fmla="*/ 370 w 370"/>
                <a:gd name="T7" fmla="*/ 1 h 397"/>
                <a:gd name="T8" fmla="*/ 369 w 370"/>
                <a:gd name="T9" fmla="*/ 6 h 397"/>
                <a:gd name="T10" fmla="*/ 316 w 370"/>
                <a:gd name="T11" fmla="*/ 60 h 397"/>
                <a:gd name="T12" fmla="*/ 313 w 370"/>
                <a:gd name="T13" fmla="*/ 58 h 397"/>
                <a:gd name="T14" fmla="*/ 330 w 370"/>
                <a:gd name="T15" fmla="*/ 38 h 397"/>
                <a:gd name="T16" fmla="*/ 335 w 370"/>
                <a:gd name="T17" fmla="*/ 39 h 397"/>
                <a:gd name="T18" fmla="*/ 334 w 370"/>
                <a:gd name="T19" fmla="*/ 44 h 397"/>
                <a:gd name="T20" fmla="*/ 282 w 370"/>
                <a:gd name="T21" fmla="*/ 98 h 397"/>
                <a:gd name="T22" fmla="*/ 277 w 370"/>
                <a:gd name="T23" fmla="*/ 96 h 397"/>
                <a:gd name="T24" fmla="*/ 295 w 370"/>
                <a:gd name="T25" fmla="*/ 76 h 397"/>
                <a:gd name="T26" fmla="*/ 300 w 370"/>
                <a:gd name="T27" fmla="*/ 77 h 397"/>
                <a:gd name="T28" fmla="*/ 300 w 370"/>
                <a:gd name="T29" fmla="*/ 81 h 397"/>
                <a:gd name="T30" fmla="*/ 247 w 370"/>
                <a:gd name="T31" fmla="*/ 136 h 397"/>
                <a:gd name="T32" fmla="*/ 242 w 370"/>
                <a:gd name="T33" fmla="*/ 133 h 397"/>
                <a:gd name="T34" fmla="*/ 260 w 370"/>
                <a:gd name="T35" fmla="*/ 113 h 397"/>
                <a:gd name="T36" fmla="*/ 264 w 370"/>
                <a:gd name="T37" fmla="*/ 114 h 397"/>
                <a:gd name="T38" fmla="*/ 264 w 370"/>
                <a:gd name="T39" fmla="*/ 119 h 397"/>
                <a:gd name="T40" fmla="*/ 211 w 370"/>
                <a:gd name="T41" fmla="*/ 173 h 397"/>
                <a:gd name="T42" fmla="*/ 208 w 370"/>
                <a:gd name="T43" fmla="*/ 171 h 397"/>
                <a:gd name="T44" fmla="*/ 224 w 370"/>
                <a:gd name="T45" fmla="*/ 151 h 397"/>
                <a:gd name="T46" fmla="*/ 229 w 370"/>
                <a:gd name="T47" fmla="*/ 152 h 397"/>
                <a:gd name="T48" fmla="*/ 229 w 370"/>
                <a:gd name="T49" fmla="*/ 157 h 397"/>
                <a:gd name="T50" fmla="*/ 176 w 370"/>
                <a:gd name="T51" fmla="*/ 211 h 397"/>
                <a:gd name="T52" fmla="*/ 173 w 370"/>
                <a:gd name="T53" fmla="*/ 207 h 397"/>
                <a:gd name="T54" fmla="*/ 189 w 370"/>
                <a:gd name="T55" fmla="*/ 188 h 397"/>
                <a:gd name="T56" fmla="*/ 195 w 370"/>
                <a:gd name="T57" fmla="*/ 190 h 397"/>
                <a:gd name="T58" fmla="*/ 194 w 370"/>
                <a:gd name="T59" fmla="*/ 194 h 397"/>
                <a:gd name="T60" fmla="*/ 141 w 370"/>
                <a:gd name="T61" fmla="*/ 248 h 397"/>
                <a:gd name="T62" fmla="*/ 137 w 370"/>
                <a:gd name="T63" fmla="*/ 245 h 397"/>
                <a:gd name="T64" fmla="*/ 155 w 370"/>
                <a:gd name="T65" fmla="*/ 226 h 397"/>
                <a:gd name="T66" fmla="*/ 160 w 370"/>
                <a:gd name="T67" fmla="*/ 227 h 397"/>
                <a:gd name="T68" fmla="*/ 158 w 370"/>
                <a:gd name="T69" fmla="*/ 232 h 397"/>
                <a:gd name="T70" fmla="*/ 106 w 370"/>
                <a:gd name="T71" fmla="*/ 286 h 397"/>
                <a:gd name="T72" fmla="*/ 102 w 370"/>
                <a:gd name="T73" fmla="*/ 282 h 397"/>
                <a:gd name="T74" fmla="*/ 120 w 370"/>
                <a:gd name="T75" fmla="*/ 264 h 397"/>
                <a:gd name="T76" fmla="*/ 124 w 370"/>
                <a:gd name="T77" fmla="*/ 265 h 397"/>
                <a:gd name="T78" fmla="*/ 123 w 370"/>
                <a:gd name="T79" fmla="*/ 270 h 397"/>
                <a:gd name="T80" fmla="*/ 71 w 370"/>
                <a:gd name="T81" fmla="*/ 324 h 397"/>
                <a:gd name="T82" fmla="*/ 67 w 370"/>
                <a:gd name="T83" fmla="*/ 320 h 397"/>
                <a:gd name="T84" fmla="*/ 84 w 370"/>
                <a:gd name="T85" fmla="*/ 301 h 397"/>
                <a:gd name="T86" fmla="*/ 89 w 370"/>
                <a:gd name="T87" fmla="*/ 302 h 397"/>
                <a:gd name="T88" fmla="*/ 89 w 370"/>
                <a:gd name="T89" fmla="*/ 307 h 397"/>
                <a:gd name="T90" fmla="*/ 36 w 370"/>
                <a:gd name="T91" fmla="*/ 361 h 397"/>
                <a:gd name="T92" fmla="*/ 31 w 370"/>
                <a:gd name="T93" fmla="*/ 358 h 397"/>
                <a:gd name="T94" fmla="*/ 49 w 370"/>
                <a:gd name="T95" fmla="*/ 339 h 397"/>
                <a:gd name="T96" fmla="*/ 54 w 370"/>
                <a:gd name="T97" fmla="*/ 340 h 397"/>
                <a:gd name="T98" fmla="*/ 54 w 370"/>
                <a:gd name="T99" fmla="*/ 345 h 397"/>
                <a:gd name="T100" fmla="*/ 3 w 370"/>
                <a:gd name="T101" fmla="*/ 397 h 397"/>
                <a:gd name="T102" fmla="*/ 0 w 370"/>
                <a:gd name="T103" fmla="*/ 393 h 397"/>
                <a:gd name="T104" fmla="*/ 14 w 370"/>
                <a:gd name="T105" fmla="*/ 377 h 397"/>
                <a:gd name="T106" fmla="*/ 19 w 370"/>
                <a:gd name="T107" fmla="*/ 378 h 397"/>
                <a:gd name="T108" fmla="*/ 19 w 370"/>
                <a:gd name="T109" fmla="*/ 382 h 39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70" h="397">
                  <a:moveTo>
                    <a:pt x="369" y="6"/>
                  </a:moveTo>
                  <a:lnTo>
                    <a:pt x="354" y="23"/>
                  </a:lnTo>
                  <a:lnTo>
                    <a:pt x="352" y="23"/>
                  </a:lnTo>
                  <a:lnTo>
                    <a:pt x="351" y="23"/>
                  </a:lnTo>
                  <a:lnTo>
                    <a:pt x="350" y="23"/>
                  </a:lnTo>
                  <a:lnTo>
                    <a:pt x="349" y="23"/>
                  </a:lnTo>
                  <a:lnTo>
                    <a:pt x="348" y="21"/>
                  </a:lnTo>
                  <a:lnTo>
                    <a:pt x="348" y="20"/>
                  </a:lnTo>
                  <a:lnTo>
                    <a:pt x="348" y="18"/>
                  </a:lnTo>
                  <a:lnTo>
                    <a:pt x="349" y="17"/>
                  </a:lnTo>
                  <a:lnTo>
                    <a:pt x="364" y="1"/>
                  </a:lnTo>
                  <a:lnTo>
                    <a:pt x="365" y="0"/>
                  </a:lnTo>
                  <a:lnTo>
                    <a:pt x="367" y="0"/>
                  </a:lnTo>
                  <a:lnTo>
                    <a:pt x="368" y="0"/>
                  </a:lnTo>
                  <a:lnTo>
                    <a:pt x="369" y="0"/>
                  </a:lnTo>
                  <a:lnTo>
                    <a:pt x="370" y="1"/>
                  </a:lnTo>
                  <a:lnTo>
                    <a:pt x="370" y="4"/>
                  </a:lnTo>
                  <a:lnTo>
                    <a:pt x="370" y="5"/>
                  </a:lnTo>
                  <a:lnTo>
                    <a:pt x="369" y="6"/>
                  </a:lnTo>
                  <a:close/>
                  <a:moveTo>
                    <a:pt x="334" y="44"/>
                  </a:moveTo>
                  <a:lnTo>
                    <a:pt x="320" y="60"/>
                  </a:lnTo>
                  <a:lnTo>
                    <a:pt x="318" y="60"/>
                  </a:lnTo>
                  <a:lnTo>
                    <a:pt x="316" y="60"/>
                  </a:lnTo>
                  <a:lnTo>
                    <a:pt x="315" y="60"/>
                  </a:lnTo>
                  <a:lnTo>
                    <a:pt x="314" y="60"/>
                  </a:lnTo>
                  <a:lnTo>
                    <a:pt x="313" y="59"/>
                  </a:lnTo>
                  <a:lnTo>
                    <a:pt x="313" y="58"/>
                  </a:lnTo>
                  <a:lnTo>
                    <a:pt x="313" y="56"/>
                  </a:lnTo>
                  <a:lnTo>
                    <a:pt x="314" y="54"/>
                  </a:lnTo>
                  <a:lnTo>
                    <a:pt x="329" y="39"/>
                  </a:lnTo>
                  <a:lnTo>
                    <a:pt x="330" y="38"/>
                  </a:lnTo>
                  <a:lnTo>
                    <a:pt x="331" y="38"/>
                  </a:lnTo>
                  <a:lnTo>
                    <a:pt x="332" y="38"/>
                  </a:lnTo>
                  <a:lnTo>
                    <a:pt x="334" y="38"/>
                  </a:lnTo>
                  <a:lnTo>
                    <a:pt x="335" y="39"/>
                  </a:lnTo>
                  <a:lnTo>
                    <a:pt x="335" y="41"/>
                  </a:lnTo>
                  <a:lnTo>
                    <a:pt x="335" y="43"/>
                  </a:lnTo>
                  <a:lnTo>
                    <a:pt x="334" y="44"/>
                  </a:lnTo>
                  <a:close/>
                  <a:moveTo>
                    <a:pt x="300" y="81"/>
                  </a:moveTo>
                  <a:lnTo>
                    <a:pt x="284" y="98"/>
                  </a:lnTo>
                  <a:lnTo>
                    <a:pt x="283" y="98"/>
                  </a:lnTo>
                  <a:lnTo>
                    <a:pt x="282" y="98"/>
                  </a:lnTo>
                  <a:lnTo>
                    <a:pt x="280" y="98"/>
                  </a:lnTo>
                  <a:lnTo>
                    <a:pt x="278" y="98"/>
                  </a:lnTo>
                  <a:lnTo>
                    <a:pt x="278" y="97"/>
                  </a:lnTo>
                  <a:lnTo>
                    <a:pt x="277" y="96"/>
                  </a:lnTo>
                  <a:lnTo>
                    <a:pt x="278" y="93"/>
                  </a:lnTo>
                  <a:lnTo>
                    <a:pt x="278" y="92"/>
                  </a:lnTo>
                  <a:lnTo>
                    <a:pt x="294" y="77"/>
                  </a:lnTo>
                  <a:lnTo>
                    <a:pt x="295" y="76"/>
                  </a:lnTo>
                  <a:lnTo>
                    <a:pt x="296" y="76"/>
                  </a:lnTo>
                  <a:lnTo>
                    <a:pt x="297" y="76"/>
                  </a:lnTo>
                  <a:lnTo>
                    <a:pt x="298" y="76"/>
                  </a:lnTo>
                  <a:lnTo>
                    <a:pt x="300" y="77"/>
                  </a:lnTo>
                  <a:lnTo>
                    <a:pt x="300" y="79"/>
                  </a:lnTo>
                  <a:lnTo>
                    <a:pt x="300" y="80"/>
                  </a:lnTo>
                  <a:lnTo>
                    <a:pt x="300" y="81"/>
                  </a:lnTo>
                  <a:close/>
                  <a:moveTo>
                    <a:pt x="264" y="119"/>
                  </a:moveTo>
                  <a:lnTo>
                    <a:pt x="249" y="136"/>
                  </a:lnTo>
                  <a:lnTo>
                    <a:pt x="248" y="136"/>
                  </a:lnTo>
                  <a:lnTo>
                    <a:pt x="247" y="136"/>
                  </a:lnTo>
                  <a:lnTo>
                    <a:pt x="245" y="136"/>
                  </a:lnTo>
                  <a:lnTo>
                    <a:pt x="243" y="136"/>
                  </a:lnTo>
                  <a:lnTo>
                    <a:pt x="243" y="134"/>
                  </a:lnTo>
                  <a:lnTo>
                    <a:pt x="242" y="133"/>
                  </a:lnTo>
                  <a:lnTo>
                    <a:pt x="243" y="131"/>
                  </a:lnTo>
                  <a:lnTo>
                    <a:pt x="243" y="130"/>
                  </a:lnTo>
                  <a:lnTo>
                    <a:pt x="258" y="114"/>
                  </a:lnTo>
                  <a:lnTo>
                    <a:pt x="260" y="113"/>
                  </a:lnTo>
                  <a:lnTo>
                    <a:pt x="261" y="113"/>
                  </a:lnTo>
                  <a:lnTo>
                    <a:pt x="262" y="113"/>
                  </a:lnTo>
                  <a:lnTo>
                    <a:pt x="264" y="113"/>
                  </a:lnTo>
                  <a:lnTo>
                    <a:pt x="264" y="114"/>
                  </a:lnTo>
                  <a:lnTo>
                    <a:pt x="265" y="117"/>
                  </a:lnTo>
                  <a:lnTo>
                    <a:pt x="264" y="118"/>
                  </a:lnTo>
                  <a:lnTo>
                    <a:pt x="264" y="119"/>
                  </a:lnTo>
                  <a:close/>
                  <a:moveTo>
                    <a:pt x="229" y="157"/>
                  </a:moveTo>
                  <a:lnTo>
                    <a:pt x="214" y="173"/>
                  </a:lnTo>
                  <a:lnTo>
                    <a:pt x="213" y="173"/>
                  </a:lnTo>
                  <a:lnTo>
                    <a:pt x="211" y="173"/>
                  </a:lnTo>
                  <a:lnTo>
                    <a:pt x="210" y="173"/>
                  </a:lnTo>
                  <a:lnTo>
                    <a:pt x="209" y="173"/>
                  </a:lnTo>
                  <a:lnTo>
                    <a:pt x="208" y="172"/>
                  </a:lnTo>
                  <a:lnTo>
                    <a:pt x="208" y="171"/>
                  </a:lnTo>
                  <a:lnTo>
                    <a:pt x="208" y="168"/>
                  </a:lnTo>
                  <a:lnTo>
                    <a:pt x="209" y="167"/>
                  </a:lnTo>
                  <a:lnTo>
                    <a:pt x="223" y="152"/>
                  </a:lnTo>
                  <a:lnTo>
                    <a:pt x="224" y="151"/>
                  </a:lnTo>
                  <a:lnTo>
                    <a:pt x="225" y="151"/>
                  </a:lnTo>
                  <a:lnTo>
                    <a:pt x="228" y="151"/>
                  </a:lnTo>
                  <a:lnTo>
                    <a:pt x="229" y="151"/>
                  </a:lnTo>
                  <a:lnTo>
                    <a:pt x="229" y="152"/>
                  </a:lnTo>
                  <a:lnTo>
                    <a:pt x="230" y="154"/>
                  </a:lnTo>
                  <a:lnTo>
                    <a:pt x="229" y="156"/>
                  </a:lnTo>
                  <a:lnTo>
                    <a:pt x="229" y="157"/>
                  </a:lnTo>
                  <a:close/>
                  <a:moveTo>
                    <a:pt x="194" y="194"/>
                  </a:moveTo>
                  <a:lnTo>
                    <a:pt x="178" y="211"/>
                  </a:lnTo>
                  <a:lnTo>
                    <a:pt x="177" y="211"/>
                  </a:lnTo>
                  <a:lnTo>
                    <a:pt x="176" y="211"/>
                  </a:lnTo>
                  <a:lnTo>
                    <a:pt x="175" y="211"/>
                  </a:lnTo>
                  <a:lnTo>
                    <a:pt x="174" y="211"/>
                  </a:lnTo>
                  <a:lnTo>
                    <a:pt x="173" y="210"/>
                  </a:lnTo>
                  <a:lnTo>
                    <a:pt x="173" y="207"/>
                  </a:lnTo>
                  <a:lnTo>
                    <a:pt x="173" y="206"/>
                  </a:lnTo>
                  <a:lnTo>
                    <a:pt x="174" y="205"/>
                  </a:lnTo>
                  <a:lnTo>
                    <a:pt x="188" y="190"/>
                  </a:lnTo>
                  <a:lnTo>
                    <a:pt x="189" y="188"/>
                  </a:lnTo>
                  <a:lnTo>
                    <a:pt x="191" y="188"/>
                  </a:lnTo>
                  <a:lnTo>
                    <a:pt x="193" y="188"/>
                  </a:lnTo>
                  <a:lnTo>
                    <a:pt x="194" y="188"/>
                  </a:lnTo>
                  <a:lnTo>
                    <a:pt x="195" y="190"/>
                  </a:lnTo>
                  <a:lnTo>
                    <a:pt x="195" y="192"/>
                  </a:lnTo>
                  <a:lnTo>
                    <a:pt x="195" y="193"/>
                  </a:lnTo>
                  <a:lnTo>
                    <a:pt x="194" y="194"/>
                  </a:lnTo>
                  <a:close/>
                  <a:moveTo>
                    <a:pt x="158" y="232"/>
                  </a:moveTo>
                  <a:lnTo>
                    <a:pt x="143" y="248"/>
                  </a:lnTo>
                  <a:lnTo>
                    <a:pt x="142" y="248"/>
                  </a:lnTo>
                  <a:lnTo>
                    <a:pt x="141" y="248"/>
                  </a:lnTo>
                  <a:lnTo>
                    <a:pt x="140" y="248"/>
                  </a:lnTo>
                  <a:lnTo>
                    <a:pt x="138" y="248"/>
                  </a:lnTo>
                  <a:lnTo>
                    <a:pt x="137" y="247"/>
                  </a:lnTo>
                  <a:lnTo>
                    <a:pt x="137" y="245"/>
                  </a:lnTo>
                  <a:lnTo>
                    <a:pt x="137" y="244"/>
                  </a:lnTo>
                  <a:lnTo>
                    <a:pt x="138" y="243"/>
                  </a:lnTo>
                  <a:lnTo>
                    <a:pt x="154" y="227"/>
                  </a:lnTo>
                  <a:lnTo>
                    <a:pt x="155" y="226"/>
                  </a:lnTo>
                  <a:lnTo>
                    <a:pt x="156" y="226"/>
                  </a:lnTo>
                  <a:lnTo>
                    <a:pt x="157" y="226"/>
                  </a:lnTo>
                  <a:lnTo>
                    <a:pt x="158" y="226"/>
                  </a:lnTo>
                  <a:lnTo>
                    <a:pt x="160" y="227"/>
                  </a:lnTo>
                  <a:lnTo>
                    <a:pt x="160" y="230"/>
                  </a:lnTo>
                  <a:lnTo>
                    <a:pt x="160" y="231"/>
                  </a:lnTo>
                  <a:lnTo>
                    <a:pt x="158" y="232"/>
                  </a:lnTo>
                  <a:close/>
                  <a:moveTo>
                    <a:pt x="123" y="270"/>
                  </a:moveTo>
                  <a:lnTo>
                    <a:pt x="109" y="286"/>
                  </a:lnTo>
                  <a:lnTo>
                    <a:pt x="108" y="286"/>
                  </a:lnTo>
                  <a:lnTo>
                    <a:pt x="106" y="286"/>
                  </a:lnTo>
                  <a:lnTo>
                    <a:pt x="104" y="286"/>
                  </a:lnTo>
                  <a:lnTo>
                    <a:pt x="103" y="286"/>
                  </a:lnTo>
                  <a:lnTo>
                    <a:pt x="102" y="285"/>
                  </a:lnTo>
                  <a:lnTo>
                    <a:pt x="102" y="282"/>
                  </a:lnTo>
                  <a:lnTo>
                    <a:pt x="102" y="281"/>
                  </a:lnTo>
                  <a:lnTo>
                    <a:pt x="103" y="280"/>
                  </a:lnTo>
                  <a:lnTo>
                    <a:pt x="118" y="265"/>
                  </a:lnTo>
                  <a:lnTo>
                    <a:pt x="120" y="264"/>
                  </a:lnTo>
                  <a:lnTo>
                    <a:pt x="121" y="264"/>
                  </a:lnTo>
                  <a:lnTo>
                    <a:pt x="122" y="264"/>
                  </a:lnTo>
                  <a:lnTo>
                    <a:pt x="123" y="264"/>
                  </a:lnTo>
                  <a:lnTo>
                    <a:pt x="124" y="265"/>
                  </a:lnTo>
                  <a:lnTo>
                    <a:pt x="124" y="267"/>
                  </a:lnTo>
                  <a:lnTo>
                    <a:pt x="124" y="268"/>
                  </a:lnTo>
                  <a:lnTo>
                    <a:pt x="123" y="270"/>
                  </a:lnTo>
                  <a:close/>
                  <a:moveTo>
                    <a:pt x="89" y="307"/>
                  </a:moveTo>
                  <a:lnTo>
                    <a:pt x="74" y="324"/>
                  </a:lnTo>
                  <a:lnTo>
                    <a:pt x="73" y="324"/>
                  </a:lnTo>
                  <a:lnTo>
                    <a:pt x="71" y="324"/>
                  </a:lnTo>
                  <a:lnTo>
                    <a:pt x="69" y="324"/>
                  </a:lnTo>
                  <a:lnTo>
                    <a:pt x="68" y="324"/>
                  </a:lnTo>
                  <a:lnTo>
                    <a:pt x="68" y="322"/>
                  </a:lnTo>
                  <a:lnTo>
                    <a:pt x="67" y="320"/>
                  </a:lnTo>
                  <a:lnTo>
                    <a:pt x="67" y="319"/>
                  </a:lnTo>
                  <a:lnTo>
                    <a:pt x="68" y="318"/>
                  </a:lnTo>
                  <a:lnTo>
                    <a:pt x="83" y="302"/>
                  </a:lnTo>
                  <a:lnTo>
                    <a:pt x="84" y="301"/>
                  </a:lnTo>
                  <a:lnTo>
                    <a:pt x="86" y="301"/>
                  </a:lnTo>
                  <a:lnTo>
                    <a:pt x="87" y="301"/>
                  </a:lnTo>
                  <a:lnTo>
                    <a:pt x="88" y="301"/>
                  </a:lnTo>
                  <a:lnTo>
                    <a:pt x="89" y="302"/>
                  </a:lnTo>
                  <a:lnTo>
                    <a:pt x="89" y="305"/>
                  </a:lnTo>
                  <a:lnTo>
                    <a:pt x="89" y="306"/>
                  </a:lnTo>
                  <a:lnTo>
                    <a:pt x="89" y="307"/>
                  </a:lnTo>
                  <a:close/>
                  <a:moveTo>
                    <a:pt x="54" y="345"/>
                  </a:moveTo>
                  <a:lnTo>
                    <a:pt x="39" y="361"/>
                  </a:lnTo>
                  <a:lnTo>
                    <a:pt x="37" y="361"/>
                  </a:lnTo>
                  <a:lnTo>
                    <a:pt x="36" y="361"/>
                  </a:lnTo>
                  <a:lnTo>
                    <a:pt x="34" y="361"/>
                  </a:lnTo>
                  <a:lnTo>
                    <a:pt x="33" y="361"/>
                  </a:lnTo>
                  <a:lnTo>
                    <a:pt x="33" y="360"/>
                  </a:lnTo>
                  <a:lnTo>
                    <a:pt x="31" y="358"/>
                  </a:lnTo>
                  <a:lnTo>
                    <a:pt x="33" y="357"/>
                  </a:lnTo>
                  <a:lnTo>
                    <a:pt x="33" y="355"/>
                  </a:lnTo>
                  <a:lnTo>
                    <a:pt x="48" y="340"/>
                  </a:lnTo>
                  <a:lnTo>
                    <a:pt x="49" y="339"/>
                  </a:lnTo>
                  <a:lnTo>
                    <a:pt x="50" y="339"/>
                  </a:lnTo>
                  <a:lnTo>
                    <a:pt x="51" y="339"/>
                  </a:lnTo>
                  <a:lnTo>
                    <a:pt x="54" y="339"/>
                  </a:lnTo>
                  <a:lnTo>
                    <a:pt x="54" y="340"/>
                  </a:lnTo>
                  <a:lnTo>
                    <a:pt x="54" y="342"/>
                  </a:lnTo>
                  <a:lnTo>
                    <a:pt x="54" y="344"/>
                  </a:lnTo>
                  <a:lnTo>
                    <a:pt x="54" y="345"/>
                  </a:lnTo>
                  <a:close/>
                  <a:moveTo>
                    <a:pt x="19" y="382"/>
                  </a:moveTo>
                  <a:lnTo>
                    <a:pt x="6" y="395"/>
                  </a:lnTo>
                  <a:lnTo>
                    <a:pt x="4" y="397"/>
                  </a:lnTo>
                  <a:lnTo>
                    <a:pt x="3" y="397"/>
                  </a:lnTo>
                  <a:lnTo>
                    <a:pt x="2" y="397"/>
                  </a:lnTo>
                  <a:lnTo>
                    <a:pt x="1" y="395"/>
                  </a:lnTo>
                  <a:lnTo>
                    <a:pt x="0" y="394"/>
                  </a:lnTo>
                  <a:lnTo>
                    <a:pt x="0" y="393"/>
                  </a:lnTo>
                  <a:lnTo>
                    <a:pt x="0" y="392"/>
                  </a:lnTo>
                  <a:lnTo>
                    <a:pt x="1" y="391"/>
                  </a:lnTo>
                  <a:lnTo>
                    <a:pt x="13" y="378"/>
                  </a:lnTo>
                  <a:lnTo>
                    <a:pt x="14" y="377"/>
                  </a:lnTo>
                  <a:lnTo>
                    <a:pt x="15" y="377"/>
                  </a:lnTo>
                  <a:lnTo>
                    <a:pt x="17" y="377"/>
                  </a:lnTo>
                  <a:lnTo>
                    <a:pt x="19" y="377"/>
                  </a:lnTo>
                  <a:lnTo>
                    <a:pt x="19" y="378"/>
                  </a:lnTo>
                  <a:lnTo>
                    <a:pt x="20" y="380"/>
                  </a:lnTo>
                  <a:lnTo>
                    <a:pt x="19" y="381"/>
                  </a:lnTo>
                  <a:lnTo>
                    <a:pt x="19" y="382"/>
                  </a:lnTo>
                  <a:close/>
                </a:path>
              </a:pathLst>
            </a:custGeom>
            <a:solidFill>
              <a:srgbClr val="99CCCC"/>
            </a:solidFill>
            <a:ln w="1588">
              <a:solidFill>
                <a:srgbClr val="99CCCC"/>
              </a:solidFill>
              <a:prstDash val="solid"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3" name="Freeform 17"/>
            <p:cNvSpPr>
              <a:spLocks noEditPoints="1"/>
            </p:cNvSpPr>
            <p:nvPr/>
          </p:nvSpPr>
          <p:spPr bwMode="auto">
            <a:xfrm>
              <a:off x="2739482" y="4691947"/>
              <a:ext cx="998538" cy="652463"/>
            </a:xfrm>
            <a:custGeom>
              <a:avLst/>
              <a:gdLst>
                <a:gd name="T0" fmla="*/ 25 w 629"/>
                <a:gd name="T1" fmla="*/ 16 h 411"/>
                <a:gd name="T2" fmla="*/ 20 w 629"/>
                <a:gd name="T3" fmla="*/ 19 h 411"/>
                <a:gd name="T4" fmla="*/ 0 w 629"/>
                <a:gd name="T5" fmla="*/ 2 h 411"/>
                <a:gd name="T6" fmla="*/ 5 w 629"/>
                <a:gd name="T7" fmla="*/ 1 h 411"/>
                <a:gd name="T8" fmla="*/ 68 w 629"/>
                <a:gd name="T9" fmla="*/ 44 h 411"/>
                <a:gd name="T10" fmla="*/ 63 w 629"/>
                <a:gd name="T11" fmla="*/ 47 h 411"/>
                <a:gd name="T12" fmla="*/ 44 w 629"/>
                <a:gd name="T13" fmla="*/ 30 h 411"/>
                <a:gd name="T14" fmla="*/ 48 w 629"/>
                <a:gd name="T15" fmla="*/ 29 h 411"/>
                <a:gd name="T16" fmla="*/ 112 w 629"/>
                <a:gd name="T17" fmla="*/ 73 h 411"/>
                <a:gd name="T18" fmla="*/ 106 w 629"/>
                <a:gd name="T19" fmla="*/ 75 h 411"/>
                <a:gd name="T20" fmla="*/ 86 w 629"/>
                <a:gd name="T21" fmla="*/ 57 h 411"/>
                <a:gd name="T22" fmla="*/ 92 w 629"/>
                <a:gd name="T23" fmla="*/ 57 h 411"/>
                <a:gd name="T24" fmla="*/ 154 w 629"/>
                <a:gd name="T25" fmla="*/ 101 h 411"/>
                <a:gd name="T26" fmla="*/ 150 w 629"/>
                <a:gd name="T27" fmla="*/ 103 h 411"/>
                <a:gd name="T28" fmla="*/ 130 w 629"/>
                <a:gd name="T29" fmla="*/ 86 h 411"/>
                <a:gd name="T30" fmla="*/ 134 w 629"/>
                <a:gd name="T31" fmla="*/ 84 h 411"/>
                <a:gd name="T32" fmla="*/ 198 w 629"/>
                <a:gd name="T33" fmla="*/ 128 h 411"/>
                <a:gd name="T34" fmla="*/ 192 w 629"/>
                <a:gd name="T35" fmla="*/ 131 h 411"/>
                <a:gd name="T36" fmla="*/ 173 w 629"/>
                <a:gd name="T37" fmla="*/ 114 h 411"/>
                <a:gd name="T38" fmla="*/ 178 w 629"/>
                <a:gd name="T39" fmla="*/ 113 h 411"/>
                <a:gd name="T40" fmla="*/ 241 w 629"/>
                <a:gd name="T41" fmla="*/ 156 h 411"/>
                <a:gd name="T42" fmla="*/ 235 w 629"/>
                <a:gd name="T43" fmla="*/ 159 h 411"/>
                <a:gd name="T44" fmla="*/ 215 w 629"/>
                <a:gd name="T45" fmla="*/ 142 h 411"/>
                <a:gd name="T46" fmla="*/ 221 w 629"/>
                <a:gd name="T47" fmla="*/ 141 h 411"/>
                <a:gd name="T48" fmla="*/ 285 w 629"/>
                <a:gd name="T49" fmla="*/ 184 h 411"/>
                <a:gd name="T50" fmla="*/ 279 w 629"/>
                <a:gd name="T51" fmla="*/ 187 h 411"/>
                <a:gd name="T52" fmla="*/ 259 w 629"/>
                <a:gd name="T53" fmla="*/ 170 h 411"/>
                <a:gd name="T54" fmla="*/ 264 w 629"/>
                <a:gd name="T55" fmla="*/ 169 h 411"/>
                <a:gd name="T56" fmla="*/ 327 w 629"/>
                <a:gd name="T57" fmla="*/ 213 h 411"/>
                <a:gd name="T58" fmla="*/ 321 w 629"/>
                <a:gd name="T59" fmla="*/ 215 h 411"/>
                <a:gd name="T60" fmla="*/ 302 w 629"/>
                <a:gd name="T61" fmla="*/ 198 h 411"/>
                <a:gd name="T62" fmla="*/ 307 w 629"/>
                <a:gd name="T63" fmla="*/ 197 h 411"/>
                <a:gd name="T64" fmla="*/ 371 w 629"/>
                <a:gd name="T65" fmla="*/ 241 h 411"/>
                <a:gd name="T66" fmla="*/ 365 w 629"/>
                <a:gd name="T67" fmla="*/ 243 h 411"/>
                <a:gd name="T68" fmla="*/ 346 w 629"/>
                <a:gd name="T69" fmla="*/ 226 h 411"/>
                <a:gd name="T70" fmla="*/ 351 w 629"/>
                <a:gd name="T71" fmla="*/ 224 h 411"/>
                <a:gd name="T72" fmla="*/ 414 w 629"/>
                <a:gd name="T73" fmla="*/ 269 h 411"/>
                <a:gd name="T74" fmla="*/ 408 w 629"/>
                <a:gd name="T75" fmla="*/ 271 h 411"/>
                <a:gd name="T76" fmla="*/ 388 w 629"/>
                <a:gd name="T77" fmla="*/ 254 h 411"/>
                <a:gd name="T78" fmla="*/ 394 w 629"/>
                <a:gd name="T79" fmla="*/ 253 h 411"/>
                <a:gd name="T80" fmla="*/ 457 w 629"/>
                <a:gd name="T81" fmla="*/ 296 h 411"/>
                <a:gd name="T82" fmla="*/ 452 w 629"/>
                <a:gd name="T83" fmla="*/ 300 h 411"/>
                <a:gd name="T84" fmla="*/ 432 w 629"/>
                <a:gd name="T85" fmla="*/ 282 h 411"/>
                <a:gd name="T86" fmla="*/ 437 w 629"/>
                <a:gd name="T87" fmla="*/ 281 h 411"/>
                <a:gd name="T88" fmla="*/ 500 w 629"/>
                <a:gd name="T89" fmla="*/ 324 h 411"/>
                <a:gd name="T90" fmla="*/ 494 w 629"/>
                <a:gd name="T91" fmla="*/ 327 h 411"/>
                <a:gd name="T92" fmla="*/ 475 w 629"/>
                <a:gd name="T93" fmla="*/ 310 h 411"/>
                <a:gd name="T94" fmla="*/ 480 w 629"/>
                <a:gd name="T95" fmla="*/ 309 h 411"/>
                <a:gd name="T96" fmla="*/ 544 w 629"/>
                <a:gd name="T97" fmla="*/ 353 h 411"/>
                <a:gd name="T98" fmla="*/ 538 w 629"/>
                <a:gd name="T99" fmla="*/ 355 h 411"/>
                <a:gd name="T100" fmla="*/ 518 w 629"/>
                <a:gd name="T101" fmla="*/ 338 h 411"/>
                <a:gd name="T102" fmla="*/ 524 w 629"/>
                <a:gd name="T103" fmla="*/ 337 h 411"/>
                <a:gd name="T104" fmla="*/ 586 w 629"/>
                <a:gd name="T105" fmla="*/ 381 h 411"/>
                <a:gd name="T106" fmla="*/ 581 w 629"/>
                <a:gd name="T107" fmla="*/ 383 h 411"/>
                <a:gd name="T108" fmla="*/ 561 w 629"/>
                <a:gd name="T109" fmla="*/ 367 h 411"/>
                <a:gd name="T110" fmla="*/ 566 w 629"/>
                <a:gd name="T111" fmla="*/ 365 h 411"/>
                <a:gd name="T112" fmla="*/ 629 w 629"/>
                <a:gd name="T113" fmla="*/ 409 h 411"/>
                <a:gd name="T114" fmla="*/ 623 w 629"/>
                <a:gd name="T115" fmla="*/ 411 h 411"/>
                <a:gd name="T116" fmla="*/ 605 w 629"/>
                <a:gd name="T117" fmla="*/ 394 h 411"/>
                <a:gd name="T118" fmla="*/ 609 w 629"/>
                <a:gd name="T119" fmla="*/ 392 h 41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629" h="411">
                  <a:moveTo>
                    <a:pt x="5" y="1"/>
                  </a:moveTo>
                  <a:lnTo>
                    <a:pt x="24" y="13"/>
                  </a:lnTo>
                  <a:lnTo>
                    <a:pt x="25" y="14"/>
                  </a:lnTo>
                  <a:lnTo>
                    <a:pt x="25" y="15"/>
                  </a:lnTo>
                  <a:lnTo>
                    <a:pt x="25" y="16"/>
                  </a:lnTo>
                  <a:lnTo>
                    <a:pt x="25" y="17"/>
                  </a:lnTo>
                  <a:lnTo>
                    <a:pt x="24" y="19"/>
                  </a:lnTo>
                  <a:lnTo>
                    <a:pt x="23" y="20"/>
                  </a:lnTo>
                  <a:lnTo>
                    <a:pt x="21" y="20"/>
                  </a:lnTo>
                  <a:lnTo>
                    <a:pt x="20" y="19"/>
                  </a:lnTo>
                  <a:lnTo>
                    <a:pt x="1" y="7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close/>
                  <a:moveTo>
                    <a:pt x="48" y="29"/>
                  </a:moveTo>
                  <a:lnTo>
                    <a:pt x="67" y="41"/>
                  </a:lnTo>
                  <a:lnTo>
                    <a:pt x="68" y="42"/>
                  </a:lnTo>
                  <a:lnTo>
                    <a:pt x="68" y="43"/>
                  </a:lnTo>
                  <a:lnTo>
                    <a:pt x="68" y="44"/>
                  </a:lnTo>
                  <a:lnTo>
                    <a:pt x="68" y="46"/>
                  </a:lnTo>
                  <a:lnTo>
                    <a:pt x="67" y="47"/>
                  </a:lnTo>
                  <a:lnTo>
                    <a:pt x="66" y="48"/>
                  </a:lnTo>
                  <a:lnTo>
                    <a:pt x="64" y="48"/>
                  </a:lnTo>
                  <a:lnTo>
                    <a:pt x="63" y="47"/>
                  </a:lnTo>
                  <a:lnTo>
                    <a:pt x="45" y="35"/>
                  </a:lnTo>
                  <a:lnTo>
                    <a:pt x="44" y="34"/>
                  </a:lnTo>
                  <a:lnTo>
                    <a:pt x="43" y="33"/>
                  </a:lnTo>
                  <a:lnTo>
                    <a:pt x="43" y="32"/>
                  </a:lnTo>
                  <a:lnTo>
                    <a:pt x="44" y="30"/>
                  </a:lnTo>
                  <a:lnTo>
                    <a:pt x="45" y="29"/>
                  </a:lnTo>
                  <a:lnTo>
                    <a:pt x="46" y="28"/>
                  </a:lnTo>
                  <a:lnTo>
                    <a:pt x="47" y="28"/>
                  </a:lnTo>
                  <a:lnTo>
                    <a:pt x="48" y="29"/>
                  </a:lnTo>
                  <a:close/>
                  <a:moveTo>
                    <a:pt x="92" y="57"/>
                  </a:moveTo>
                  <a:lnTo>
                    <a:pt x="110" y="69"/>
                  </a:lnTo>
                  <a:lnTo>
                    <a:pt x="111" y="70"/>
                  </a:lnTo>
                  <a:lnTo>
                    <a:pt x="112" y="72"/>
                  </a:lnTo>
                  <a:lnTo>
                    <a:pt x="112" y="73"/>
                  </a:lnTo>
                  <a:lnTo>
                    <a:pt x="111" y="74"/>
                  </a:lnTo>
                  <a:lnTo>
                    <a:pt x="110" y="75"/>
                  </a:lnTo>
                  <a:lnTo>
                    <a:pt x="108" y="75"/>
                  </a:lnTo>
                  <a:lnTo>
                    <a:pt x="107" y="75"/>
                  </a:lnTo>
                  <a:lnTo>
                    <a:pt x="106" y="75"/>
                  </a:lnTo>
                  <a:lnTo>
                    <a:pt x="87" y="63"/>
                  </a:lnTo>
                  <a:lnTo>
                    <a:pt x="86" y="62"/>
                  </a:lnTo>
                  <a:lnTo>
                    <a:pt x="86" y="61"/>
                  </a:lnTo>
                  <a:lnTo>
                    <a:pt x="86" y="60"/>
                  </a:lnTo>
                  <a:lnTo>
                    <a:pt x="86" y="57"/>
                  </a:lnTo>
                  <a:lnTo>
                    <a:pt x="87" y="56"/>
                  </a:lnTo>
                  <a:lnTo>
                    <a:pt x="88" y="56"/>
                  </a:lnTo>
                  <a:lnTo>
                    <a:pt x="91" y="56"/>
                  </a:lnTo>
                  <a:lnTo>
                    <a:pt x="92" y="57"/>
                  </a:lnTo>
                  <a:close/>
                  <a:moveTo>
                    <a:pt x="134" y="84"/>
                  </a:moveTo>
                  <a:lnTo>
                    <a:pt x="153" y="97"/>
                  </a:lnTo>
                  <a:lnTo>
                    <a:pt x="154" y="97"/>
                  </a:lnTo>
                  <a:lnTo>
                    <a:pt x="154" y="99"/>
                  </a:lnTo>
                  <a:lnTo>
                    <a:pt x="154" y="101"/>
                  </a:lnTo>
                  <a:lnTo>
                    <a:pt x="154" y="102"/>
                  </a:lnTo>
                  <a:lnTo>
                    <a:pt x="153" y="103"/>
                  </a:lnTo>
                  <a:lnTo>
                    <a:pt x="152" y="103"/>
                  </a:lnTo>
                  <a:lnTo>
                    <a:pt x="151" y="103"/>
                  </a:lnTo>
                  <a:lnTo>
                    <a:pt x="150" y="103"/>
                  </a:lnTo>
                  <a:lnTo>
                    <a:pt x="131" y="92"/>
                  </a:lnTo>
                  <a:lnTo>
                    <a:pt x="130" y="90"/>
                  </a:lnTo>
                  <a:lnTo>
                    <a:pt x="130" y="89"/>
                  </a:lnTo>
                  <a:lnTo>
                    <a:pt x="130" y="87"/>
                  </a:lnTo>
                  <a:lnTo>
                    <a:pt x="130" y="86"/>
                  </a:lnTo>
                  <a:lnTo>
                    <a:pt x="131" y="84"/>
                  </a:lnTo>
                  <a:lnTo>
                    <a:pt x="132" y="84"/>
                  </a:lnTo>
                  <a:lnTo>
                    <a:pt x="133" y="84"/>
                  </a:lnTo>
                  <a:lnTo>
                    <a:pt x="134" y="84"/>
                  </a:lnTo>
                  <a:close/>
                  <a:moveTo>
                    <a:pt x="178" y="113"/>
                  </a:moveTo>
                  <a:lnTo>
                    <a:pt x="197" y="124"/>
                  </a:lnTo>
                  <a:lnTo>
                    <a:pt x="198" y="126"/>
                  </a:lnTo>
                  <a:lnTo>
                    <a:pt x="198" y="127"/>
                  </a:lnTo>
                  <a:lnTo>
                    <a:pt x="198" y="128"/>
                  </a:lnTo>
                  <a:lnTo>
                    <a:pt x="198" y="130"/>
                  </a:lnTo>
                  <a:lnTo>
                    <a:pt x="197" y="131"/>
                  </a:lnTo>
                  <a:lnTo>
                    <a:pt x="195" y="131"/>
                  </a:lnTo>
                  <a:lnTo>
                    <a:pt x="194" y="131"/>
                  </a:lnTo>
                  <a:lnTo>
                    <a:pt x="192" y="131"/>
                  </a:lnTo>
                  <a:lnTo>
                    <a:pt x="174" y="119"/>
                  </a:lnTo>
                  <a:lnTo>
                    <a:pt x="173" y="119"/>
                  </a:lnTo>
                  <a:lnTo>
                    <a:pt x="172" y="116"/>
                  </a:lnTo>
                  <a:lnTo>
                    <a:pt x="172" y="115"/>
                  </a:lnTo>
                  <a:lnTo>
                    <a:pt x="173" y="114"/>
                  </a:lnTo>
                  <a:lnTo>
                    <a:pt x="174" y="113"/>
                  </a:lnTo>
                  <a:lnTo>
                    <a:pt x="175" y="113"/>
                  </a:lnTo>
                  <a:lnTo>
                    <a:pt x="177" y="113"/>
                  </a:lnTo>
                  <a:lnTo>
                    <a:pt x="178" y="113"/>
                  </a:lnTo>
                  <a:close/>
                  <a:moveTo>
                    <a:pt x="221" y="141"/>
                  </a:moveTo>
                  <a:lnTo>
                    <a:pt x="240" y="153"/>
                  </a:lnTo>
                  <a:lnTo>
                    <a:pt x="240" y="154"/>
                  </a:lnTo>
                  <a:lnTo>
                    <a:pt x="241" y="155"/>
                  </a:lnTo>
                  <a:lnTo>
                    <a:pt x="241" y="156"/>
                  </a:lnTo>
                  <a:lnTo>
                    <a:pt x="240" y="159"/>
                  </a:lnTo>
                  <a:lnTo>
                    <a:pt x="238" y="160"/>
                  </a:lnTo>
                  <a:lnTo>
                    <a:pt x="237" y="160"/>
                  </a:lnTo>
                  <a:lnTo>
                    <a:pt x="235" y="159"/>
                  </a:lnTo>
                  <a:lnTo>
                    <a:pt x="217" y="147"/>
                  </a:lnTo>
                  <a:lnTo>
                    <a:pt x="215" y="146"/>
                  </a:lnTo>
                  <a:lnTo>
                    <a:pt x="215" y="144"/>
                  </a:lnTo>
                  <a:lnTo>
                    <a:pt x="215" y="143"/>
                  </a:lnTo>
                  <a:lnTo>
                    <a:pt x="215" y="142"/>
                  </a:lnTo>
                  <a:lnTo>
                    <a:pt x="217" y="141"/>
                  </a:lnTo>
                  <a:lnTo>
                    <a:pt x="218" y="141"/>
                  </a:lnTo>
                  <a:lnTo>
                    <a:pt x="220" y="140"/>
                  </a:lnTo>
                  <a:lnTo>
                    <a:pt x="221" y="141"/>
                  </a:lnTo>
                  <a:close/>
                  <a:moveTo>
                    <a:pt x="264" y="169"/>
                  </a:moveTo>
                  <a:lnTo>
                    <a:pt x="282" y="181"/>
                  </a:lnTo>
                  <a:lnTo>
                    <a:pt x="284" y="182"/>
                  </a:lnTo>
                  <a:lnTo>
                    <a:pt x="285" y="183"/>
                  </a:lnTo>
                  <a:lnTo>
                    <a:pt x="285" y="184"/>
                  </a:lnTo>
                  <a:lnTo>
                    <a:pt x="284" y="186"/>
                  </a:lnTo>
                  <a:lnTo>
                    <a:pt x="282" y="187"/>
                  </a:lnTo>
                  <a:lnTo>
                    <a:pt x="281" y="188"/>
                  </a:lnTo>
                  <a:lnTo>
                    <a:pt x="280" y="188"/>
                  </a:lnTo>
                  <a:lnTo>
                    <a:pt x="279" y="187"/>
                  </a:lnTo>
                  <a:lnTo>
                    <a:pt x="260" y="175"/>
                  </a:lnTo>
                  <a:lnTo>
                    <a:pt x="259" y="174"/>
                  </a:lnTo>
                  <a:lnTo>
                    <a:pt x="259" y="173"/>
                  </a:lnTo>
                  <a:lnTo>
                    <a:pt x="259" y="171"/>
                  </a:lnTo>
                  <a:lnTo>
                    <a:pt x="259" y="170"/>
                  </a:lnTo>
                  <a:lnTo>
                    <a:pt x="260" y="169"/>
                  </a:lnTo>
                  <a:lnTo>
                    <a:pt x="261" y="168"/>
                  </a:lnTo>
                  <a:lnTo>
                    <a:pt x="262" y="168"/>
                  </a:lnTo>
                  <a:lnTo>
                    <a:pt x="264" y="169"/>
                  </a:lnTo>
                  <a:close/>
                  <a:moveTo>
                    <a:pt x="307" y="197"/>
                  </a:moveTo>
                  <a:lnTo>
                    <a:pt x="326" y="209"/>
                  </a:lnTo>
                  <a:lnTo>
                    <a:pt x="327" y="210"/>
                  </a:lnTo>
                  <a:lnTo>
                    <a:pt x="327" y="211"/>
                  </a:lnTo>
                  <a:lnTo>
                    <a:pt x="327" y="213"/>
                  </a:lnTo>
                  <a:lnTo>
                    <a:pt x="327" y="214"/>
                  </a:lnTo>
                  <a:lnTo>
                    <a:pt x="326" y="215"/>
                  </a:lnTo>
                  <a:lnTo>
                    <a:pt x="325" y="216"/>
                  </a:lnTo>
                  <a:lnTo>
                    <a:pt x="324" y="216"/>
                  </a:lnTo>
                  <a:lnTo>
                    <a:pt x="321" y="215"/>
                  </a:lnTo>
                  <a:lnTo>
                    <a:pt x="304" y="203"/>
                  </a:lnTo>
                  <a:lnTo>
                    <a:pt x="302" y="202"/>
                  </a:lnTo>
                  <a:lnTo>
                    <a:pt x="301" y="201"/>
                  </a:lnTo>
                  <a:lnTo>
                    <a:pt x="301" y="200"/>
                  </a:lnTo>
                  <a:lnTo>
                    <a:pt x="302" y="198"/>
                  </a:lnTo>
                  <a:lnTo>
                    <a:pt x="304" y="197"/>
                  </a:lnTo>
                  <a:lnTo>
                    <a:pt x="305" y="196"/>
                  </a:lnTo>
                  <a:lnTo>
                    <a:pt x="306" y="196"/>
                  </a:lnTo>
                  <a:lnTo>
                    <a:pt x="307" y="197"/>
                  </a:lnTo>
                  <a:close/>
                  <a:moveTo>
                    <a:pt x="351" y="224"/>
                  </a:moveTo>
                  <a:lnTo>
                    <a:pt x="369" y="237"/>
                  </a:lnTo>
                  <a:lnTo>
                    <a:pt x="371" y="240"/>
                  </a:lnTo>
                  <a:lnTo>
                    <a:pt x="371" y="241"/>
                  </a:lnTo>
                  <a:lnTo>
                    <a:pt x="371" y="242"/>
                  </a:lnTo>
                  <a:lnTo>
                    <a:pt x="369" y="243"/>
                  </a:lnTo>
                  <a:lnTo>
                    <a:pt x="368" y="243"/>
                  </a:lnTo>
                  <a:lnTo>
                    <a:pt x="366" y="243"/>
                  </a:lnTo>
                  <a:lnTo>
                    <a:pt x="365" y="243"/>
                  </a:lnTo>
                  <a:lnTo>
                    <a:pt x="346" y="231"/>
                  </a:lnTo>
                  <a:lnTo>
                    <a:pt x="346" y="230"/>
                  </a:lnTo>
                  <a:lnTo>
                    <a:pt x="345" y="229"/>
                  </a:lnTo>
                  <a:lnTo>
                    <a:pt x="345" y="228"/>
                  </a:lnTo>
                  <a:lnTo>
                    <a:pt x="346" y="226"/>
                  </a:lnTo>
                  <a:lnTo>
                    <a:pt x="346" y="224"/>
                  </a:lnTo>
                  <a:lnTo>
                    <a:pt x="347" y="224"/>
                  </a:lnTo>
                  <a:lnTo>
                    <a:pt x="350" y="224"/>
                  </a:lnTo>
                  <a:lnTo>
                    <a:pt x="351" y="224"/>
                  </a:lnTo>
                  <a:close/>
                  <a:moveTo>
                    <a:pt x="394" y="253"/>
                  </a:moveTo>
                  <a:lnTo>
                    <a:pt x="412" y="266"/>
                  </a:lnTo>
                  <a:lnTo>
                    <a:pt x="413" y="266"/>
                  </a:lnTo>
                  <a:lnTo>
                    <a:pt x="414" y="267"/>
                  </a:lnTo>
                  <a:lnTo>
                    <a:pt x="414" y="269"/>
                  </a:lnTo>
                  <a:lnTo>
                    <a:pt x="413" y="270"/>
                  </a:lnTo>
                  <a:lnTo>
                    <a:pt x="412" y="271"/>
                  </a:lnTo>
                  <a:lnTo>
                    <a:pt x="411" y="271"/>
                  </a:lnTo>
                  <a:lnTo>
                    <a:pt x="409" y="271"/>
                  </a:lnTo>
                  <a:lnTo>
                    <a:pt x="408" y="271"/>
                  </a:lnTo>
                  <a:lnTo>
                    <a:pt x="389" y="260"/>
                  </a:lnTo>
                  <a:lnTo>
                    <a:pt x="388" y="258"/>
                  </a:lnTo>
                  <a:lnTo>
                    <a:pt x="388" y="257"/>
                  </a:lnTo>
                  <a:lnTo>
                    <a:pt x="388" y="255"/>
                  </a:lnTo>
                  <a:lnTo>
                    <a:pt x="388" y="254"/>
                  </a:lnTo>
                  <a:lnTo>
                    <a:pt x="389" y="253"/>
                  </a:lnTo>
                  <a:lnTo>
                    <a:pt x="391" y="253"/>
                  </a:lnTo>
                  <a:lnTo>
                    <a:pt x="392" y="253"/>
                  </a:lnTo>
                  <a:lnTo>
                    <a:pt x="394" y="253"/>
                  </a:lnTo>
                  <a:close/>
                  <a:moveTo>
                    <a:pt x="437" y="281"/>
                  </a:moveTo>
                  <a:lnTo>
                    <a:pt x="455" y="293"/>
                  </a:lnTo>
                  <a:lnTo>
                    <a:pt x="457" y="294"/>
                  </a:lnTo>
                  <a:lnTo>
                    <a:pt x="457" y="295"/>
                  </a:lnTo>
                  <a:lnTo>
                    <a:pt x="457" y="296"/>
                  </a:lnTo>
                  <a:lnTo>
                    <a:pt x="457" y="298"/>
                  </a:lnTo>
                  <a:lnTo>
                    <a:pt x="455" y="300"/>
                  </a:lnTo>
                  <a:lnTo>
                    <a:pt x="454" y="300"/>
                  </a:lnTo>
                  <a:lnTo>
                    <a:pt x="453" y="300"/>
                  </a:lnTo>
                  <a:lnTo>
                    <a:pt x="452" y="300"/>
                  </a:lnTo>
                  <a:lnTo>
                    <a:pt x="433" y="287"/>
                  </a:lnTo>
                  <a:lnTo>
                    <a:pt x="432" y="285"/>
                  </a:lnTo>
                  <a:lnTo>
                    <a:pt x="431" y="284"/>
                  </a:lnTo>
                  <a:lnTo>
                    <a:pt x="431" y="283"/>
                  </a:lnTo>
                  <a:lnTo>
                    <a:pt x="432" y="282"/>
                  </a:lnTo>
                  <a:lnTo>
                    <a:pt x="433" y="281"/>
                  </a:lnTo>
                  <a:lnTo>
                    <a:pt x="434" y="281"/>
                  </a:lnTo>
                  <a:lnTo>
                    <a:pt x="435" y="281"/>
                  </a:lnTo>
                  <a:lnTo>
                    <a:pt x="437" y="281"/>
                  </a:lnTo>
                  <a:close/>
                  <a:moveTo>
                    <a:pt x="480" y="309"/>
                  </a:moveTo>
                  <a:lnTo>
                    <a:pt x="499" y="321"/>
                  </a:lnTo>
                  <a:lnTo>
                    <a:pt x="500" y="322"/>
                  </a:lnTo>
                  <a:lnTo>
                    <a:pt x="500" y="323"/>
                  </a:lnTo>
                  <a:lnTo>
                    <a:pt x="500" y="324"/>
                  </a:lnTo>
                  <a:lnTo>
                    <a:pt x="500" y="325"/>
                  </a:lnTo>
                  <a:lnTo>
                    <a:pt x="499" y="327"/>
                  </a:lnTo>
                  <a:lnTo>
                    <a:pt x="498" y="328"/>
                  </a:lnTo>
                  <a:lnTo>
                    <a:pt x="495" y="328"/>
                  </a:lnTo>
                  <a:lnTo>
                    <a:pt x="494" y="327"/>
                  </a:lnTo>
                  <a:lnTo>
                    <a:pt x="477" y="315"/>
                  </a:lnTo>
                  <a:lnTo>
                    <a:pt x="475" y="314"/>
                  </a:lnTo>
                  <a:lnTo>
                    <a:pt x="474" y="313"/>
                  </a:lnTo>
                  <a:lnTo>
                    <a:pt x="474" y="311"/>
                  </a:lnTo>
                  <a:lnTo>
                    <a:pt x="475" y="310"/>
                  </a:lnTo>
                  <a:lnTo>
                    <a:pt x="475" y="309"/>
                  </a:lnTo>
                  <a:lnTo>
                    <a:pt x="478" y="308"/>
                  </a:lnTo>
                  <a:lnTo>
                    <a:pt x="479" y="308"/>
                  </a:lnTo>
                  <a:lnTo>
                    <a:pt x="480" y="309"/>
                  </a:lnTo>
                  <a:close/>
                  <a:moveTo>
                    <a:pt x="524" y="337"/>
                  </a:moveTo>
                  <a:lnTo>
                    <a:pt x="541" y="349"/>
                  </a:lnTo>
                  <a:lnTo>
                    <a:pt x="542" y="350"/>
                  </a:lnTo>
                  <a:lnTo>
                    <a:pt x="544" y="351"/>
                  </a:lnTo>
                  <a:lnTo>
                    <a:pt x="544" y="353"/>
                  </a:lnTo>
                  <a:lnTo>
                    <a:pt x="542" y="354"/>
                  </a:lnTo>
                  <a:lnTo>
                    <a:pt x="541" y="355"/>
                  </a:lnTo>
                  <a:lnTo>
                    <a:pt x="540" y="356"/>
                  </a:lnTo>
                  <a:lnTo>
                    <a:pt x="539" y="356"/>
                  </a:lnTo>
                  <a:lnTo>
                    <a:pt x="538" y="355"/>
                  </a:lnTo>
                  <a:lnTo>
                    <a:pt x="519" y="343"/>
                  </a:lnTo>
                  <a:lnTo>
                    <a:pt x="518" y="342"/>
                  </a:lnTo>
                  <a:lnTo>
                    <a:pt x="518" y="341"/>
                  </a:lnTo>
                  <a:lnTo>
                    <a:pt x="518" y="340"/>
                  </a:lnTo>
                  <a:lnTo>
                    <a:pt x="518" y="338"/>
                  </a:lnTo>
                  <a:lnTo>
                    <a:pt x="519" y="337"/>
                  </a:lnTo>
                  <a:lnTo>
                    <a:pt x="520" y="336"/>
                  </a:lnTo>
                  <a:lnTo>
                    <a:pt x="521" y="336"/>
                  </a:lnTo>
                  <a:lnTo>
                    <a:pt x="524" y="337"/>
                  </a:lnTo>
                  <a:close/>
                  <a:moveTo>
                    <a:pt x="566" y="365"/>
                  </a:moveTo>
                  <a:lnTo>
                    <a:pt x="585" y="377"/>
                  </a:lnTo>
                  <a:lnTo>
                    <a:pt x="586" y="378"/>
                  </a:lnTo>
                  <a:lnTo>
                    <a:pt x="586" y="380"/>
                  </a:lnTo>
                  <a:lnTo>
                    <a:pt x="586" y="381"/>
                  </a:lnTo>
                  <a:lnTo>
                    <a:pt x="586" y="382"/>
                  </a:lnTo>
                  <a:lnTo>
                    <a:pt x="585" y="383"/>
                  </a:lnTo>
                  <a:lnTo>
                    <a:pt x="584" y="383"/>
                  </a:lnTo>
                  <a:lnTo>
                    <a:pt x="582" y="383"/>
                  </a:lnTo>
                  <a:lnTo>
                    <a:pt x="581" y="383"/>
                  </a:lnTo>
                  <a:lnTo>
                    <a:pt x="562" y="371"/>
                  </a:lnTo>
                  <a:lnTo>
                    <a:pt x="561" y="370"/>
                  </a:lnTo>
                  <a:lnTo>
                    <a:pt x="561" y="369"/>
                  </a:lnTo>
                  <a:lnTo>
                    <a:pt x="560" y="368"/>
                  </a:lnTo>
                  <a:lnTo>
                    <a:pt x="561" y="367"/>
                  </a:lnTo>
                  <a:lnTo>
                    <a:pt x="562" y="365"/>
                  </a:lnTo>
                  <a:lnTo>
                    <a:pt x="564" y="364"/>
                  </a:lnTo>
                  <a:lnTo>
                    <a:pt x="565" y="364"/>
                  </a:lnTo>
                  <a:lnTo>
                    <a:pt x="566" y="365"/>
                  </a:lnTo>
                  <a:close/>
                  <a:moveTo>
                    <a:pt x="609" y="392"/>
                  </a:moveTo>
                  <a:lnTo>
                    <a:pt x="628" y="405"/>
                  </a:lnTo>
                  <a:lnTo>
                    <a:pt x="629" y="405"/>
                  </a:lnTo>
                  <a:lnTo>
                    <a:pt x="629" y="408"/>
                  </a:lnTo>
                  <a:lnTo>
                    <a:pt x="629" y="409"/>
                  </a:lnTo>
                  <a:lnTo>
                    <a:pt x="629" y="410"/>
                  </a:lnTo>
                  <a:lnTo>
                    <a:pt x="628" y="411"/>
                  </a:lnTo>
                  <a:lnTo>
                    <a:pt x="627" y="411"/>
                  </a:lnTo>
                  <a:lnTo>
                    <a:pt x="625" y="411"/>
                  </a:lnTo>
                  <a:lnTo>
                    <a:pt x="623" y="411"/>
                  </a:lnTo>
                  <a:lnTo>
                    <a:pt x="606" y="400"/>
                  </a:lnTo>
                  <a:lnTo>
                    <a:pt x="605" y="398"/>
                  </a:lnTo>
                  <a:lnTo>
                    <a:pt x="603" y="397"/>
                  </a:lnTo>
                  <a:lnTo>
                    <a:pt x="603" y="395"/>
                  </a:lnTo>
                  <a:lnTo>
                    <a:pt x="605" y="394"/>
                  </a:lnTo>
                  <a:lnTo>
                    <a:pt x="606" y="392"/>
                  </a:lnTo>
                  <a:lnTo>
                    <a:pt x="607" y="392"/>
                  </a:lnTo>
                  <a:lnTo>
                    <a:pt x="608" y="392"/>
                  </a:lnTo>
                  <a:lnTo>
                    <a:pt x="609" y="392"/>
                  </a:lnTo>
                  <a:close/>
                </a:path>
              </a:pathLst>
            </a:custGeom>
            <a:solidFill>
              <a:srgbClr val="99CCCC"/>
            </a:solidFill>
            <a:ln w="1588">
              <a:solidFill>
                <a:srgbClr val="99CCCC"/>
              </a:solidFill>
              <a:prstDash val="solid"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5" name="Freeform 19"/>
            <p:cNvSpPr>
              <a:spLocks noEditPoints="1"/>
            </p:cNvSpPr>
            <p:nvPr/>
          </p:nvSpPr>
          <p:spPr bwMode="auto">
            <a:xfrm>
              <a:off x="2004469" y="6320722"/>
              <a:ext cx="720725" cy="427038"/>
            </a:xfrm>
            <a:custGeom>
              <a:avLst/>
              <a:gdLst>
                <a:gd name="T0" fmla="*/ 0 w 454"/>
                <a:gd name="T1" fmla="*/ 261 h 269"/>
                <a:gd name="T2" fmla="*/ 34 w 454"/>
                <a:gd name="T3" fmla="*/ 241 h 269"/>
                <a:gd name="T4" fmla="*/ 39 w 454"/>
                <a:gd name="T5" fmla="*/ 249 h 269"/>
                <a:gd name="T6" fmla="*/ 5 w 454"/>
                <a:gd name="T7" fmla="*/ 269 h 269"/>
                <a:gd name="T8" fmla="*/ 0 w 454"/>
                <a:gd name="T9" fmla="*/ 261 h 269"/>
                <a:gd name="T10" fmla="*/ 60 w 454"/>
                <a:gd name="T11" fmla="*/ 226 h 269"/>
                <a:gd name="T12" fmla="*/ 93 w 454"/>
                <a:gd name="T13" fmla="*/ 207 h 269"/>
                <a:gd name="T14" fmla="*/ 99 w 454"/>
                <a:gd name="T15" fmla="*/ 215 h 269"/>
                <a:gd name="T16" fmla="*/ 65 w 454"/>
                <a:gd name="T17" fmla="*/ 235 h 269"/>
                <a:gd name="T18" fmla="*/ 60 w 454"/>
                <a:gd name="T19" fmla="*/ 226 h 269"/>
                <a:gd name="T20" fmla="*/ 119 w 454"/>
                <a:gd name="T21" fmla="*/ 192 h 269"/>
                <a:gd name="T22" fmla="*/ 153 w 454"/>
                <a:gd name="T23" fmla="*/ 172 h 269"/>
                <a:gd name="T24" fmla="*/ 158 w 454"/>
                <a:gd name="T25" fmla="*/ 181 h 269"/>
                <a:gd name="T26" fmla="*/ 123 w 454"/>
                <a:gd name="T27" fmla="*/ 200 h 269"/>
                <a:gd name="T28" fmla="*/ 119 w 454"/>
                <a:gd name="T29" fmla="*/ 192 h 269"/>
                <a:gd name="T30" fmla="*/ 179 w 454"/>
                <a:gd name="T31" fmla="*/ 158 h 269"/>
                <a:gd name="T32" fmla="*/ 212 w 454"/>
                <a:gd name="T33" fmla="*/ 138 h 269"/>
                <a:gd name="T34" fmla="*/ 218 w 454"/>
                <a:gd name="T35" fmla="*/ 146 h 269"/>
                <a:gd name="T36" fmla="*/ 183 w 454"/>
                <a:gd name="T37" fmla="*/ 166 h 269"/>
                <a:gd name="T38" fmla="*/ 179 w 454"/>
                <a:gd name="T39" fmla="*/ 158 h 269"/>
                <a:gd name="T40" fmla="*/ 238 w 454"/>
                <a:gd name="T41" fmla="*/ 124 h 269"/>
                <a:gd name="T42" fmla="*/ 272 w 454"/>
                <a:gd name="T43" fmla="*/ 104 h 269"/>
                <a:gd name="T44" fmla="*/ 276 w 454"/>
                <a:gd name="T45" fmla="*/ 112 h 269"/>
                <a:gd name="T46" fmla="*/ 242 w 454"/>
                <a:gd name="T47" fmla="*/ 132 h 269"/>
                <a:gd name="T48" fmla="*/ 238 w 454"/>
                <a:gd name="T49" fmla="*/ 124 h 269"/>
                <a:gd name="T50" fmla="*/ 296 w 454"/>
                <a:gd name="T51" fmla="*/ 88 h 269"/>
                <a:gd name="T52" fmla="*/ 330 w 454"/>
                <a:gd name="T53" fmla="*/ 70 h 269"/>
                <a:gd name="T54" fmla="*/ 336 w 454"/>
                <a:gd name="T55" fmla="*/ 78 h 269"/>
                <a:gd name="T56" fmla="*/ 302 w 454"/>
                <a:gd name="T57" fmla="*/ 98 h 269"/>
                <a:gd name="T58" fmla="*/ 296 w 454"/>
                <a:gd name="T59" fmla="*/ 88 h 269"/>
                <a:gd name="T60" fmla="*/ 356 w 454"/>
                <a:gd name="T61" fmla="*/ 54 h 269"/>
                <a:gd name="T62" fmla="*/ 390 w 454"/>
                <a:gd name="T63" fmla="*/ 34 h 269"/>
                <a:gd name="T64" fmla="*/ 395 w 454"/>
                <a:gd name="T65" fmla="*/ 44 h 269"/>
                <a:gd name="T66" fmla="*/ 361 w 454"/>
                <a:gd name="T67" fmla="*/ 62 h 269"/>
                <a:gd name="T68" fmla="*/ 356 w 454"/>
                <a:gd name="T69" fmla="*/ 54 h 269"/>
                <a:gd name="T70" fmla="*/ 415 w 454"/>
                <a:gd name="T71" fmla="*/ 20 h 269"/>
                <a:gd name="T72" fmla="*/ 449 w 454"/>
                <a:gd name="T73" fmla="*/ 0 h 269"/>
                <a:gd name="T74" fmla="*/ 454 w 454"/>
                <a:gd name="T75" fmla="*/ 8 h 269"/>
                <a:gd name="T76" fmla="*/ 421 w 454"/>
                <a:gd name="T77" fmla="*/ 28 h 269"/>
                <a:gd name="T78" fmla="*/ 415 w 454"/>
                <a:gd name="T79" fmla="*/ 20 h 26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454" h="269">
                  <a:moveTo>
                    <a:pt x="0" y="261"/>
                  </a:moveTo>
                  <a:lnTo>
                    <a:pt x="34" y="241"/>
                  </a:lnTo>
                  <a:lnTo>
                    <a:pt x="39" y="249"/>
                  </a:lnTo>
                  <a:lnTo>
                    <a:pt x="5" y="269"/>
                  </a:lnTo>
                  <a:lnTo>
                    <a:pt x="0" y="261"/>
                  </a:lnTo>
                  <a:close/>
                  <a:moveTo>
                    <a:pt x="60" y="226"/>
                  </a:moveTo>
                  <a:lnTo>
                    <a:pt x="93" y="207"/>
                  </a:lnTo>
                  <a:lnTo>
                    <a:pt x="99" y="215"/>
                  </a:lnTo>
                  <a:lnTo>
                    <a:pt x="65" y="235"/>
                  </a:lnTo>
                  <a:lnTo>
                    <a:pt x="60" y="226"/>
                  </a:lnTo>
                  <a:close/>
                  <a:moveTo>
                    <a:pt x="119" y="192"/>
                  </a:moveTo>
                  <a:lnTo>
                    <a:pt x="153" y="172"/>
                  </a:lnTo>
                  <a:lnTo>
                    <a:pt x="158" y="181"/>
                  </a:lnTo>
                  <a:lnTo>
                    <a:pt x="123" y="200"/>
                  </a:lnTo>
                  <a:lnTo>
                    <a:pt x="119" y="192"/>
                  </a:lnTo>
                  <a:close/>
                  <a:moveTo>
                    <a:pt x="179" y="158"/>
                  </a:moveTo>
                  <a:lnTo>
                    <a:pt x="212" y="138"/>
                  </a:lnTo>
                  <a:lnTo>
                    <a:pt x="218" y="146"/>
                  </a:lnTo>
                  <a:lnTo>
                    <a:pt x="183" y="166"/>
                  </a:lnTo>
                  <a:lnTo>
                    <a:pt x="179" y="158"/>
                  </a:lnTo>
                  <a:close/>
                  <a:moveTo>
                    <a:pt x="238" y="124"/>
                  </a:moveTo>
                  <a:lnTo>
                    <a:pt x="272" y="104"/>
                  </a:lnTo>
                  <a:lnTo>
                    <a:pt x="276" y="112"/>
                  </a:lnTo>
                  <a:lnTo>
                    <a:pt x="242" y="132"/>
                  </a:lnTo>
                  <a:lnTo>
                    <a:pt x="238" y="124"/>
                  </a:lnTo>
                  <a:close/>
                  <a:moveTo>
                    <a:pt x="296" y="88"/>
                  </a:moveTo>
                  <a:lnTo>
                    <a:pt x="330" y="70"/>
                  </a:lnTo>
                  <a:lnTo>
                    <a:pt x="336" y="78"/>
                  </a:lnTo>
                  <a:lnTo>
                    <a:pt x="302" y="98"/>
                  </a:lnTo>
                  <a:lnTo>
                    <a:pt x="296" y="88"/>
                  </a:lnTo>
                  <a:close/>
                  <a:moveTo>
                    <a:pt x="356" y="54"/>
                  </a:moveTo>
                  <a:lnTo>
                    <a:pt x="390" y="34"/>
                  </a:lnTo>
                  <a:lnTo>
                    <a:pt x="395" y="44"/>
                  </a:lnTo>
                  <a:lnTo>
                    <a:pt x="361" y="62"/>
                  </a:lnTo>
                  <a:lnTo>
                    <a:pt x="356" y="54"/>
                  </a:lnTo>
                  <a:close/>
                  <a:moveTo>
                    <a:pt x="415" y="20"/>
                  </a:moveTo>
                  <a:lnTo>
                    <a:pt x="449" y="0"/>
                  </a:lnTo>
                  <a:lnTo>
                    <a:pt x="454" y="8"/>
                  </a:lnTo>
                  <a:lnTo>
                    <a:pt x="421" y="28"/>
                  </a:lnTo>
                  <a:lnTo>
                    <a:pt x="415" y="20"/>
                  </a:lnTo>
                  <a:close/>
                </a:path>
              </a:pathLst>
            </a:custGeom>
            <a:solidFill>
              <a:srgbClr val="000000"/>
            </a:solidFill>
            <a:ln w="1588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6" name="Line 20"/>
            <p:cNvSpPr>
              <a:spLocks noChangeShapeType="1"/>
            </p:cNvSpPr>
            <p:nvPr/>
          </p:nvSpPr>
          <p:spPr bwMode="auto">
            <a:xfrm flipV="1">
              <a:off x="3590382" y="6306435"/>
              <a:ext cx="747713" cy="46672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37" name="Line 21"/>
            <p:cNvSpPr>
              <a:spLocks noChangeShapeType="1"/>
            </p:cNvSpPr>
            <p:nvPr/>
          </p:nvSpPr>
          <p:spPr bwMode="auto">
            <a:xfrm>
              <a:off x="1991769" y="5182485"/>
              <a:ext cx="4763" cy="159702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38" name="Freeform 22"/>
            <p:cNvSpPr>
              <a:spLocks noEditPoints="1"/>
            </p:cNvSpPr>
            <p:nvPr/>
          </p:nvSpPr>
          <p:spPr bwMode="auto">
            <a:xfrm>
              <a:off x="2734719" y="4742747"/>
              <a:ext cx="19050" cy="1585913"/>
            </a:xfrm>
            <a:custGeom>
              <a:avLst/>
              <a:gdLst>
                <a:gd name="T0" fmla="*/ 10 w 12"/>
                <a:gd name="T1" fmla="*/ 40 h 999"/>
                <a:gd name="T2" fmla="*/ 0 w 12"/>
                <a:gd name="T3" fmla="*/ 0 h 999"/>
                <a:gd name="T4" fmla="*/ 10 w 12"/>
                <a:gd name="T5" fmla="*/ 69 h 999"/>
                <a:gd name="T6" fmla="*/ 1 w 12"/>
                <a:gd name="T7" fmla="*/ 108 h 999"/>
                <a:gd name="T8" fmla="*/ 10 w 12"/>
                <a:gd name="T9" fmla="*/ 69 h 999"/>
                <a:gd name="T10" fmla="*/ 10 w 12"/>
                <a:gd name="T11" fmla="*/ 176 h 999"/>
                <a:gd name="T12" fmla="*/ 1 w 12"/>
                <a:gd name="T13" fmla="*/ 137 h 999"/>
                <a:gd name="T14" fmla="*/ 10 w 12"/>
                <a:gd name="T15" fmla="*/ 205 h 999"/>
                <a:gd name="T16" fmla="*/ 1 w 12"/>
                <a:gd name="T17" fmla="*/ 245 h 999"/>
                <a:gd name="T18" fmla="*/ 10 w 12"/>
                <a:gd name="T19" fmla="*/ 205 h 999"/>
                <a:gd name="T20" fmla="*/ 10 w 12"/>
                <a:gd name="T21" fmla="*/ 313 h 999"/>
                <a:gd name="T22" fmla="*/ 1 w 12"/>
                <a:gd name="T23" fmla="*/ 275 h 999"/>
                <a:gd name="T24" fmla="*/ 10 w 12"/>
                <a:gd name="T25" fmla="*/ 343 h 999"/>
                <a:gd name="T26" fmla="*/ 1 w 12"/>
                <a:gd name="T27" fmla="*/ 382 h 999"/>
                <a:gd name="T28" fmla="*/ 10 w 12"/>
                <a:gd name="T29" fmla="*/ 343 h 999"/>
                <a:gd name="T30" fmla="*/ 10 w 12"/>
                <a:gd name="T31" fmla="*/ 451 h 999"/>
                <a:gd name="T32" fmla="*/ 1 w 12"/>
                <a:gd name="T33" fmla="*/ 411 h 999"/>
                <a:gd name="T34" fmla="*/ 10 w 12"/>
                <a:gd name="T35" fmla="*/ 480 h 999"/>
                <a:gd name="T36" fmla="*/ 1 w 12"/>
                <a:gd name="T37" fmla="*/ 519 h 999"/>
                <a:gd name="T38" fmla="*/ 10 w 12"/>
                <a:gd name="T39" fmla="*/ 480 h 999"/>
                <a:gd name="T40" fmla="*/ 12 w 12"/>
                <a:gd name="T41" fmla="*/ 587 h 999"/>
                <a:gd name="T42" fmla="*/ 1 w 12"/>
                <a:gd name="T43" fmla="*/ 549 h 999"/>
                <a:gd name="T44" fmla="*/ 12 w 12"/>
                <a:gd name="T45" fmla="*/ 617 h 999"/>
                <a:gd name="T46" fmla="*/ 1 w 12"/>
                <a:gd name="T47" fmla="*/ 657 h 999"/>
                <a:gd name="T48" fmla="*/ 12 w 12"/>
                <a:gd name="T49" fmla="*/ 617 h 999"/>
                <a:gd name="T50" fmla="*/ 12 w 12"/>
                <a:gd name="T51" fmla="*/ 725 h 999"/>
                <a:gd name="T52" fmla="*/ 1 w 12"/>
                <a:gd name="T53" fmla="*/ 686 h 999"/>
                <a:gd name="T54" fmla="*/ 12 w 12"/>
                <a:gd name="T55" fmla="*/ 754 h 999"/>
                <a:gd name="T56" fmla="*/ 1 w 12"/>
                <a:gd name="T57" fmla="*/ 793 h 999"/>
                <a:gd name="T58" fmla="*/ 12 w 12"/>
                <a:gd name="T59" fmla="*/ 754 h 999"/>
                <a:gd name="T60" fmla="*/ 12 w 12"/>
                <a:gd name="T61" fmla="*/ 862 h 999"/>
                <a:gd name="T62" fmla="*/ 1 w 12"/>
                <a:gd name="T63" fmla="*/ 823 h 999"/>
                <a:gd name="T64" fmla="*/ 12 w 12"/>
                <a:gd name="T65" fmla="*/ 892 h 999"/>
                <a:gd name="T66" fmla="*/ 2 w 12"/>
                <a:gd name="T67" fmla="*/ 931 h 999"/>
                <a:gd name="T68" fmla="*/ 12 w 12"/>
                <a:gd name="T69" fmla="*/ 892 h 999"/>
                <a:gd name="T70" fmla="*/ 12 w 12"/>
                <a:gd name="T71" fmla="*/ 999 h 999"/>
                <a:gd name="T72" fmla="*/ 2 w 12"/>
                <a:gd name="T73" fmla="*/ 960 h 99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" h="999">
                  <a:moveTo>
                    <a:pt x="10" y="0"/>
                  </a:moveTo>
                  <a:lnTo>
                    <a:pt x="10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10" y="0"/>
                  </a:lnTo>
                  <a:close/>
                  <a:moveTo>
                    <a:pt x="10" y="69"/>
                  </a:moveTo>
                  <a:lnTo>
                    <a:pt x="10" y="108"/>
                  </a:lnTo>
                  <a:lnTo>
                    <a:pt x="1" y="108"/>
                  </a:lnTo>
                  <a:lnTo>
                    <a:pt x="0" y="69"/>
                  </a:lnTo>
                  <a:lnTo>
                    <a:pt x="10" y="69"/>
                  </a:lnTo>
                  <a:close/>
                  <a:moveTo>
                    <a:pt x="10" y="137"/>
                  </a:moveTo>
                  <a:lnTo>
                    <a:pt x="10" y="176"/>
                  </a:lnTo>
                  <a:lnTo>
                    <a:pt x="1" y="176"/>
                  </a:lnTo>
                  <a:lnTo>
                    <a:pt x="1" y="137"/>
                  </a:lnTo>
                  <a:lnTo>
                    <a:pt x="10" y="137"/>
                  </a:lnTo>
                  <a:close/>
                  <a:moveTo>
                    <a:pt x="10" y="205"/>
                  </a:moveTo>
                  <a:lnTo>
                    <a:pt x="10" y="245"/>
                  </a:lnTo>
                  <a:lnTo>
                    <a:pt x="1" y="245"/>
                  </a:lnTo>
                  <a:lnTo>
                    <a:pt x="1" y="205"/>
                  </a:lnTo>
                  <a:lnTo>
                    <a:pt x="10" y="205"/>
                  </a:lnTo>
                  <a:close/>
                  <a:moveTo>
                    <a:pt x="10" y="275"/>
                  </a:moveTo>
                  <a:lnTo>
                    <a:pt x="10" y="313"/>
                  </a:lnTo>
                  <a:lnTo>
                    <a:pt x="1" y="313"/>
                  </a:lnTo>
                  <a:lnTo>
                    <a:pt x="1" y="275"/>
                  </a:lnTo>
                  <a:lnTo>
                    <a:pt x="10" y="275"/>
                  </a:lnTo>
                  <a:close/>
                  <a:moveTo>
                    <a:pt x="10" y="343"/>
                  </a:moveTo>
                  <a:lnTo>
                    <a:pt x="10" y="382"/>
                  </a:lnTo>
                  <a:lnTo>
                    <a:pt x="1" y="382"/>
                  </a:lnTo>
                  <a:lnTo>
                    <a:pt x="1" y="343"/>
                  </a:lnTo>
                  <a:lnTo>
                    <a:pt x="10" y="343"/>
                  </a:lnTo>
                  <a:close/>
                  <a:moveTo>
                    <a:pt x="10" y="411"/>
                  </a:moveTo>
                  <a:lnTo>
                    <a:pt x="10" y="451"/>
                  </a:lnTo>
                  <a:lnTo>
                    <a:pt x="1" y="451"/>
                  </a:lnTo>
                  <a:lnTo>
                    <a:pt x="1" y="411"/>
                  </a:lnTo>
                  <a:lnTo>
                    <a:pt x="10" y="411"/>
                  </a:lnTo>
                  <a:close/>
                  <a:moveTo>
                    <a:pt x="10" y="480"/>
                  </a:moveTo>
                  <a:lnTo>
                    <a:pt x="10" y="519"/>
                  </a:lnTo>
                  <a:lnTo>
                    <a:pt x="1" y="519"/>
                  </a:lnTo>
                  <a:lnTo>
                    <a:pt x="1" y="480"/>
                  </a:lnTo>
                  <a:lnTo>
                    <a:pt x="10" y="480"/>
                  </a:lnTo>
                  <a:close/>
                  <a:moveTo>
                    <a:pt x="10" y="549"/>
                  </a:moveTo>
                  <a:lnTo>
                    <a:pt x="12" y="587"/>
                  </a:lnTo>
                  <a:lnTo>
                    <a:pt x="1" y="587"/>
                  </a:lnTo>
                  <a:lnTo>
                    <a:pt x="1" y="549"/>
                  </a:lnTo>
                  <a:lnTo>
                    <a:pt x="10" y="549"/>
                  </a:lnTo>
                  <a:close/>
                  <a:moveTo>
                    <a:pt x="12" y="617"/>
                  </a:moveTo>
                  <a:lnTo>
                    <a:pt x="12" y="657"/>
                  </a:lnTo>
                  <a:lnTo>
                    <a:pt x="1" y="657"/>
                  </a:lnTo>
                  <a:lnTo>
                    <a:pt x="1" y="617"/>
                  </a:lnTo>
                  <a:lnTo>
                    <a:pt x="12" y="617"/>
                  </a:lnTo>
                  <a:close/>
                  <a:moveTo>
                    <a:pt x="12" y="686"/>
                  </a:moveTo>
                  <a:lnTo>
                    <a:pt x="12" y="725"/>
                  </a:lnTo>
                  <a:lnTo>
                    <a:pt x="1" y="725"/>
                  </a:lnTo>
                  <a:lnTo>
                    <a:pt x="1" y="686"/>
                  </a:lnTo>
                  <a:lnTo>
                    <a:pt x="12" y="686"/>
                  </a:lnTo>
                  <a:close/>
                  <a:moveTo>
                    <a:pt x="12" y="754"/>
                  </a:moveTo>
                  <a:lnTo>
                    <a:pt x="12" y="793"/>
                  </a:lnTo>
                  <a:lnTo>
                    <a:pt x="1" y="793"/>
                  </a:lnTo>
                  <a:lnTo>
                    <a:pt x="1" y="754"/>
                  </a:lnTo>
                  <a:lnTo>
                    <a:pt x="12" y="754"/>
                  </a:lnTo>
                  <a:close/>
                  <a:moveTo>
                    <a:pt x="12" y="823"/>
                  </a:moveTo>
                  <a:lnTo>
                    <a:pt x="12" y="862"/>
                  </a:lnTo>
                  <a:lnTo>
                    <a:pt x="2" y="862"/>
                  </a:lnTo>
                  <a:lnTo>
                    <a:pt x="1" y="823"/>
                  </a:lnTo>
                  <a:lnTo>
                    <a:pt x="12" y="823"/>
                  </a:lnTo>
                  <a:close/>
                  <a:moveTo>
                    <a:pt x="12" y="892"/>
                  </a:moveTo>
                  <a:lnTo>
                    <a:pt x="12" y="931"/>
                  </a:lnTo>
                  <a:lnTo>
                    <a:pt x="2" y="931"/>
                  </a:lnTo>
                  <a:lnTo>
                    <a:pt x="2" y="892"/>
                  </a:lnTo>
                  <a:lnTo>
                    <a:pt x="12" y="892"/>
                  </a:lnTo>
                  <a:close/>
                  <a:moveTo>
                    <a:pt x="12" y="960"/>
                  </a:moveTo>
                  <a:lnTo>
                    <a:pt x="12" y="999"/>
                  </a:lnTo>
                  <a:lnTo>
                    <a:pt x="2" y="999"/>
                  </a:lnTo>
                  <a:lnTo>
                    <a:pt x="2" y="960"/>
                  </a:lnTo>
                  <a:lnTo>
                    <a:pt x="12" y="960"/>
                  </a:lnTo>
                  <a:close/>
                </a:path>
              </a:pathLst>
            </a:custGeom>
            <a:solidFill>
              <a:srgbClr val="000000"/>
            </a:solidFill>
            <a:ln w="1588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9" name="Line 23"/>
            <p:cNvSpPr>
              <a:spLocks noChangeShapeType="1"/>
            </p:cNvSpPr>
            <p:nvPr/>
          </p:nvSpPr>
          <p:spPr bwMode="auto">
            <a:xfrm>
              <a:off x="4322219" y="4718935"/>
              <a:ext cx="4763" cy="1598613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40" name="Line 24"/>
            <p:cNvSpPr>
              <a:spLocks noChangeShapeType="1"/>
            </p:cNvSpPr>
            <p:nvPr/>
          </p:nvSpPr>
          <p:spPr bwMode="auto">
            <a:xfrm>
              <a:off x="3603082" y="5182485"/>
              <a:ext cx="3175" cy="159702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41" name="Line 25"/>
            <p:cNvSpPr>
              <a:spLocks noChangeShapeType="1"/>
            </p:cNvSpPr>
            <p:nvPr/>
          </p:nvSpPr>
          <p:spPr bwMode="auto">
            <a:xfrm flipV="1">
              <a:off x="1979069" y="4730047"/>
              <a:ext cx="733425" cy="423863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42" name="Line 26"/>
            <p:cNvSpPr>
              <a:spLocks noChangeShapeType="1"/>
            </p:cNvSpPr>
            <p:nvPr/>
          </p:nvSpPr>
          <p:spPr bwMode="auto">
            <a:xfrm flipV="1">
              <a:off x="3582444" y="4725285"/>
              <a:ext cx="725488" cy="436563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43" name="Freeform 27"/>
            <p:cNvSpPr>
              <a:spLocks noEditPoints="1"/>
            </p:cNvSpPr>
            <p:nvPr/>
          </p:nvSpPr>
          <p:spPr bwMode="auto">
            <a:xfrm>
              <a:off x="2750594" y="6320722"/>
              <a:ext cx="1587500" cy="17463"/>
            </a:xfrm>
            <a:custGeom>
              <a:avLst/>
              <a:gdLst>
                <a:gd name="T0" fmla="*/ 39 w 1000"/>
                <a:gd name="T1" fmla="*/ 0 h 11"/>
                <a:gd name="T2" fmla="*/ 0 w 1000"/>
                <a:gd name="T3" fmla="*/ 11 h 11"/>
                <a:gd name="T4" fmla="*/ 69 w 1000"/>
                <a:gd name="T5" fmla="*/ 0 h 11"/>
                <a:gd name="T6" fmla="*/ 109 w 1000"/>
                <a:gd name="T7" fmla="*/ 11 h 11"/>
                <a:gd name="T8" fmla="*/ 69 w 1000"/>
                <a:gd name="T9" fmla="*/ 0 h 11"/>
                <a:gd name="T10" fmla="*/ 177 w 1000"/>
                <a:gd name="T11" fmla="*/ 0 h 11"/>
                <a:gd name="T12" fmla="*/ 138 w 1000"/>
                <a:gd name="T13" fmla="*/ 11 h 11"/>
                <a:gd name="T14" fmla="*/ 206 w 1000"/>
                <a:gd name="T15" fmla="*/ 0 h 11"/>
                <a:gd name="T16" fmla="*/ 245 w 1000"/>
                <a:gd name="T17" fmla="*/ 11 h 11"/>
                <a:gd name="T18" fmla="*/ 206 w 1000"/>
                <a:gd name="T19" fmla="*/ 0 h 11"/>
                <a:gd name="T20" fmla="*/ 314 w 1000"/>
                <a:gd name="T21" fmla="*/ 0 h 11"/>
                <a:gd name="T22" fmla="*/ 274 w 1000"/>
                <a:gd name="T23" fmla="*/ 11 h 11"/>
                <a:gd name="T24" fmla="*/ 344 w 1000"/>
                <a:gd name="T25" fmla="*/ 0 h 11"/>
                <a:gd name="T26" fmla="*/ 382 w 1000"/>
                <a:gd name="T27" fmla="*/ 11 h 11"/>
                <a:gd name="T28" fmla="*/ 344 w 1000"/>
                <a:gd name="T29" fmla="*/ 0 h 11"/>
                <a:gd name="T30" fmla="*/ 451 w 1000"/>
                <a:gd name="T31" fmla="*/ 0 h 11"/>
                <a:gd name="T32" fmla="*/ 412 w 1000"/>
                <a:gd name="T33" fmla="*/ 11 h 11"/>
                <a:gd name="T34" fmla="*/ 480 w 1000"/>
                <a:gd name="T35" fmla="*/ 0 h 11"/>
                <a:gd name="T36" fmla="*/ 520 w 1000"/>
                <a:gd name="T37" fmla="*/ 11 h 11"/>
                <a:gd name="T38" fmla="*/ 480 w 1000"/>
                <a:gd name="T39" fmla="*/ 0 h 11"/>
                <a:gd name="T40" fmla="*/ 588 w 1000"/>
                <a:gd name="T41" fmla="*/ 0 h 11"/>
                <a:gd name="T42" fmla="*/ 549 w 1000"/>
                <a:gd name="T43" fmla="*/ 11 h 11"/>
                <a:gd name="T44" fmla="*/ 618 w 1000"/>
                <a:gd name="T45" fmla="*/ 0 h 11"/>
                <a:gd name="T46" fmla="*/ 656 w 1000"/>
                <a:gd name="T47" fmla="*/ 11 h 11"/>
                <a:gd name="T48" fmla="*/ 618 w 1000"/>
                <a:gd name="T49" fmla="*/ 0 h 11"/>
                <a:gd name="T50" fmla="*/ 726 w 1000"/>
                <a:gd name="T51" fmla="*/ 0 h 11"/>
                <a:gd name="T52" fmla="*/ 686 w 1000"/>
                <a:gd name="T53" fmla="*/ 11 h 11"/>
                <a:gd name="T54" fmla="*/ 755 w 1000"/>
                <a:gd name="T55" fmla="*/ 0 h 11"/>
                <a:gd name="T56" fmla="*/ 794 w 1000"/>
                <a:gd name="T57" fmla="*/ 11 h 11"/>
                <a:gd name="T58" fmla="*/ 755 w 1000"/>
                <a:gd name="T59" fmla="*/ 0 h 11"/>
                <a:gd name="T60" fmla="*/ 862 w 1000"/>
                <a:gd name="T61" fmla="*/ 0 h 11"/>
                <a:gd name="T62" fmla="*/ 823 w 1000"/>
                <a:gd name="T63" fmla="*/ 11 h 11"/>
                <a:gd name="T64" fmla="*/ 892 w 1000"/>
                <a:gd name="T65" fmla="*/ 0 h 11"/>
                <a:gd name="T66" fmla="*/ 932 w 1000"/>
                <a:gd name="T67" fmla="*/ 11 h 11"/>
                <a:gd name="T68" fmla="*/ 892 w 1000"/>
                <a:gd name="T69" fmla="*/ 0 h 11"/>
                <a:gd name="T70" fmla="*/ 1000 w 1000"/>
                <a:gd name="T71" fmla="*/ 0 h 11"/>
                <a:gd name="T72" fmla="*/ 961 w 1000"/>
                <a:gd name="T73" fmla="*/ 11 h 1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000" h="11">
                  <a:moveTo>
                    <a:pt x="0" y="0"/>
                  </a:moveTo>
                  <a:lnTo>
                    <a:pt x="39" y="0"/>
                  </a:lnTo>
                  <a:lnTo>
                    <a:pt x="39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69" y="0"/>
                  </a:moveTo>
                  <a:lnTo>
                    <a:pt x="109" y="0"/>
                  </a:lnTo>
                  <a:lnTo>
                    <a:pt x="109" y="11"/>
                  </a:lnTo>
                  <a:lnTo>
                    <a:pt x="69" y="11"/>
                  </a:lnTo>
                  <a:lnTo>
                    <a:pt x="69" y="0"/>
                  </a:lnTo>
                  <a:close/>
                  <a:moveTo>
                    <a:pt x="138" y="0"/>
                  </a:moveTo>
                  <a:lnTo>
                    <a:pt x="177" y="0"/>
                  </a:lnTo>
                  <a:lnTo>
                    <a:pt x="177" y="11"/>
                  </a:lnTo>
                  <a:lnTo>
                    <a:pt x="138" y="11"/>
                  </a:lnTo>
                  <a:lnTo>
                    <a:pt x="138" y="0"/>
                  </a:lnTo>
                  <a:close/>
                  <a:moveTo>
                    <a:pt x="206" y="0"/>
                  </a:moveTo>
                  <a:lnTo>
                    <a:pt x="245" y="0"/>
                  </a:lnTo>
                  <a:lnTo>
                    <a:pt x="245" y="11"/>
                  </a:lnTo>
                  <a:lnTo>
                    <a:pt x="206" y="11"/>
                  </a:lnTo>
                  <a:lnTo>
                    <a:pt x="206" y="0"/>
                  </a:lnTo>
                  <a:close/>
                  <a:moveTo>
                    <a:pt x="274" y="0"/>
                  </a:moveTo>
                  <a:lnTo>
                    <a:pt x="314" y="0"/>
                  </a:lnTo>
                  <a:lnTo>
                    <a:pt x="314" y="11"/>
                  </a:lnTo>
                  <a:lnTo>
                    <a:pt x="274" y="11"/>
                  </a:lnTo>
                  <a:lnTo>
                    <a:pt x="274" y="0"/>
                  </a:lnTo>
                  <a:close/>
                  <a:moveTo>
                    <a:pt x="344" y="0"/>
                  </a:moveTo>
                  <a:lnTo>
                    <a:pt x="382" y="0"/>
                  </a:lnTo>
                  <a:lnTo>
                    <a:pt x="382" y="11"/>
                  </a:lnTo>
                  <a:lnTo>
                    <a:pt x="344" y="11"/>
                  </a:lnTo>
                  <a:lnTo>
                    <a:pt x="344" y="0"/>
                  </a:lnTo>
                  <a:close/>
                  <a:moveTo>
                    <a:pt x="412" y="0"/>
                  </a:moveTo>
                  <a:lnTo>
                    <a:pt x="451" y="0"/>
                  </a:lnTo>
                  <a:lnTo>
                    <a:pt x="451" y="11"/>
                  </a:lnTo>
                  <a:lnTo>
                    <a:pt x="412" y="11"/>
                  </a:lnTo>
                  <a:lnTo>
                    <a:pt x="412" y="0"/>
                  </a:lnTo>
                  <a:close/>
                  <a:moveTo>
                    <a:pt x="480" y="0"/>
                  </a:moveTo>
                  <a:lnTo>
                    <a:pt x="520" y="0"/>
                  </a:lnTo>
                  <a:lnTo>
                    <a:pt x="520" y="11"/>
                  </a:lnTo>
                  <a:lnTo>
                    <a:pt x="480" y="11"/>
                  </a:lnTo>
                  <a:lnTo>
                    <a:pt x="480" y="0"/>
                  </a:lnTo>
                  <a:close/>
                  <a:moveTo>
                    <a:pt x="549" y="0"/>
                  </a:moveTo>
                  <a:lnTo>
                    <a:pt x="588" y="0"/>
                  </a:lnTo>
                  <a:lnTo>
                    <a:pt x="588" y="11"/>
                  </a:lnTo>
                  <a:lnTo>
                    <a:pt x="549" y="11"/>
                  </a:lnTo>
                  <a:lnTo>
                    <a:pt x="549" y="0"/>
                  </a:lnTo>
                  <a:close/>
                  <a:moveTo>
                    <a:pt x="618" y="0"/>
                  </a:moveTo>
                  <a:lnTo>
                    <a:pt x="656" y="0"/>
                  </a:lnTo>
                  <a:lnTo>
                    <a:pt x="656" y="11"/>
                  </a:lnTo>
                  <a:lnTo>
                    <a:pt x="618" y="11"/>
                  </a:lnTo>
                  <a:lnTo>
                    <a:pt x="618" y="0"/>
                  </a:lnTo>
                  <a:close/>
                  <a:moveTo>
                    <a:pt x="686" y="0"/>
                  </a:moveTo>
                  <a:lnTo>
                    <a:pt x="726" y="0"/>
                  </a:lnTo>
                  <a:lnTo>
                    <a:pt x="726" y="11"/>
                  </a:lnTo>
                  <a:lnTo>
                    <a:pt x="686" y="11"/>
                  </a:lnTo>
                  <a:lnTo>
                    <a:pt x="686" y="0"/>
                  </a:lnTo>
                  <a:close/>
                  <a:moveTo>
                    <a:pt x="755" y="0"/>
                  </a:moveTo>
                  <a:lnTo>
                    <a:pt x="794" y="0"/>
                  </a:lnTo>
                  <a:lnTo>
                    <a:pt x="794" y="11"/>
                  </a:lnTo>
                  <a:lnTo>
                    <a:pt x="755" y="11"/>
                  </a:lnTo>
                  <a:lnTo>
                    <a:pt x="755" y="0"/>
                  </a:lnTo>
                  <a:close/>
                  <a:moveTo>
                    <a:pt x="823" y="0"/>
                  </a:moveTo>
                  <a:lnTo>
                    <a:pt x="862" y="0"/>
                  </a:lnTo>
                  <a:lnTo>
                    <a:pt x="862" y="11"/>
                  </a:lnTo>
                  <a:lnTo>
                    <a:pt x="823" y="11"/>
                  </a:lnTo>
                  <a:lnTo>
                    <a:pt x="823" y="0"/>
                  </a:lnTo>
                  <a:close/>
                  <a:moveTo>
                    <a:pt x="892" y="0"/>
                  </a:moveTo>
                  <a:lnTo>
                    <a:pt x="932" y="0"/>
                  </a:lnTo>
                  <a:lnTo>
                    <a:pt x="932" y="11"/>
                  </a:lnTo>
                  <a:lnTo>
                    <a:pt x="892" y="11"/>
                  </a:lnTo>
                  <a:lnTo>
                    <a:pt x="892" y="0"/>
                  </a:lnTo>
                  <a:close/>
                  <a:moveTo>
                    <a:pt x="961" y="0"/>
                  </a:moveTo>
                  <a:lnTo>
                    <a:pt x="1000" y="0"/>
                  </a:lnTo>
                  <a:lnTo>
                    <a:pt x="1000" y="11"/>
                  </a:lnTo>
                  <a:lnTo>
                    <a:pt x="961" y="11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000000"/>
            </a:solidFill>
            <a:ln w="1588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4" name="Line 28"/>
            <p:cNvSpPr>
              <a:spLocks noChangeShapeType="1"/>
            </p:cNvSpPr>
            <p:nvPr/>
          </p:nvSpPr>
          <p:spPr bwMode="auto">
            <a:xfrm>
              <a:off x="2007644" y="5168197"/>
              <a:ext cx="1597025" cy="158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45" name="Line 29"/>
            <p:cNvSpPr>
              <a:spLocks noChangeShapeType="1"/>
            </p:cNvSpPr>
            <p:nvPr/>
          </p:nvSpPr>
          <p:spPr bwMode="auto">
            <a:xfrm>
              <a:off x="1998119" y="6779510"/>
              <a:ext cx="1598613" cy="158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46" name="Line 30"/>
            <p:cNvSpPr>
              <a:spLocks noChangeShapeType="1"/>
            </p:cNvSpPr>
            <p:nvPr/>
          </p:nvSpPr>
          <p:spPr bwMode="auto">
            <a:xfrm>
              <a:off x="2706144" y="4722110"/>
              <a:ext cx="1595438" cy="158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47" name="Freeform 31"/>
            <p:cNvSpPr/>
            <p:nvPr/>
          </p:nvSpPr>
          <p:spPr bwMode="auto">
            <a:xfrm>
              <a:off x="3558632" y="6725535"/>
              <a:ext cx="82550" cy="82550"/>
            </a:xfrm>
            <a:custGeom>
              <a:avLst/>
              <a:gdLst>
                <a:gd name="T0" fmla="*/ 26 w 52"/>
                <a:gd name="T1" fmla="*/ 0 h 52"/>
                <a:gd name="T2" fmla="*/ 22 w 52"/>
                <a:gd name="T3" fmla="*/ 0 h 52"/>
                <a:gd name="T4" fmla="*/ 16 w 52"/>
                <a:gd name="T5" fmla="*/ 3 h 52"/>
                <a:gd name="T6" fmla="*/ 12 w 52"/>
                <a:gd name="T7" fmla="*/ 5 h 52"/>
                <a:gd name="T8" fmla="*/ 9 w 52"/>
                <a:gd name="T9" fmla="*/ 7 h 52"/>
                <a:gd name="T10" fmla="*/ 5 w 52"/>
                <a:gd name="T11" fmla="*/ 12 h 52"/>
                <a:gd name="T12" fmla="*/ 3 w 52"/>
                <a:gd name="T13" fmla="*/ 16 h 52"/>
                <a:gd name="T14" fmla="*/ 2 w 52"/>
                <a:gd name="T15" fmla="*/ 20 h 52"/>
                <a:gd name="T16" fmla="*/ 0 w 52"/>
                <a:gd name="T17" fmla="*/ 26 h 52"/>
                <a:gd name="T18" fmla="*/ 2 w 52"/>
                <a:gd name="T19" fmla="*/ 31 h 52"/>
                <a:gd name="T20" fmla="*/ 3 w 52"/>
                <a:gd name="T21" fmla="*/ 36 h 52"/>
                <a:gd name="T22" fmla="*/ 5 w 52"/>
                <a:gd name="T23" fmla="*/ 40 h 52"/>
                <a:gd name="T24" fmla="*/ 9 w 52"/>
                <a:gd name="T25" fmla="*/ 44 h 52"/>
                <a:gd name="T26" fmla="*/ 12 w 52"/>
                <a:gd name="T27" fmla="*/ 47 h 52"/>
                <a:gd name="T28" fmla="*/ 16 w 52"/>
                <a:gd name="T29" fmla="*/ 50 h 52"/>
                <a:gd name="T30" fmla="*/ 22 w 52"/>
                <a:gd name="T31" fmla="*/ 51 h 52"/>
                <a:gd name="T32" fmla="*/ 26 w 52"/>
                <a:gd name="T33" fmla="*/ 52 h 52"/>
                <a:gd name="T34" fmla="*/ 31 w 52"/>
                <a:gd name="T35" fmla="*/ 51 h 52"/>
                <a:gd name="T36" fmla="*/ 37 w 52"/>
                <a:gd name="T37" fmla="*/ 50 h 52"/>
                <a:gd name="T38" fmla="*/ 40 w 52"/>
                <a:gd name="T39" fmla="*/ 47 h 52"/>
                <a:gd name="T40" fmla="*/ 45 w 52"/>
                <a:gd name="T41" fmla="*/ 44 h 52"/>
                <a:gd name="T42" fmla="*/ 48 w 52"/>
                <a:gd name="T43" fmla="*/ 40 h 52"/>
                <a:gd name="T44" fmla="*/ 50 w 52"/>
                <a:gd name="T45" fmla="*/ 36 h 52"/>
                <a:gd name="T46" fmla="*/ 51 w 52"/>
                <a:gd name="T47" fmla="*/ 31 h 52"/>
                <a:gd name="T48" fmla="*/ 52 w 52"/>
                <a:gd name="T49" fmla="*/ 26 h 52"/>
                <a:gd name="T50" fmla="*/ 51 w 52"/>
                <a:gd name="T51" fmla="*/ 20 h 52"/>
                <a:gd name="T52" fmla="*/ 50 w 52"/>
                <a:gd name="T53" fmla="*/ 16 h 52"/>
                <a:gd name="T54" fmla="*/ 48 w 52"/>
                <a:gd name="T55" fmla="*/ 12 h 52"/>
                <a:gd name="T56" fmla="*/ 45 w 52"/>
                <a:gd name="T57" fmla="*/ 7 h 52"/>
                <a:gd name="T58" fmla="*/ 40 w 52"/>
                <a:gd name="T59" fmla="*/ 5 h 52"/>
                <a:gd name="T60" fmla="*/ 37 w 52"/>
                <a:gd name="T61" fmla="*/ 3 h 52"/>
                <a:gd name="T62" fmla="*/ 31 w 52"/>
                <a:gd name="T63" fmla="*/ 0 h 52"/>
                <a:gd name="T64" fmla="*/ 26 w 52"/>
                <a:gd name="T65" fmla="*/ 0 h 5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2" h="52">
                  <a:moveTo>
                    <a:pt x="26" y="0"/>
                  </a:moveTo>
                  <a:lnTo>
                    <a:pt x="22" y="0"/>
                  </a:lnTo>
                  <a:lnTo>
                    <a:pt x="16" y="3"/>
                  </a:lnTo>
                  <a:lnTo>
                    <a:pt x="12" y="5"/>
                  </a:lnTo>
                  <a:lnTo>
                    <a:pt x="9" y="7"/>
                  </a:lnTo>
                  <a:lnTo>
                    <a:pt x="5" y="12"/>
                  </a:lnTo>
                  <a:lnTo>
                    <a:pt x="3" y="16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2" y="31"/>
                  </a:lnTo>
                  <a:lnTo>
                    <a:pt x="3" y="36"/>
                  </a:lnTo>
                  <a:lnTo>
                    <a:pt x="5" y="40"/>
                  </a:lnTo>
                  <a:lnTo>
                    <a:pt x="9" y="44"/>
                  </a:lnTo>
                  <a:lnTo>
                    <a:pt x="12" y="47"/>
                  </a:lnTo>
                  <a:lnTo>
                    <a:pt x="16" y="50"/>
                  </a:lnTo>
                  <a:lnTo>
                    <a:pt x="22" y="51"/>
                  </a:lnTo>
                  <a:lnTo>
                    <a:pt x="26" y="52"/>
                  </a:lnTo>
                  <a:lnTo>
                    <a:pt x="31" y="51"/>
                  </a:lnTo>
                  <a:lnTo>
                    <a:pt x="37" y="50"/>
                  </a:lnTo>
                  <a:lnTo>
                    <a:pt x="40" y="47"/>
                  </a:lnTo>
                  <a:lnTo>
                    <a:pt x="45" y="44"/>
                  </a:lnTo>
                  <a:lnTo>
                    <a:pt x="48" y="40"/>
                  </a:lnTo>
                  <a:lnTo>
                    <a:pt x="50" y="36"/>
                  </a:lnTo>
                  <a:lnTo>
                    <a:pt x="51" y="31"/>
                  </a:lnTo>
                  <a:lnTo>
                    <a:pt x="52" y="26"/>
                  </a:lnTo>
                  <a:lnTo>
                    <a:pt x="51" y="20"/>
                  </a:lnTo>
                  <a:lnTo>
                    <a:pt x="50" y="16"/>
                  </a:lnTo>
                  <a:lnTo>
                    <a:pt x="48" y="12"/>
                  </a:lnTo>
                  <a:lnTo>
                    <a:pt x="45" y="7"/>
                  </a:lnTo>
                  <a:lnTo>
                    <a:pt x="40" y="5"/>
                  </a:lnTo>
                  <a:lnTo>
                    <a:pt x="37" y="3"/>
                  </a:lnTo>
                  <a:lnTo>
                    <a:pt x="31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8" name="Freeform 32"/>
            <p:cNvSpPr/>
            <p:nvPr/>
          </p:nvSpPr>
          <p:spPr bwMode="auto">
            <a:xfrm>
              <a:off x="3558632" y="6725535"/>
              <a:ext cx="82550" cy="82550"/>
            </a:xfrm>
            <a:custGeom>
              <a:avLst/>
              <a:gdLst>
                <a:gd name="T0" fmla="*/ 26 w 52"/>
                <a:gd name="T1" fmla="*/ 0 h 52"/>
                <a:gd name="T2" fmla="*/ 22 w 52"/>
                <a:gd name="T3" fmla="*/ 0 h 52"/>
                <a:gd name="T4" fmla="*/ 16 w 52"/>
                <a:gd name="T5" fmla="*/ 3 h 52"/>
                <a:gd name="T6" fmla="*/ 12 w 52"/>
                <a:gd name="T7" fmla="*/ 5 h 52"/>
                <a:gd name="T8" fmla="*/ 9 w 52"/>
                <a:gd name="T9" fmla="*/ 7 h 52"/>
                <a:gd name="T10" fmla="*/ 5 w 52"/>
                <a:gd name="T11" fmla="*/ 12 h 52"/>
                <a:gd name="T12" fmla="*/ 3 w 52"/>
                <a:gd name="T13" fmla="*/ 16 h 52"/>
                <a:gd name="T14" fmla="*/ 2 w 52"/>
                <a:gd name="T15" fmla="*/ 20 h 52"/>
                <a:gd name="T16" fmla="*/ 0 w 52"/>
                <a:gd name="T17" fmla="*/ 26 h 52"/>
                <a:gd name="T18" fmla="*/ 2 w 52"/>
                <a:gd name="T19" fmla="*/ 31 h 52"/>
                <a:gd name="T20" fmla="*/ 3 w 52"/>
                <a:gd name="T21" fmla="*/ 36 h 52"/>
                <a:gd name="T22" fmla="*/ 5 w 52"/>
                <a:gd name="T23" fmla="*/ 40 h 52"/>
                <a:gd name="T24" fmla="*/ 9 w 52"/>
                <a:gd name="T25" fmla="*/ 44 h 52"/>
                <a:gd name="T26" fmla="*/ 12 w 52"/>
                <a:gd name="T27" fmla="*/ 47 h 52"/>
                <a:gd name="T28" fmla="*/ 16 w 52"/>
                <a:gd name="T29" fmla="*/ 50 h 52"/>
                <a:gd name="T30" fmla="*/ 22 w 52"/>
                <a:gd name="T31" fmla="*/ 51 h 52"/>
                <a:gd name="T32" fmla="*/ 26 w 52"/>
                <a:gd name="T33" fmla="*/ 52 h 52"/>
                <a:gd name="T34" fmla="*/ 31 w 52"/>
                <a:gd name="T35" fmla="*/ 51 h 52"/>
                <a:gd name="T36" fmla="*/ 37 w 52"/>
                <a:gd name="T37" fmla="*/ 50 h 52"/>
                <a:gd name="T38" fmla="*/ 40 w 52"/>
                <a:gd name="T39" fmla="*/ 47 h 52"/>
                <a:gd name="T40" fmla="*/ 45 w 52"/>
                <a:gd name="T41" fmla="*/ 44 h 52"/>
                <a:gd name="T42" fmla="*/ 48 w 52"/>
                <a:gd name="T43" fmla="*/ 40 h 52"/>
                <a:gd name="T44" fmla="*/ 50 w 52"/>
                <a:gd name="T45" fmla="*/ 36 h 52"/>
                <a:gd name="T46" fmla="*/ 51 w 52"/>
                <a:gd name="T47" fmla="*/ 31 h 52"/>
                <a:gd name="T48" fmla="*/ 52 w 52"/>
                <a:gd name="T49" fmla="*/ 26 h 52"/>
                <a:gd name="T50" fmla="*/ 51 w 52"/>
                <a:gd name="T51" fmla="*/ 20 h 52"/>
                <a:gd name="T52" fmla="*/ 50 w 52"/>
                <a:gd name="T53" fmla="*/ 16 h 52"/>
                <a:gd name="T54" fmla="*/ 48 w 52"/>
                <a:gd name="T55" fmla="*/ 12 h 52"/>
                <a:gd name="T56" fmla="*/ 45 w 52"/>
                <a:gd name="T57" fmla="*/ 7 h 52"/>
                <a:gd name="T58" fmla="*/ 40 w 52"/>
                <a:gd name="T59" fmla="*/ 5 h 52"/>
                <a:gd name="T60" fmla="*/ 37 w 52"/>
                <a:gd name="T61" fmla="*/ 3 h 52"/>
                <a:gd name="T62" fmla="*/ 31 w 52"/>
                <a:gd name="T63" fmla="*/ 0 h 52"/>
                <a:gd name="T64" fmla="*/ 26 w 52"/>
                <a:gd name="T65" fmla="*/ 0 h 5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2" h="52">
                  <a:moveTo>
                    <a:pt x="26" y="0"/>
                  </a:moveTo>
                  <a:lnTo>
                    <a:pt x="22" y="0"/>
                  </a:lnTo>
                  <a:lnTo>
                    <a:pt x="16" y="3"/>
                  </a:lnTo>
                  <a:lnTo>
                    <a:pt x="12" y="5"/>
                  </a:lnTo>
                  <a:lnTo>
                    <a:pt x="9" y="7"/>
                  </a:lnTo>
                  <a:lnTo>
                    <a:pt x="5" y="12"/>
                  </a:lnTo>
                  <a:lnTo>
                    <a:pt x="3" y="16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2" y="31"/>
                  </a:lnTo>
                  <a:lnTo>
                    <a:pt x="3" y="36"/>
                  </a:lnTo>
                  <a:lnTo>
                    <a:pt x="5" y="40"/>
                  </a:lnTo>
                  <a:lnTo>
                    <a:pt x="9" y="44"/>
                  </a:lnTo>
                  <a:lnTo>
                    <a:pt x="12" y="47"/>
                  </a:lnTo>
                  <a:lnTo>
                    <a:pt x="16" y="50"/>
                  </a:lnTo>
                  <a:lnTo>
                    <a:pt x="22" y="51"/>
                  </a:lnTo>
                  <a:lnTo>
                    <a:pt x="26" y="52"/>
                  </a:lnTo>
                  <a:lnTo>
                    <a:pt x="31" y="51"/>
                  </a:lnTo>
                  <a:lnTo>
                    <a:pt x="37" y="50"/>
                  </a:lnTo>
                  <a:lnTo>
                    <a:pt x="40" y="47"/>
                  </a:lnTo>
                  <a:lnTo>
                    <a:pt x="45" y="44"/>
                  </a:lnTo>
                  <a:lnTo>
                    <a:pt x="48" y="40"/>
                  </a:lnTo>
                  <a:lnTo>
                    <a:pt x="50" y="36"/>
                  </a:lnTo>
                  <a:lnTo>
                    <a:pt x="51" y="31"/>
                  </a:lnTo>
                  <a:lnTo>
                    <a:pt x="52" y="26"/>
                  </a:lnTo>
                  <a:lnTo>
                    <a:pt x="51" y="20"/>
                  </a:lnTo>
                  <a:lnTo>
                    <a:pt x="50" y="16"/>
                  </a:lnTo>
                  <a:lnTo>
                    <a:pt x="48" y="12"/>
                  </a:lnTo>
                  <a:lnTo>
                    <a:pt x="45" y="7"/>
                  </a:lnTo>
                  <a:lnTo>
                    <a:pt x="40" y="5"/>
                  </a:lnTo>
                  <a:lnTo>
                    <a:pt x="37" y="3"/>
                  </a:lnTo>
                  <a:lnTo>
                    <a:pt x="31" y="0"/>
                  </a:lnTo>
                  <a:lnTo>
                    <a:pt x="26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9" name="Freeform 33"/>
            <p:cNvSpPr/>
            <p:nvPr/>
          </p:nvSpPr>
          <p:spPr bwMode="auto">
            <a:xfrm>
              <a:off x="3557044" y="5126922"/>
              <a:ext cx="82550" cy="79375"/>
            </a:xfrm>
            <a:custGeom>
              <a:avLst/>
              <a:gdLst>
                <a:gd name="T0" fmla="*/ 26 w 52"/>
                <a:gd name="T1" fmla="*/ 0 h 50"/>
                <a:gd name="T2" fmla="*/ 21 w 52"/>
                <a:gd name="T3" fmla="*/ 0 h 50"/>
                <a:gd name="T4" fmla="*/ 16 w 52"/>
                <a:gd name="T5" fmla="*/ 1 h 50"/>
                <a:gd name="T6" fmla="*/ 12 w 52"/>
                <a:gd name="T7" fmla="*/ 3 h 50"/>
                <a:gd name="T8" fmla="*/ 9 w 52"/>
                <a:gd name="T9" fmla="*/ 7 h 50"/>
                <a:gd name="T10" fmla="*/ 5 w 52"/>
                <a:gd name="T11" fmla="*/ 10 h 50"/>
                <a:gd name="T12" fmla="*/ 3 w 52"/>
                <a:gd name="T13" fmla="*/ 15 h 50"/>
                <a:gd name="T14" fmla="*/ 1 w 52"/>
                <a:gd name="T15" fmla="*/ 20 h 50"/>
                <a:gd name="T16" fmla="*/ 0 w 52"/>
                <a:gd name="T17" fmla="*/ 26 h 50"/>
                <a:gd name="T18" fmla="*/ 1 w 52"/>
                <a:gd name="T19" fmla="*/ 30 h 50"/>
                <a:gd name="T20" fmla="*/ 3 w 52"/>
                <a:gd name="T21" fmla="*/ 35 h 50"/>
                <a:gd name="T22" fmla="*/ 5 w 52"/>
                <a:gd name="T23" fmla="*/ 40 h 50"/>
                <a:gd name="T24" fmla="*/ 9 w 52"/>
                <a:gd name="T25" fmla="*/ 43 h 50"/>
                <a:gd name="T26" fmla="*/ 12 w 52"/>
                <a:gd name="T27" fmla="*/ 47 h 50"/>
                <a:gd name="T28" fmla="*/ 16 w 52"/>
                <a:gd name="T29" fmla="*/ 49 h 50"/>
                <a:gd name="T30" fmla="*/ 21 w 52"/>
                <a:gd name="T31" fmla="*/ 50 h 50"/>
                <a:gd name="T32" fmla="*/ 26 w 52"/>
                <a:gd name="T33" fmla="*/ 50 h 50"/>
                <a:gd name="T34" fmla="*/ 31 w 52"/>
                <a:gd name="T35" fmla="*/ 50 h 50"/>
                <a:gd name="T36" fmla="*/ 37 w 52"/>
                <a:gd name="T37" fmla="*/ 49 h 50"/>
                <a:gd name="T38" fmla="*/ 40 w 52"/>
                <a:gd name="T39" fmla="*/ 47 h 50"/>
                <a:gd name="T40" fmla="*/ 44 w 52"/>
                <a:gd name="T41" fmla="*/ 43 h 50"/>
                <a:gd name="T42" fmla="*/ 47 w 52"/>
                <a:gd name="T43" fmla="*/ 40 h 50"/>
                <a:gd name="T44" fmla="*/ 50 w 52"/>
                <a:gd name="T45" fmla="*/ 35 h 50"/>
                <a:gd name="T46" fmla="*/ 51 w 52"/>
                <a:gd name="T47" fmla="*/ 30 h 50"/>
                <a:gd name="T48" fmla="*/ 52 w 52"/>
                <a:gd name="T49" fmla="*/ 26 h 50"/>
                <a:gd name="T50" fmla="*/ 51 w 52"/>
                <a:gd name="T51" fmla="*/ 20 h 50"/>
                <a:gd name="T52" fmla="*/ 50 w 52"/>
                <a:gd name="T53" fmla="*/ 15 h 50"/>
                <a:gd name="T54" fmla="*/ 47 w 52"/>
                <a:gd name="T55" fmla="*/ 10 h 50"/>
                <a:gd name="T56" fmla="*/ 44 w 52"/>
                <a:gd name="T57" fmla="*/ 7 h 50"/>
                <a:gd name="T58" fmla="*/ 40 w 52"/>
                <a:gd name="T59" fmla="*/ 3 h 50"/>
                <a:gd name="T60" fmla="*/ 37 w 52"/>
                <a:gd name="T61" fmla="*/ 1 h 50"/>
                <a:gd name="T62" fmla="*/ 31 w 52"/>
                <a:gd name="T63" fmla="*/ 0 h 50"/>
                <a:gd name="T64" fmla="*/ 26 w 52"/>
                <a:gd name="T65" fmla="*/ 0 h 5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2" h="50">
                  <a:moveTo>
                    <a:pt x="26" y="0"/>
                  </a:moveTo>
                  <a:lnTo>
                    <a:pt x="21" y="0"/>
                  </a:lnTo>
                  <a:lnTo>
                    <a:pt x="16" y="1"/>
                  </a:lnTo>
                  <a:lnTo>
                    <a:pt x="12" y="3"/>
                  </a:lnTo>
                  <a:lnTo>
                    <a:pt x="9" y="7"/>
                  </a:lnTo>
                  <a:lnTo>
                    <a:pt x="5" y="10"/>
                  </a:lnTo>
                  <a:lnTo>
                    <a:pt x="3" y="15"/>
                  </a:lnTo>
                  <a:lnTo>
                    <a:pt x="1" y="20"/>
                  </a:lnTo>
                  <a:lnTo>
                    <a:pt x="0" y="26"/>
                  </a:lnTo>
                  <a:lnTo>
                    <a:pt x="1" y="30"/>
                  </a:lnTo>
                  <a:lnTo>
                    <a:pt x="3" y="35"/>
                  </a:lnTo>
                  <a:lnTo>
                    <a:pt x="5" y="40"/>
                  </a:lnTo>
                  <a:lnTo>
                    <a:pt x="9" y="43"/>
                  </a:lnTo>
                  <a:lnTo>
                    <a:pt x="12" y="47"/>
                  </a:lnTo>
                  <a:lnTo>
                    <a:pt x="16" y="49"/>
                  </a:lnTo>
                  <a:lnTo>
                    <a:pt x="21" y="50"/>
                  </a:lnTo>
                  <a:lnTo>
                    <a:pt x="26" y="50"/>
                  </a:lnTo>
                  <a:lnTo>
                    <a:pt x="31" y="50"/>
                  </a:lnTo>
                  <a:lnTo>
                    <a:pt x="37" y="49"/>
                  </a:lnTo>
                  <a:lnTo>
                    <a:pt x="40" y="47"/>
                  </a:lnTo>
                  <a:lnTo>
                    <a:pt x="44" y="43"/>
                  </a:lnTo>
                  <a:lnTo>
                    <a:pt x="47" y="40"/>
                  </a:lnTo>
                  <a:lnTo>
                    <a:pt x="50" y="35"/>
                  </a:lnTo>
                  <a:lnTo>
                    <a:pt x="51" y="30"/>
                  </a:lnTo>
                  <a:lnTo>
                    <a:pt x="52" y="26"/>
                  </a:lnTo>
                  <a:lnTo>
                    <a:pt x="51" y="20"/>
                  </a:lnTo>
                  <a:lnTo>
                    <a:pt x="50" y="15"/>
                  </a:lnTo>
                  <a:lnTo>
                    <a:pt x="47" y="10"/>
                  </a:lnTo>
                  <a:lnTo>
                    <a:pt x="44" y="7"/>
                  </a:lnTo>
                  <a:lnTo>
                    <a:pt x="40" y="3"/>
                  </a:lnTo>
                  <a:lnTo>
                    <a:pt x="37" y="1"/>
                  </a:lnTo>
                  <a:lnTo>
                    <a:pt x="31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0" name="Freeform 34"/>
            <p:cNvSpPr/>
            <p:nvPr/>
          </p:nvSpPr>
          <p:spPr bwMode="auto">
            <a:xfrm>
              <a:off x="3557044" y="5126922"/>
              <a:ext cx="82550" cy="79375"/>
            </a:xfrm>
            <a:custGeom>
              <a:avLst/>
              <a:gdLst>
                <a:gd name="T0" fmla="*/ 26 w 52"/>
                <a:gd name="T1" fmla="*/ 0 h 50"/>
                <a:gd name="T2" fmla="*/ 21 w 52"/>
                <a:gd name="T3" fmla="*/ 0 h 50"/>
                <a:gd name="T4" fmla="*/ 16 w 52"/>
                <a:gd name="T5" fmla="*/ 1 h 50"/>
                <a:gd name="T6" fmla="*/ 12 w 52"/>
                <a:gd name="T7" fmla="*/ 3 h 50"/>
                <a:gd name="T8" fmla="*/ 9 w 52"/>
                <a:gd name="T9" fmla="*/ 7 h 50"/>
                <a:gd name="T10" fmla="*/ 5 w 52"/>
                <a:gd name="T11" fmla="*/ 10 h 50"/>
                <a:gd name="T12" fmla="*/ 3 w 52"/>
                <a:gd name="T13" fmla="*/ 15 h 50"/>
                <a:gd name="T14" fmla="*/ 1 w 52"/>
                <a:gd name="T15" fmla="*/ 20 h 50"/>
                <a:gd name="T16" fmla="*/ 0 w 52"/>
                <a:gd name="T17" fmla="*/ 26 h 50"/>
                <a:gd name="T18" fmla="*/ 1 w 52"/>
                <a:gd name="T19" fmla="*/ 30 h 50"/>
                <a:gd name="T20" fmla="*/ 3 w 52"/>
                <a:gd name="T21" fmla="*/ 35 h 50"/>
                <a:gd name="T22" fmla="*/ 5 w 52"/>
                <a:gd name="T23" fmla="*/ 40 h 50"/>
                <a:gd name="T24" fmla="*/ 9 w 52"/>
                <a:gd name="T25" fmla="*/ 43 h 50"/>
                <a:gd name="T26" fmla="*/ 12 w 52"/>
                <a:gd name="T27" fmla="*/ 47 h 50"/>
                <a:gd name="T28" fmla="*/ 16 w 52"/>
                <a:gd name="T29" fmla="*/ 49 h 50"/>
                <a:gd name="T30" fmla="*/ 21 w 52"/>
                <a:gd name="T31" fmla="*/ 50 h 50"/>
                <a:gd name="T32" fmla="*/ 26 w 52"/>
                <a:gd name="T33" fmla="*/ 50 h 50"/>
                <a:gd name="T34" fmla="*/ 31 w 52"/>
                <a:gd name="T35" fmla="*/ 50 h 50"/>
                <a:gd name="T36" fmla="*/ 37 w 52"/>
                <a:gd name="T37" fmla="*/ 49 h 50"/>
                <a:gd name="T38" fmla="*/ 40 w 52"/>
                <a:gd name="T39" fmla="*/ 47 h 50"/>
                <a:gd name="T40" fmla="*/ 44 w 52"/>
                <a:gd name="T41" fmla="*/ 43 h 50"/>
                <a:gd name="T42" fmla="*/ 47 w 52"/>
                <a:gd name="T43" fmla="*/ 40 h 50"/>
                <a:gd name="T44" fmla="*/ 50 w 52"/>
                <a:gd name="T45" fmla="*/ 35 h 50"/>
                <a:gd name="T46" fmla="*/ 51 w 52"/>
                <a:gd name="T47" fmla="*/ 30 h 50"/>
                <a:gd name="T48" fmla="*/ 52 w 52"/>
                <a:gd name="T49" fmla="*/ 26 h 50"/>
                <a:gd name="T50" fmla="*/ 51 w 52"/>
                <a:gd name="T51" fmla="*/ 20 h 50"/>
                <a:gd name="T52" fmla="*/ 50 w 52"/>
                <a:gd name="T53" fmla="*/ 15 h 50"/>
                <a:gd name="T54" fmla="*/ 47 w 52"/>
                <a:gd name="T55" fmla="*/ 10 h 50"/>
                <a:gd name="T56" fmla="*/ 44 w 52"/>
                <a:gd name="T57" fmla="*/ 7 h 50"/>
                <a:gd name="T58" fmla="*/ 40 w 52"/>
                <a:gd name="T59" fmla="*/ 3 h 50"/>
                <a:gd name="T60" fmla="*/ 37 w 52"/>
                <a:gd name="T61" fmla="*/ 1 h 50"/>
                <a:gd name="T62" fmla="*/ 31 w 52"/>
                <a:gd name="T63" fmla="*/ 0 h 50"/>
                <a:gd name="T64" fmla="*/ 26 w 52"/>
                <a:gd name="T65" fmla="*/ 0 h 5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2" h="50">
                  <a:moveTo>
                    <a:pt x="26" y="0"/>
                  </a:moveTo>
                  <a:lnTo>
                    <a:pt x="21" y="0"/>
                  </a:lnTo>
                  <a:lnTo>
                    <a:pt x="16" y="1"/>
                  </a:lnTo>
                  <a:lnTo>
                    <a:pt x="12" y="3"/>
                  </a:lnTo>
                  <a:lnTo>
                    <a:pt x="9" y="7"/>
                  </a:lnTo>
                  <a:lnTo>
                    <a:pt x="5" y="10"/>
                  </a:lnTo>
                  <a:lnTo>
                    <a:pt x="3" y="15"/>
                  </a:lnTo>
                  <a:lnTo>
                    <a:pt x="1" y="20"/>
                  </a:lnTo>
                  <a:lnTo>
                    <a:pt x="0" y="26"/>
                  </a:lnTo>
                  <a:lnTo>
                    <a:pt x="1" y="30"/>
                  </a:lnTo>
                  <a:lnTo>
                    <a:pt x="3" y="35"/>
                  </a:lnTo>
                  <a:lnTo>
                    <a:pt x="5" y="40"/>
                  </a:lnTo>
                  <a:lnTo>
                    <a:pt x="9" y="43"/>
                  </a:lnTo>
                  <a:lnTo>
                    <a:pt x="12" y="47"/>
                  </a:lnTo>
                  <a:lnTo>
                    <a:pt x="16" y="49"/>
                  </a:lnTo>
                  <a:lnTo>
                    <a:pt x="21" y="50"/>
                  </a:lnTo>
                  <a:lnTo>
                    <a:pt x="26" y="50"/>
                  </a:lnTo>
                  <a:lnTo>
                    <a:pt x="31" y="50"/>
                  </a:lnTo>
                  <a:lnTo>
                    <a:pt x="37" y="49"/>
                  </a:lnTo>
                  <a:lnTo>
                    <a:pt x="40" y="47"/>
                  </a:lnTo>
                  <a:lnTo>
                    <a:pt x="44" y="43"/>
                  </a:lnTo>
                  <a:lnTo>
                    <a:pt x="47" y="40"/>
                  </a:lnTo>
                  <a:lnTo>
                    <a:pt x="50" y="35"/>
                  </a:lnTo>
                  <a:lnTo>
                    <a:pt x="51" y="30"/>
                  </a:lnTo>
                  <a:lnTo>
                    <a:pt x="52" y="26"/>
                  </a:lnTo>
                  <a:lnTo>
                    <a:pt x="51" y="20"/>
                  </a:lnTo>
                  <a:lnTo>
                    <a:pt x="50" y="15"/>
                  </a:lnTo>
                  <a:lnTo>
                    <a:pt x="47" y="10"/>
                  </a:lnTo>
                  <a:lnTo>
                    <a:pt x="44" y="7"/>
                  </a:lnTo>
                  <a:lnTo>
                    <a:pt x="40" y="3"/>
                  </a:lnTo>
                  <a:lnTo>
                    <a:pt x="37" y="1"/>
                  </a:lnTo>
                  <a:lnTo>
                    <a:pt x="31" y="0"/>
                  </a:lnTo>
                  <a:lnTo>
                    <a:pt x="26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1" name="Freeform 35"/>
            <p:cNvSpPr/>
            <p:nvPr/>
          </p:nvSpPr>
          <p:spPr bwMode="auto">
            <a:xfrm>
              <a:off x="2712494" y="6281035"/>
              <a:ext cx="80963" cy="82550"/>
            </a:xfrm>
            <a:custGeom>
              <a:avLst/>
              <a:gdLst>
                <a:gd name="T0" fmla="*/ 26 w 51"/>
                <a:gd name="T1" fmla="*/ 0 h 52"/>
                <a:gd name="T2" fmla="*/ 20 w 51"/>
                <a:gd name="T3" fmla="*/ 2 h 52"/>
                <a:gd name="T4" fmla="*/ 15 w 51"/>
                <a:gd name="T5" fmla="*/ 3 h 52"/>
                <a:gd name="T6" fmla="*/ 11 w 51"/>
                <a:gd name="T7" fmla="*/ 5 h 52"/>
                <a:gd name="T8" fmla="*/ 7 w 51"/>
                <a:gd name="T9" fmla="*/ 9 h 52"/>
                <a:gd name="T10" fmla="*/ 4 w 51"/>
                <a:gd name="T11" fmla="*/ 12 h 52"/>
                <a:gd name="T12" fmla="*/ 2 w 51"/>
                <a:gd name="T13" fmla="*/ 17 h 52"/>
                <a:gd name="T14" fmla="*/ 0 w 51"/>
                <a:gd name="T15" fmla="*/ 22 h 52"/>
                <a:gd name="T16" fmla="*/ 0 w 51"/>
                <a:gd name="T17" fmla="*/ 26 h 52"/>
                <a:gd name="T18" fmla="*/ 0 w 51"/>
                <a:gd name="T19" fmla="*/ 32 h 52"/>
                <a:gd name="T20" fmla="*/ 2 w 51"/>
                <a:gd name="T21" fmla="*/ 37 h 52"/>
                <a:gd name="T22" fmla="*/ 4 w 51"/>
                <a:gd name="T23" fmla="*/ 42 h 52"/>
                <a:gd name="T24" fmla="*/ 7 w 51"/>
                <a:gd name="T25" fmla="*/ 45 h 52"/>
                <a:gd name="T26" fmla="*/ 11 w 51"/>
                <a:gd name="T27" fmla="*/ 48 h 52"/>
                <a:gd name="T28" fmla="*/ 15 w 51"/>
                <a:gd name="T29" fmla="*/ 50 h 52"/>
                <a:gd name="T30" fmla="*/ 20 w 51"/>
                <a:gd name="T31" fmla="*/ 52 h 52"/>
                <a:gd name="T32" fmla="*/ 26 w 51"/>
                <a:gd name="T33" fmla="*/ 52 h 52"/>
                <a:gd name="T34" fmla="*/ 30 w 51"/>
                <a:gd name="T35" fmla="*/ 52 h 52"/>
                <a:gd name="T36" fmla="*/ 35 w 51"/>
                <a:gd name="T37" fmla="*/ 50 h 52"/>
                <a:gd name="T38" fmla="*/ 40 w 51"/>
                <a:gd name="T39" fmla="*/ 48 h 52"/>
                <a:gd name="T40" fmla="*/ 43 w 51"/>
                <a:gd name="T41" fmla="*/ 45 h 52"/>
                <a:gd name="T42" fmla="*/ 47 w 51"/>
                <a:gd name="T43" fmla="*/ 42 h 52"/>
                <a:gd name="T44" fmla="*/ 49 w 51"/>
                <a:gd name="T45" fmla="*/ 37 h 52"/>
                <a:gd name="T46" fmla="*/ 50 w 51"/>
                <a:gd name="T47" fmla="*/ 32 h 52"/>
                <a:gd name="T48" fmla="*/ 51 w 51"/>
                <a:gd name="T49" fmla="*/ 26 h 52"/>
                <a:gd name="T50" fmla="*/ 50 w 51"/>
                <a:gd name="T51" fmla="*/ 22 h 52"/>
                <a:gd name="T52" fmla="*/ 49 w 51"/>
                <a:gd name="T53" fmla="*/ 17 h 52"/>
                <a:gd name="T54" fmla="*/ 47 w 51"/>
                <a:gd name="T55" fmla="*/ 12 h 52"/>
                <a:gd name="T56" fmla="*/ 43 w 51"/>
                <a:gd name="T57" fmla="*/ 9 h 52"/>
                <a:gd name="T58" fmla="*/ 40 w 51"/>
                <a:gd name="T59" fmla="*/ 5 h 52"/>
                <a:gd name="T60" fmla="*/ 35 w 51"/>
                <a:gd name="T61" fmla="*/ 3 h 52"/>
                <a:gd name="T62" fmla="*/ 30 w 51"/>
                <a:gd name="T63" fmla="*/ 2 h 52"/>
                <a:gd name="T64" fmla="*/ 26 w 51"/>
                <a:gd name="T65" fmla="*/ 0 h 5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1" h="52">
                  <a:moveTo>
                    <a:pt x="26" y="0"/>
                  </a:moveTo>
                  <a:lnTo>
                    <a:pt x="20" y="2"/>
                  </a:lnTo>
                  <a:lnTo>
                    <a:pt x="15" y="3"/>
                  </a:lnTo>
                  <a:lnTo>
                    <a:pt x="11" y="5"/>
                  </a:lnTo>
                  <a:lnTo>
                    <a:pt x="7" y="9"/>
                  </a:lnTo>
                  <a:lnTo>
                    <a:pt x="4" y="12"/>
                  </a:lnTo>
                  <a:lnTo>
                    <a:pt x="2" y="17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2" y="37"/>
                  </a:lnTo>
                  <a:lnTo>
                    <a:pt x="4" y="42"/>
                  </a:lnTo>
                  <a:lnTo>
                    <a:pt x="7" y="45"/>
                  </a:lnTo>
                  <a:lnTo>
                    <a:pt x="11" y="48"/>
                  </a:lnTo>
                  <a:lnTo>
                    <a:pt x="15" y="50"/>
                  </a:lnTo>
                  <a:lnTo>
                    <a:pt x="20" y="52"/>
                  </a:lnTo>
                  <a:lnTo>
                    <a:pt x="26" y="52"/>
                  </a:lnTo>
                  <a:lnTo>
                    <a:pt x="30" y="52"/>
                  </a:lnTo>
                  <a:lnTo>
                    <a:pt x="35" y="50"/>
                  </a:lnTo>
                  <a:lnTo>
                    <a:pt x="40" y="48"/>
                  </a:lnTo>
                  <a:lnTo>
                    <a:pt x="43" y="45"/>
                  </a:lnTo>
                  <a:lnTo>
                    <a:pt x="47" y="42"/>
                  </a:lnTo>
                  <a:lnTo>
                    <a:pt x="49" y="37"/>
                  </a:lnTo>
                  <a:lnTo>
                    <a:pt x="50" y="32"/>
                  </a:lnTo>
                  <a:lnTo>
                    <a:pt x="51" y="26"/>
                  </a:lnTo>
                  <a:lnTo>
                    <a:pt x="50" y="22"/>
                  </a:lnTo>
                  <a:lnTo>
                    <a:pt x="49" y="17"/>
                  </a:lnTo>
                  <a:lnTo>
                    <a:pt x="47" y="12"/>
                  </a:lnTo>
                  <a:lnTo>
                    <a:pt x="43" y="9"/>
                  </a:lnTo>
                  <a:lnTo>
                    <a:pt x="40" y="5"/>
                  </a:lnTo>
                  <a:lnTo>
                    <a:pt x="35" y="3"/>
                  </a:lnTo>
                  <a:lnTo>
                    <a:pt x="30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2" name="Freeform 36"/>
            <p:cNvSpPr/>
            <p:nvPr/>
          </p:nvSpPr>
          <p:spPr bwMode="auto">
            <a:xfrm>
              <a:off x="2712494" y="6281035"/>
              <a:ext cx="80963" cy="82550"/>
            </a:xfrm>
            <a:custGeom>
              <a:avLst/>
              <a:gdLst>
                <a:gd name="T0" fmla="*/ 26 w 51"/>
                <a:gd name="T1" fmla="*/ 0 h 52"/>
                <a:gd name="T2" fmla="*/ 20 w 51"/>
                <a:gd name="T3" fmla="*/ 2 h 52"/>
                <a:gd name="T4" fmla="*/ 15 w 51"/>
                <a:gd name="T5" fmla="*/ 3 h 52"/>
                <a:gd name="T6" fmla="*/ 11 w 51"/>
                <a:gd name="T7" fmla="*/ 5 h 52"/>
                <a:gd name="T8" fmla="*/ 7 w 51"/>
                <a:gd name="T9" fmla="*/ 9 h 52"/>
                <a:gd name="T10" fmla="*/ 4 w 51"/>
                <a:gd name="T11" fmla="*/ 12 h 52"/>
                <a:gd name="T12" fmla="*/ 2 w 51"/>
                <a:gd name="T13" fmla="*/ 17 h 52"/>
                <a:gd name="T14" fmla="*/ 0 w 51"/>
                <a:gd name="T15" fmla="*/ 22 h 52"/>
                <a:gd name="T16" fmla="*/ 0 w 51"/>
                <a:gd name="T17" fmla="*/ 26 h 52"/>
                <a:gd name="T18" fmla="*/ 0 w 51"/>
                <a:gd name="T19" fmla="*/ 32 h 52"/>
                <a:gd name="T20" fmla="*/ 2 w 51"/>
                <a:gd name="T21" fmla="*/ 37 h 52"/>
                <a:gd name="T22" fmla="*/ 4 w 51"/>
                <a:gd name="T23" fmla="*/ 42 h 52"/>
                <a:gd name="T24" fmla="*/ 7 w 51"/>
                <a:gd name="T25" fmla="*/ 45 h 52"/>
                <a:gd name="T26" fmla="*/ 11 w 51"/>
                <a:gd name="T27" fmla="*/ 48 h 52"/>
                <a:gd name="T28" fmla="*/ 15 w 51"/>
                <a:gd name="T29" fmla="*/ 50 h 52"/>
                <a:gd name="T30" fmla="*/ 20 w 51"/>
                <a:gd name="T31" fmla="*/ 52 h 52"/>
                <a:gd name="T32" fmla="*/ 26 w 51"/>
                <a:gd name="T33" fmla="*/ 52 h 52"/>
                <a:gd name="T34" fmla="*/ 30 w 51"/>
                <a:gd name="T35" fmla="*/ 52 h 52"/>
                <a:gd name="T36" fmla="*/ 35 w 51"/>
                <a:gd name="T37" fmla="*/ 50 h 52"/>
                <a:gd name="T38" fmla="*/ 40 w 51"/>
                <a:gd name="T39" fmla="*/ 48 h 52"/>
                <a:gd name="T40" fmla="*/ 43 w 51"/>
                <a:gd name="T41" fmla="*/ 45 h 52"/>
                <a:gd name="T42" fmla="*/ 47 w 51"/>
                <a:gd name="T43" fmla="*/ 42 h 52"/>
                <a:gd name="T44" fmla="*/ 49 w 51"/>
                <a:gd name="T45" fmla="*/ 37 h 52"/>
                <a:gd name="T46" fmla="*/ 50 w 51"/>
                <a:gd name="T47" fmla="*/ 32 h 52"/>
                <a:gd name="T48" fmla="*/ 51 w 51"/>
                <a:gd name="T49" fmla="*/ 26 h 52"/>
                <a:gd name="T50" fmla="*/ 50 w 51"/>
                <a:gd name="T51" fmla="*/ 22 h 52"/>
                <a:gd name="T52" fmla="*/ 49 w 51"/>
                <a:gd name="T53" fmla="*/ 17 h 52"/>
                <a:gd name="T54" fmla="*/ 47 w 51"/>
                <a:gd name="T55" fmla="*/ 12 h 52"/>
                <a:gd name="T56" fmla="*/ 43 w 51"/>
                <a:gd name="T57" fmla="*/ 9 h 52"/>
                <a:gd name="T58" fmla="*/ 40 w 51"/>
                <a:gd name="T59" fmla="*/ 5 h 52"/>
                <a:gd name="T60" fmla="*/ 35 w 51"/>
                <a:gd name="T61" fmla="*/ 3 h 52"/>
                <a:gd name="T62" fmla="*/ 30 w 51"/>
                <a:gd name="T63" fmla="*/ 2 h 52"/>
                <a:gd name="T64" fmla="*/ 26 w 51"/>
                <a:gd name="T65" fmla="*/ 0 h 5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1" h="52">
                  <a:moveTo>
                    <a:pt x="26" y="0"/>
                  </a:moveTo>
                  <a:lnTo>
                    <a:pt x="20" y="2"/>
                  </a:lnTo>
                  <a:lnTo>
                    <a:pt x="15" y="3"/>
                  </a:lnTo>
                  <a:lnTo>
                    <a:pt x="11" y="5"/>
                  </a:lnTo>
                  <a:lnTo>
                    <a:pt x="7" y="9"/>
                  </a:lnTo>
                  <a:lnTo>
                    <a:pt x="4" y="12"/>
                  </a:lnTo>
                  <a:lnTo>
                    <a:pt x="2" y="17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2" y="37"/>
                  </a:lnTo>
                  <a:lnTo>
                    <a:pt x="4" y="42"/>
                  </a:lnTo>
                  <a:lnTo>
                    <a:pt x="7" y="45"/>
                  </a:lnTo>
                  <a:lnTo>
                    <a:pt x="11" y="48"/>
                  </a:lnTo>
                  <a:lnTo>
                    <a:pt x="15" y="50"/>
                  </a:lnTo>
                  <a:lnTo>
                    <a:pt x="20" y="52"/>
                  </a:lnTo>
                  <a:lnTo>
                    <a:pt x="26" y="52"/>
                  </a:lnTo>
                  <a:lnTo>
                    <a:pt x="30" y="52"/>
                  </a:lnTo>
                  <a:lnTo>
                    <a:pt x="35" y="50"/>
                  </a:lnTo>
                  <a:lnTo>
                    <a:pt x="40" y="48"/>
                  </a:lnTo>
                  <a:lnTo>
                    <a:pt x="43" y="45"/>
                  </a:lnTo>
                  <a:lnTo>
                    <a:pt x="47" y="42"/>
                  </a:lnTo>
                  <a:lnTo>
                    <a:pt x="49" y="37"/>
                  </a:lnTo>
                  <a:lnTo>
                    <a:pt x="50" y="32"/>
                  </a:lnTo>
                  <a:lnTo>
                    <a:pt x="51" y="26"/>
                  </a:lnTo>
                  <a:lnTo>
                    <a:pt x="50" y="22"/>
                  </a:lnTo>
                  <a:lnTo>
                    <a:pt x="49" y="17"/>
                  </a:lnTo>
                  <a:lnTo>
                    <a:pt x="47" y="12"/>
                  </a:lnTo>
                  <a:lnTo>
                    <a:pt x="43" y="9"/>
                  </a:lnTo>
                  <a:lnTo>
                    <a:pt x="40" y="5"/>
                  </a:lnTo>
                  <a:lnTo>
                    <a:pt x="35" y="3"/>
                  </a:lnTo>
                  <a:lnTo>
                    <a:pt x="30" y="2"/>
                  </a:lnTo>
                  <a:lnTo>
                    <a:pt x="26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3" name="Freeform 37"/>
            <p:cNvSpPr/>
            <p:nvPr/>
          </p:nvSpPr>
          <p:spPr bwMode="auto">
            <a:xfrm>
              <a:off x="4277769" y="6274685"/>
              <a:ext cx="80963" cy="82550"/>
            </a:xfrm>
            <a:custGeom>
              <a:avLst/>
              <a:gdLst>
                <a:gd name="T0" fmla="*/ 25 w 51"/>
                <a:gd name="T1" fmla="*/ 0 h 52"/>
                <a:gd name="T2" fmla="*/ 20 w 51"/>
                <a:gd name="T3" fmla="*/ 1 h 52"/>
                <a:gd name="T4" fmla="*/ 15 w 51"/>
                <a:gd name="T5" fmla="*/ 2 h 52"/>
                <a:gd name="T6" fmla="*/ 11 w 51"/>
                <a:gd name="T7" fmla="*/ 4 h 52"/>
                <a:gd name="T8" fmla="*/ 7 w 51"/>
                <a:gd name="T9" fmla="*/ 8 h 52"/>
                <a:gd name="T10" fmla="*/ 4 w 51"/>
                <a:gd name="T11" fmla="*/ 12 h 52"/>
                <a:gd name="T12" fmla="*/ 1 w 51"/>
                <a:gd name="T13" fmla="*/ 16 h 52"/>
                <a:gd name="T14" fmla="*/ 0 w 51"/>
                <a:gd name="T15" fmla="*/ 21 h 52"/>
                <a:gd name="T16" fmla="*/ 0 w 51"/>
                <a:gd name="T17" fmla="*/ 26 h 52"/>
                <a:gd name="T18" fmla="*/ 0 w 51"/>
                <a:gd name="T19" fmla="*/ 32 h 52"/>
                <a:gd name="T20" fmla="*/ 1 w 51"/>
                <a:gd name="T21" fmla="*/ 36 h 52"/>
                <a:gd name="T22" fmla="*/ 4 w 51"/>
                <a:gd name="T23" fmla="*/ 40 h 52"/>
                <a:gd name="T24" fmla="*/ 7 w 51"/>
                <a:gd name="T25" fmla="*/ 44 h 52"/>
                <a:gd name="T26" fmla="*/ 11 w 51"/>
                <a:gd name="T27" fmla="*/ 47 h 52"/>
                <a:gd name="T28" fmla="*/ 15 w 51"/>
                <a:gd name="T29" fmla="*/ 49 h 52"/>
                <a:gd name="T30" fmla="*/ 20 w 51"/>
                <a:gd name="T31" fmla="*/ 52 h 52"/>
                <a:gd name="T32" fmla="*/ 25 w 51"/>
                <a:gd name="T33" fmla="*/ 52 h 52"/>
                <a:gd name="T34" fmla="*/ 31 w 51"/>
                <a:gd name="T35" fmla="*/ 52 h 52"/>
                <a:gd name="T36" fmla="*/ 35 w 51"/>
                <a:gd name="T37" fmla="*/ 49 h 52"/>
                <a:gd name="T38" fmla="*/ 40 w 51"/>
                <a:gd name="T39" fmla="*/ 47 h 52"/>
                <a:gd name="T40" fmla="*/ 44 w 51"/>
                <a:gd name="T41" fmla="*/ 44 h 52"/>
                <a:gd name="T42" fmla="*/ 47 w 51"/>
                <a:gd name="T43" fmla="*/ 40 h 52"/>
                <a:gd name="T44" fmla="*/ 50 w 51"/>
                <a:gd name="T45" fmla="*/ 36 h 52"/>
                <a:gd name="T46" fmla="*/ 51 w 51"/>
                <a:gd name="T47" fmla="*/ 32 h 52"/>
                <a:gd name="T48" fmla="*/ 51 w 51"/>
                <a:gd name="T49" fmla="*/ 26 h 52"/>
                <a:gd name="T50" fmla="*/ 51 w 51"/>
                <a:gd name="T51" fmla="*/ 21 h 52"/>
                <a:gd name="T52" fmla="*/ 50 w 51"/>
                <a:gd name="T53" fmla="*/ 16 h 52"/>
                <a:gd name="T54" fmla="*/ 47 w 51"/>
                <a:gd name="T55" fmla="*/ 12 h 52"/>
                <a:gd name="T56" fmla="*/ 44 w 51"/>
                <a:gd name="T57" fmla="*/ 8 h 52"/>
                <a:gd name="T58" fmla="*/ 40 w 51"/>
                <a:gd name="T59" fmla="*/ 4 h 52"/>
                <a:gd name="T60" fmla="*/ 35 w 51"/>
                <a:gd name="T61" fmla="*/ 2 h 52"/>
                <a:gd name="T62" fmla="*/ 31 w 51"/>
                <a:gd name="T63" fmla="*/ 1 h 52"/>
                <a:gd name="T64" fmla="*/ 25 w 51"/>
                <a:gd name="T65" fmla="*/ 0 h 5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1" h="52">
                  <a:moveTo>
                    <a:pt x="25" y="0"/>
                  </a:moveTo>
                  <a:lnTo>
                    <a:pt x="20" y="1"/>
                  </a:lnTo>
                  <a:lnTo>
                    <a:pt x="15" y="2"/>
                  </a:lnTo>
                  <a:lnTo>
                    <a:pt x="11" y="4"/>
                  </a:lnTo>
                  <a:lnTo>
                    <a:pt x="7" y="8"/>
                  </a:lnTo>
                  <a:lnTo>
                    <a:pt x="4" y="12"/>
                  </a:lnTo>
                  <a:lnTo>
                    <a:pt x="1" y="16"/>
                  </a:lnTo>
                  <a:lnTo>
                    <a:pt x="0" y="21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1" y="36"/>
                  </a:lnTo>
                  <a:lnTo>
                    <a:pt x="4" y="40"/>
                  </a:lnTo>
                  <a:lnTo>
                    <a:pt x="7" y="44"/>
                  </a:lnTo>
                  <a:lnTo>
                    <a:pt x="11" y="47"/>
                  </a:lnTo>
                  <a:lnTo>
                    <a:pt x="15" y="49"/>
                  </a:lnTo>
                  <a:lnTo>
                    <a:pt x="20" y="52"/>
                  </a:lnTo>
                  <a:lnTo>
                    <a:pt x="25" y="52"/>
                  </a:lnTo>
                  <a:lnTo>
                    <a:pt x="31" y="52"/>
                  </a:lnTo>
                  <a:lnTo>
                    <a:pt x="35" y="49"/>
                  </a:lnTo>
                  <a:lnTo>
                    <a:pt x="40" y="47"/>
                  </a:lnTo>
                  <a:lnTo>
                    <a:pt x="44" y="44"/>
                  </a:lnTo>
                  <a:lnTo>
                    <a:pt x="47" y="40"/>
                  </a:lnTo>
                  <a:lnTo>
                    <a:pt x="50" y="36"/>
                  </a:lnTo>
                  <a:lnTo>
                    <a:pt x="51" y="32"/>
                  </a:lnTo>
                  <a:lnTo>
                    <a:pt x="51" y="26"/>
                  </a:lnTo>
                  <a:lnTo>
                    <a:pt x="51" y="21"/>
                  </a:lnTo>
                  <a:lnTo>
                    <a:pt x="50" y="16"/>
                  </a:lnTo>
                  <a:lnTo>
                    <a:pt x="47" y="12"/>
                  </a:lnTo>
                  <a:lnTo>
                    <a:pt x="44" y="8"/>
                  </a:lnTo>
                  <a:lnTo>
                    <a:pt x="40" y="4"/>
                  </a:lnTo>
                  <a:lnTo>
                    <a:pt x="35" y="2"/>
                  </a:lnTo>
                  <a:lnTo>
                    <a:pt x="31" y="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4" name="Freeform 38"/>
            <p:cNvSpPr/>
            <p:nvPr/>
          </p:nvSpPr>
          <p:spPr bwMode="auto">
            <a:xfrm>
              <a:off x="4277769" y="6274685"/>
              <a:ext cx="80963" cy="82550"/>
            </a:xfrm>
            <a:custGeom>
              <a:avLst/>
              <a:gdLst>
                <a:gd name="T0" fmla="*/ 25 w 51"/>
                <a:gd name="T1" fmla="*/ 0 h 52"/>
                <a:gd name="T2" fmla="*/ 20 w 51"/>
                <a:gd name="T3" fmla="*/ 1 h 52"/>
                <a:gd name="T4" fmla="*/ 15 w 51"/>
                <a:gd name="T5" fmla="*/ 2 h 52"/>
                <a:gd name="T6" fmla="*/ 11 w 51"/>
                <a:gd name="T7" fmla="*/ 4 h 52"/>
                <a:gd name="T8" fmla="*/ 7 w 51"/>
                <a:gd name="T9" fmla="*/ 8 h 52"/>
                <a:gd name="T10" fmla="*/ 4 w 51"/>
                <a:gd name="T11" fmla="*/ 12 h 52"/>
                <a:gd name="T12" fmla="*/ 1 w 51"/>
                <a:gd name="T13" fmla="*/ 16 h 52"/>
                <a:gd name="T14" fmla="*/ 0 w 51"/>
                <a:gd name="T15" fmla="*/ 21 h 52"/>
                <a:gd name="T16" fmla="*/ 0 w 51"/>
                <a:gd name="T17" fmla="*/ 26 h 52"/>
                <a:gd name="T18" fmla="*/ 0 w 51"/>
                <a:gd name="T19" fmla="*/ 32 h 52"/>
                <a:gd name="T20" fmla="*/ 1 w 51"/>
                <a:gd name="T21" fmla="*/ 36 h 52"/>
                <a:gd name="T22" fmla="*/ 4 w 51"/>
                <a:gd name="T23" fmla="*/ 40 h 52"/>
                <a:gd name="T24" fmla="*/ 7 w 51"/>
                <a:gd name="T25" fmla="*/ 44 h 52"/>
                <a:gd name="T26" fmla="*/ 11 w 51"/>
                <a:gd name="T27" fmla="*/ 47 h 52"/>
                <a:gd name="T28" fmla="*/ 15 w 51"/>
                <a:gd name="T29" fmla="*/ 49 h 52"/>
                <a:gd name="T30" fmla="*/ 20 w 51"/>
                <a:gd name="T31" fmla="*/ 52 h 52"/>
                <a:gd name="T32" fmla="*/ 25 w 51"/>
                <a:gd name="T33" fmla="*/ 52 h 52"/>
                <a:gd name="T34" fmla="*/ 31 w 51"/>
                <a:gd name="T35" fmla="*/ 52 h 52"/>
                <a:gd name="T36" fmla="*/ 35 w 51"/>
                <a:gd name="T37" fmla="*/ 49 h 52"/>
                <a:gd name="T38" fmla="*/ 40 w 51"/>
                <a:gd name="T39" fmla="*/ 47 h 52"/>
                <a:gd name="T40" fmla="*/ 44 w 51"/>
                <a:gd name="T41" fmla="*/ 44 h 52"/>
                <a:gd name="T42" fmla="*/ 47 w 51"/>
                <a:gd name="T43" fmla="*/ 40 h 52"/>
                <a:gd name="T44" fmla="*/ 50 w 51"/>
                <a:gd name="T45" fmla="*/ 36 h 52"/>
                <a:gd name="T46" fmla="*/ 51 w 51"/>
                <a:gd name="T47" fmla="*/ 32 h 52"/>
                <a:gd name="T48" fmla="*/ 51 w 51"/>
                <a:gd name="T49" fmla="*/ 26 h 52"/>
                <a:gd name="T50" fmla="*/ 51 w 51"/>
                <a:gd name="T51" fmla="*/ 21 h 52"/>
                <a:gd name="T52" fmla="*/ 50 w 51"/>
                <a:gd name="T53" fmla="*/ 16 h 52"/>
                <a:gd name="T54" fmla="*/ 47 w 51"/>
                <a:gd name="T55" fmla="*/ 12 h 52"/>
                <a:gd name="T56" fmla="*/ 44 w 51"/>
                <a:gd name="T57" fmla="*/ 8 h 52"/>
                <a:gd name="T58" fmla="*/ 40 w 51"/>
                <a:gd name="T59" fmla="*/ 4 h 52"/>
                <a:gd name="T60" fmla="*/ 35 w 51"/>
                <a:gd name="T61" fmla="*/ 2 h 52"/>
                <a:gd name="T62" fmla="*/ 31 w 51"/>
                <a:gd name="T63" fmla="*/ 1 h 52"/>
                <a:gd name="T64" fmla="*/ 25 w 51"/>
                <a:gd name="T65" fmla="*/ 0 h 5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1" h="52">
                  <a:moveTo>
                    <a:pt x="25" y="0"/>
                  </a:moveTo>
                  <a:lnTo>
                    <a:pt x="20" y="1"/>
                  </a:lnTo>
                  <a:lnTo>
                    <a:pt x="15" y="2"/>
                  </a:lnTo>
                  <a:lnTo>
                    <a:pt x="11" y="4"/>
                  </a:lnTo>
                  <a:lnTo>
                    <a:pt x="7" y="8"/>
                  </a:lnTo>
                  <a:lnTo>
                    <a:pt x="4" y="12"/>
                  </a:lnTo>
                  <a:lnTo>
                    <a:pt x="1" y="16"/>
                  </a:lnTo>
                  <a:lnTo>
                    <a:pt x="0" y="21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1" y="36"/>
                  </a:lnTo>
                  <a:lnTo>
                    <a:pt x="4" y="40"/>
                  </a:lnTo>
                  <a:lnTo>
                    <a:pt x="7" y="44"/>
                  </a:lnTo>
                  <a:lnTo>
                    <a:pt x="11" y="47"/>
                  </a:lnTo>
                  <a:lnTo>
                    <a:pt x="15" y="49"/>
                  </a:lnTo>
                  <a:lnTo>
                    <a:pt x="20" y="52"/>
                  </a:lnTo>
                  <a:lnTo>
                    <a:pt x="25" y="52"/>
                  </a:lnTo>
                  <a:lnTo>
                    <a:pt x="31" y="52"/>
                  </a:lnTo>
                  <a:lnTo>
                    <a:pt x="35" y="49"/>
                  </a:lnTo>
                  <a:lnTo>
                    <a:pt x="40" y="47"/>
                  </a:lnTo>
                  <a:lnTo>
                    <a:pt x="44" y="44"/>
                  </a:lnTo>
                  <a:lnTo>
                    <a:pt x="47" y="40"/>
                  </a:lnTo>
                  <a:lnTo>
                    <a:pt x="50" y="36"/>
                  </a:lnTo>
                  <a:lnTo>
                    <a:pt x="51" y="32"/>
                  </a:lnTo>
                  <a:lnTo>
                    <a:pt x="51" y="26"/>
                  </a:lnTo>
                  <a:lnTo>
                    <a:pt x="51" y="21"/>
                  </a:lnTo>
                  <a:lnTo>
                    <a:pt x="50" y="16"/>
                  </a:lnTo>
                  <a:lnTo>
                    <a:pt x="47" y="12"/>
                  </a:lnTo>
                  <a:lnTo>
                    <a:pt x="44" y="8"/>
                  </a:lnTo>
                  <a:lnTo>
                    <a:pt x="40" y="4"/>
                  </a:lnTo>
                  <a:lnTo>
                    <a:pt x="35" y="2"/>
                  </a:lnTo>
                  <a:lnTo>
                    <a:pt x="31" y="1"/>
                  </a:lnTo>
                  <a:lnTo>
                    <a:pt x="25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5" name="Freeform 39"/>
            <p:cNvSpPr/>
            <p:nvPr/>
          </p:nvSpPr>
          <p:spPr bwMode="auto">
            <a:xfrm>
              <a:off x="1950494" y="6733472"/>
              <a:ext cx="82550" cy="82550"/>
            </a:xfrm>
            <a:custGeom>
              <a:avLst/>
              <a:gdLst>
                <a:gd name="T0" fmla="*/ 26 w 52"/>
                <a:gd name="T1" fmla="*/ 0 h 52"/>
                <a:gd name="T2" fmla="*/ 21 w 52"/>
                <a:gd name="T3" fmla="*/ 0 h 52"/>
                <a:gd name="T4" fmla="*/ 15 w 52"/>
                <a:gd name="T5" fmla="*/ 2 h 52"/>
                <a:gd name="T6" fmla="*/ 12 w 52"/>
                <a:gd name="T7" fmla="*/ 5 h 52"/>
                <a:gd name="T8" fmla="*/ 7 w 52"/>
                <a:gd name="T9" fmla="*/ 7 h 52"/>
                <a:gd name="T10" fmla="*/ 3 w 52"/>
                <a:gd name="T11" fmla="*/ 12 h 52"/>
                <a:gd name="T12" fmla="*/ 1 w 52"/>
                <a:gd name="T13" fmla="*/ 15 h 52"/>
                <a:gd name="T14" fmla="*/ 0 w 52"/>
                <a:gd name="T15" fmla="*/ 21 h 52"/>
                <a:gd name="T16" fmla="*/ 0 w 52"/>
                <a:gd name="T17" fmla="*/ 26 h 52"/>
                <a:gd name="T18" fmla="*/ 0 w 52"/>
                <a:gd name="T19" fmla="*/ 31 h 52"/>
                <a:gd name="T20" fmla="*/ 1 w 52"/>
                <a:gd name="T21" fmla="*/ 35 h 52"/>
                <a:gd name="T22" fmla="*/ 3 w 52"/>
                <a:gd name="T23" fmla="*/ 40 h 52"/>
                <a:gd name="T24" fmla="*/ 7 w 52"/>
                <a:gd name="T25" fmla="*/ 43 h 52"/>
                <a:gd name="T26" fmla="*/ 12 w 52"/>
                <a:gd name="T27" fmla="*/ 47 h 52"/>
                <a:gd name="T28" fmla="*/ 15 w 52"/>
                <a:gd name="T29" fmla="*/ 49 h 52"/>
                <a:gd name="T30" fmla="*/ 21 w 52"/>
                <a:gd name="T31" fmla="*/ 51 h 52"/>
                <a:gd name="T32" fmla="*/ 26 w 52"/>
                <a:gd name="T33" fmla="*/ 52 h 52"/>
                <a:gd name="T34" fmla="*/ 32 w 52"/>
                <a:gd name="T35" fmla="*/ 51 h 52"/>
                <a:gd name="T36" fmla="*/ 36 w 52"/>
                <a:gd name="T37" fmla="*/ 49 h 52"/>
                <a:gd name="T38" fmla="*/ 41 w 52"/>
                <a:gd name="T39" fmla="*/ 47 h 52"/>
                <a:gd name="T40" fmla="*/ 45 w 52"/>
                <a:gd name="T41" fmla="*/ 43 h 52"/>
                <a:gd name="T42" fmla="*/ 48 w 52"/>
                <a:gd name="T43" fmla="*/ 40 h 52"/>
                <a:gd name="T44" fmla="*/ 50 w 52"/>
                <a:gd name="T45" fmla="*/ 35 h 52"/>
                <a:gd name="T46" fmla="*/ 52 w 52"/>
                <a:gd name="T47" fmla="*/ 31 h 52"/>
                <a:gd name="T48" fmla="*/ 52 w 52"/>
                <a:gd name="T49" fmla="*/ 26 h 52"/>
                <a:gd name="T50" fmla="*/ 52 w 52"/>
                <a:gd name="T51" fmla="*/ 21 h 52"/>
                <a:gd name="T52" fmla="*/ 50 w 52"/>
                <a:gd name="T53" fmla="*/ 15 h 52"/>
                <a:gd name="T54" fmla="*/ 48 w 52"/>
                <a:gd name="T55" fmla="*/ 12 h 52"/>
                <a:gd name="T56" fmla="*/ 45 w 52"/>
                <a:gd name="T57" fmla="*/ 7 h 52"/>
                <a:gd name="T58" fmla="*/ 41 w 52"/>
                <a:gd name="T59" fmla="*/ 5 h 52"/>
                <a:gd name="T60" fmla="*/ 36 w 52"/>
                <a:gd name="T61" fmla="*/ 2 h 52"/>
                <a:gd name="T62" fmla="*/ 32 w 52"/>
                <a:gd name="T63" fmla="*/ 0 h 52"/>
                <a:gd name="T64" fmla="*/ 26 w 52"/>
                <a:gd name="T65" fmla="*/ 0 h 5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2" h="52">
                  <a:moveTo>
                    <a:pt x="26" y="0"/>
                  </a:moveTo>
                  <a:lnTo>
                    <a:pt x="21" y="0"/>
                  </a:lnTo>
                  <a:lnTo>
                    <a:pt x="15" y="2"/>
                  </a:lnTo>
                  <a:lnTo>
                    <a:pt x="12" y="5"/>
                  </a:lnTo>
                  <a:lnTo>
                    <a:pt x="7" y="7"/>
                  </a:lnTo>
                  <a:lnTo>
                    <a:pt x="3" y="12"/>
                  </a:lnTo>
                  <a:lnTo>
                    <a:pt x="1" y="15"/>
                  </a:lnTo>
                  <a:lnTo>
                    <a:pt x="0" y="21"/>
                  </a:lnTo>
                  <a:lnTo>
                    <a:pt x="0" y="26"/>
                  </a:lnTo>
                  <a:lnTo>
                    <a:pt x="0" y="31"/>
                  </a:lnTo>
                  <a:lnTo>
                    <a:pt x="1" y="35"/>
                  </a:lnTo>
                  <a:lnTo>
                    <a:pt x="3" y="40"/>
                  </a:lnTo>
                  <a:lnTo>
                    <a:pt x="7" y="43"/>
                  </a:lnTo>
                  <a:lnTo>
                    <a:pt x="12" y="47"/>
                  </a:lnTo>
                  <a:lnTo>
                    <a:pt x="15" y="49"/>
                  </a:lnTo>
                  <a:lnTo>
                    <a:pt x="21" y="51"/>
                  </a:lnTo>
                  <a:lnTo>
                    <a:pt x="26" y="52"/>
                  </a:lnTo>
                  <a:lnTo>
                    <a:pt x="32" y="51"/>
                  </a:lnTo>
                  <a:lnTo>
                    <a:pt x="36" y="49"/>
                  </a:lnTo>
                  <a:lnTo>
                    <a:pt x="41" y="47"/>
                  </a:lnTo>
                  <a:lnTo>
                    <a:pt x="45" y="43"/>
                  </a:lnTo>
                  <a:lnTo>
                    <a:pt x="48" y="40"/>
                  </a:lnTo>
                  <a:lnTo>
                    <a:pt x="50" y="35"/>
                  </a:lnTo>
                  <a:lnTo>
                    <a:pt x="52" y="31"/>
                  </a:lnTo>
                  <a:lnTo>
                    <a:pt x="52" y="26"/>
                  </a:lnTo>
                  <a:lnTo>
                    <a:pt x="52" y="21"/>
                  </a:lnTo>
                  <a:lnTo>
                    <a:pt x="50" y="15"/>
                  </a:lnTo>
                  <a:lnTo>
                    <a:pt x="48" y="12"/>
                  </a:lnTo>
                  <a:lnTo>
                    <a:pt x="45" y="7"/>
                  </a:lnTo>
                  <a:lnTo>
                    <a:pt x="41" y="5"/>
                  </a:lnTo>
                  <a:lnTo>
                    <a:pt x="36" y="2"/>
                  </a:lnTo>
                  <a:lnTo>
                    <a:pt x="32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6" name="Freeform 40"/>
            <p:cNvSpPr/>
            <p:nvPr/>
          </p:nvSpPr>
          <p:spPr bwMode="auto">
            <a:xfrm>
              <a:off x="1950494" y="6733472"/>
              <a:ext cx="82550" cy="82550"/>
            </a:xfrm>
            <a:custGeom>
              <a:avLst/>
              <a:gdLst>
                <a:gd name="T0" fmla="*/ 26 w 52"/>
                <a:gd name="T1" fmla="*/ 0 h 52"/>
                <a:gd name="T2" fmla="*/ 21 w 52"/>
                <a:gd name="T3" fmla="*/ 0 h 52"/>
                <a:gd name="T4" fmla="*/ 15 w 52"/>
                <a:gd name="T5" fmla="*/ 2 h 52"/>
                <a:gd name="T6" fmla="*/ 12 w 52"/>
                <a:gd name="T7" fmla="*/ 5 h 52"/>
                <a:gd name="T8" fmla="*/ 7 w 52"/>
                <a:gd name="T9" fmla="*/ 7 h 52"/>
                <a:gd name="T10" fmla="*/ 3 w 52"/>
                <a:gd name="T11" fmla="*/ 12 h 52"/>
                <a:gd name="T12" fmla="*/ 1 w 52"/>
                <a:gd name="T13" fmla="*/ 15 h 52"/>
                <a:gd name="T14" fmla="*/ 0 w 52"/>
                <a:gd name="T15" fmla="*/ 21 h 52"/>
                <a:gd name="T16" fmla="*/ 0 w 52"/>
                <a:gd name="T17" fmla="*/ 26 h 52"/>
                <a:gd name="T18" fmla="*/ 0 w 52"/>
                <a:gd name="T19" fmla="*/ 31 h 52"/>
                <a:gd name="T20" fmla="*/ 1 w 52"/>
                <a:gd name="T21" fmla="*/ 35 h 52"/>
                <a:gd name="T22" fmla="*/ 3 w 52"/>
                <a:gd name="T23" fmla="*/ 40 h 52"/>
                <a:gd name="T24" fmla="*/ 7 w 52"/>
                <a:gd name="T25" fmla="*/ 43 h 52"/>
                <a:gd name="T26" fmla="*/ 12 w 52"/>
                <a:gd name="T27" fmla="*/ 47 h 52"/>
                <a:gd name="T28" fmla="*/ 15 w 52"/>
                <a:gd name="T29" fmla="*/ 49 h 52"/>
                <a:gd name="T30" fmla="*/ 21 w 52"/>
                <a:gd name="T31" fmla="*/ 51 h 52"/>
                <a:gd name="T32" fmla="*/ 26 w 52"/>
                <a:gd name="T33" fmla="*/ 52 h 52"/>
                <a:gd name="T34" fmla="*/ 32 w 52"/>
                <a:gd name="T35" fmla="*/ 51 h 52"/>
                <a:gd name="T36" fmla="*/ 36 w 52"/>
                <a:gd name="T37" fmla="*/ 49 h 52"/>
                <a:gd name="T38" fmla="*/ 41 w 52"/>
                <a:gd name="T39" fmla="*/ 47 h 52"/>
                <a:gd name="T40" fmla="*/ 45 w 52"/>
                <a:gd name="T41" fmla="*/ 43 h 52"/>
                <a:gd name="T42" fmla="*/ 48 w 52"/>
                <a:gd name="T43" fmla="*/ 40 h 52"/>
                <a:gd name="T44" fmla="*/ 50 w 52"/>
                <a:gd name="T45" fmla="*/ 35 h 52"/>
                <a:gd name="T46" fmla="*/ 52 w 52"/>
                <a:gd name="T47" fmla="*/ 31 h 52"/>
                <a:gd name="T48" fmla="*/ 52 w 52"/>
                <a:gd name="T49" fmla="*/ 26 h 52"/>
                <a:gd name="T50" fmla="*/ 52 w 52"/>
                <a:gd name="T51" fmla="*/ 21 h 52"/>
                <a:gd name="T52" fmla="*/ 50 w 52"/>
                <a:gd name="T53" fmla="*/ 15 h 52"/>
                <a:gd name="T54" fmla="*/ 48 w 52"/>
                <a:gd name="T55" fmla="*/ 12 h 52"/>
                <a:gd name="T56" fmla="*/ 45 w 52"/>
                <a:gd name="T57" fmla="*/ 7 h 52"/>
                <a:gd name="T58" fmla="*/ 41 w 52"/>
                <a:gd name="T59" fmla="*/ 5 h 52"/>
                <a:gd name="T60" fmla="*/ 36 w 52"/>
                <a:gd name="T61" fmla="*/ 2 h 52"/>
                <a:gd name="T62" fmla="*/ 32 w 52"/>
                <a:gd name="T63" fmla="*/ 0 h 52"/>
                <a:gd name="T64" fmla="*/ 26 w 52"/>
                <a:gd name="T65" fmla="*/ 0 h 5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2" h="52">
                  <a:moveTo>
                    <a:pt x="26" y="0"/>
                  </a:moveTo>
                  <a:lnTo>
                    <a:pt x="21" y="0"/>
                  </a:lnTo>
                  <a:lnTo>
                    <a:pt x="15" y="2"/>
                  </a:lnTo>
                  <a:lnTo>
                    <a:pt x="12" y="5"/>
                  </a:lnTo>
                  <a:lnTo>
                    <a:pt x="7" y="7"/>
                  </a:lnTo>
                  <a:lnTo>
                    <a:pt x="3" y="12"/>
                  </a:lnTo>
                  <a:lnTo>
                    <a:pt x="1" y="15"/>
                  </a:lnTo>
                  <a:lnTo>
                    <a:pt x="0" y="21"/>
                  </a:lnTo>
                  <a:lnTo>
                    <a:pt x="0" y="26"/>
                  </a:lnTo>
                  <a:lnTo>
                    <a:pt x="0" y="31"/>
                  </a:lnTo>
                  <a:lnTo>
                    <a:pt x="1" y="35"/>
                  </a:lnTo>
                  <a:lnTo>
                    <a:pt x="3" y="40"/>
                  </a:lnTo>
                  <a:lnTo>
                    <a:pt x="7" y="43"/>
                  </a:lnTo>
                  <a:lnTo>
                    <a:pt x="12" y="47"/>
                  </a:lnTo>
                  <a:lnTo>
                    <a:pt x="15" y="49"/>
                  </a:lnTo>
                  <a:lnTo>
                    <a:pt x="21" y="51"/>
                  </a:lnTo>
                  <a:lnTo>
                    <a:pt x="26" y="52"/>
                  </a:lnTo>
                  <a:lnTo>
                    <a:pt x="32" y="51"/>
                  </a:lnTo>
                  <a:lnTo>
                    <a:pt x="36" y="49"/>
                  </a:lnTo>
                  <a:lnTo>
                    <a:pt x="41" y="47"/>
                  </a:lnTo>
                  <a:lnTo>
                    <a:pt x="45" y="43"/>
                  </a:lnTo>
                  <a:lnTo>
                    <a:pt x="48" y="40"/>
                  </a:lnTo>
                  <a:lnTo>
                    <a:pt x="50" y="35"/>
                  </a:lnTo>
                  <a:lnTo>
                    <a:pt x="52" y="31"/>
                  </a:lnTo>
                  <a:lnTo>
                    <a:pt x="52" y="26"/>
                  </a:lnTo>
                  <a:lnTo>
                    <a:pt x="52" y="21"/>
                  </a:lnTo>
                  <a:lnTo>
                    <a:pt x="50" y="15"/>
                  </a:lnTo>
                  <a:lnTo>
                    <a:pt x="48" y="12"/>
                  </a:lnTo>
                  <a:lnTo>
                    <a:pt x="45" y="7"/>
                  </a:lnTo>
                  <a:lnTo>
                    <a:pt x="41" y="5"/>
                  </a:lnTo>
                  <a:lnTo>
                    <a:pt x="36" y="2"/>
                  </a:lnTo>
                  <a:lnTo>
                    <a:pt x="32" y="0"/>
                  </a:lnTo>
                  <a:lnTo>
                    <a:pt x="26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7" name="Freeform 41"/>
            <p:cNvSpPr/>
            <p:nvPr/>
          </p:nvSpPr>
          <p:spPr bwMode="auto">
            <a:xfrm>
              <a:off x="2702969" y="4671310"/>
              <a:ext cx="80963" cy="82550"/>
            </a:xfrm>
            <a:custGeom>
              <a:avLst/>
              <a:gdLst>
                <a:gd name="T0" fmla="*/ 26 w 51"/>
                <a:gd name="T1" fmla="*/ 0 h 52"/>
                <a:gd name="T2" fmla="*/ 20 w 51"/>
                <a:gd name="T3" fmla="*/ 0 h 52"/>
                <a:gd name="T4" fmla="*/ 15 w 51"/>
                <a:gd name="T5" fmla="*/ 2 h 52"/>
                <a:gd name="T6" fmla="*/ 10 w 51"/>
                <a:gd name="T7" fmla="*/ 5 h 52"/>
                <a:gd name="T8" fmla="*/ 7 w 51"/>
                <a:gd name="T9" fmla="*/ 7 h 52"/>
                <a:gd name="T10" fmla="*/ 3 w 51"/>
                <a:gd name="T11" fmla="*/ 12 h 52"/>
                <a:gd name="T12" fmla="*/ 1 w 51"/>
                <a:gd name="T13" fmla="*/ 15 h 52"/>
                <a:gd name="T14" fmla="*/ 0 w 51"/>
                <a:gd name="T15" fmla="*/ 20 h 52"/>
                <a:gd name="T16" fmla="*/ 0 w 51"/>
                <a:gd name="T17" fmla="*/ 26 h 52"/>
                <a:gd name="T18" fmla="*/ 0 w 51"/>
                <a:gd name="T19" fmla="*/ 30 h 52"/>
                <a:gd name="T20" fmla="*/ 1 w 51"/>
                <a:gd name="T21" fmla="*/ 35 h 52"/>
                <a:gd name="T22" fmla="*/ 3 w 51"/>
                <a:gd name="T23" fmla="*/ 40 h 52"/>
                <a:gd name="T24" fmla="*/ 7 w 51"/>
                <a:gd name="T25" fmla="*/ 43 h 52"/>
                <a:gd name="T26" fmla="*/ 10 w 51"/>
                <a:gd name="T27" fmla="*/ 47 h 52"/>
                <a:gd name="T28" fmla="*/ 15 w 51"/>
                <a:gd name="T29" fmla="*/ 49 h 52"/>
                <a:gd name="T30" fmla="*/ 20 w 51"/>
                <a:gd name="T31" fmla="*/ 50 h 52"/>
                <a:gd name="T32" fmla="*/ 26 w 51"/>
                <a:gd name="T33" fmla="*/ 52 h 52"/>
                <a:gd name="T34" fmla="*/ 30 w 51"/>
                <a:gd name="T35" fmla="*/ 50 h 52"/>
                <a:gd name="T36" fmla="*/ 35 w 51"/>
                <a:gd name="T37" fmla="*/ 49 h 52"/>
                <a:gd name="T38" fmla="*/ 40 w 51"/>
                <a:gd name="T39" fmla="*/ 47 h 52"/>
                <a:gd name="T40" fmla="*/ 43 w 51"/>
                <a:gd name="T41" fmla="*/ 43 h 52"/>
                <a:gd name="T42" fmla="*/ 47 w 51"/>
                <a:gd name="T43" fmla="*/ 40 h 52"/>
                <a:gd name="T44" fmla="*/ 49 w 51"/>
                <a:gd name="T45" fmla="*/ 35 h 52"/>
                <a:gd name="T46" fmla="*/ 50 w 51"/>
                <a:gd name="T47" fmla="*/ 30 h 52"/>
                <a:gd name="T48" fmla="*/ 51 w 51"/>
                <a:gd name="T49" fmla="*/ 26 h 52"/>
                <a:gd name="T50" fmla="*/ 50 w 51"/>
                <a:gd name="T51" fmla="*/ 20 h 52"/>
                <a:gd name="T52" fmla="*/ 49 w 51"/>
                <a:gd name="T53" fmla="*/ 15 h 52"/>
                <a:gd name="T54" fmla="*/ 47 w 51"/>
                <a:gd name="T55" fmla="*/ 12 h 52"/>
                <a:gd name="T56" fmla="*/ 43 w 51"/>
                <a:gd name="T57" fmla="*/ 7 h 52"/>
                <a:gd name="T58" fmla="*/ 40 w 51"/>
                <a:gd name="T59" fmla="*/ 5 h 52"/>
                <a:gd name="T60" fmla="*/ 35 w 51"/>
                <a:gd name="T61" fmla="*/ 2 h 52"/>
                <a:gd name="T62" fmla="*/ 30 w 51"/>
                <a:gd name="T63" fmla="*/ 0 h 52"/>
                <a:gd name="T64" fmla="*/ 26 w 51"/>
                <a:gd name="T65" fmla="*/ 0 h 5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1" h="52">
                  <a:moveTo>
                    <a:pt x="26" y="0"/>
                  </a:moveTo>
                  <a:lnTo>
                    <a:pt x="20" y="0"/>
                  </a:lnTo>
                  <a:lnTo>
                    <a:pt x="15" y="2"/>
                  </a:lnTo>
                  <a:lnTo>
                    <a:pt x="10" y="5"/>
                  </a:lnTo>
                  <a:lnTo>
                    <a:pt x="7" y="7"/>
                  </a:lnTo>
                  <a:lnTo>
                    <a:pt x="3" y="12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1" y="35"/>
                  </a:lnTo>
                  <a:lnTo>
                    <a:pt x="3" y="40"/>
                  </a:lnTo>
                  <a:lnTo>
                    <a:pt x="7" y="43"/>
                  </a:lnTo>
                  <a:lnTo>
                    <a:pt x="10" y="47"/>
                  </a:lnTo>
                  <a:lnTo>
                    <a:pt x="15" y="49"/>
                  </a:lnTo>
                  <a:lnTo>
                    <a:pt x="20" y="50"/>
                  </a:lnTo>
                  <a:lnTo>
                    <a:pt x="26" y="52"/>
                  </a:lnTo>
                  <a:lnTo>
                    <a:pt x="30" y="50"/>
                  </a:lnTo>
                  <a:lnTo>
                    <a:pt x="35" y="49"/>
                  </a:lnTo>
                  <a:lnTo>
                    <a:pt x="40" y="47"/>
                  </a:lnTo>
                  <a:lnTo>
                    <a:pt x="43" y="43"/>
                  </a:lnTo>
                  <a:lnTo>
                    <a:pt x="47" y="40"/>
                  </a:lnTo>
                  <a:lnTo>
                    <a:pt x="49" y="35"/>
                  </a:lnTo>
                  <a:lnTo>
                    <a:pt x="50" y="30"/>
                  </a:lnTo>
                  <a:lnTo>
                    <a:pt x="51" y="26"/>
                  </a:lnTo>
                  <a:lnTo>
                    <a:pt x="50" y="20"/>
                  </a:lnTo>
                  <a:lnTo>
                    <a:pt x="49" y="15"/>
                  </a:lnTo>
                  <a:lnTo>
                    <a:pt x="47" y="12"/>
                  </a:lnTo>
                  <a:lnTo>
                    <a:pt x="43" y="7"/>
                  </a:lnTo>
                  <a:lnTo>
                    <a:pt x="40" y="5"/>
                  </a:lnTo>
                  <a:lnTo>
                    <a:pt x="35" y="2"/>
                  </a:lnTo>
                  <a:lnTo>
                    <a:pt x="30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8" name="Freeform 42"/>
            <p:cNvSpPr/>
            <p:nvPr/>
          </p:nvSpPr>
          <p:spPr bwMode="auto">
            <a:xfrm>
              <a:off x="2702969" y="4671310"/>
              <a:ext cx="80963" cy="82550"/>
            </a:xfrm>
            <a:custGeom>
              <a:avLst/>
              <a:gdLst>
                <a:gd name="T0" fmla="*/ 26 w 51"/>
                <a:gd name="T1" fmla="*/ 0 h 52"/>
                <a:gd name="T2" fmla="*/ 20 w 51"/>
                <a:gd name="T3" fmla="*/ 0 h 52"/>
                <a:gd name="T4" fmla="*/ 15 w 51"/>
                <a:gd name="T5" fmla="*/ 2 h 52"/>
                <a:gd name="T6" fmla="*/ 10 w 51"/>
                <a:gd name="T7" fmla="*/ 5 h 52"/>
                <a:gd name="T8" fmla="*/ 7 w 51"/>
                <a:gd name="T9" fmla="*/ 7 h 52"/>
                <a:gd name="T10" fmla="*/ 3 w 51"/>
                <a:gd name="T11" fmla="*/ 12 h 52"/>
                <a:gd name="T12" fmla="*/ 1 w 51"/>
                <a:gd name="T13" fmla="*/ 15 h 52"/>
                <a:gd name="T14" fmla="*/ 0 w 51"/>
                <a:gd name="T15" fmla="*/ 20 h 52"/>
                <a:gd name="T16" fmla="*/ 0 w 51"/>
                <a:gd name="T17" fmla="*/ 26 h 52"/>
                <a:gd name="T18" fmla="*/ 0 w 51"/>
                <a:gd name="T19" fmla="*/ 30 h 52"/>
                <a:gd name="T20" fmla="*/ 1 w 51"/>
                <a:gd name="T21" fmla="*/ 35 h 52"/>
                <a:gd name="T22" fmla="*/ 3 w 51"/>
                <a:gd name="T23" fmla="*/ 40 h 52"/>
                <a:gd name="T24" fmla="*/ 7 w 51"/>
                <a:gd name="T25" fmla="*/ 43 h 52"/>
                <a:gd name="T26" fmla="*/ 10 w 51"/>
                <a:gd name="T27" fmla="*/ 47 h 52"/>
                <a:gd name="T28" fmla="*/ 15 w 51"/>
                <a:gd name="T29" fmla="*/ 49 h 52"/>
                <a:gd name="T30" fmla="*/ 20 w 51"/>
                <a:gd name="T31" fmla="*/ 50 h 52"/>
                <a:gd name="T32" fmla="*/ 26 w 51"/>
                <a:gd name="T33" fmla="*/ 52 h 52"/>
                <a:gd name="T34" fmla="*/ 30 w 51"/>
                <a:gd name="T35" fmla="*/ 50 h 52"/>
                <a:gd name="T36" fmla="*/ 35 w 51"/>
                <a:gd name="T37" fmla="*/ 49 h 52"/>
                <a:gd name="T38" fmla="*/ 40 w 51"/>
                <a:gd name="T39" fmla="*/ 47 h 52"/>
                <a:gd name="T40" fmla="*/ 43 w 51"/>
                <a:gd name="T41" fmla="*/ 43 h 52"/>
                <a:gd name="T42" fmla="*/ 47 w 51"/>
                <a:gd name="T43" fmla="*/ 40 h 52"/>
                <a:gd name="T44" fmla="*/ 49 w 51"/>
                <a:gd name="T45" fmla="*/ 35 h 52"/>
                <a:gd name="T46" fmla="*/ 50 w 51"/>
                <a:gd name="T47" fmla="*/ 30 h 52"/>
                <a:gd name="T48" fmla="*/ 51 w 51"/>
                <a:gd name="T49" fmla="*/ 26 h 52"/>
                <a:gd name="T50" fmla="*/ 50 w 51"/>
                <a:gd name="T51" fmla="*/ 20 h 52"/>
                <a:gd name="T52" fmla="*/ 49 w 51"/>
                <a:gd name="T53" fmla="*/ 15 h 52"/>
                <a:gd name="T54" fmla="*/ 47 w 51"/>
                <a:gd name="T55" fmla="*/ 12 h 52"/>
                <a:gd name="T56" fmla="*/ 43 w 51"/>
                <a:gd name="T57" fmla="*/ 7 h 52"/>
                <a:gd name="T58" fmla="*/ 40 w 51"/>
                <a:gd name="T59" fmla="*/ 5 h 52"/>
                <a:gd name="T60" fmla="*/ 35 w 51"/>
                <a:gd name="T61" fmla="*/ 2 h 52"/>
                <a:gd name="T62" fmla="*/ 30 w 51"/>
                <a:gd name="T63" fmla="*/ 0 h 52"/>
                <a:gd name="T64" fmla="*/ 26 w 51"/>
                <a:gd name="T65" fmla="*/ 0 h 5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1" h="52">
                  <a:moveTo>
                    <a:pt x="26" y="0"/>
                  </a:moveTo>
                  <a:lnTo>
                    <a:pt x="20" y="0"/>
                  </a:lnTo>
                  <a:lnTo>
                    <a:pt x="15" y="2"/>
                  </a:lnTo>
                  <a:lnTo>
                    <a:pt x="10" y="5"/>
                  </a:lnTo>
                  <a:lnTo>
                    <a:pt x="7" y="7"/>
                  </a:lnTo>
                  <a:lnTo>
                    <a:pt x="3" y="12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1" y="35"/>
                  </a:lnTo>
                  <a:lnTo>
                    <a:pt x="3" y="40"/>
                  </a:lnTo>
                  <a:lnTo>
                    <a:pt x="7" y="43"/>
                  </a:lnTo>
                  <a:lnTo>
                    <a:pt x="10" y="47"/>
                  </a:lnTo>
                  <a:lnTo>
                    <a:pt x="15" y="49"/>
                  </a:lnTo>
                  <a:lnTo>
                    <a:pt x="20" y="50"/>
                  </a:lnTo>
                  <a:lnTo>
                    <a:pt x="26" y="52"/>
                  </a:lnTo>
                  <a:lnTo>
                    <a:pt x="30" y="50"/>
                  </a:lnTo>
                  <a:lnTo>
                    <a:pt x="35" y="49"/>
                  </a:lnTo>
                  <a:lnTo>
                    <a:pt x="40" y="47"/>
                  </a:lnTo>
                  <a:lnTo>
                    <a:pt x="43" y="43"/>
                  </a:lnTo>
                  <a:lnTo>
                    <a:pt x="47" y="40"/>
                  </a:lnTo>
                  <a:lnTo>
                    <a:pt x="49" y="35"/>
                  </a:lnTo>
                  <a:lnTo>
                    <a:pt x="50" y="30"/>
                  </a:lnTo>
                  <a:lnTo>
                    <a:pt x="51" y="26"/>
                  </a:lnTo>
                  <a:lnTo>
                    <a:pt x="50" y="20"/>
                  </a:lnTo>
                  <a:lnTo>
                    <a:pt x="49" y="15"/>
                  </a:lnTo>
                  <a:lnTo>
                    <a:pt x="47" y="12"/>
                  </a:lnTo>
                  <a:lnTo>
                    <a:pt x="43" y="7"/>
                  </a:lnTo>
                  <a:lnTo>
                    <a:pt x="40" y="5"/>
                  </a:lnTo>
                  <a:lnTo>
                    <a:pt x="35" y="2"/>
                  </a:lnTo>
                  <a:lnTo>
                    <a:pt x="30" y="0"/>
                  </a:lnTo>
                  <a:lnTo>
                    <a:pt x="26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9" name="Freeform 43"/>
            <p:cNvSpPr/>
            <p:nvPr/>
          </p:nvSpPr>
          <p:spPr bwMode="auto">
            <a:xfrm>
              <a:off x="4276182" y="4671310"/>
              <a:ext cx="80963" cy="82550"/>
            </a:xfrm>
            <a:custGeom>
              <a:avLst/>
              <a:gdLst>
                <a:gd name="T0" fmla="*/ 25 w 51"/>
                <a:gd name="T1" fmla="*/ 0 h 52"/>
                <a:gd name="T2" fmla="*/ 20 w 51"/>
                <a:gd name="T3" fmla="*/ 0 h 52"/>
                <a:gd name="T4" fmla="*/ 15 w 51"/>
                <a:gd name="T5" fmla="*/ 2 h 52"/>
                <a:gd name="T6" fmla="*/ 11 w 51"/>
                <a:gd name="T7" fmla="*/ 5 h 52"/>
                <a:gd name="T8" fmla="*/ 7 w 51"/>
                <a:gd name="T9" fmla="*/ 7 h 52"/>
                <a:gd name="T10" fmla="*/ 4 w 51"/>
                <a:gd name="T11" fmla="*/ 12 h 52"/>
                <a:gd name="T12" fmla="*/ 1 w 51"/>
                <a:gd name="T13" fmla="*/ 15 h 52"/>
                <a:gd name="T14" fmla="*/ 0 w 51"/>
                <a:gd name="T15" fmla="*/ 20 h 52"/>
                <a:gd name="T16" fmla="*/ 0 w 51"/>
                <a:gd name="T17" fmla="*/ 26 h 52"/>
                <a:gd name="T18" fmla="*/ 0 w 51"/>
                <a:gd name="T19" fmla="*/ 30 h 52"/>
                <a:gd name="T20" fmla="*/ 1 w 51"/>
                <a:gd name="T21" fmla="*/ 35 h 52"/>
                <a:gd name="T22" fmla="*/ 4 w 51"/>
                <a:gd name="T23" fmla="*/ 40 h 52"/>
                <a:gd name="T24" fmla="*/ 7 w 51"/>
                <a:gd name="T25" fmla="*/ 43 h 52"/>
                <a:gd name="T26" fmla="*/ 11 w 51"/>
                <a:gd name="T27" fmla="*/ 47 h 52"/>
                <a:gd name="T28" fmla="*/ 15 w 51"/>
                <a:gd name="T29" fmla="*/ 49 h 52"/>
                <a:gd name="T30" fmla="*/ 20 w 51"/>
                <a:gd name="T31" fmla="*/ 50 h 52"/>
                <a:gd name="T32" fmla="*/ 25 w 51"/>
                <a:gd name="T33" fmla="*/ 52 h 52"/>
                <a:gd name="T34" fmla="*/ 31 w 51"/>
                <a:gd name="T35" fmla="*/ 50 h 52"/>
                <a:gd name="T36" fmla="*/ 35 w 51"/>
                <a:gd name="T37" fmla="*/ 49 h 52"/>
                <a:gd name="T38" fmla="*/ 40 w 51"/>
                <a:gd name="T39" fmla="*/ 47 h 52"/>
                <a:gd name="T40" fmla="*/ 44 w 51"/>
                <a:gd name="T41" fmla="*/ 43 h 52"/>
                <a:gd name="T42" fmla="*/ 47 w 51"/>
                <a:gd name="T43" fmla="*/ 40 h 52"/>
                <a:gd name="T44" fmla="*/ 49 w 51"/>
                <a:gd name="T45" fmla="*/ 35 h 52"/>
                <a:gd name="T46" fmla="*/ 51 w 51"/>
                <a:gd name="T47" fmla="*/ 30 h 52"/>
                <a:gd name="T48" fmla="*/ 51 w 51"/>
                <a:gd name="T49" fmla="*/ 26 h 52"/>
                <a:gd name="T50" fmla="*/ 51 w 51"/>
                <a:gd name="T51" fmla="*/ 20 h 52"/>
                <a:gd name="T52" fmla="*/ 49 w 51"/>
                <a:gd name="T53" fmla="*/ 15 h 52"/>
                <a:gd name="T54" fmla="*/ 47 w 51"/>
                <a:gd name="T55" fmla="*/ 12 h 52"/>
                <a:gd name="T56" fmla="*/ 44 w 51"/>
                <a:gd name="T57" fmla="*/ 7 h 52"/>
                <a:gd name="T58" fmla="*/ 40 w 51"/>
                <a:gd name="T59" fmla="*/ 5 h 52"/>
                <a:gd name="T60" fmla="*/ 35 w 51"/>
                <a:gd name="T61" fmla="*/ 2 h 52"/>
                <a:gd name="T62" fmla="*/ 31 w 51"/>
                <a:gd name="T63" fmla="*/ 0 h 52"/>
                <a:gd name="T64" fmla="*/ 25 w 51"/>
                <a:gd name="T65" fmla="*/ 0 h 5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1" h="52">
                  <a:moveTo>
                    <a:pt x="25" y="0"/>
                  </a:moveTo>
                  <a:lnTo>
                    <a:pt x="20" y="0"/>
                  </a:lnTo>
                  <a:lnTo>
                    <a:pt x="15" y="2"/>
                  </a:lnTo>
                  <a:lnTo>
                    <a:pt x="11" y="5"/>
                  </a:lnTo>
                  <a:lnTo>
                    <a:pt x="7" y="7"/>
                  </a:lnTo>
                  <a:lnTo>
                    <a:pt x="4" y="12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1" y="35"/>
                  </a:lnTo>
                  <a:lnTo>
                    <a:pt x="4" y="40"/>
                  </a:lnTo>
                  <a:lnTo>
                    <a:pt x="7" y="43"/>
                  </a:lnTo>
                  <a:lnTo>
                    <a:pt x="11" y="47"/>
                  </a:lnTo>
                  <a:lnTo>
                    <a:pt x="15" y="49"/>
                  </a:lnTo>
                  <a:lnTo>
                    <a:pt x="20" y="50"/>
                  </a:lnTo>
                  <a:lnTo>
                    <a:pt x="25" y="52"/>
                  </a:lnTo>
                  <a:lnTo>
                    <a:pt x="31" y="50"/>
                  </a:lnTo>
                  <a:lnTo>
                    <a:pt x="35" y="49"/>
                  </a:lnTo>
                  <a:lnTo>
                    <a:pt x="40" y="47"/>
                  </a:lnTo>
                  <a:lnTo>
                    <a:pt x="44" y="43"/>
                  </a:lnTo>
                  <a:lnTo>
                    <a:pt x="47" y="40"/>
                  </a:lnTo>
                  <a:lnTo>
                    <a:pt x="49" y="35"/>
                  </a:lnTo>
                  <a:lnTo>
                    <a:pt x="51" y="30"/>
                  </a:lnTo>
                  <a:lnTo>
                    <a:pt x="51" y="26"/>
                  </a:lnTo>
                  <a:lnTo>
                    <a:pt x="51" y="20"/>
                  </a:lnTo>
                  <a:lnTo>
                    <a:pt x="49" y="15"/>
                  </a:lnTo>
                  <a:lnTo>
                    <a:pt x="47" y="12"/>
                  </a:lnTo>
                  <a:lnTo>
                    <a:pt x="44" y="7"/>
                  </a:lnTo>
                  <a:lnTo>
                    <a:pt x="40" y="5"/>
                  </a:lnTo>
                  <a:lnTo>
                    <a:pt x="35" y="2"/>
                  </a:lnTo>
                  <a:lnTo>
                    <a:pt x="31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Freeform 44"/>
            <p:cNvSpPr/>
            <p:nvPr/>
          </p:nvSpPr>
          <p:spPr bwMode="auto">
            <a:xfrm>
              <a:off x="4276182" y="4671310"/>
              <a:ext cx="80963" cy="82550"/>
            </a:xfrm>
            <a:custGeom>
              <a:avLst/>
              <a:gdLst>
                <a:gd name="T0" fmla="*/ 25 w 51"/>
                <a:gd name="T1" fmla="*/ 0 h 52"/>
                <a:gd name="T2" fmla="*/ 20 w 51"/>
                <a:gd name="T3" fmla="*/ 0 h 52"/>
                <a:gd name="T4" fmla="*/ 15 w 51"/>
                <a:gd name="T5" fmla="*/ 2 h 52"/>
                <a:gd name="T6" fmla="*/ 11 w 51"/>
                <a:gd name="T7" fmla="*/ 5 h 52"/>
                <a:gd name="T8" fmla="*/ 7 w 51"/>
                <a:gd name="T9" fmla="*/ 7 h 52"/>
                <a:gd name="T10" fmla="*/ 4 w 51"/>
                <a:gd name="T11" fmla="*/ 12 h 52"/>
                <a:gd name="T12" fmla="*/ 1 w 51"/>
                <a:gd name="T13" fmla="*/ 15 h 52"/>
                <a:gd name="T14" fmla="*/ 0 w 51"/>
                <a:gd name="T15" fmla="*/ 20 h 52"/>
                <a:gd name="T16" fmla="*/ 0 w 51"/>
                <a:gd name="T17" fmla="*/ 26 h 52"/>
                <a:gd name="T18" fmla="*/ 0 w 51"/>
                <a:gd name="T19" fmla="*/ 30 h 52"/>
                <a:gd name="T20" fmla="*/ 1 w 51"/>
                <a:gd name="T21" fmla="*/ 35 h 52"/>
                <a:gd name="T22" fmla="*/ 4 w 51"/>
                <a:gd name="T23" fmla="*/ 40 h 52"/>
                <a:gd name="T24" fmla="*/ 7 w 51"/>
                <a:gd name="T25" fmla="*/ 43 h 52"/>
                <a:gd name="T26" fmla="*/ 11 w 51"/>
                <a:gd name="T27" fmla="*/ 47 h 52"/>
                <a:gd name="T28" fmla="*/ 15 w 51"/>
                <a:gd name="T29" fmla="*/ 49 h 52"/>
                <a:gd name="T30" fmla="*/ 20 w 51"/>
                <a:gd name="T31" fmla="*/ 50 h 52"/>
                <a:gd name="T32" fmla="*/ 25 w 51"/>
                <a:gd name="T33" fmla="*/ 52 h 52"/>
                <a:gd name="T34" fmla="*/ 31 w 51"/>
                <a:gd name="T35" fmla="*/ 50 h 52"/>
                <a:gd name="T36" fmla="*/ 35 w 51"/>
                <a:gd name="T37" fmla="*/ 49 h 52"/>
                <a:gd name="T38" fmla="*/ 40 w 51"/>
                <a:gd name="T39" fmla="*/ 47 h 52"/>
                <a:gd name="T40" fmla="*/ 44 w 51"/>
                <a:gd name="T41" fmla="*/ 43 h 52"/>
                <a:gd name="T42" fmla="*/ 47 w 51"/>
                <a:gd name="T43" fmla="*/ 40 h 52"/>
                <a:gd name="T44" fmla="*/ 49 w 51"/>
                <a:gd name="T45" fmla="*/ 35 h 52"/>
                <a:gd name="T46" fmla="*/ 51 w 51"/>
                <a:gd name="T47" fmla="*/ 30 h 52"/>
                <a:gd name="T48" fmla="*/ 51 w 51"/>
                <a:gd name="T49" fmla="*/ 26 h 52"/>
                <a:gd name="T50" fmla="*/ 51 w 51"/>
                <a:gd name="T51" fmla="*/ 20 h 52"/>
                <a:gd name="T52" fmla="*/ 49 w 51"/>
                <a:gd name="T53" fmla="*/ 15 h 52"/>
                <a:gd name="T54" fmla="*/ 47 w 51"/>
                <a:gd name="T55" fmla="*/ 12 h 52"/>
                <a:gd name="T56" fmla="*/ 44 w 51"/>
                <a:gd name="T57" fmla="*/ 7 h 52"/>
                <a:gd name="T58" fmla="*/ 40 w 51"/>
                <a:gd name="T59" fmla="*/ 5 h 52"/>
                <a:gd name="T60" fmla="*/ 35 w 51"/>
                <a:gd name="T61" fmla="*/ 2 h 52"/>
                <a:gd name="T62" fmla="*/ 31 w 51"/>
                <a:gd name="T63" fmla="*/ 0 h 52"/>
                <a:gd name="T64" fmla="*/ 25 w 51"/>
                <a:gd name="T65" fmla="*/ 0 h 5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1" h="52">
                  <a:moveTo>
                    <a:pt x="25" y="0"/>
                  </a:moveTo>
                  <a:lnTo>
                    <a:pt x="20" y="0"/>
                  </a:lnTo>
                  <a:lnTo>
                    <a:pt x="15" y="2"/>
                  </a:lnTo>
                  <a:lnTo>
                    <a:pt x="11" y="5"/>
                  </a:lnTo>
                  <a:lnTo>
                    <a:pt x="7" y="7"/>
                  </a:lnTo>
                  <a:lnTo>
                    <a:pt x="4" y="12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1" y="35"/>
                  </a:lnTo>
                  <a:lnTo>
                    <a:pt x="4" y="40"/>
                  </a:lnTo>
                  <a:lnTo>
                    <a:pt x="7" y="43"/>
                  </a:lnTo>
                  <a:lnTo>
                    <a:pt x="11" y="47"/>
                  </a:lnTo>
                  <a:lnTo>
                    <a:pt x="15" y="49"/>
                  </a:lnTo>
                  <a:lnTo>
                    <a:pt x="20" y="50"/>
                  </a:lnTo>
                  <a:lnTo>
                    <a:pt x="25" y="52"/>
                  </a:lnTo>
                  <a:lnTo>
                    <a:pt x="31" y="50"/>
                  </a:lnTo>
                  <a:lnTo>
                    <a:pt x="35" y="49"/>
                  </a:lnTo>
                  <a:lnTo>
                    <a:pt x="40" y="47"/>
                  </a:lnTo>
                  <a:lnTo>
                    <a:pt x="44" y="43"/>
                  </a:lnTo>
                  <a:lnTo>
                    <a:pt x="47" y="40"/>
                  </a:lnTo>
                  <a:lnTo>
                    <a:pt x="49" y="35"/>
                  </a:lnTo>
                  <a:lnTo>
                    <a:pt x="51" y="30"/>
                  </a:lnTo>
                  <a:lnTo>
                    <a:pt x="51" y="26"/>
                  </a:lnTo>
                  <a:lnTo>
                    <a:pt x="51" y="20"/>
                  </a:lnTo>
                  <a:lnTo>
                    <a:pt x="49" y="15"/>
                  </a:lnTo>
                  <a:lnTo>
                    <a:pt x="47" y="12"/>
                  </a:lnTo>
                  <a:lnTo>
                    <a:pt x="44" y="7"/>
                  </a:lnTo>
                  <a:lnTo>
                    <a:pt x="40" y="5"/>
                  </a:lnTo>
                  <a:lnTo>
                    <a:pt x="35" y="2"/>
                  </a:lnTo>
                  <a:lnTo>
                    <a:pt x="31" y="0"/>
                  </a:lnTo>
                  <a:lnTo>
                    <a:pt x="25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1" name="Freeform 45"/>
            <p:cNvSpPr/>
            <p:nvPr/>
          </p:nvSpPr>
          <p:spPr bwMode="auto">
            <a:xfrm>
              <a:off x="1947319" y="5126922"/>
              <a:ext cx="79375" cy="79375"/>
            </a:xfrm>
            <a:custGeom>
              <a:avLst/>
              <a:gdLst>
                <a:gd name="T0" fmla="*/ 24 w 50"/>
                <a:gd name="T1" fmla="*/ 0 h 50"/>
                <a:gd name="T2" fmla="*/ 20 w 50"/>
                <a:gd name="T3" fmla="*/ 0 h 50"/>
                <a:gd name="T4" fmla="*/ 15 w 50"/>
                <a:gd name="T5" fmla="*/ 1 h 50"/>
                <a:gd name="T6" fmla="*/ 10 w 50"/>
                <a:gd name="T7" fmla="*/ 3 h 50"/>
                <a:gd name="T8" fmla="*/ 7 w 50"/>
                <a:gd name="T9" fmla="*/ 7 h 50"/>
                <a:gd name="T10" fmla="*/ 3 w 50"/>
                <a:gd name="T11" fmla="*/ 10 h 50"/>
                <a:gd name="T12" fmla="*/ 1 w 50"/>
                <a:gd name="T13" fmla="*/ 15 h 50"/>
                <a:gd name="T14" fmla="*/ 0 w 50"/>
                <a:gd name="T15" fmla="*/ 20 h 50"/>
                <a:gd name="T16" fmla="*/ 0 w 50"/>
                <a:gd name="T17" fmla="*/ 26 h 50"/>
                <a:gd name="T18" fmla="*/ 0 w 50"/>
                <a:gd name="T19" fmla="*/ 30 h 50"/>
                <a:gd name="T20" fmla="*/ 1 w 50"/>
                <a:gd name="T21" fmla="*/ 35 h 50"/>
                <a:gd name="T22" fmla="*/ 3 w 50"/>
                <a:gd name="T23" fmla="*/ 40 h 50"/>
                <a:gd name="T24" fmla="*/ 7 w 50"/>
                <a:gd name="T25" fmla="*/ 43 h 50"/>
                <a:gd name="T26" fmla="*/ 10 w 50"/>
                <a:gd name="T27" fmla="*/ 47 h 50"/>
                <a:gd name="T28" fmla="*/ 15 w 50"/>
                <a:gd name="T29" fmla="*/ 49 h 50"/>
                <a:gd name="T30" fmla="*/ 20 w 50"/>
                <a:gd name="T31" fmla="*/ 50 h 50"/>
                <a:gd name="T32" fmla="*/ 24 w 50"/>
                <a:gd name="T33" fmla="*/ 50 h 50"/>
                <a:gd name="T34" fmla="*/ 30 w 50"/>
                <a:gd name="T35" fmla="*/ 50 h 50"/>
                <a:gd name="T36" fmla="*/ 35 w 50"/>
                <a:gd name="T37" fmla="*/ 49 h 50"/>
                <a:gd name="T38" fmla="*/ 40 w 50"/>
                <a:gd name="T39" fmla="*/ 47 h 50"/>
                <a:gd name="T40" fmla="*/ 43 w 50"/>
                <a:gd name="T41" fmla="*/ 43 h 50"/>
                <a:gd name="T42" fmla="*/ 47 w 50"/>
                <a:gd name="T43" fmla="*/ 40 h 50"/>
                <a:gd name="T44" fmla="*/ 49 w 50"/>
                <a:gd name="T45" fmla="*/ 35 h 50"/>
                <a:gd name="T46" fmla="*/ 50 w 50"/>
                <a:gd name="T47" fmla="*/ 30 h 50"/>
                <a:gd name="T48" fmla="*/ 50 w 50"/>
                <a:gd name="T49" fmla="*/ 26 h 50"/>
                <a:gd name="T50" fmla="*/ 50 w 50"/>
                <a:gd name="T51" fmla="*/ 20 h 50"/>
                <a:gd name="T52" fmla="*/ 49 w 50"/>
                <a:gd name="T53" fmla="*/ 15 h 50"/>
                <a:gd name="T54" fmla="*/ 47 w 50"/>
                <a:gd name="T55" fmla="*/ 10 h 50"/>
                <a:gd name="T56" fmla="*/ 43 w 50"/>
                <a:gd name="T57" fmla="*/ 7 h 50"/>
                <a:gd name="T58" fmla="*/ 40 w 50"/>
                <a:gd name="T59" fmla="*/ 3 h 50"/>
                <a:gd name="T60" fmla="*/ 35 w 50"/>
                <a:gd name="T61" fmla="*/ 1 h 50"/>
                <a:gd name="T62" fmla="*/ 30 w 50"/>
                <a:gd name="T63" fmla="*/ 0 h 50"/>
                <a:gd name="T64" fmla="*/ 24 w 50"/>
                <a:gd name="T65" fmla="*/ 0 h 5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0" h="50">
                  <a:moveTo>
                    <a:pt x="24" y="0"/>
                  </a:moveTo>
                  <a:lnTo>
                    <a:pt x="20" y="0"/>
                  </a:lnTo>
                  <a:lnTo>
                    <a:pt x="15" y="1"/>
                  </a:lnTo>
                  <a:lnTo>
                    <a:pt x="10" y="3"/>
                  </a:lnTo>
                  <a:lnTo>
                    <a:pt x="7" y="7"/>
                  </a:lnTo>
                  <a:lnTo>
                    <a:pt x="3" y="10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1" y="35"/>
                  </a:lnTo>
                  <a:lnTo>
                    <a:pt x="3" y="40"/>
                  </a:lnTo>
                  <a:lnTo>
                    <a:pt x="7" y="43"/>
                  </a:lnTo>
                  <a:lnTo>
                    <a:pt x="10" y="47"/>
                  </a:lnTo>
                  <a:lnTo>
                    <a:pt x="15" y="49"/>
                  </a:lnTo>
                  <a:lnTo>
                    <a:pt x="20" y="50"/>
                  </a:lnTo>
                  <a:lnTo>
                    <a:pt x="24" y="50"/>
                  </a:lnTo>
                  <a:lnTo>
                    <a:pt x="30" y="50"/>
                  </a:lnTo>
                  <a:lnTo>
                    <a:pt x="35" y="49"/>
                  </a:lnTo>
                  <a:lnTo>
                    <a:pt x="40" y="47"/>
                  </a:lnTo>
                  <a:lnTo>
                    <a:pt x="43" y="43"/>
                  </a:lnTo>
                  <a:lnTo>
                    <a:pt x="47" y="40"/>
                  </a:lnTo>
                  <a:lnTo>
                    <a:pt x="49" y="35"/>
                  </a:lnTo>
                  <a:lnTo>
                    <a:pt x="50" y="30"/>
                  </a:lnTo>
                  <a:lnTo>
                    <a:pt x="50" y="26"/>
                  </a:lnTo>
                  <a:lnTo>
                    <a:pt x="50" y="20"/>
                  </a:lnTo>
                  <a:lnTo>
                    <a:pt x="49" y="15"/>
                  </a:lnTo>
                  <a:lnTo>
                    <a:pt x="47" y="10"/>
                  </a:lnTo>
                  <a:lnTo>
                    <a:pt x="43" y="7"/>
                  </a:lnTo>
                  <a:lnTo>
                    <a:pt x="40" y="3"/>
                  </a:lnTo>
                  <a:lnTo>
                    <a:pt x="35" y="1"/>
                  </a:lnTo>
                  <a:lnTo>
                    <a:pt x="30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2" name="Freeform 46"/>
            <p:cNvSpPr/>
            <p:nvPr/>
          </p:nvSpPr>
          <p:spPr bwMode="auto">
            <a:xfrm>
              <a:off x="1947319" y="5126922"/>
              <a:ext cx="79375" cy="79375"/>
            </a:xfrm>
            <a:custGeom>
              <a:avLst/>
              <a:gdLst>
                <a:gd name="T0" fmla="*/ 24 w 50"/>
                <a:gd name="T1" fmla="*/ 0 h 50"/>
                <a:gd name="T2" fmla="*/ 20 w 50"/>
                <a:gd name="T3" fmla="*/ 0 h 50"/>
                <a:gd name="T4" fmla="*/ 15 w 50"/>
                <a:gd name="T5" fmla="*/ 1 h 50"/>
                <a:gd name="T6" fmla="*/ 10 w 50"/>
                <a:gd name="T7" fmla="*/ 3 h 50"/>
                <a:gd name="T8" fmla="*/ 7 w 50"/>
                <a:gd name="T9" fmla="*/ 7 h 50"/>
                <a:gd name="T10" fmla="*/ 3 w 50"/>
                <a:gd name="T11" fmla="*/ 10 h 50"/>
                <a:gd name="T12" fmla="*/ 1 w 50"/>
                <a:gd name="T13" fmla="*/ 15 h 50"/>
                <a:gd name="T14" fmla="*/ 0 w 50"/>
                <a:gd name="T15" fmla="*/ 20 h 50"/>
                <a:gd name="T16" fmla="*/ 0 w 50"/>
                <a:gd name="T17" fmla="*/ 26 h 50"/>
                <a:gd name="T18" fmla="*/ 0 w 50"/>
                <a:gd name="T19" fmla="*/ 30 h 50"/>
                <a:gd name="T20" fmla="*/ 1 w 50"/>
                <a:gd name="T21" fmla="*/ 35 h 50"/>
                <a:gd name="T22" fmla="*/ 3 w 50"/>
                <a:gd name="T23" fmla="*/ 40 h 50"/>
                <a:gd name="T24" fmla="*/ 7 w 50"/>
                <a:gd name="T25" fmla="*/ 43 h 50"/>
                <a:gd name="T26" fmla="*/ 10 w 50"/>
                <a:gd name="T27" fmla="*/ 47 h 50"/>
                <a:gd name="T28" fmla="*/ 15 w 50"/>
                <a:gd name="T29" fmla="*/ 49 h 50"/>
                <a:gd name="T30" fmla="*/ 20 w 50"/>
                <a:gd name="T31" fmla="*/ 50 h 50"/>
                <a:gd name="T32" fmla="*/ 24 w 50"/>
                <a:gd name="T33" fmla="*/ 50 h 50"/>
                <a:gd name="T34" fmla="*/ 30 w 50"/>
                <a:gd name="T35" fmla="*/ 50 h 50"/>
                <a:gd name="T36" fmla="*/ 35 w 50"/>
                <a:gd name="T37" fmla="*/ 49 h 50"/>
                <a:gd name="T38" fmla="*/ 40 w 50"/>
                <a:gd name="T39" fmla="*/ 47 h 50"/>
                <a:gd name="T40" fmla="*/ 43 w 50"/>
                <a:gd name="T41" fmla="*/ 43 h 50"/>
                <a:gd name="T42" fmla="*/ 47 w 50"/>
                <a:gd name="T43" fmla="*/ 40 h 50"/>
                <a:gd name="T44" fmla="*/ 49 w 50"/>
                <a:gd name="T45" fmla="*/ 35 h 50"/>
                <a:gd name="T46" fmla="*/ 50 w 50"/>
                <a:gd name="T47" fmla="*/ 30 h 50"/>
                <a:gd name="T48" fmla="*/ 50 w 50"/>
                <a:gd name="T49" fmla="*/ 26 h 50"/>
                <a:gd name="T50" fmla="*/ 50 w 50"/>
                <a:gd name="T51" fmla="*/ 20 h 50"/>
                <a:gd name="T52" fmla="*/ 49 w 50"/>
                <a:gd name="T53" fmla="*/ 15 h 50"/>
                <a:gd name="T54" fmla="*/ 47 w 50"/>
                <a:gd name="T55" fmla="*/ 10 h 50"/>
                <a:gd name="T56" fmla="*/ 43 w 50"/>
                <a:gd name="T57" fmla="*/ 7 h 50"/>
                <a:gd name="T58" fmla="*/ 40 w 50"/>
                <a:gd name="T59" fmla="*/ 3 h 50"/>
                <a:gd name="T60" fmla="*/ 35 w 50"/>
                <a:gd name="T61" fmla="*/ 1 h 50"/>
                <a:gd name="T62" fmla="*/ 30 w 50"/>
                <a:gd name="T63" fmla="*/ 0 h 50"/>
                <a:gd name="T64" fmla="*/ 24 w 50"/>
                <a:gd name="T65" fmla="*/ 0 h 5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0" h="50">
                  <a:moveTo>
                    <a:pt x="24" y="0"/>
                  </a:moveTo>
                  <a:lnTo>
                    <a:pt x="20" y="0"/>
                  </a:lnTo>
                  <a:lnTo>
                    <a:pt x="15" y="1"/>
                  </a:lnTo>
                  <a:lnTo>
                    <a:pt x="10" y="3"/>
                  </a:lnTo>
                  <a:lnTo>
                    <a:pt x="7" y="7"/>
                  </a:lnTo>
                  <a:lnTo>
                    <a:pt x="3" y="10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1" y="35"/>
                  </a:lnTo>
                  <a:lnTo>
                    <a:pt x="3" y="40"/>
                  </a:lnTo>
                  <a:lnTo>
                    <a:pt x="7" y="43"/>
                  </a:lnTo>
                  <a:lnTo>
                    <a:pt x="10" y="47"/>
                  </a:lnTo>
                  <a:lnTo>
                    <a:pt x="15" y="49"/>
                  </a:lnTo>
                  <a:lnTo>
                    <a:pt x="20" y="50"/>
                  </a:lnTo>
                  <a:lnTo>
                    <a:pt x="24" y="50"/>
                  </a:lnTo>
                  <a:lnTo>
                    <a:pt x="30" y="50"/>
                  </a:lnTo>
                  <a:lnTo>
                    <a:pt x="35" y="49"/>
                  </a:lnTo>
                  <a:lnTo>
                    <a:pt x="40" y="47"/>
                  </a:lnTo>
                  <a:lnTo>
                    <a:pt x="43" y="43"/>
                  </a:lnTo>
                  <a:lnTo>
                    <a:pt x="47" y="40"/>
                  </a:lnTo>
                  <a:lnTo>
                    <a:pt x="49" y="35"/>
                  </a:lnTo>
                  <a:lnTo>
                    <a:pt x="50" y="30"/>
                  </a:lnTo>
                  <a:lnTo>
                    <a:pt x="50" y="26"/>
                  </a:lnTo>
                  <a:lnTo>
                    <a:pt x="50" y="20"/>
                  </a:lnTo>
                  <a:lnTo>
                    <a:pt x="49" y="15"/>
                  </a:lnTo>
                  <a:lnTo>
                    <a:pt x="47" y="10"/>
                  </a:lnTo>
                  <a:lnTo>
                    <a:pt x="43" y="7"/>
                  </a:lnTo>
                  <a:lnTo>
                    <a:pt x="40" y="3"/>
                  </a:lnTo>
                  <a:lnTo>
                    <a:pt x="35" y="1"/>
                  </a:lnTo>
                  <a:lnTo>
                    <a:pt x="30" y="0"/>
                  </a:lnTo>
                  <a:lnTo>
                    <a:pt x="24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3" name="Freeform 47"/>
            <p:cNvSpPr/>
            <p:nvPr/>
          </p:nvSpPr>
          <p:spPr bwMode="auto">
            <a:xfrm>
              <a:off x="3118894" y="5682547"/>
              <a:ext cx="80963" cy="80963"/>
            </a:xfrm>
            <a:custGeom>
              <a:avLst/>
              <a:gdLst>
                <a:gd name="T0" fmla="*/ 26 w 51"/>
                <a:gd name="T1" fmla="*/ 0 h 51"/>
                <a:gd name="T2" fmla="*/ 20 w 51"/>
                <a:gd name="T3" fmla="*/ 0 h 51"/>
                <a:gd name="T4" fmla="*/ 15 w 51"/>
                <a:gd name="T5" fmla="*/ 1 h 51"/>
                <a:gd name="T6" fmla="*/ 11 w 51"/>
                <a:gd name="T7" fmla="*/ 4 h 51"/>
                <a:gd name="T8" fmla="*/ 7 w 51"/>
                <a:gd name="T9" fmla="*/ 7 h 51"/>
                <a:gd name="T10" fmla="*/ 4 w 51"/>
                <a:gd name="T11" fmla="*/ 11 h 51"/>
                <a:gd name="T12" fmla="*/ 1 w 51"/>
                <a:gd name="T13" fmla="*/ 15 h 51"/>
                <a:gd name="T14" fmla="*/ 0 w 51"/>
                <a:gd name="T15" fmla="*/ 20 h 51"/>
                <a:gd name="T16" fmla="*/ 0 w 51"/>
                <a:gd name="T17" fmla="*/ 25 h 51"/>
                <a:gd name="T18" fmla="*/ 0 w 51"/>
                <a:gd name="T19" fmla="*/ 31 h 51"/>
                <a:gd name="T20" fmla="*/ 1 w 51"/>
                <a:gd name="T21" fmla="*/ 35 h 51"/>
                <a:gd name="T22" fmla="*/ 4 w 51"/>
                <a:gd name="T23" fmla="*/ 40 h 51"/>
                <a:gd name="T24" fmla="*/ 7 w 51"/>
                <a:gd name="T25" fmla="*/ 44 h 51"/>
                <a:gd name="T26" fmla="*/ 11 w 51"/>
                <a:gd name="T27" fmla="*/ 47 h 51"/>
                <a:gd name="T28" fmla="*/ 15 w 51"/>
                <a:gd name="T29" fmla="*/ 49 h 51"/>
                <a:gd name="T30" fmla="*/ 20 w 51"/>
                <a:gd name="T31" fmla="*/ 51 h 51"/>
                <a:gd name="T32" fmla="*/ 26 w 51"/>
                <a:gd name="T33" fmla="*/ 51 h 51"/>
                <a:gd name="T34" fmla="*/ 31 w 51"/>
                <a:gd name="T35" fmla="*/ 51 h 51"/>
                <a:gd name="T36" fmla="*/ 35 w 51"/>
                <a:gd name="T37" fmla="*/ 49 h 51"/>
                <a:gd name="T38" fmla="*/ 40 w 51"/>
                <a:gd name="T39" fmla="*/ 47 h 51"/>
                <a:gd name="T40" fmla="*/ 43 w 51"/>
                <a:gd name="T41" fmla="*/ 44 h 51"/>
                <a:gd name="T42" fmla="*/ 47 w 51"/>
                <a:gd name="T43" fmla="*/ 40 h 51"/>
                <a:gd name="T44" fmla="*/ 49 w 51"/>
                <a:gd name="T45" fmla="*/ 35 h 51"/>
                <a:gd name="T46" fmla="*/ 51 w 51"/>
                <a:gd name="T47" fmla="*/ 31 h 51"/>
                <a:gd name="T48" fmla="*/ 51 w 51"/>
                <a:gd name="T49" fmla="*/ 25 h 51"/>
                <a:gd name="T50" fmla="*/ 51 w 51"/>
                <a:gd name="T51" fmla="*/ 20 h 51"/>
                <a:gd name="T52" fmla="*/ 49 w 51"/>
                <a:gd name="T53" fmla="*/ 15 h 51"/>
                <a:gd name="T54" fmla="*/ 47 w 51"/>
                <a:gd name="T55" fmla="*/ 11 h 51"/>
                <a:gd name="T56" fmla="*/ 43 w 51"/>
                <a:gd name="T57" fmla="*/ 7 h 51"/>
                <a:gd name="T58" fmla="*/ 40 w 51"/>
                <a:gd name="T59" fmla="*/ 4 h 51"/>
                <a:gd name="T60" fmla="*/ 35 w 51"/>
                <a:gd name="T61" fmla="*/ 1 h 51"/>
                <a:gd name="T62" fmla="*/ 31 w 51"/>
                <a:gd name="T63" fmla="*/ 0 h 51"/>
                <a:gd name="T64" fmla="*/ 26 w 51"/>
                <a:gd name="T65" fmla="*/ 0 h 5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1" h="51">
                  <a:moveTo>
                    <a:pt x="26" y="0"/>
                  </a:moveTo>
                  <a:lnTo>
                    <a:pt x="20" y="0"/>
                  </a:lnTo>
                  <a:lnTo>
                    <a:pt x="15" y="1"/>
                  </a:lnTo>
                  <a:lnTo>
                    <a:pt x="11" y="4"/>
                  </a:lnTo>
                  <a:lnTo>
                    <a:pt x="7" y="7"/>
                  </a:lnTo>
                  <a:lnTo>
                    <a:pt x="4" y="11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0" y="25"/>
                  </a:lnTo>
                  <a:lnTo>
                    <a:pt x="0" y="31"/>
                  </a:lnTo>
                  <a:lnTo>
                    <a:pt x="1" y="35"/>
                  </a:lnTo>
                  <a:lnTo>
                    <a:pt x="4" y="40"/>
                  </a:lnTo>
                  <a:lnTo>
                    <a:pt x="7" y="44"/>
                  </a:lnTo>
                  <a:lnTo>
                    <a:pt x="11" y="47"/>
                  </a:lnTo>
                  <a:lnTo>
                    <a:pt x="15" y="49"/>
                  </a:lnTo>
                  <a:lnTo>
                    <a:pt x="20" y="51"/>
                  </a:lnTo>
                  <a:lnTo>
                    <a:pt x="26" y="51"/>
                  </a:lnTo>
                  <a:lnTo>
                    <a:pt x="31" y="51"/>
                  </a:lnTo>
                  <a:lnTo>
                    <a:pt x="35" y="49"/>
                  </a:lnTo>
                  <a:lnTo>
                    <a:pt x="40" y="47"/>
                  </a:lnTo>
                  <a:lnTo>
                    <a:pt x="43" y="44"/>
                  </a:lnTo>
                  <a:lnTo>
                    <a:pt x="47" y="40"/>
                  </a:lnTo>
                  <a:lnTo>
                    <a:pt x="49" y="35"/>
                  </a:lnTo>
                  <a:lnTo>
                    <a:pt x="51" y="31"/>
                  </a:lnTo>
                  <a:lnTo>
                    <a:pt x="51" y="25"/>
                  </a:lnTo>
                  <a:lnTo>
                    <a:pt x="51" y="20"/>
                  </a:lnTo>
                  <a:lnTo>
                    <a:pt x="49" y="15"/>
                  </a:lnTo>
                  <a:lnTo>
                    <a:pt x="47" y="11"/>
                  </a:lnTo>
                  <a:lnTo>
                    <a:pt x="43" y="7"/>
                  </a:lnTo>
                  <a:lnTo>
                    <a:pt x="40" y="4"/>
                  </a:lnTo>
                  <a:lnTo>
                    <a:pt x="35" y="1"/>
                  </a:lnTo>
                  <a:lnTo>
                    <a:pt x="31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4" name="Freeform 48"/>
            <p:cNvSpPr/>
            <p:nvPr/>
          </p:nvSpPr>
          <p:spPr bwMode="auto">
            <a:xfrm>
              <a:off x="3118894" y="5682547"/>
              <a:ext cx="80963" cy="80963"/>
            </a:xfrm>
            <a:custGeom>
              <a:avLst/>
              <a:gdLst>
                <a:gd name="T0" fmla="*/ 26 w 51"/>
                <a:gd name="T1" fmla="*/ 0 h 51"/>
                <a:gd name="T2" fmla="*/ 20 w 51"/>
                <a:gd name="T3" fmla="*/ 0 h 51"/>
                <a:gd name="T4" fmla="*/ 15 w 51"/>
                <a:gd name="T5" fmla="*/ 1 h 51"/>
                <a:gd name="T6" fmla="*/ 11 w 51"/>
                <a:gd name="T7" fmla="*/ 4 h 51"/>
                <a:gd name="T8" fmla="*/ 7 w 51"/>
                <a:gd name="T9" fmla="*/ 7 h 51"/>
                <a:gd name="T10" fmla="*/ 4 w 51"/>
                <a:gd name="T11" fmla="*/ 11 h 51"/>
                <a:gd name="T12" fmla="*/ 1 w 51"/>
                <a:gd name="T13" fmla="*/ 15 h 51"/>
                <a:gd name="T14" fmla="*/ 0 w 51"/>
                <a:gd name="T15" fmla="*/ 20 h 51"/>
                <a:gd name="T16" fmla="*/ 0 w 51"/>
                <a:gd name="T17" fmla="*/ 25 h 51"/>
                <a:gd name="T18" fmla="*/ 0 w 51"/>
                <a:gd name="T19" fmla="*/ 31 h 51"/>
                <a:gd name="T20" fmla="*/ 1 w 51"/>
                <a:gd name="T21" fmla="*/ 35 h 51"/>
                <a:gd name="T22" fmla="*/ 4 w 51"/>
                <a:gd name="T23" fmla="*/ 40 h 51"/>
                <a:gd name="T24" fmla="*/ 7 w 51"/>
                <a:gd name="T25" fmla="*/ 44 h 51"/>
                <a:gd name="T26" fmla="*/ 11 w 51"/>
                <a:gd name="T27" fmla="*/ 47 h 51"/>
                <a:gd name="T28" fmla="*/ 15 w 51"/>
                <a:gd name="T29" fmla="*/ 49 h 51"/>
                <a:gd name="T30" fmla="*/ 20 w 51"/>
                <a:gd name="T31" fmla="*/ 51 h 51"/>
                <a:gd name="T32" fmla="*/ 26 w 51"/>
                <a:gd name="T33" fmla="*/ 51 h 51"/>
                <a:gd name="T34" fmla="*/ 31 w 51"/>
                <a:gd name="T35" fmla="*/ 51 h 51"/>
                <a:gd name="T36" fmla="*/ 35 w 51"/>
                <a:gd name="T37" fmla="*/ 49 h 51"/>
                <a:gd name="T38" fmla="*/ 40 w 51"/>
                <a:gd name="T39" fmla="*/ 47 h 51"/>
                <a:gd name="T40" fmla="*/ 43 w 51"/>
                <a:gd name="T41" fmla="*/ 44 h 51"/>
                <a:gd name="T42" fmla="*/ 47 w 51"/>
                <a:gd name="T43" fmla="*/ 40 h 51"/>
                <a:gd name="T44" fmla="*/ 49 w 51"/>
                <a:gd name="T45" fmla="*/ 35 h 51"/>
                <a:gd name="T46" fmla="*/ 51 w 51"/>
                <a:gd name="T47" fmla="*/ 31 h 51"/>
                <a:gd name="T48" fmla="*/ 51 w 51"/>
                <a:gd name="T49" fmla="*/ 25 h 51"/>
                <a:gd name="T50" fmla="*/ 51 w 51"/>
                <a:gd name="T51" fmla="*/ 20 h 51"/>
                <a:gd name="T52" fmla="*/ 49 w 51"/>
                <a:gd name="T53" fmla="*/ 15 h 51"/>
                <a:gd name="T54" fmla="*/ 47 w 51"/>
                <a:gd name="T55" fmla="*/ 11 h 51"/>
                <a:gd name="T56" fmla="*/ 43 w 51"/>
                <a:gd name="T57" fmla="*/ 7 h 51"/>
                <a:gd name="T58" fmla="*/ 40 w 51"/>
                <a:gd name="T59" fmla="*/ 4 h 51"/>
                <a:gd name="T60" fmla="*/ 35 w 51"/>
                <a:gd name="T61" fmla="*/ 1 h 51"/>
                <a:gd name="T62" fmla="*/ 31 w 51"/>
                <a:gd name="T63" fmla="*/ 0 h 51"/>
                <a:gd name="T64" fmla="*/ 26 w 51"/>
                <a:gd name="T65" fmla="*/ 0 h 5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1" h="51">
                  <a:moveTo>
                    <a:pt x="26" y="0"/>
                  </a:moveTo>
                  <a:lnTo>
                    <a:pt x="20" y="0"/>
                  </a:lnTo>
                  <a:lnTo>
                    <a:pt x="15" y="1"/>
                  </a:lnTo>
                  <a:lnTo>
                    <a:pt x="11" y="4"/>
                  </a:lnTo>
                  <a:lnTo>
                    <a:pt x="7" y="7"/>
                  </a:lnTo>
                  <a:lnTo>
                    <a:pt x="4" y="11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0" y="25"/>
                  </a:lnTo>
                  <a:lnTo>
                    <a:pt x="0" y="31"/>
                  </a:lnTo>
                  <a:lnTo>
                    <a:pt x="1" y="35"/>
                  </a:lnTo>
                  <a:lnTo>
                    <a:pt x="4" y="40"/>
                  </a:lnTo>
                  <a:lnTo>
                    <a:pt x="7" y="44"/>
                  </a:lnTo>
                  <a:lnTo>
                    <a:pt x="11" y="47"/>
                  </a:lnTo>
                  <a:lnTo>
                    <a:pt x="15" y="49"/>
                  </a:lnTo>
                  <a:lnTo>
                    <a:pt x="20" y="51"/>
                  </a:lnTo>
                  <a:lnTo>
                    <a:pt x="26" y="51"/>
                  </a:lnTo>
                  <a:lnTo>
                    <a:pt x="31" y="51"/>
                  </a:lnTo>
                  <a:lnTo>
                    <a:pt x="35" y="49"/>
                  </a:lnTo>
                  <a:lnTo>
                    <a:pt x="40" y="47"/>
                  </a:lnTo>
                  <a:lnTo>
                    <a:pt x="43" y="44"/>
                  </a:lnTo>
                  <a:lnTo>
                    <a:pt x="47" y="40"/>
                  </a:lnTo>
                  <a:lnTo>
                    <a:pt x="49" y="35"/>
                  </a:lnTo>
                  <a:lnTo>
                    <a:pt x="51" y="31"/>
                  </a:lnTo>
                  <a:lnTo>
                    <a:pt x="51" y="25"/>
                  </a:lnTo>
                  <a:lnTo>
                    <a:pt x="51" y="20"/>
                  </a:lnTo>
                  <a:lnTo>
                    <a:pt x="49" y="15"/>
                  </a:lnTo>
                  <a:lnTo>
                    <a:pt x="47" y="11"/>
                  </a:lnTo>
                  <a:lnTo>
                    <a:pt x="43" y="7"/>
                  </a:lnTo>
                  <a:lnTo>
                    <a:pt x="40" y="4"/>
                  </a:lnTo>
                  <a:lnTo>
                    <a:pt x="35" y="1"/>
                  </a:lnTo>
                  <a:lnTo>
                    <a:pt x="31" y="0"/>
                  </a:lnTo>
                  <a:lnTo>
                    <a:pt x="26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7" name="Rectangle 51"/>
            <p:cNvSpPr>
              <a:spLocks noChangeArrowheads="1"/>
            </p:cNvSpPr>
            <p:nvPr/>
          </p:nvSpPr>
          <p:spPr bwMode="auto">
            <a:xfrm>
              <a:off x="4828632" y="5547610"/>
              <a:ext cx="15875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500" b="1">
                  <a:solidFill>
                    <a:srgbClr val="336666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68" name="Rectangle 52"/>
            <p:cNvSpPr>
              <a:spLocks noChangeArrowheads="1"/>
            </p:cNvSpPr>
            <p:nvPr/>
          </p:nvSpPr>
          <p:spPr bwMode="auto">
            <a:xfrm>
              <a:off x="3847557" y="5266622"/>
              <a:ext cx="176213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500" b="1">
                  <a:solidFill>
                    <a:srgbClr val="336666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70" name="Rectangle 59"/>
            <p:cNvSpPr>
              <a:spLocks noChangeArrowheads="1"/>
            </p:cNvSpPr>
            <p:nvPr/>
          </p:nvSpPr>
          <p:spPr bwMode="auto">
            <a:xfrm>
              <a:off x="4561932" y="6377872"/>
              <a:ext cx="0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2" name="Freeform 61"/>
            <p:cNvSpPr/>
            <p:nvPr/>
          </p:nvSpPr>
          <p:spPr bwMode="auto">
            <a:xfrm>
              <a:off x="3117307" y="4090285"/>
              <a:ext cx="79375" cy="82550"/>
            </a:xfrm>
            <a:custGeom>
              <a:avLst/>
              <a:gdLst>
                <a:gd name="T0" fmla="*/ 26 w 50"/>
                <a:gd name="T1" fmla="*/ 0 h 52"/>
                <a:gd name="T2" fmla="*/ 20 w 50"/>
                <a:gd name="T3" fmla="*/ 1 h 52"/>
                <a:gd name="T4" fmla="*/ 15 w 50"/>
                <a:gd name="T5" fmla="*/ 3 h 52"/>
                <a:gd name="T6" fmla="*/ 10 w 50"/>
                <a:gd name="T7" fmla="*/ 5 h 52"/>
                <a:gd name="T8" fmla="*/ 7 w 50"/>
                <a:gd name="T9" fmla="*/ 8 h 52"/>
                <a:gd name="T10" fmla="*/ 3 w 50"/>
                <a:gd name="T11" fmla="*/ 12 h 52"/>
                <a:gd name="T12" fmla="*/ 1 w 50"/>
                <a:gd name="T13" fmla="*/ 17 h 52"/>
                <a:gd name="T14" fmla="*/ 0 w 50"/>
                <a:gd name="T15" fmla="*/ 21 h 52"/>
                <a:gd name="T16" fmla="*/ 0 w 50"/>
                <a:gd name="T17" fmla="*/ 26 h 52"/>
                <a:gd name="T18" fmla="*/ 0 w 50"/>
                <a:gd name="T19" fmla="*/ 32 h 52"/>
                <a:gd name="T20" fmla="*/ 1 w 50"/>
                <a:gd name="T21" fmla="*/ 37 h 52"/>
                <a:gd name="T22" fmla="*/ 3 w 50"/>
                <a:gd name="T23" fmla="*/ 41 h 52"/>
                <a:gd name="T24" fmla="*/ 7 w 50"/>
                <a:gd name="T25" fmla="*/ 45 h 52"/>
                <a:gd name="T26" fmla="*/ 10 w 50"/>
                <a:gd name="T27" fmla="*/ 47 h 52"/>
                <a:gd name="T28" fmla="*/ 15 w 50"/>
                <a:gd name="T29" fmla="*/ 50 h 52"/>
                <a:gd name="T30" fmla="*/ 20 w 50"/>
                <a:gd name="T31" fmla="*/ 52 h 52"/>
                <a:gd name="T32" fmla="*/ 26 w 50"/>
                <a:gd name="T33" fmla="*/ 52 h 52"/>
                <a:gd name="T34" fmla="*/ 30 w 50"/>
                <a:gd name="T35" fmla="*/ 52 h 52"/>
                <a:gd name="T36" fmla="*/ 35 w 50"/>
                <a:gd name="T37" fmla="*/ 50 h 52"/>
                <a:gd name="T38" fmla="*/ 40 w 50"/>
                <a:gd name="T39" fmla="*/ 47 h 52"/>
                <a:gd name="T40" fmla="*/ 43 w 50"/>
                <a:gd name="T41" fmla="*/ 45 h 52"/>
                <a:gd name="T42" fmla="*/ 47 w 50"/>
                <a:gd name="T43" fmla="*/ 41 h 52"/>
                <a:gd name="T44" fmla="*/ 49 w 50"/>
                <a:gd name="T45" fmla="*/ 37 h 52"/>
                <a:gd name="T46" fmla="*/ 50 w 50"/>
                <a:gd name="T47" fmla="*/ 32 h 52"/>
                <a:gd name="T48" fmla="*/ 50 w 50"/>
                <a:gd name="T49" fmla="*/ 26 h 52"/>
                <a:gd name="T50" fmla="*/ 50 w 50"/>
                <a:gd name="T51" fmla="*/ 21 h 52"/>
                <a:gd name="T52" fmla="*/ 49 w 50"/>
                <a:gd name="T53" fmla="*/ 17 h 52"/>
                <a:gd name="T54" fmla="*/ 47 w 50"/>
                <a:gd name="T55" fmla="*/ 12 h 52"/>
                <a:gd name="T56" fmla="*/ 43 w 50"/>
                <a:gd name="T57" fmla="*/ 8 h 52"/>
                <a:gd name="T58" fmla="*/ 40 w 50"/>
                <a:gd name="T59" fmla="*/ 5 h 52"/>
                <a:gd name="T60" fmla="*/ 35 w 50"/>
                <a:gd name="T61" fmla="*/ 3 h 52"/>
                <a:gd name="T62" fmla="*/ 30 w 50"/>
                <a:gd name="T63" fmla="*/ 1 h 52"/>
                <a:gd name="T64" fmla="*/ 26 w 50"/>
                <a:gd name="T65" fmla="*/ 0 h 5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0" y="1"/>
                  </a:lnTo>
                  <a:lnTo>
                    <a:pt x="15" y="3"/>
                  </a:lnTo>
                  <a:lnTo>
                    <a:pt x="10" y="5"/>
                  </a:lnTo>
                  <a:lnTo>
                    <a:pt x="7" y="8"/>
                  </a:lnTo>
                  <a:lnTo>
                    <a:pt x="3" y="12"/>
                  </a:lnTo>
                  <a:lnTo>
                    <a:pt x="1" y="17"/>
                  </a:lnTo>
                  <a:lnTo>
                    <a:pt x="0" y="21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1" y="37"/>
                  </a:lnTo>
                  <a:lnTo>
                    <a:pt x="3" y="41"/>
                  </a:lnTo>
                  <a:lnTo>
                    <a:pt x="7" y="45"/>
                  </a:lnTo>
                  <a:lnTo>
                    <a:pt x="10" y="47"/>
                  </a:lnTo>
                  <a:lnTo>
                    <a:pt x="15" y="50"/>
                  </a:lnTo>
                  <a:lnTo>
                    <a:pt x="20" y="52"/>
                  </a:lnTo>
                  <a:lnTo>
                    <a:pt x="26" y="52"/>
                  </a:lnTo>
                  <a:lnTo>
                    <a:pt x="30" y="52"/>
                  </a:lnTo>
                  <a:lnTo>
                    <a:pt x="35" y="50"/>
                  </a:lnTo>
                  <a:lnTo>
                    <a:pt x="40" y="47"/>
                  </a:lnTo>
                  <a:lnTo>
                    <a:pt x="43" y="45"/>
                  </a:lnTo>
                  <a:lnTo>
                    <a:pt x="47" y="41"/>
                  </a:lnTo>
                  <a:lnTo>
                    <a:pt x="49" y="37"/>
                  </a:lnTo>
                  <a:lnTo>
                    <a:pt x="50" y="32"/>
                  </a:lnTo>
                  <a:lnTo>
                    <a:pt x="50" y="26"/>
                  </a:lnTo>
                  <a:lnTo>
                    <a:pt x="50" y="21"/>
                  </a:lnTo>
                  <a:lnTo>
                    <a:pt x="49" y="17"/>
                  </a:lnTo>
                  <a:lnTo>
                    <a:pt x="47" y="12"/>
                  </a:lnTo>
                  <a:lnTo>
                    <a:pt x="43" y="8"/>
                  </a:lnTo>
                  <a:lnTo>
                    <a:pt x="40" y="5"/>
                  </a:lnTo>
                  <a:lnTo>
                    <a:pt x="35" y="3"/>
                  </a:lnTo>
                  <a:lnTo>
                    <a:pt x="30" y="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3" name="Freeform 62"/>
            <p:cNvSpPr/>
            <p:nvPr/>
          </p:nvSpPr>
          <p:spPr bwMode="auto">
            <a:xfrm>
              <a:off x="3117307" y="4090285"/>
              <a:ext cx="79375" cy="82550"/>
            </a:xfrm>
            <a:custGeom>
              <a:avLst/>
              <a:gdLst>
                <a:gd name="T0" fmla="*/ 26 w 50"/>
                <a:gd name="T1" fmla="*/ 0 h 52"/>
                <a:gd name="T2" fmla="*/ 20 w 50"/>
                <a:gd name="T3" fmla="*/ 1 h 52"/>
                <a:gd name="T4" fmla="*/ 15 w 50"/>
                <a:gd name="T5" fmla="*/ 3 h 52"/>
                <a:gd name="T6" fmla="*/ 10 w 50"/>
                <a:gd name="T7" fmla="*/ 5 h 52"/>
                <a:gd name="T8" fmla="*/ 7 w 50"/>
                <a:gd name="T9" fmla="*/ 8 h 52"/>
                <a:gd name="T10" fmla="*/ 3 w 50"/>
                <a:gd name="T11" fmla="*/ 12 h 52"/>
                <a:gd name="T12" fmla="*/ 1 w 50"/>
                <a:gd name="T13" fmla="*/ 17 h 52"/>
                <a:gd name="T14" fmla="*/ 0 w 50"/>
                <a:gd name="T15" fmla="*/ 21 h 52"/>
                <a:gd name="T16" fmla="*/ 0 w 50"/>
                <a:gd name="T17" fmla="*/ 26 h 52"/>
                <a:gd name="T18" fmla="*/ 0 w 50"/>
                <a:gd name="T19" fmla="*/ 32 h 52"/>
                <a:gd name="T20" fmla="*/ 1 w 50"/>
                <a:gd name="T21" fmla="*/ 37 h 52"/>
                <a:gd name="T22" fmla="*/ 3 w 50"/>
                <a:gd name="T23" fmla="*/ 41 h 52"/>
                <a:gd name="T24" fmla="*/ 7 w 50"/>
                <a:gd name="T25" fmla="*/ 45 h 52"/>
                <a:gd name="T26" fmla="*/ 10 w 50"/>
                <a:gd name="T27" fmla="*/ 47 h 52"/>
                <a:gd name="T28" fmla="*/ 15 w 50"/>
                <a:gd name="T29" fmla="*/ 50 h 52"/>
                <a:gd name="T30" fmla="*/ 20 w 50"/>
                <a:gd name="T31" fmla="*/ 52 h 52"/>
                <a:gd name="T32" fmla="*/ 26 w 50"/>
                <a:gd name="T33" fmla="*/ 52 h 52"/>
                <a:gd name="T34" fmla="*/ 30 w 50"/>
                <a:gd name="T35" fmla="*/ 52 h 52"/>
                <a:gd name="T36" fmla="*/ 35 w 50"/>
                <a:gd name="T37" fmla="*/ 50 h 52"/>
                <a:gd name="T38" fmla="*/ 40 w 50"/>
                <a:gd name="T39" fmla="*/ 47 h 52"/>
                <a:gd name="T40" fmla="*/ 43 w 50"/>
                <a:gd name="T41" fmla="*/ 45 h 52"/>
                <a:gd name="T42" fmla="*/ 47 w 50"/>
                <a:gd name="T43" fmla="*/ 41 h 52"/>
                <a:gd name="T44" fmla="*/ 49 w 50"/>
                <a:gd name="T45" fmla="*/ 37 h 52"/>
                <a:gd name="T46" fmla="*/ 50 w 50"/>
                <a:gd name="T47" fmla="*/ 32 h 52"/>
                <a:gd name="T48" fmla="*/ 50 w 50"/>
                <a:gd name="T49" fmla="*/ 26 h 52"/>
                <a:gd name="T50" fmla="*/ 50 w 50"/>
                <a:gd name="T51" fmla="*/ 21 h 52"/>
                <a:gd name="T52" fmla="*/ 49 w 50"/>
                <a:gd name="T53" fmla="*/ 17 h 52"/>
                <a:gd name="T54" fmla="*/ 47 w 50"/>
                <a:gd name="T55" fmla="*/ 12 h 52"/>
                <a:gd name="T56" fmla="*/ 43 w 50"/>
                <a:gd name="T57" fmla="*/ 8 h 52"/>
                <a:gd name="T58" fmla="*/ 40 w 50"/>
                <a:gd name="T59" fmla="*/ 5 h 52"/>
                <a:gd name="T60" fmla="*/ 35 w 50"/>
                <a:gd name="T61" fmla="*/ 3 h 52"/>
                <a:gd name="T62" fmla="*/ 30 w 50"/>
                <a:gd name="T63" fmla="*/ 1 h 52"/>
                <a:gd name="T64" fmla="*/ 26 w 50"/>
                <a:gd name="T65" fmla="*/ 0 h 5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0" y="1"/>
                  </a:lnTo>
                  <a:lnTo>
                    <a:pt x="15" y="3"/>
                  </a:lnTo>
                  <a:lnTo>
                    <a:pt x="10" y="5"/>
                  </a:lnTo>
                  <a:lnTo>
                    <a:pt x="7" y="8"/>
                  </a:lnTo>
                  <a:lnTo>
                    <a:pt x="3" y="12"/>
                  </a:lnTo>
                  <a:lnTo>
                    <a:pt x="1" y="17"/>
                  </a:lnTo>
                  <a:lnTo>
                    <a:pt x="0" y="21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1" y="37"/>
                  </a:lnTo>
                  <a:lnTo>
                    <a:pt x="3" y="41"/>
                  </a:lnTo>
                  <a:lnTo>
                    <a:pt x="7" y="45"/>
                  </a:lnTo>
                  <a:lnTo>
                    <a:pt x="10" y="47"/>
                  </a:lnTo>
                  <a:lnTo>
                    <a:pt x="15" y="50"/>
                  </a:lnTo>
                  <a:lnTo>
                    <a:pt x="20" y="52"/>
                  </a:lnTo>
                  <a:lnTo>
                    <a:pt x="26" y="52"/>
                  </a:lnTo>
                  <a:lnTo>
                    <a:pt x="30" y="52"/>
                  </a:lnTo>
                  <a:lnTo>
                    <a:pt x="35" y="50"/>
                  </a:lnTo>
                  <a:lnTo>
                    <a:pt x="40" y="47"/>
                  </a:lnTo>
                  <a:lnTo>
                    <a:pt x="43" y="45"/>
                  </a:lnTo>
                  <a:lnTo>
                    <a:pt x="47" y="41"/>
                  </a:lnTo>
                  <a:lnTo>
                    <a:pt x="49" y="37"/>
                  </a:lnTo>
                  <a:lnTo>
                    <a:pt x="50" y="32"/>
                  </a:lnTo>
                  <a:lnTo>
                    <a:pt x="50" y="26"/>
                  </a:lnTo>
                  <a:lnTo>
                    <a:pt x="50" y="21"/>
                  </a:lnTo>
                  <a:lnTo>
                    <a:pt x="49" y="17"/>
                  </a:lnTo>
                  <a:lnTo>
                    <a:pt x="47" y="12"/>
                  </a:lnTo>
                  <a:lnTo>
                    <a:pt x="43" y="8"/>
                  </a:lnTo>
                  <a:lnTo>
                    <a:pt x="40" y="5"/>
                  </a:lnTo>
                  <a:lnTo>
                    <a:pt x="35" y="3"/>
                  </a:lnTo>
                  <a:lnTo>
                    <a:pt x="30" y="1"/>
                  </a:lnTo>
                  <a:lnTo>
                    <a:pt x="26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4" name="Freeform 63"/>
            <p:cNvSpPr/>
            <p:nvPr/>
          </p:nvSpPr>
          <p:spPr bwMode="auto">
            <a:xfrm>
              <a:off x="3701507" y="5311072"/>
              <a:ext cx="82550" cy="80963"/>
            </a:xfrm>
            <a:custGeom>
              <a:avLst/>
              <a:gdLst>
                <a:gd name="T0" fmla="*/ 26 w 52"/>
                <a:gd name="T1" fmla="*/ 0 h 51"/>
                <a:gd name="T2" fmla="*/ 21 w 52"/>
                <a:gd name="T3" fmla="*/ 0 h 51"/>
                <a:gd name="T4" fmla="*/ 16 w 52"/>
                <a:gd name="T5" fmla="*/ 1 h 51"/>
                <a:gd name="T6" fmla="*/ 12 w 52"/>
                <a:gd name="T7" fmla="*/ 4 h 51"/>
                <a:gd name="T8" fmla="*/ 8 w 52"/>
                <a:gd name="T9" fmla="*/ 7 h 51"/>
                <a:gd name="T10" fmla="*/ 5 w 52"/>
                <a:gd name="T11" fmla="*/ 11 h 51"/>
                <a:gd name="T12" fmla="*/ 2 w 52"/>
                <a:gd name="T13" fmla="*/ 15 h 51"/>
                <a:gd name="T14" fmla="*/ 1 w 52"/>
                <a:gd name="T15" fmla="*/ 20 h 51"/>
                <a:gd name="T16" fmla="*/ 0 w 52"/>
                <a:gd name="T17" fmla="*/ 25 h 51"/>
                <a:gd name="T18" fmla="*/ 1 w 52"/>
                <a:gd name="T19" fmla="*/ 31 h 51"/>
                <a:gd name="T20" fmla="*/ 2 w 52"/>
                <a:gd name="T21" fmla="*/ 35 h 51"/>
                <a:gd name="T22" fmla="*/ 5 w 52"/>
                <a:gd name="T23" fmla="*/ 40 h 51"/>
                <a:gd name="T24" fmla="*/ 8 w 52"/>
                <a:gd name="T25" fmla="*/ 44 h 51"/>
                <a:gd name="T26" fmla="*/ 12 w 52"/>
                <a:gd name="T27" fmla="*/ 47 h 51"/>
                <a:gd name="T28" fmla="*/ 16 w 52"/>
                <a:gd name="T29" fmla="*/ 50 h 51"/>
                <a:gd name="T30" fmla="*/ 21 w 52"/>
                <a:gd name="T31" fmla="*/ 51 h 51"/>
                <a:gd name="T32" fmla="*/ 26 w 52"/>
                <a:gd name="T33" fmla="*/ 51 h 51"/>
                <a:gd name="T34" fmla="*/ 30 w 52"/>
                <a:gd name="T35" fmla="*/ 51 h 51"/>
                <a:gd name="T36" fmla="*/ 36 w 52"/>
                <a:gd name="T37" fmla="*/ 50 h 51"/>
                <a:gd name="T38" fmla="*/ 40 w 52"/>
                <a:gd name="T39" fmla="*/ 47 h 51"/>
                <a:gd name="T40" fmla="*/ 45 w 52"/>
                <a:gd name="T41" fmla="*/ 44 h 51"/>
                <a:gd name="T42" fmla="*/ 47 w 52"/>
                <a:gd name="T43" fmla="*/ 40 h 51"/>
                <a:gd name="T44" fmla="*/ 49 w 52"/>
                <a:gd name="T45" fmla="*/ 35 h 51"/>
                <a:gd name="T46" fmla="*/ 50 w 52"/>
                <a:gd name="T47" fmla="*/ 31 h 51"/>
                <a:gd name="T48" fmla="*/ 52 w 52"/>
                <a:gd name="T49" fmla="*/ 25 h 51"/>
                <a:gd name="T50" fmla="*/ 50 w 52"/>
                <a:gd name="T51" fmla="*/ 20 h 51"/>
                <a:gd name="T52" fmla="*/ 49 w 52"/>
                <a:gd name="T53" fmla="*/ 15 h 51"/>
                <a:gd name="T54" fmla="*/ 47 w 52"/>
                <a:gd name="T55" fmla="*/ 11 h 51"/>
                <a:gd name="T56" fmla="*/ 45 w 52"/>
                <a:gd name="T57" fmla="*/ 7 h 51"/>
                <a:gd name="T58" fmla="*/ 40 w 52"/>
                <a:gd name="T59" fmla="*/ 4 h 51"/>
                <a:gd name="T60" fmla="*/ 36 w 52"/>
                <a:gd name="T61" fmla="*/ 1 h 51"/>
                <a:gd name="T62" fmla="*/ 30 w 52"/>
                <a:gd name="T63" fmla="*/ 0 h 51"/>
                <a:gd name="T64" fmla="*/ 26 w 52"/>
                <a:gd name="T65" fmla="*/ 0 h 5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2" h="51">
                  <a:moveTo>
                    <a:pt x="26" y="0"/>
                  </a:moveTo>
                  <a:lnTo>
                    <a:pt x="21" y="0"/>
                  </a:lnTo>
                  <a:lnTo>
                    <a:pt x="16" y="1"/>
                  </a:lnTo>
                  <a:lnTo>
                    <a:pt x="12" y="4"/>
                  </a:lnTo>
                  <a:lnTo>
                    <a:pt x="8" y="7"/>
                  </a:lnTo>
                  <a:lnTo>
                    <a:pt x="5" y="11"/>
                  </a:lnTo>
                  <a:lnTo>
                    <a:pt x="2" y="15"/>
                  </a:lnTo>
                  <a:lnTo>
                    <a:pt x="1" y="20"/>
                  </a:lnTo>
                  <a:lnTo>
                    <a:pt x="0" y="25"/>
                  </a:lnTo>
                  <a:lnTo>
                    <a:pt x="1" y="31"/>
                  </a:lnTo>
                  <a:lnTo>
                    <a:pt x="2" y="35"/>
                  </a:lnTo>
                  <a:lnTo>
                    <a:pt x="5" y="40"/>
                  </a:lnTo>
                  <a:lnTo>
                    <a:pt x="8" y="44"/>
                  </a:lnTo>
                  <a:lnTo>
                    <a:pt x="12" y="47"/>
                  </a:lnTo>
                  <a:lnTo>
                    <a:pt x="16" y="50"/>
                  </a:lnTo>
                  <a:lnTo>
                    <a:pt x="21" y="51"/>
                  </a:lnTo>
                  <a:lnTo>
                    <a:pt x="26" y="51"/>
                  </a:lnTo>
                  <a:lnTo>
                    <a:pt x="30" y="51"/>
                  </a:lnTo>
                  <a:lnTo>
                    <a:pt x="36" y="50"/>
                  </a:lnTo>
                  <a:lnTo>
                    <a:pt x="40" y="47"/>
                  </a:lnTo>
                  <a:lnTo>
                    <a:pt x="45" y="44"/>
                  </a:lnTo>
                  <a:lnTo>
                    <a:pt x="47" y="40"/>
                  </a:lnTo>
                  <a:lnTo>
                    <a:pt x="49" y="35"/>
                  </a:lnTo>
                  <a:lnTo>
                    <a:pt x="50" y="31"/>
                  </a:lnTo>
                  <a:lnTo>
                    <a:pt x="52" y="25"/>
                  </a:lnTo>
                  <a:lnTo>
                    <a:pt x="50" y="20"/>
                  </a:lnTo>
                  <a:lnTo>
                    <a:pt x="49" y="15"/>
                  </a:lnTo>
                  <a:lnTo>
                    <a:pt x="47" y="11"/>
                  </a:lnTo>
                  <a:lnTo>
                    <a:pt x="45" y="7"/>
                  </a:lnTo>
                  <a:lnTo>
                    <a:pt x="40" y="4"/>
                  </a:lnTo>
                  <a:lnTo>
                    <a:pt x="36" y="1"/>
                  </a:lnTo>
                  <a:lnTo>
                    <a:pt x="30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5" name="Freeform 64"/>
            <p:cNvSpPr/>
            <p:nvPr/>
          </p:nvSpPr>
          <p:spPr bwMode="auto">
            <a:xfrm>
              <a:off x="3701507" y="5311072"/>
              <a:ext cx="82550" cy="80963"/>
            </a:xfrm>
            <a:custGeom>
              <a:avLst/>
              <a:gdLst>
                <a:gd name="T0" fmla="*/ 26 w 52"/>
                <a:gd name="T1" fmla="*/ 0 h 51"/>
                <a:gd name="T2" fmla="*/ 21 w 52"/>
                <a:gd name="T3" fmla="*/ 0 h 51"/>
                <a:gd name="T4" fmla="*/ 16 w 52"/>
                <a:gd name="T5" fmla="*/ 1 h 51"/>
                <a:gd name="T6" fmla="*/ 12 w 52"/>
                <a:gd name="T7" fmla="*/ 4 h 51"/>
                <a:gd name="T8" fmla="*/ 8 w 52"/>
                <a:gd name="T9" fmla="*/ 7 h 51"/>
                <a:gd name="T10" fmla="*/ 5 w 52"/>
                <a:gd name="T11" fmla="*/ 11 h 51"/>
                <a:gd name="T12" fmla="*/ 2 w 52"/>
                <a:gd name="T13" fmla="*/ 15 h 51"/>
                <a:gd name="T14" fmla="*/ 1 w 52"/>
                <a:gd name="T15" fmla="*/ 20 h 51"/>
                <a:gd name="T16" fmla="*/ 0 w 52"/>
                <a:gd name="T17" fmla="*/ 25 h 51"/>
                <a:gd name="T18" fmla="*/ 1 w 52"/>
                <a:gd name="T19" fmla="*/ 31 h 51"/>
                <a:gd name="T20" fmla="*/ 2 w 52"/>
                <a:gd name="T21" fmla="*/ 35 h 51"/>
                <a:gd name="T22" fmla="*/ 5 w 52"/>
                <a:gd name="T23" fmla="*/ 40 h 51"/>
                <a:gd name="T24" fmla="*/ 8 w 52"/>
                <a:gd name="T25" fmla="*/ 44 h 51"/>
                <a:gd name="T26" fmla="*/ 12 w 52"/>
                <a:gd name="T27" fmla="*/ 47 h 51"/>
                <a:gd name="T28" fmla="*/ 16 w 52"/>
                <a:gd name="T29" fmla="*/ 50 h 51"/>
                <a:gd name="T30" fmla="*/ 21 w 52"/>
                <a:gd name="T31" fmla="*/ 51 h 51"/>
                <a:gd name="T32" fmla="*/ 26 w 52"/>
                <a:gd name="T33" fmla="*/ 51 h 51"/>
                <a:gd name="T34" fmla="*/ 30 w 52"/>
                <a:gd name="T35" fmla="*/ 51 h 51"/>
                <a:gd name="T36" fmla="*/ 36 w 52"/>
                <a:gd name="T37" fmla="*/ 50 h 51"/>
                <a:gd name="T38" fmla="*/ 40 w 52"/>
                <a:gd name="T39" fmla="*/ 47 h 51"/>
                <a:gd name="T40" fmla="*/ 45 w 52"/>
                <a:gd name="T41" fmla="*/ 44 h 51"/>
                <a:gd name="T42" fmla="*/ 47 w 52"/>
                <a:gd name="T43" fmla="*/ 40 h 51"/>
                <a:gd name="T44" fmla="*/ 49 w 52"/>
                <a:gd name="T45" fmla="*/ 35 h 51"/>
                <a:gd name="T46" fmla="*/ 50 w 52"/>
                <a:gd name="T47" fmla="*/ 31 h 51"/>
                <a:gd name="T48" fmla="*/ 52 w 52"/>
                <a:gd name="T49" fmla="*/ 25 h 51"/>
                <a:gd name="T50" fmla="*/ 50 w 52"/>
                <a:gd name="T51" fmla="*/ 20 h 51"/>
                <a:gd name="T52" fmla="*/ 49 w 52"/>
                <a:gd name="T53" fmla="*/ 15 h 51"/>
                <a:gd name="T54" fmla="*/ 47 w 52"/>
                <a:gd name="T55" fmla="*/ 11 h 51"/>
                <a:gd name="T56" fmla="*/ 45 w 52"/>
                <a:gd name="T57" fmla="*/ 7 h 51"/>
                <a:gd name="T58" fmla="*/ 40 w 52"/>
                <a:gd name="T59" fmla="*/ 4 h 51"/>
                <a:gd name="T60" fmla="*/ 36 w 52"/>
                <a:gd name="T61" fmla="*/ 1 h 51"/>
                <a:gd name="T62" fmla="*/ 30 w 52"/>
                <a:gd name="T63" fmla="*/ 0 h 51"/>
                <a:gd name="T64" fmla="*/ 26 w 52"/>
                <a:gd name="T65" fmla="*/ 0 h 5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2" h="51">
                  <a:moveTo>
                    <a:pt x="26" y="0"/>
                  </a:moveTo>
                  <a:lnTo>
                    <a:pt x="21" y="0"/>
                  </a:lnTo>
                  <a:lnTo>
                    <a:pt x="16" y="1"/>
                  </a:lnTo>
                  <a:lnTo>
                    <a:pt x="12" y="4"/>
                  </a:lnTo>
                  <a:lnTo>
                    <a:pt x="8" y="7"/>
                  </a:lnTo>
                  <a:lnTo>
                    <a:pt x="5" y="11"/>
                  </a:lnTo>
                  <a:lnTo>
                    <a:pt x="2" y="15"/>
                  </a:lnTo>
                  <a:lnTo>
                    <a:pt x="1" y="20"/>
                  </a:lnTo>
                  <a:lnTo>
                    <a:pt x="0" y="25"/>
                  </a:lnTo>
                  <a:lnTo>
                    <a:pt x="1" y="31"/>
                  </a:lnTo>
                  <a:lnTo>
                    <a:pt x="2" y="35"/>
                  </a:lnTo>
                  <a:lnTo>
                    <a:pt x="5" y="40"/>
                  </a:lnTo>
                  <a:lnTo>
                    <a:pt x="8" y="44"/>
                  </a:lnTo>
                  <a:lnTo>
                    <a:pt x="12" y="47"/>
                  </a:lnTo>
                  <a:lnTo>
                    <a:pt x="16" y="50"/>
                  </a:lnTo>
                  <a:lnTo>
                    <a:pt x="21" y="51"/>
                  </a:lnTo>
                  <a:lnTo>
                    <a:pt x="26" y="51"/>
                  </a:lnTo>
                  <a:lnTo>
                    <a:pt x="30" y="51"/>
                  </a:lnTo>
                  <a:lnTo>
                    <a:pt x="36" y="50"/>
                  </a:lnTo>
                  <a:lnTo>
                    <a:pt x="40" y="47"/>
                  </a:lnTo>
                  <a:lnTo>
                    <a:pt x="45" y="44"/>
                  </a:lnTo>
                  <a:lnTo>
                    <a:pt x="47" y="40"/>
                  </a:lnTo>
                  <a:lnTo>
                    <a:pt x="49" y="35"/>
                  </a:lnTo>
                  <a:lnTo>
                    <a:pt x="50" y="31"/>
                  </a:lnTo>
                  <a:lnTo>
                    <a:pt x="52" y="25"/>
                  </a:lnTo>
                  <a:lnTo>
                    <a:pt x="50" y="20"/>
                  </a:lnTo>
                  <a:lnTo>
                    <a:pt x="49" y="15"/>
                  </a:lnTo>
                  <a:lnTo>
                    <a:pt x="47" y="11"/>
                  </a:lnTo>
                  <a:lnTo>
                    <a:pt x="45" y="7"/>
                  </a:lnTo>
                  <a:lnTo>
                    <a:pt x="40" y="4"/>
                  </a:lnTo>
                  <a:lnTo>
                    <a:pt x="36" y="1"/>
                  </a:lnTo>
                  <a:lnTo>
                    <a:pt x="30" y="0"/>
                  </a:lnTo>
                  <a:lnTo>
                    <a:pt x="26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6" name="Freeform 65"/>
            <p:cNvSpPr/>
            <p:nvPr/>
          </p:nvSpPr>
          <p:spPr bwMode="auto">
            <a:xfrm>
              <a:off x="4680994" y="5674610"/>
              <a:ext cx="82550" cy="84138"/>
            </a:xfrm>
            <a:custGeom>
              <a:avLst/>
              <a:gdLst>
                <a:gd name="T0" fmla="*/ 26 w 52"/>
                <a:gd name="T1" fmla="*/ 0 h 53"/>
                <a:gd name="T2" fmla="*/ 21 w 52"/>
                <a:gd name="T3" fmla="*/ 2 h 53"/>
                <a:gd name="T4" fmla="*/ 17 w 52"/>
                <a:gd name="T5" fmla="*/ 3 h 53"/>
                <a:gd name="T6" fmla="*/ 12 w 52"/>
                <a:gd name="T7" fmla="*/ 5 h 53"/>
                <a:gd name="T8" fmla="*/ 8 w 52"/>
                <a:gd name="T9" fmla="*/ 9 h 53"/>
                <a:gd name="T10" fmla="*/ 5 w 52"/>
                <a:gd name="T11" fmla="*/ 12 h 53"/>
                <a:gd name="T12" fmla="*/ 3 w 52"/>
                <a:gd name="T13" fmla="*/ 17 h 53"/>
                <a:gd name="T14" fmla="*/ 1 w 52"/>
                <a:gd name="T15" fmla="*/ 22 h 53"/>
                <a:gd name="T16" fmla="*/ 0 w 52"/>
                <a:gd name="T17" fmla="*/ 27 h 53"/>
                <a:gd name="T18" fmla="*/ 1 w 52"/>
                <a:gd name="T19" fmla="*/ 32 h 53"/>
                <a:gd name="T20" fmla="*/ 3 w 52"/>
                <a:gd name="T21" fmla="*/ 37 h 53"/>
                <a:gd name="T22" fmla="*/ 5 w 52"/>
                <a:gd name="T23" fmla="*/ 42 h 53"/>
                <a:gd name="T24" fmla="*/ 8 w 52"/>
                <a:gd name="T25" fmla="*/ 46 h 53"/>
                <a:gd name="T26" fmla="*/ 12 w 52"/>
                <a:gd name="T27" fmla="*/ 49 h 53"/>
                <a:gd name="T28" fmla="*/ 17 w 52"/>
                <a:gd name="T29" fmla="*/ 51 h 53"/>
                <a:gd name="T30" fmla="*/ 21 w 52"/>
                <a:gd name="T31" fmla="*/ 53 h 53"/>
                <a:gd name="T32" fmla="*/ 26 w 52"/>
                <a:gd name="T33" fmla="*/ 53 h 53"/>
                <a:gd name="T34" fmla="*/ 31 w 52"/>
                <a:gd name="T35" fmla="*/ 53 h 53"/>
                <a:gd name="T36" fmla="*/ 37 w 52"/>
                <a:gd name="T37" fmla="*/ 51 h 53"/>
                <a:gd name="T38" fmla="*/ 40 w 52"/>
                <a:gd name="T39" fmla="*/ 49 h 53"/>
                <a:gd name="T40" fmla="*/ 45 w 52"/>
                <a:gd name="T41" fmla="*/ 46 h 53"/>
                <a:gd name="T42" fmla="*/ 47 w 52"/>
                <a:gd name="T43" fmla="*/ 42 h 53"/>
                <a:gd name="T44" fmla="*/ 50 w 52"/>
                <a:gd name="T45" fmla="*/ 37 h 53"/>
                <a:gd name="T46" fmla="*/ 51 w 52"/>
                <a:gd name="T47" fmla="*/ 32 h 53"/>
                <a:gd name="T48" fmla="*/ 52 w 52"/>
                <a:gd name="T49" fmla="*/ 27 h 53"/>
                <a:gd name="T50" fmla="*/ 51 w 52"/>
                <a:gd name="T51" fmla="*/ 22 h 53"/>
                <a:gd name="T52" fmla="*/ 50 w 52"/>
                <a:gd name="T53" fmla="*/ 17 h 53"/>
                <a:gd name="T54" fmla="*/ 47 w 52"/>
                <a:gd name="T55" fmla="*/ 12 h 53"/>
                <a:gd name="T56" fmla="*/ 45 w 52"/>
                <a:gd name="T57" fmla="*/ 9 h 53"/>
                <a:gd name="T58" fmla="*/ 40 w 52"/>
                <a:gd name="T59" fmla="*/ 5 h 53"/>
                <a:gd name="T60" fmla="*/ 37 w 52"/>
                <a:gd name="T61" fmla="*/ 3 h 53"/>
                <a:gd name="T62" fmla="*/ 31 w 52"/>
                <a:gd name="T63" fmla="*/ 2 h 53"/>
                <a:gd name="T64" fmla="*/ 26 w 52"/>
                <a:gd name="T65" fmla="*/ 0 h 5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2" h="53">
                  <a:moveTo>
                    <a:pt x="26" y="0"/>
                  </a:moveTo>
                  <a:lnTo>
                    <a:pt x="21" y="2"/>
                  </a:lnTo>
                  <a:lnTo>
                    <a:pt x="17" y="3"/>
                  </a:lnTo>
                  <a:lnTo>
                    <a:pt x="12" y="5"/>
                  </a:lnTo>
                  <a:lnTo>
                    <a:pt x="8" y="9"/>
                  </a:lnTo>
                  <a:lnTo>
                    <a:pt x="5" y="12"/>
                  </a:lnTo>
                  <a:lnTo>
                    <a:pt x="3" y="17"/>
                  </a:lnTo>
                  <a:lnTo>
                    <a:pt x="1" y="22"/>
                  </a:lnTo>
                  <a:lnTo>
                    <a:pt x="0" y="27"/>
                  </a:lnTo>
                  <a:lnTo>
                    <a:pt x="1" y="32"/>
                  </a:lnTo>
                  <a:lnTo>
                    <a:pt x="3" y="37"/>
                  </a:lnTo>
                  <a:lnTo>
                    <a:pt x="5" y="42"/>
                  </a:lnTo>
                  <a:lnTo>
                    <a:pt x="8" y="46"/>
                  </a:lnTo>
                  <a:lnTo>
                    <a:pt x="12" y="49"/>
                  </a:lnTo>
                  <a:lnTo>
                    <a:pt x="17" y="51"/>
                  </a:lnTo>
                  <a:lnTo>
                    <a:pt x="21" y="53"/>
                  </a:lnTo>
                  <a:lnTo>
                    <a:pt x="26" y="53"/>
                  </a:lnTo>
                  <a:lnTo>
                    <a:pt x="31" y="53"/>
                  </a:lnTo>
                  <a:lnTo>
                    <a:pt x="37" y="51"/>
                  </a:lnTo>
                  <a:lnTo>
                    <a:pt x="40" y="49"/>
                  </a:lnTo>
                  <a:lnTo>
                    <a:pt x="45" y="46"/>
                  </a:lnTo>
                  <a:lnTo>
                    <a:pt x="47" y="42"/>
                  </a:lnTo>
                  <a:lnTo>
                    <a:pt x="50" y="37"/>
                  </a:lnTo>
                  <a:lnTo>
                    <a:pt x="51" y="32"/>
                  </a:lnTo>
                  <a:lnTo>
                    <a:pt x="52" y="27"/>
                  </a:lnTo>
                  <a:lnTo>
                    <a:pt x="51" y="22"/>
                  </a:lnTo>
                  <a:lnTo>
                    <a:pt x="50" y="17"/>
                  </a:lnTo>
                  <a:lnTo>
                    <a:pt x="47" y="12"/>
                  </a:lnTo>
                  <a:lnTo>
                    <a:pt x="45" y="9"/>
                  </a:lnTo>
                  <a:lnTo>
                    <a:pt x="40" y="5"/>
                  </a:lnTo>
                  <a:lnTo>
                    <a:pt x="37" y="3"/>
                  </a:lnTo>
                  <a:lnTo>
                    <a:pt x="31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7" name="Freeform 66"/>
            <p:cNvSpPr/>
            <p:nvPr/>
          </p:nvSpPr>
          <p:spPr bwMode="auto">
            <a:xfrm>
              <a:off x="4680994" y="5674610"/>
              <a:ext cx="82550" cy="84138"/>
            </a:xfrm>
            <a:custGeom>
              <a:avLst/>
              <a:gdLst>
                <a:gd name="T0" fmla="*/ 26 w 52"/>
                <a:gd name="T1" fmla="*/ 0 h 53"/>
                <a:gd name="T2" fmla="*/ 21 w 52"/>
                <a:gd name="T3" fmla="*/ 2 h 53"/>
                <a:gd name="T4" fmla="*/ 17 w 52"/>
                <a:gd name="T5" fmla="*/ 3 h 53"/>
                <a:gd name="T6" fmla="*/ 12 w 52"/>
                <a:gd name="T7" fmla="*/ 5 h 53"/>
                <a:gd name="T8" fmla="*/ 8 w 52"/>
                <a:gd name="T9" fmla="*/ 9 h 53"/>
                <a:gd name="T10" fmla="*/ 5 w 52"/>
                <a:gd name="T11" fmla="*/ 12 h 53"/>
                <a:gd name="T12" fmla="*/ 3 w 52"/>
                <a:gd name="T13" fmla="*/ 17 h 53"/>
                <a:gd name="T14" fmla="*/ 1 w 52"/>
                <a:gd name="T15" fmla="*/ 22 h 53"/>
                <a:gd name="T16" fmla="*/ 0 w 52"/>
                <a:gd name="T17" fmla="*/ 27 h 53"/>
                <a:gd name="T18" fmla="*/ 1 w 52"/>
                <a:gd name="T19" fmla="*/ 32 h 53"/>
                <a:gd name="T20" fmla="*/ 3 w 52"/>
                <a:gd name="T21" fmla="*/ 37 h 53"/>
                <a:gd name="T22" fmla="*/ 5 w 52"/>
                <a:gd name="T23" fmla="*/ 42 h 53"/>
                <a:gd name="T24" fmla="*/ 8 w 52"/>
                <a:gd name="T25" fmla="*/ 46 h 53"/>
                <a:gd name="T26" fmla="*/ 12 w 52"/>
                <a:gd name="T27" fmla="*/ 49 h 53"/>
                <a:gd name="T28" fmla="*/ 17 w 52"/>
                <a:gd name="T29" fmla="*/ 51 h 53"/>
                <a:gd name="T30" fmla="*/ 21 w 52"/>
                <a:gd name="T31" fmla="*/ 53 h 53"/>
                <a:gd name="T32" fmla="*/ 26 w 52"/>
                <a:gd name="T33" fmla="*/ 53 h 53"/>
                <a:gd name="T34" fmla="*/ 31 w 52"/>
                <a:gd name="T35" fmla="*/ 53 h 53"/>
                <a:gd name="T36" fmla="*/ 37 w 52"/>
                <a:gd name="T37" fmla="*/ 51 h 53"/>
                <a:gd name="T38" fmla="*/ 40 w 52"/>
                <a:gd name="T39" fmla="*/ 49 h 53"/>
                <a:gd name="T40" fmla="*/ 45 w 52"/>
                <a:gd name="T41" fmla="*/ 46 h 53"/>
                <a:gd name="T42" fmla="*/ 47 w 52"/>
                <a:gd name="T43" fmla="*/ 42 h 53"/>
                <a:gd name="T44" fmla="*/ 50 w 52"/>
                <a:gd name="T45" fmla="*/ 37 h 53"/>
                <a:gd name="T46" fmla="*/ 51 w 52"/>
                <a:gd name="T47" fmla="*/ 32 h 53"/>
                <a:gd name="T48" fmla="*/ 52 w 52"/>
                <a:gd name="T49" fmla="*/ 27 h 53"/>
                <a:gd name="T50" fmla="*/ 51 w 52"/>
                <a:gd name="T51" fmla="*/ 22 h 53"/>
                <a:gd name="T52" fmla="*/ 50 w 52"/>
                <a:gd name="T53" fmla="*/ 17 h 53"/>
                <a:gd name="T54" fmla="*/ 47 w 52"/>
                <a:gd name="T55" fmla="*/ 12 h 53"/>
                <a:gd name="T56" fmla="*/ 45 w 52"/>
                <a:gd name="T57" fmla="*/ 9 h 53"/>
                <a:gd name="T58" fmla="*/ 40 w 52"/>
                <a:gd name="T59" fmla="*/ 5 h 53"/>
                <a:gd name="T60" fmla="*/ 37 w 52"/>
                <a:gd name="T61" fmla="*/ 3 h 53"/>
                <a:gd name="T62" fmla="*/ 31 w 52"/>
                <a:gd name="T63" fmla="*/ 2 h 53"/>
                <a:gd name="T64" fmla="*/ 26 w 52"/>
                <a:gd name="T65" fmla="*/ 0 h 5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2" h="53">
                  <a:moveTo>
                    <a:pt x="26" y="0"/>
                  </a:moveTo>
                  <a:lnTo>
                    <a:pt x="21" y="2"/>
                  </a:lnTo>
                  <a:lnTo>
                    <a:pt x="17" y="3"/>
                  </a:lnTo>
                  <a:lnTo>
                    <a:pt x="12" y="5"/>
                  </a:lnTo>
                  <a:lnTo>
                    <a:pt x="8" y="9"/>
                  </a:lnTo>
                  <a:lnTo>
                    <a:pt x="5" y="12"/>
                  </a:lnTo>
                  <a:lnTo>
                    <a:pt x="3" y="17"/>
                  </a:lnTo>
                  <a:lnTo>
                    <a:pt x="1" y="22"/>
                  </a:lnTo>
                  <a:lnTo>
                    <a:pt x="0" y="27"/>
                  </a:lnTo>
                  <a:lnTo>
                    <a:pt x="1" y="32"/>
                  </a:lnTo>
                  <a:lnTo>
                    <a:pt x="3" y="37"/>
                  </a:lnTo>
                  <a:lnTo>
                    <a:pt x="5" y="42"/>
                  </a:lnTo>
                  <a:lnTo>
                    <a:pt x="8" y="46"/>
                  </a:lnTo>
                  <a:lnTo>
                    <a:pt x="12" y="49"/>
                  </a:lnTo>
                  <a:lnTo>
                    <a:pt x="17" y="51"/>
                  </a:lnTo>
                  <a:lnTo>
                    <a:pt x="21" y="53"/>
                  </a:lnTo>
                  <a:lnTo>
                    <a:pt x="26" y="53"/>
                  </a:lnTo>
                  <a:lnTo>
                    <a:pt x="31" y="53"/>
                  </a:lnTo>
                  <a:lnTo>
                    <a:pt x="37" y="51"/>
                  </a:lnTo>
                  <a:lnTo>
                    <a:pt x="40" y="49"/>
                  </a:lnTo>
                  <a:lnTo>
                    <a:pt x="45" y="46"/>
                  </a:lnTo>
                  <a:lnTo>
                    <a:pt x="47" y="42"/>
                  </a:lnTo>
                  <a:lnTo>
                    <a:pt x="50" y="37"/>
                  </a:lnTo>
                  <a:lnTo>
                    <a:pt x="51" y="32"/>
                  </a:lnTo>
                  <a:lnTo>
                    <a:pt x="52" y="27"/>
                  </a:lnTo>
                  <a:lnTo>
                    <a:pt x="51" y="22"/>
                  </a:lnTo>
                  <a:lnTo>
                    <a:pt x="50" y="17"/>
                  </a:lnTo>
                  <a:lnTo>
                    <a:pt x="47" y="12"/>
                  </a:lnTo>
                  <a:lnTo>
                    <a:pt x="45" y="9"/>
                  </a:lnTo>
                  <a:lnTo>
                    <a:pt x="40" y="5"/>
                  </a:lnTo>
                  <a:lnTo>
                    <a:pt x="37" y="3"/>
                  </a:lnTo>
                  <a:lnTo>
                    <a:pt x="31" y="2"/>
                  </a:lnTo>
                  <a:lnTo>
                    <a:pt x="26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8" name="Freeform 67"/>
            <p:cNvSpPr>
              <a:spLocks noEditPoints="1"/>
            </p:cNvSpPr>
            <p:nvPr/>
          </p:nvSpPr>
          <p:spPr bwMode="auto">
            <a:xfrm>
              <a:off x="3144294" y="5203122"/>
              <a:ext cx="441325" cy="520700"/>
            </a:xfrm>
            <a:custGeom>
              <a:avLst/>
              <a:gdLst>
                <a:gd name="T0" fmla="*/ 253 w 278"/>
                <a:gd name="T1" fmla="*/ 45 h 328"/>
                <a:gd name="T2" fmla="*/ 16 w 278"/>
                <a:gd name="T3" fmla="*/ 328 h 328"/>
                <a:gd name="T4" fmla="*/ 0 w 278"/>
                <a:gd name="T5" fmla="*/ 315 h 328"/>
                <a:gd name="T6" fmla="*/ 238 w 278"/>
                <a:gd name="T7" fmla="*/ 32 h 328"/>
                <a:gd name="T8" fmla="*/ 253 w 278"/>
                <a:gd name="T9" fmla="*/ 45 h 328"/>
                <a:gd name="T10" fmla="*/ 225 w 278"/>
                <a:gd name="T11" fmla="*/ 33 h 328"/>
                <a:gd name="T12" fmla="*/ 278 w 278"/>
                <a:gd name="T13" fmla="*/ 0 h 328"/>
                <a:gd name="T14" fmla="*/ 254 w 278"/>
                <a:gd name="T15" fmla="*/ 58 h 328"/>
                <a:gd name="T16" fmla="*/ 225 w 278"/>
                <a:gd name="T17" fmla="*/ 33 h 3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78" h="328">
                  <a:moveTo>
                    <a:pt x="253" y="45"/>
                  </a:moveTo>
                  <a:lnTo>
                    <a:pt x="16" y="328"/>
                  </a:lnTo>
                  <a:lnTo>
                    <a:pt x="0" y="315"/>
                  </a:lnTo>
                  <a:lnTo>
                    <a:pt x="238" y="32"/>
                  </a:lnTo>
                  <a:lnTo>
                    <a:pt x="253" y="45"/>
                  </a:lnTo>
                  <a:close/>
                  <a:moveTo>
                    <a:pt x="225" y="33"/>
                  </a:moveTo>
                  <a:lnTo>
                    <a:pt x="278" y="0"/>
                  </a:lnTo>
                  <a:lnTo>
                    <a:pt x="254" y="58"/>
                  </a:lnTo>
                  <a:lnTo>
                    <a:pt x="225" y="33"/>
                  </a:lnTo>
                  <a:close/>
                </a:path>
              </a:pathLst>
            </a:custGeom>
            <a:solidFill>
              <a:srgbClr val="FF0000"/>
            </a:solidFill>
            <a:ln w="1588">
              <a:solidFill>
                <a:srgbClr val="FF0000"/>
              </a:solidFill>
              <a:prstDash val="solid"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9" name="Freeform 68"/>
            <p:cNvSpPr>
              <a:spLocks noEditPoints="1"/>
            </p:cNvSpPr>
            <p:nvPr/>
          </p:nvSpPr>
          <p:spPr bwMode="auto">
            <a:xfrm>
              <a:off x="3144294" y="5723822"/>
              <a:ext cx="1177925" cy="609600"/>
            </a:xfrm>
            <a:custGeom>
              <a:avLst/>
              <a:gdLst>
                <a:gd name="T0" fmla="*/ 10 w 742"/>
                <a:gd name="T1" fmla="*/ 0 h 384"/>
                <a:gd name="T2" fmla="*/ 702 w 742"/>
                <a:gd name="T3" fmla="*/ 353 h 384"/>
                <a:gd name="T4" fmla="*/ 694 w 742"/>
                <a:gd name="T5" fmla="*/ 370 h 384"/>
                <a:gd name="T6" fmla="*/ 0 w 742"/>
                <a:gd name="T7" fmla="*/ 18 h 384"/>
                <a:gd name="T8" fmla="*/ 10 w 742"/>
                <a:gd name="T9" fmla="*/ 0 h 384"/>
                <a:gd name="T10" fmla="*/ 699 w 742"/>
                <a:gd name="T11" fmla="*/ 340 h 384"/>
                <a:gd name="T12" fmla="*/ 742 w 742"/>
                <a:gd name="T13" fmla="*/ 384 h 384"/>
                <a:gd name="T14" fmla="*/ 681 w 742"/>
                <a:gd name="T15" fmla="*/ 375 h 384"/>
                <a:gd name="T16" fmla="*/ 699 w 742"/>
                <a:gd name="T17" fmla="*/ 340 h 38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42" h="384">
                  <a:moveTo>
                    <a:pt x="10" y="0"/>
                  </a:moveTo>
                  <a:lnTo>
                    <a:pt x="702" y="353"/>
                  </a:lnTo>
                  <a:lnTo>
                    <a:pt x="694" y="370"/>
                  </a:lnTo>
                  <a:lnTo>
                    <a:pt x="0" y="18"/>
                  </a:lnTo>
                  <a:lnTo>
                    <a:pt x="10" y="0"/>
                  </a:lnTo>
                  <a:close/>
                  <a:moveTo>
                    <a:pt x="699" y="340"/>
                  </a:moveTo>
                  <a:lnTo>
                    <a:pt x="742" y="384"/>
                  </a:lnTo>
                  <a:lnTo>
                    <a:pt x="681" y="375"/>
                  </a:lnTo>
                  <a:lnTo>
                    <a:pt x="699" y="340"/>
                  </a:lnTo>
                  <a:close/>
                </a:path>
              </a:pathLst>
            </a:custGeom>
            <a:solidFill>
              <a:srgbClr val="FF0000"/>
            </a:solidFill>
            <a:ln w="1588">
              <a:solidFill>
                <a:srgbClr val="FF0000"/>
              </a:solidFill>
              <a:prstDash val="solid"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0" name="Line 69"/>
            <p:cNvSpPr>
              <a:spLocks noChangeShapeType="1"/>
            </p:cNvSpPr>
            <p:nvPr/>
          </p:nvSpPr>
          <p:spPr bwMode="auto">
            <a:xfrm>
              <a:off x="3179219" y="4183947"/>
              <a:ext cx="1141413" cy="531813"/>
            </a:xfrm>
            <a:prstGeom prst="line">
              <a:avLst/>
            </a:prstGeom>
            <a:noFill/>
            <a:ln w="11113">
              <a:solidFill>
                <a:srgbClr val="99CCCC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81" name="Line 70"/>
            <p:cNvSpPr>
              <a:spLocks noChangeShapeType="1"/>
            </p:cNvSpPr>
            <p:nvPr/>
          </p:nvSpPr>
          <p:spPr bwMode="auto">
            <a:xfrm>
              <a:off x="4338094" y="4722110"/>
              <a:ext cx="398463" cy="990600"/>
            </a:xfrm>
            <a:prstGeom prst="line">
              <a:avLst/>
            </a:prstGeom>
            <a:noFill/>
            <a:ln w="11113">
              <a:solidFill>
                <a:srgbClr val="99CCCC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83" name="Line 72"/>
            <p:cNvSpPr>
              <a:spLocks noChangeShapeType="1"/>
            </p:cNvSpPr>
            <p:nvPr/>
          </p:nvSpPr>
          <p:spPr bwMode="auto">
            <a:xfrm flipH="1">
              <a:off x="4339682" y="5738110"/>
              <a:ext cx="381000" cy="566738"/>
            </a:xfrm>
            <a:prstGeom prst="line">
              <a:avLst/>
            </a:prstGeom>
            <a:noFill/>
            <a:ln w="11113">
              <a:solidFill>
                <a:srgbClr val="99CCCC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84" name="Line 73"/>
            <p:cNvSpPr>
              <a:spLocks noChangeShapeType="1"/>
            </p:cNvSpPr>
            <p:nvPr/>
          </p:nvSpPr>
          <p:spPr bwMode="auto">
            <a:xfrm>
              <a:off x="3171282" y="4191885"/>
              <a:ext cx="415925" cy="982663"/>
            </a:xfrm>
            <a:prstGeom prst="line">
              <a:avLst/>
            </a:prstGeom>
            <a:noFill/>
            <a:ln w="11113">
              <a:solidFill>
                <a:srgbClr val="99CCCC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85" name="Freeform 74"/>
            <p:cNvSpPr>
              <a:spLocks noEditPoints="1"/>
            </p:cNvSpPr>
            <p:nvPr/>
          </p:nvSpPr>
          <p:spPr bwMode="auto">
            <a:xfrm>
              <a:off x="2750594" y="4776085"/>
              <a:ext cx="419100" cy="958850"/>
            </a:xfrm>
            <a:custGeom>
              <a:avLst/>
              <a:gdLst>
                <a:gd name="T0" fmla="*/ 29 w 264"/>
                <a:gd name="T1" fmla="*/ 41 h 604"/>
                <a:gd name="T2" fmla="*/ 264 w 264"/>
                <a:gd name="T3" fmla="*/ 596 h 604"/>
                <a:gd name="T4" fmla="*/ 246 w 264"/>
                <a:gd name="T5" fmla="*/ 604 h 604"/>
                <a:gd name="T6" fmla="*/ 11 w 264"/>
                <a:gd name="T7" fmla="*/ 49 h 604"/>
                <a:gd name="T8" fmla="*/ 29 w 264"/>
                <a:gd name="T9" fmla="*/ 41 h 604"/>
                <a:gd name="T10" fmla="*/ 5 w 264"/>
                <a:gd name="T11" fmla="*/ 62 h 604"/>
                <a:gd name="T12" fmla="*/ 0 w 264"/>
                <a:gd name="T13" fmla="*/ 0 h 604"/>
                <a:gd name="T14" fmla="*/ 41 w 264"/>
                <a:gd name="T15" fmla="*/ 47 h 604"/>
                <a:gd name="T16" fmla="*/ 5 w 264"/>
                <a:gd name="T17" fmla="*/ 62 h 60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64" h="604">
                  <a:moveTo>
                    <a:pt x="29" y="41"/>
                  </a:moveTo>
                  <a:lnTo>
                    <a:pt x="264" y="596"/>
                  </a:lnTo>
                  <a:lnTo>
                    <a:pt x="246" y="604"/>
                  </a:lnTo>
                  <a:lnTo>
                    <a:pt x="11" y="49"/>
                  </a:lnTo>
                  <a:lnTo>
                    <a:pt x="29" y="41"/>
                  </a:lnTo>
                  <a:close/>
                  <a:moveTo>
                    <a:pt x="5" y="62"/>
                  </a:moveTo>
                  <a:lnTo>
                    <a:pt x="0" y="0"/>
                  </a:lnTo>
                  <a:lnTo>
                    <a:pt x="41" y="47"/>
                  </a:lnTo>
                  <a:lnTo>
                    <a:pt x="5" y="62"/>
                  </a:lnTo>
                  <a:close/>
                </a:path>
              </a:pathLst>
            </a:custGeom>
            <a:solidFill>
              <a:srgbClr val="FF0000"/>
            </a:solidFill>
            <a:ln w="1588">
              <a:solidFill>
                <a:srgbClr val="FF0000"/>
              </a:solidFill>
              <a:prstDash val="solid"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6" name="Line 75"/>
            <p:cNvSpPr>
              <a:spLocks noChangeShapeType="1"/>
            </p:cNvSpPr>
            <p:nvPr/>
          </p:nvSpPr>
          <p:spPr bwMode="auto">
            <a:xfrm flipH="1">
              <a:off x="2753769" y="4150610"/>
              <a:ext cx="431800" cy="574675"/>
            </a:xfrm>
            <a:prstGeom prst="line">
              <a:avLst/>
            </a:prstGeom>
            <a:noFill/>
            <a:ln w="11113">
              <a:solidFill>
                <a:srgbClr val="99CCCC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87" name="Freeform 76"/>
            <p:cNvSpPr>
              <a:spLocks noEditPoints="1"/>
            </p:cNvSpPr>
            <p:nvPr/>
          </p:nvSpPr>
          <p:spPr bwMode="auto">
            <a:xfrm>
              <a:off x="3734844" y="5363460"/>
              <a:ext cx="590550" cy="936625"/>
            </a:xfrm>
            <a:custGeom>
              <a:avLst/>
              <a:gdLst>
                <a:gd name="T0" fmla="*/ 19 w 372"/>
                <a:gd name="T1" fmla="*/ 25 h 590"/>
                <a:gd name="T2" fmla="*/ 13 w 372"/>
                <a:gd name="T3" fmla="*/ 25 h 590"/>
                <a:gd name="T4" fmla="*/ 2 w 372"/>
                <a:gd name="T5" fmla="*/ 1 h 590"/>
                <a:gd name="T6" fmla="*/ 7 w 372"/>
                <a:gd name="T7" fmla="*/ 2 h 590"/>
                <a:gd name="T8" fmla="*/ 46 w 372"/>
                <a:gd name="T9" fmla="*/ 68 h 590"/>
                <a:gd name="T10" fmla="*/ 40 w 372"/>
                <a:gd name="T11" fmla="*/ 68 h 590"/>
                <a:gd name="T12" fmla="*/ 29 w 372"/>
                <a:gd name="T13" fmla="*/ 45 h 590"/>
                <a:gd name="T14" fmla="*/ 34 w 372"/>
                <a:gd name="T15" fmla="*/ 46 h 590"/>
                <a:gd name="T16" fmla="*/ 73 w 372"/>
                <a:gd name="T17" fmla="*/ 112 h 590"/>
                <a:gd name="T18" fmla="*/ 67 w 372"/>
                <a:gd name="T19" fmla="*/ 112 h 590"/>
                <a:gd name="T20" fmla="*/ 56 w 372"/>
                <a:gd name="T21" fmla="*/ 88 h 590"/>
                <a:gd name="T22" fmla="*/ 61 w 372"/>
                <a:gd name="T23" fmla="*/ 89 h 590"/>
                <a:gd name="T24" fmla="*/ 100 w 372"/>
                <a:gd name="T25" fmla="*/ 156 h 590"/>
                <a:gd name="T26" fmla="*/ 94 w 372"/>
                <a:gd name="T27" fmla="*/ 155 h 590"/>
                <a:gd name="T28" fmla="*/ 84 w 372"/>
                <a:gd name="T29" fmla="*/ 132 h 590"/>
                <a:gd name="T30" fmla="*/ 89 w 372"/>
                <a:gd name="T31" fmla="*/ 133 h 590"/>
                <a:gd name="T32" fmla="*/ 128 w 372"/>
                <a:gd name="T33" fmla="*/ 200 h 590"/>
                <a:gd name="T34" fmla="*/ 121 w 372"/>
                <a:gd name="T35" fmla="*/ 199 h 590"/>
                <a:gd name="T36" fmla="*/ 112 w 372"/>
                <a:gd name="T37" fmla="*/ 175 h 590"/>
                <a:gd name="T38" fmla="*/ 116 w 372"/>
                <a:gd name="T39" fmla="*/ 176 h 590"/>
                <a:gd name="T40" fmla="*/ 155 w 372"/>
                <a:gd name="T41" fmla="*/ 243 h 590"/>
                <a:gd name="T42" fmla="*/ 149 w 372"/>
                <a:gd name="T43" fmla="*/ 243 h 590"/>
                <a:gd name="T44" fmla="*/ 139 w 372"/>
                <a:gd name="T45" fmla="*/ 219 h 590"/>
                <a:gd name="T46" fmla="*/ 143 w 372"/>
                <a:gd name="T47" fmla="*/ 220 h 590"/>
                <a:gd name="T48" fmla="*/ 182 w 372"/>
                <a:gd name="T49" fmla="*/ 287 h 590"/>
                <a:gd name="T50" fmla="*/ 176 w 372"/>
                <a:gd name="T51" fmla="*/ 287 h 590"/>
                <a:gd name="T52" fmla="*/ 166 w 372"/>
                <a:gd name="T53" fmla="*/ 262 h 590"/>
                <a:gd name="T54" fmla="*/ 171 w 372"/>
                <a:gd name="T55" fmla="*/ 263 h 590"/>
                <a:gd name="T56" fmla="*/ 209 w 372"/>
                <a:gd name="T57" fmla="*/ 330 h 590"/>
                <a:gd name="T58" fmla="*/ 203 w 372"/>
                <a:gd name="T59" fmla="*/ 330 h 590"/>
                <a:gd name="T60" fmla="*/ 193 w 372"/>
                <a:gd name="T61" fmla="*/ 307 h 590"/>
                <a:gd name="T62" fmla="*/ 198 w 372"/>
                <a:gd name="T63" fmla="*/ 308 h 590"/>
                <a:gd name="T64" fmla="*/ 236 w 372"/>
                <a:gd name="T65" fmla="*/ 374 h 590"/>
                <a:gd name="T66" fmla="*/ 230 w 372"/>
                <a:gd name="T67" fmla="*/ 374 h 590"/>
                <a:gd name="T68" fmla="*/ 220 w 372"/>
                <a:gd name="T69" fmla="*/ 350 h 590"/>
                <a:gd name="T70" fmla="*/ 226 w 372"/>
                <a:gd name="T71" fmla="*/ 352 h 590"/>
                <a:gd name="T72" fmla="*/ 265 w 372"/>
                <a:gd name="T73" fmla="*/ 417 h 590"/>
                <a:gd name="T74" fmla="*/ 258 w 372"/>
                <a:gd name="T75" fmla="*/ 417 h 590"/>
                <a:gd name="T76" fmla="*/ 247 w 372"/>
                <a:gd name="T77" fmla="*/ 394 h 590"/>
                <a:gd name="T78" fmla="*/ 253 w 372"/>
                <a:gd name="T79" fmla="*/ 395 h 590"/>
                <a:gd name="T80" fmla="*/ 292 w 372"/>
                <a:gd name="T81" fmla="*/ 461 h 590"/>
                <a:gd name="T82" fmla="*/ 286 w 372"/>
                <a:gd name="T83" fmla="*/ 461 h 590"/>
                <a:gd name="T84" fmla="*/ 275 w 372"/>
                <a:gd name="T85" fmla="*/ 437 h 590"/>
                <a:gd name="T86" fmla="*/ 280 w 372"/>
                <a:gd name="T87" fmla="*/ 439 h 590"/>
                <a:gd name="T88" fmla="*/ 319 w 372"/>
                <a:gd name="T89" fmla="*/ 504 h 590"/>
                <a:gd name="T90" fmla="*/ 313 w 372"/>
                <a:gd name="T91" fmla="*/ 504 h 590"/>
                <a:gd name="T92" fmla="*/ 302 w 372"/>
                <a:gd name="T93" fmla="*/ 481 h 590"/>
                <a:gd name="T94" fmla="*/ 307 w 372"/>
                <a:gd name="T95" fmla="*/ 482 h 590"/>
                <a:gd name="T96" fmla="*/ 346 w 372"/>
                <a:gd name="T97" fmla="*/ 548 h 590"/>
                <a:gd name="T98" fmla="*/ 340 w 372"/>
                <a:gd name="T99" fmla="*/ 548 h 590"/>
                <a:gd name="T100" fmla="*/ 329 w 372"/>
                <a:gd name="T101" fmla="*/ 524 h 590"/>
                <a:gd name="T102" fmla="*/ 334 w 372"/>
                <a:gd name="T103" fmla="*/ 526 h 590"/>
                <a:gd name="T104" fmla="*/ 372 w 372"/>
                <a:gd name="T105" fmla="*/ 589 h 590"/>
                <a:gd name="T106" fmla="*/ 365 w 372"/>
                <a:gd name="T107" fmla="*/ 589 h 590"/>
                <a:gd name="T108" fmla="*/ 356 w 372"/>
                <a:gd name="T109" fmla="*/ 568 h 590"/>
                <a:gd name="T110" fmla="*/ 361 w 372"/>
                <a:gd name="T111" fmla="*/ 569 h 59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372" h="590">
                  <a:moveTo>
                    <a:pt x="7" y="2"/>
                  </a:moveTo>
                  <a:lnTo>
                    <a:pt x="19" y="21"/>
                  </a:lnTo>
                  <a:lnTo>
                    <a:pt x="19" y="22"/>
                  </a:lnTo>
                  <a:lnTo>
                    <a:pt x="19" y="24"/>
                  </a:lnTo>
                  <a:lnTo>
                    <a:pt x="19" y="25"/>
                  </a:lnTo>
                  <a:lnTo>
                    <a:pt x="18" y="26"/>
                  </a:lnTo>
                  <a:lnTo>
                    <a:pt x="16" y="26"/>
                  </a:lnTo>
                  <a:lnTo>
                    <a:pt x="15" y="26"/>
                  </a:lnTo>
                  <a:lnTo>
                    <a:pt x="14" y="26"/>
                  </a:lnTo>
                  <a:lnTo>
                    <a:pt x="13" y="25"/>
                  </a:lnTo>
                  <a:lnTo>
                    <a:pt x="1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2"/>
                  </a:lnTo>
                  <a:lnTo>
                    <a:pt x="2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6" y="1"/>
                  </a:lnTo>
                  <a:lnTo>
                    <a:pt x="7" y="2"/>
                  </a:lnTo>
                  <a:close/>
                  <a:moveTo>
                    <a:pt x="34" y="46"/>
                  </a:moveTo>
                  <a:lnTo>
                    <a:pt x="46" y="65"/>
                  </a:lnTo>
                  <a:lnTo>
                    <a:pt x="47" y="66"/>
                  </a:lnTo>
                  <a:lnTo>
                    <a:pt x="47" y="67"/>
                  </a:lnTo>
                  <a:lnTo>
                    <a:pt x="46" y="68"/>
                  </a:lnTo>
                  <a:lnTo>
                    <a:pt x="45" y="69"/>
                  </a:lnTo>
                  <a:lnTo>
                    <a:pt x="44" y="71"/>
                  </a:lnTo>
                  <a:lnTo>
                    <a:pt x="42" y="71"/>
                  </a:lnTo>
                  <a:lnTo>
                    <a:pt x="41" y="69"/>
                  </a:lnTo>
                  <a:lnTo>
                    <a:pt x="40" y="68"/>
                  </a:lnTo>
                  <a:lnTo>
                    <a:pt x="28" y="49"/>
                  </a:lnTo>
                  <a:lnTo>
                    <a:pt x="27" y="48"/>
                  </a:lnTo>
                  <a:lnTo>
                    <a:pt x="28" y="47"/>
                  </a:lnTo>
                  <a:lnTo>
                    <a:pt x="28" y="46"/>
                  </a:lnTo>
                  <a:lnTo>
                    <a:pt x="29" y="45"/>
                  </a:lnTo>
                  <a:lnTo>
                    <a:pt x="31" y="44"/>
                  </a:lnTo>
                  <a:lnTo>
                    <a:pt x="32" y="45"/>
                  </a:lnTo>
                  <a:lnTo>
                    <a:pt x="33" y="45"/>
                  </a:lnTo>
                  <a:lnTo>
                    <a:pt x="34" y="46"/>
                  </a:lnTo>
                  <a:close/>
                  <a:moveTo>
                    <a:pt x="61" y="89"/>
                  </a:moveTo>
                  <a:lnTo>
                    <a:pt x="73" y="108"/>
                  </a:lnTo>
                  <a:lnTo>
                    <a:pt x="74" y="109"/>
                  </a:lnTo>
                  <a:lnTo>
                    <a:pt x="74" y="111"/>
                  </a:lnTo>
                  <a:lnTo>
                    <a:pt x="73" y="112"/>
                  </a:lnTo>
                  <a:lnTo>
                    <a:pt x="72" y="113"/>
                  </a:lnTo>
                  <a:lnTo>
                    <a:pt x="71" y="114"/>
                  </a:lnTo>
                  <a:lnTo>
                    <a:pt x="69" y="114"/>
                  </a:lnTo>
                  <a:lnTo>
                    <a:pt x="68" y="113"/>
                  </a:lnTo>
                  <a:lnTo>
                    <a:pt x="67" y="112"/>
                  </a:lnTo>
                  <a:lnTo>
                    <a:pt x="55" y="93"/>
                  </a:lnTo>
                  <a:lnTo>
                    <a:pt x="55" y="92"/>
                  </a:lnTo>
                  <a:lnTo>
                    <a:pt x="55" y="91"/>
                  </a:lnTo>
                  <a:lnTo>
                    <a:pt x="55" y="89"/>
                  </a:lnTo>
                  <a:lnTo>
                    <a:pt x="56" y="88"/>
                  </a:lnTo>
                  <a:lnTo>
                    <a:pt x="58" y="88"/>
                  </a:lnTo>
                  <a:lnTo>
                    <a:pt x="60" y="88"/>
                  </a:lnTo>
                  <a:lnTo>
                    <a:pt x="61" y="88"/>
                  </a:lnTo>
                  <a:lnTo>
                    <a:pt x="61" y="89"/>
                  </a:lnTo>
                  <a:close/>
                  <a:moveTo>
                    <a:pt x="89" y="133"/>
                  </a:moveTo>
                  <a:lnTo>
                    <a:pt x="101" y="152"/>
                  </a:lnTo>
                  <a:lnTo>
                    <a:pt x="101" y="153"/>
                  </a:lnTo>
                  <a:lnTo>
                    <a:pt x="101" y="154"/>
                  </a:lnTo>
                  <a:lnTo>
                    <a:pt x="100" y="156"/>
                  </a:lnTo>
                  <a:lnTo>
                    <a:pt x="98" y="158"/>
                  </a:lnTo>
                  <a:lnTo>
                    <a:pt x="96" y="158"/>
                  </a:lnTo>
                  <a:lnTo>
                    <a:pt x="95" y="156"/>
                  </a:lnTo>
                  <a:lnTo>
                    <a:pt x="94" y="155"/>
                  </a:lnTo>
                  <a:lnTo>
                    <a:pt x="82" y="136"/>
                  </a:lnTo>
                  <a:lnTo>
                    <a:pt x="82" y="135"/>
                  </a:lnTo>
                  <a:lnTo>
                    <a:pt x="82" y="134"/>
                  </a:lnTo>
                  <a:lnTo>
                    <a:pt x="82" y="133"/>
                  </a:lnTo>
                  <a:lnTo>
                    <a:pt x="84" y="132"/>
                  </a:lnTo>
                  <a:lnTo>
                    <a:pt x="85" y="132"/>
                  </a:lnTo>
                  <a:lnTo>
                    <a:pt x="87" y="132"/>
                  </a:lnTo>
                  <a:lnTo>
                    <a:pt x="88" y="132"/>
                  </a:lnTo>
                  <a:lnTo>
                    <a:pt x="89" y="133"/>
                  </a:lnTo>
                  <a:close/>
                  <a:moveTo>
                    <a:pt x="116" y="176"/>
                  </a:moveTo>
                  <a:lnTo>
                    <a:pt x="128" y="195"/>
                  </a:lnTo>
                  <a:lnTo>
                    <a:pt x="128" y="196"/>
                  </a:lnTo>
                  <a:lnTo>
                    <a:pt x="128" y="199"/>
                  </a:lnTo>
                  <a:lnTo>
                    <a:pt x="128" y="200"/>
                  </a:lnTo>
                  <a:lnTo>
                    <a:pt x="127" y="200"/>
                  </a:lnTo>
                  <a:lnTo>
                    <a:pt x="126" y="201"/>
                  </a:lnTo>
                  <a:lnTo>
                    <a:pt x="123" y="201"/>
                  </a:lnTo>
                  <a:lnTo>
                    <a:pt x="122" y="200"/>
                  </a:lnTo>
                  <a:lnTo>
                    <a:pt x="121" y="199"/>
                  </a:lnTo>
                  <a:lnTo>
                    <a:pt x="111" y="181"/>
                  </a:lnTo>
                  <a:lnTo>
                    <a:pt x="109" y="179"/>
                  </a:lnTo>
                  <a:lnTo>
                    <a:pt x="109" y="178"/>
                  </a:lnTo>
                  <a:lnTo>
                    <a:pt x="111" y="176"/>
                  </a:lnTo>
                  <a:lnTo>
                    <a:pt x="112" y="175"/>
                  </a:lnTo>
                  <a:lnTo>
                    <a:pt x="113" y="175"/>
                  </a:lnTo>
                  <a:lnTo>
                    <a:pt x="114" y="175"/>
                  </a:lnTo>
                  <a:lnTo>
                    <a:pt x="115" y="175"/>
                  </a:lnTo>
                  <a:lnTo>
                    <a:pt x="116" y="176"/>
                  </a:lnTo>
                  <a:close/>
                  <a:moveTo>
                    <a:pt x="143" y="220"/>
                  </a:moveTo>
                  <a:lnTo>
                    <a:pt x="155" y="239"/>
                  </a:lnTo>
                  <a:lnTo>
                    <a:pt x="155" y="240"/>
                  </a:lnTo>
                  <a:lnTo>
                    <a:pt x="155" y="242"/>
                  </a:lnTo>
                  <a:lnTo>
                    <a:pt x="155" y="243"/>
                  </a:lnTo>
                  <a:lnTo>
                    <a:pt x="154" y="245"/>
                  </a:lnTo>
                  <a:lnTo>
                    <a:pt x="153" y="245"/>
                  </a:lnTo>
                  <a:lnTo>
                    <a:pt x="152" y="245"/>
                  </a:lnTo>
                  <a:lnTo>
                    <a:pt x="149" y="243"/>
                  </a:lnTo>
                  <a:lnTo>
                    <a:pt x="138" y="225"/>
                  </a:lnTo>
                  <a:lnTo>
                    <a:pt x="136" y="222"/>
                  </a:lnTo>
                  <a:lnTo>
                    <a:pt x="136" y="221"/>
                  </a:lnTo>
                  <a:lnTo>
                    <a:pt x="138" y="220"/>
                  </a:lnTo>
                  <a:lnTo>
                    <a:pt x="139" y="219"/>
                  </a:lnTo>
                  <a:lnTo>
                    <a:pt x="140" y="219"/>
                  </a:lnTo>
                  <a:lnTo>
                    <a:pt x="141" y="219"/>
                  </a:lnTo>
                  <a:lnTo>
                    <a:pt x="142" y="219"/>
                  </a:lnTo>
                  <a:lnTo>
                    <a:pt x="143" y="220"/>
                  </a:lnTo>
                  <a:close/>
                  <a:moveTo>
                    <a:pt x="171" y="263"/>
                  </a:moveTo>
                  <a:lnTo>
                    <a:pt x="182" y="282"/>
                  </a:lnTo>
                  <a:lnTo>
                    <a:pt x="183" y="285"/>
                  </a:lnTo>
                  <a:lnTo>
                    <a:pt x="182" y="286"/>
                  </a:lnTo>
                  <a:lnTo>
                    <a:pt x="182" y="287"/>
                  </a:lnTo>
                  <a:lnTo>
                    <a:pt x="181" y="288"/>
                  </a:lnTo>
                  <a:lnTo>
                    <a:pt x="180" y="288"/>
                  </a:lnTo>
                  <a:lnTo>
                    <a:pt x="179" y="288"/>
                  </a:lnTo>
                  <a:lnTo>
                    <a:pt x="178" y="288"/>
                  </a:lnTo>
                  <a:lnTo>
                    <a:pt x="176" y="287"/>
                  </a:lnTo>
                  <a:lnTo>
                    <a:pt x="165" y="268"/>
                  </a:lnTo>
                  <a:lnTo>
                    <a:pt x="163" y="267"/>
                  </a:lnTo>
                  <a:lnTo>
                    <a:pt x="163" y="265"/>
                  </a:lnTo>
                  <a:lnTo>
                    <a:pt x="165" y="263"/>
                  </a:lnTo>
                  <a:lnTo>
                    <a:pt x="166" y="262"/>
                  </a:lnTo>
                  <a:lnTo>
                    <a:pt x="167" y="262"/>
                  </a:lnTo>
                  <a:lnTo>
                    <a:pt x="168" y="262"/>
                  </a:lnTo>
                  <a:lnTo>
                    <a:pt x="169" y="263"/>
                  </a:lnTo>
                  <a:lnTo>
                    <a:pt x="171" y="263"/>
                  </a:lnTo>
                  <a:close/>
                  <a:moveTo>
                    <a:pt x="198" y="308"/>
                  </a:moveTo>
                  <a:lnTo>
                    <a:pt x="209" y="326"/>
                  </a:lnTo>
                  <a:lnTo>
                    <a:pt x="210" y="328"/>
                  </a:lnTo>
                  <a:lnTo>
                    <a:pt x="210" y="329"/>
                  </a:lnTo>
                  <a:lnTo>
                    <a:pt x="209" y="330"/>
                  </a:lnTo>
                  <a:lnTo>
                    <a:pt x="208" y="332"/>
                  </a:lnTo>
                  <a:lnTo>
                    <a:pt x="207" y="332"/>
                  </a:lnTo>
                  <a:lnTo>
                    <a:pt x="206" y="332"/>
                  </a:lnTo>
                  <a:lnTo>
                    <a:pt x="205" y="332"/>
                  </a:lnTo>
                  <a:lnTo>
                    <a:pt x="203" y="330"/>
                  </a:lnTo>
                  <a:lnTo>
                    <a:pt x="192" y="312"/>
                  </a:lnTo>
                  <a:lnTo>
                    <a:pt x="192" y="310"/>
                  </a:lnTo>
                  <a:lnTo>
                    <a:pt x="192" y="308"/>
                  </a:lnTo>
                  <a:lnTo>
                    <a:pt x="192" y="307"/>
                  </a:lnTo>
                  <a:lnTo>
                    <a:pt x="193" y="307"/>
                  </a:lnTo>
                  <a:lnTo>
                    <a:pt x="194" y="306"/>
                  </a:lnTo>
                  <a:lnTo>
                    <a:pt x="195" y="306"/>
                  </a:lnTo>
                  <a:lnTo>
                    <a:pt x="198" y="307"/>
                  </a:lnTo>
                  <a:lnTo>
                    <a:pt x="198" y="308"/>
                  </a:lnTo>
                  <a:close/>
                  <a:moveTo>
                    <a:pt x="226" y="352"/>
                  </a:moveTo>
                  <a:lnTo>
                    <a:pt x="238" y="370"/>
                  </a:lnTo>
                  <a:lnTo>
                    <a:pt x="238" y="372"/>
                  </a:lnTo>
                  <a:lnTo>
                    <a:pt x="238" y="373"/>
                  </a:lnTo>
                  <a:lnTo>
                    <a:pt x="236" y="374"/>
                  </a:lnTo>
                  <a:lnTo>
                    <a:pt x="236" y="375"/>
                  </a:lnTo>
                  <a:lnTo>
                    <a:pt x="234" y="375"/>
                  </a:lnTo>
                  <a:lnTo>
                    <a:pt x="233" y="375"/>
                  </a:lnTo>
                  <a:lnTo>
                    <a:pt x="232" y="375"/>
                  </a:lnTo>
                  <a:lnTo>
                    <a:pt x="230" y="374"/>
                  </a:lnTo>
                  <a:lnTo>
                    <a:pt x="219" y="355"/>
                  </a:lnTo>
                  <a:lnTo>
                    <a:pt x="219" y="354"/>
                  </a:lnTo>
                  <a:lnTo>
                    <a:pt x="219" y="353"/>
                  </a:lnTo>
                  <a:lnTo>
                    <a:pt x="219" y="350"/>
                  </a:lnTo>
                  <a:lnTo>
                    <a:pt x="220" y="350"/>
                  </a:lnTo>
                  <a:lnTo>
                    <a:pt x="221" y="349"/>
                  </a:lnTo>
                  <a:lnTo>
                    <a:pt x="223" y="349"/>
                  </a:lnTo>
                  <a:lnTo>
                    <a:pt x="225" y="350"/>
                  </a:lnTo>
                  <a:lnTo>
                    <a:pt x="226" y="352"/>
                  </a:lnTo>
                  <a:close/>
                  <a:moveTo>
                    <a:pt x="253" y="395"/>
                  </a:moveTo>
                  <a:lnTo>
                    <a:pt x="265" y="414"/>
                  </a:lnTo>
                  <a:lnTo>
                    <a:pt x="265" y="415"/>
                  </a:lnTo>
                  <a:lnTo>
                    <a:pt x="265" y="416"/>
                  </a:lnTo>
                  <a:lnTo>
                    <a:pt x="265" y="417"/>
                  </a:lnTo>
                  <a:lnTo>
                    <a:pt x="263" y="419"/>
                  </a:lnTo>
                  <a:lnTo>
                    <a:pt x="261" y="419"/>
                  </a:lnTo>
                  <a:lnTo>
                    <a:pt x="260" y="419"/>
                  </a:lnTo>
                  <a:lnTo>
                    <a:pt x="259" y="419"/>
                  </a:lnTo>
                  <a:lnTo>
                    <a:pt x="258" y="417"/>
                  </a:lnTo>
                  <a:lnTo>
                    <a:pt x="246" y="399"/>
                  </a:lnTo>
                  <a:lnTo>
                    <a:pt x="246" y="397"/>
                  </a:lnTo>
                  <a:lnTo>
                    <a:pt x="246" y="396"/>
                  </a:lnTo>
                  <a:lnTo>
                    <a:pt x="246" y="395"/>
                  </a:lnTo>
                  <a:lnTo>
                    <a:pt x="247" y="394"/>
                  </a:lnTo>
                  <a:lnTo>
                    <a:pt x="249" y="393"/>
                  </a:lnTo>
                  <a:lnTo>
                    <a:pt x="250" y="393"/>
                  </a:lnTo>
                  <a:lnTo>
                    <a:pt x="252" y="394"/>
                  </a:lnTo>
                  <a:lnTo>
                    <a:pt x="253" y="395"/>
                  </a:lnTo>
                  <a:close/>
                  <a:moveTo>
                    <a:pt x="280" y="439"/>
                  </a:moveTo>
                  <a:lnTo>
                    <a:pt x="292" y="457"/>
                  </a:lnTo>
                  <a:lnTo>
                    <a:pt x="292" y="459"/>
                  </a:lnTo>
                  <a:lnTo>
                    <a:pt x="292" y="460"/>
                  </a:lnTo>
                  <a:lnTo>
                    <a:pt x="292" y="461"/>
                  </a:lnTo>
                  <a:lnTo>
                    <a:pt x="290" y="462"/>
                  </a:lnTo>
                  <a:lnTo>
                    <a:pt x="289" y="462"/>
                  </a:lnTo>
                  <a:lnTo>
                    <a:pt x="287" y="462"/>
                  </a:lnTo>
                  <a:lnTo>
                    <a:pt x="286" y="462"/>
                  </a:lnTo>
                  <a:lnTo>
                    <a:pt x="286" y="461"/>
                  </a:lnTo>
                  <a:lnTo>
                    <a:pt x="274" y="442"/>
                  </a:lnTo>
                  <a:lnTo>
                    <a:pt x="273" y="441"/>
                  </a:lnTo>
                  <a:lnTo>
                    <a:pt x="273" y="440"/>
                  </a:lnTo>
                  <a:lnTo>
                    <a:pt x="274" y="439"/>
                  </a:lnTo>
                  <a:lnTo>
                    <a:pt x="275" y="437"/>
                  </a:lnTo>
                  <a:lnTo>
                    <a:pt x="276" y="436"/>
                  </a:lnTo>
                  <a:lnTo>
                    <a:pt x="278" y="436"/>
                  </a:lnTo>
                  <a:lnTo>
                    <a:pt x="279" y="437"/>
                  </a:lnTo>
                  <a:lnTo>
                    <a:pt x="280" y="439"/>
                  </a:lnTo>
                  <a:close/>
                  <a:moveTo>
                    <a:pt x="307" y="482"/>
                  </a:moveTo>
                  <a:lnTo>
                    <a:pt x="319" y="501"/>
                  </a:lnTo>
                  <a:lnTo>
                    <a:pt x="319" y="502"/>
                  </a:lnTo>
                  <a:lnTo>
                    <a:pt x="319" y="503"/>
                  </a:lnTo>
                  <a:lnTo>
                    <a:pt x="319" y="504"/>
                  </a:lnTo>
                  <a:lnTo>
                    <a:pt x="318" y="506"/>
                  </a:lnTo>
                  <a:lnTo>
                    <a:pt x="316" y="507"/>
                  </a:lnTo>
                  <a:lnTo>
                    <a:pt x="315" y="507"/>
                  </a:lnTo>
                  <a:lnTo>
                    <a:pt x="314" y="506"/>
                  </a:lnTo>
                  <a:lnTo>
                    <a:pt x="313" y="504"/>
                  </a:lnTo>
                  <a:lnTo>
                    <a:pt x="301" y="486"/>
                  </a:lnTo>
                  <a:lnTo>
                    <a:pt x="300" y="484"/>
                  </a:lnTo>
                  <a:lnTo>
                    <a:pt x="300" y="483"/>
                  </a:lnTo>
                  <a:lnTo>
                    <a:pt x="301" y="482"/>
                  </a:lnTo>
                  <a:lnTo>
                    <a:pt x="302" y="481"/>
                  </a:lnTo>
                  <a:lnTo>
                    <a:pt x="303" y="480"/>
                  </a:lnTo>
                  <a:lnTo>
                    <a:pt x="305" y="481"/>
                  </a:lnTo>
                  <a:lnTo>
                    <a:pt x="306" y="481"/>
                  </a:lnTo>
                  <a:lnTo>
                    <a:pt x="307" y="482"/>
                  </a:lnTo>
                  <a:close/>
                  <a:moveTo>
                    <a:pt x="334" y="526"/>
                  </a:moveTo>
                  <a:lnTo>
                    <a:pt x="346" y="544"/>
                  </a:lnTo>
                  <a:lnTo>
                    <a:pt x="347" y="546"/>
                  </a:lnTo>
                  <a:lnTo>
                    <a:pt x="347" y="547"/>
                  </a:lnTo>
                  <a:lnTo>
                    <a:pt x="346" y="548"/>
                  </a:lnTo>
                  <a:lnTo>
                    <a:pt x="345" y="549"/>
                  </a:lnTo>
                  <a:lnTo>
                    <a:pt x="343" y="550"/>
                  </a:lnTo>
                  <a:lnTo>
                    <a:pt x="342" y="550"/>
                  </a:lnTo>
                  <a:lnTo>
                    <a:pt x="341" y="549"/>
                  </a:lnTo>
                  <a:lnTo>
                    <a:pt x="340" y="548"/>
                  </a:lnTo>
                  <a:lnTo>
                    <a:pt x="328" y="529"/>
                  </a:lnTo>
                  <a:lnTo>
                    <a:pt x="328" y="528"/>
                  </a:lnTo>
                  <a:lnTo>
                    <a:pt x="328" y="527"/>
                  </a:lnTo>
                  <a:lnTo>
                    <a:pt x="328" y="526"/>
                  </a:lnTo>
                  <a:lnTo>
                    <a:pt x="329" y="524"/>
                  </a:lnTo>
                  <a:lnTo>
                    <a:pt x="330" y="524"/>
                  </a:lnTo>
                  <a:lnTo>
                    <a:pt x="332" y="524"/>
                  </a:lnTo>
                  <a:lnTo>
                    <a:pt x="333" y="524"/>
                  </a:lnTo>
                  <a:lnTo>
                    <a:pt x="334" y="526"/>
                  </a:lnTo>
                  <a:close/>
                  <a:moveTo>
                    <a:pt x="361" y="569"/>
                  </a:moveTo>
                  <a:lnTo>
                    <a:pt x="372" y="584"/>
                  </a:lnTo>
                  <a:lnTo>
                    <a:pt x="372" y="587"/>
                  </a:lnTo>
                  <a:lnTo>
                    <a:pt x="372" y="588"/>
                  </a:lnTo>
                  <a:lnTo>
                    <a:pt x="372" y="589"/>
                  </a:lnTo>
                  <a:lnTo>
                    <a:pt x="370" y="590"/>
                  </a:lnTo>
                  <a:lnTo>
                    <a:pt x="369" y="590"/>
                  </a:lnTo>
                  <a:lnTo>
                    <a:pt x="367" y="590"/>
                  </a:lnTo>
                  <a:lnTo>
                    <a:pt x="366" y="590"/>
                  </a:lnTo>
                  <a:lnTo>
                    <a:pt x="365" y="589"/>
                  </a:lnTo>
                  <a:lnTo>
                    <a:pt x="355" y="574"/>
                  </a:lnTo>
                  <a:lnTo>
                    <a:pt x="355" y="571"/>
                  </a:lnTo>
                  <a:lnTo>
                    <a:pt x="355" y="570"/>
                  </a:lnTo>
                  <a:lnTo>
                    <a:pt x="355" y="569"/>
                  </a:lnTo>
                  <a:lnTo>
                    <a:pt x="356" y="568"/>
                  </a:lnTo>
                  <a:lnTo>
                    <a:pt x="357" y="568"/>
                  </a:lnTo>
                  <a:lnTo>
                    <a:pt x="360" y="568"/>
                  </a:lnTo>
                  <a:lnTo>
                    <a:pt x="361" y="568"/>
                  </a:lnTo>
                  <a:lnTo>
                    <a:pt x="361" y="569"/>
                  </a:lnTo>
                  <a:close/>
                </a:path>
              </a:pathLst>
            </a:custGeom>
            <a:solidFill>
              <a:srgbClr val="99CCCC"/>
            </a:solidFill>
            <a:ln w="1588">
              <a:solidFill>
                <a:srgbClr val="99CCCC"/>
              </a:solidFill>
              <a:prstDash val="solid"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8" name="Freeform 77"/>
            <p:cNvSpPr>
              <a:spLocks noEditPoints="1"/>
            </p:cNvSpPr>
            <p:nvPr/>
          </p:nvSpPr>
          <p:spPr bwMode="auto">
            <a:xfrm>
              <a:off x="3742782" y="4728460"/>
              <a:ext cx="587375" cy="630238"/>
            </a:xfrm>
            <a:custGeom>
              <a:avLst/>
              <a:gdLst>
                <a:gd name="T0" fmla="*/ 351 w 370"/>
                <a:gd name="T1" fmla="*/ 23 h 397"/>
                <a:gd name="T2" fmla="*/ 348 w 370"/>
                <a:gd name="T3" fmla="*/ 20 h 397"/>
                <a:gd name="T4" fmla="*/ 365 w 370"/>
                <a:gd name="T5" fmla="*/ 0 h 397"/>
                <a:gd name="T6" fmla="*/ 370 w 370"/>
                <a:gd name="T7" fmla="*/ 1 h 397"/>
                <a:gd name="T8" fmla="*/ 369 w 370"/>
                <a:gd name="T9" fmla="*/ 6 h 397"/>
                <a:gd name="T10" fmla="*/ 316 w 370"/>
                <a:gd name="T11" fmla="*/ 60 h 397"/>
                <a:gd name="T12" fmla="*/ 313 w 370"/>
                <a:gd name="T13" fmla="*/ 58 h 397"/>
                <a:gd name="T14" fmla="*/ 330 w 370"/>
                <a:gd name="T15" fmla="*/ 38 h 397"/>
                <a:gd name="T16" fmla="*/ 335 w 370"/>
                <a:gd name="T17" fmla="*/ 39 h 397"/>
                <a:gd name="T18" fmla="*/ 334 w 370"/>
                <a:gd name="T19" fmla="*/ 44 h 397"/>
                <a:gd name="T20" fmla="*/ 282 w 370"/>
                <a:gd name="T21" fmla="*/ 98 h 397"/>
                <a:gd name="T22" fmla="*/ 277 w 370"/>
                <a:gd name="T23" fmla="*/ 96 h 397"/>
                <a:gd name="T24" fmla="*/ 295 w 370"/>
                <a:gd name="T25" fmla="*/ 76 h 397"/>
                <a:gd name="T26" fmla="*/ 300 w 370"/>
                <a:gd name="T27" fmla="*/ 77 h 397"/>
                <a:gd name="T28" fmla="*/ 300 w 370"/>
                <a:gd name="T29" fmla="*/ 81 h 397"/>
                <a:gd name="T30" fmla="*/ 247 w 370"/>
                <a:gd name="T31" fmla="*/ 136 h 397"/>
                <a:gd name="T32" fmla="*/ 242 w 370"/>
                <a:gd name="T33" fmla="*/ 133 h 397"/>
                <a:gd name="T34" fmla="*/ 260 w 370"/>
                <a:gd name="T35" fmla="*/ 113 h 397"/>
                <a:gd name="T36" fmla="*/ 264 w 370"/>
                <a:gd name="T37" fmla="*/ 114 h 397"/>
                <a:gd name="T38" fmla="*/ 264 w 370"/>
                <a:gd name="T39" fmla="*/ 119 h 397"/>
                <a:gd name="T40" fmla="*/ 211 w 370"/>
                <a:gd name="T41" fmla="*/ 173 h 397"/>
                <a:gd name="T42" fmla="*/ 208 w 370"/>
                <a:gd name="T43" fmla="*/ 171 h 397"/>
                <a:gd name="T44" fmla="*/ 224 w 370"/>
                <a:gd name="T45" fmla="*/ 151 h 397"/>
                <a:gd name="T46" fmla="*/ 229 w 370"/>
                <a:gd name="T47" fmla="*/ 152 h 397"/>
                <a:gd name="T48" fmla="*/ 229 w 370"/>
                <a:gd name="T49" fmla="*/ 157 h 397"/>
                <a:gd name="T50" fmla="*/ 176 w 370"/>
                <a:gd name="T51" fmla="*/ 211 h 397"/>
                <a:gd name="T52" fmla="*/ 173 w 370"/>
                <a:gd name="T53" fmla="*/ 207 h 397"/>
                <a:gd name="T54" fmla="*/ 189 w 370"/>
                <a:gd name="T55" fmla="*/ 188 h 397"/>
                <a:gd name="T56" fmla="*/ 195 w 370"/>
                <a:gd name="T57" fmla="*/ 190 h 397"/>
                <a:gd name="T58" fmla="*/ 194 w 370"/>
                <a:gd name="T59" fmla="*/ 194 h 397"/>
                <a:gd name="T60" fmla="*/ 141 w 370"/>
                <a:gd name="T61" fmla="*/ 248 h 397"/>
                <a:gd name="T62" fmla="*/ 137 w 370"/>
                <a:gd name="T63" fmla="*/ 245 h 397"/>
                <a:gd name="T64" fmla="*/ 155 w 370"/>
                <a:gd name="T65" fmla="*/ 226 h 397"/>
                <a:gd name="T66" fmla="*/ 160 w 370"/>
                <a:gd name="T67" fmla="*/ 227 h 397"/>
                <a:gd name="T68" fmla="*/ 158 w 370"/>
                <a:gd name="T69" fmla="*/ 232 h 397"/>
                <a:gd name="T70" fmla="*/ 106 w 370"/>
                <a:gd name="T71" fmla="*/ 286 h 397"/>
                <a:gd name="T72" fmla="*/ 102 w 370"/>
                <a:gd name="T73" fmla="*/ 282 h 397"/>
                <a:gd name="T74" fmla="*/ 120 w 370"/>
                <a:gd name="T75" fmla="*/ 264 h 397"/>
                <a:gd name="T76" fmla="*/ 124 w 370"/>
                <a:gd name="T77" fmla="*/ 265 h 397"/>
                <a:gd name="T78" fmla="*/ 123 w 370"/>
                <a:gd name="T79" fmla="*/ 270 h 397"/>
                <a:gd name="T80" fmla="*/ 71 w 370"/>
                <a:gd name="T81" fmla="*/ 324 h 397"/>
                <a:gd name="T82" fmla="*/ 67 w 370"/>
                <a:gd name="T83" fmla="*/ 320 h 397"/>
                <a:gd name="T84" fmla="*/ 84 w 370"/>
                <a:gd name="T85" fmla="*/ 301 h 397"/>
                <a:gd name="T86" fmla="*/ 89 w 370"/>
                <a:gd name="T87" fmla="*/ 302 h 397"/>
                <a:gd name="T88" fmla="*/ 89 w 370"/>
                <a:gd name="T89" fmla="*/ 307 h 397"/>
                <a:gd name="T90" fmla="*/ 36 w 370"/>
                <a:gd name="T91" fmla="*/ 361 h 397"/>
                <a:gd name="T92" fmla="*/ 31 w 370"/>
                <a:gd name="T93" fmla="*/ 358 h 397"/>
                <a:gd name="T94" fmla="*/ 49 w 370"/>
                <a:gd name="T95" fmla="*/ 339 h 397"/>
                <a:gd name="T96" fmla="*/ 54 w 370"/>
                <a:gd name="T97" fmla="*/ 340 h 397"/>
                <a:gd name="T98" fmla="*/ 54 w 370"/>
                <a:gd name="T99" fmla="*/ 345 h 397"/>
                <a:gd name="T100" fmla="*/ 3 w 370"/>
                <a:gd name="T101" fmla="*/ 397 h 397"/>
                <a:gd name="T102" fmla="*/ 0 w 370"/>
                <a:gd name="T103" fmla="*/ 393 h 397"/>
                <a:gd name="T104" fmla="*/ 14 w 370"/>
                <a:gd name="T105" fmla="*/ 377 h 397"/>
                <a:gd name="T106" fmla="*/ 19 w 370"/>
                <a:gd name="T107" fmla="*/ 378 h 397"/>
                <a:gd name="T108" fmla="*/ 19 w 370"/>
                <a:gd name="T109" fmla="*/ 382 h 39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70" h="397">
                  <a:moveTo>
                    <a:pt x="369" y="6"/>
                  </a:moveTo>
                  <a:lnTo>
                    <a:pt x="354" y="23"/>
                  </a:lnTo>
                  <a:lnTo>
                    <a:pt x="352" y="23"/>
                  </a:lnTo>
                  <a:lnTo>
                    <a:pt x="351" y="23"/>
                  </a:lnTo>
                  <a:lnTo>
                    <a:pt x="350" y="23"/>
                  </a:lnTo>
                  <a:lnTo>
                    <a:pt x="349" y="23"/>
                  </a:lnTo>
                  <a:lnTo>
                    <a:pt x="348" y="21"/>
                  </a:lnTo>
                  <a:lnTo>
                    <a:pt x="348" y="20"/>
                  </a:lnTo>
                  <a:lnTo>
                    <a:pt x="348" y="18"/>
                  </a:lnTo>
                  <a:lnTo>
                    <a:pt x="349" y="17"/>
                  </a:lnTo>
                  <a:lnTo>
                    <a:pt x="364" y="1"/>
                  </a:lnTo>
                  <a:lnTo>
                    <a:pt x="365" y="0"/>
                  </a:lnTo>
                  <a:lnTo>
                    <a:pt x="367" y="0"/>
                  </a:lnTo>
                  <a:lnTo>
                    <a:pt x="368" y="0"/>
                  </a:lnTo>
                  <a:lnTo>
                    <a:pt x="369" y="0"/>
                  </a:lnTo>
                  <a:lnTo>
                    <a:pt x="370" y="1"/>
                  </a:lnTo>
                  <a:lnTo>
                    <a:pt x="370" y="4"/>
                  </a:lnTo>
                  <a:lnTo>
                    <a:pt x="370" y="5"/>
                  </a:lnTo>
                  <a:lnTo>
                    <a:pt x="369" y="6"/>
                  </a:lnTo>
                  <a:close/>
                  <a:moveTo>
                    <a:pt x="334" y="44"/>
                  </a:moveTo>
                  <a:lnTo>
                    <a:pt x="320" y="60"/>
                  </a:lnTo>
                  <a:lnTo>
                    <a:pt x="318" y="60"/>
                  </a:lnTo>
                  <a:lnTo>
                    <a:pt x="316" y="60"/>
                  </a:lnTo>
                  <a:lnTo>
                    <a:pt x="315" y="60"/>
                  </a:lnTo>
                  <a:lnTo>
                    <a:pt x="314" y="60"/>
                  </a:lnTo>
                  <a:lnTo>
                    <a:pt x="313" y="59"/>
                  </a:lnTo>
                  <a:lnTo>
                    <a:pt x="313" y="58"/>
                  </a:lnTo>
                  <a:lnTo>
                    <a:pt x="313" y="56"/>
                  </a:lnTo>
                  <a:lnTo>
                    <a:pt x="314" y="54"/>
                  </a:lnTo>
                  <a:lnTo>
                    <a:pt x="329" y="39"/>
                  </a:lnTo>
                  <a:lnTo>
                    <a:pt x="330" y="38"/>
                  </a:lnTo>
                  <a:lnTo>
                    <a:pt x="331" y="38"/>
                  </a:lnTo>
                  <a:lnTo>
                    <a:pt x="332" y="38"/>
                  </a:lnTo>
                  <a:lnTo>
                    <a:pt x="334" y="38"/>
                  </a:lnTo>
                  <a:lnTo>
                    <a:pt x="335" y="39"/>
                  </a:lnTo>
                  <a:lnTo>
                    <a:pt x="335" y="41"/>
                  </a:lnTo>
                  <a:lnTo>
                    <a:pt x="335" y="43"/>
                  </a:lnTo>
                  <a:lnTo>
                    <a:pt x="334" y="44"/>
                  </a:lnTo>
                  <a:close/>
                  <a:moveTo>
                    <a:pt x="300" y="81"/>
                  </a:moveTo>
                  <a:lnTo>
                    <a:pt x="284" y="98"/>
                  </a:lnTo>
                  <a:lnTo>
                    <a:pt x="283" y="98"/>
                  </a:lnTo>
                  <a:lnTo>
                    <a:pt x="282" y="98"/>
                  </a:lnTo>
                  <a:lnTo>
                    <a:pt x="280" y="98"/>
                  </a:lnTo>
                  <a:lnTo>
                    <a:pt x="278" y="98"/>
                  </a:lnTo>
                  <a:lnTo>
                    <a:pt x="278" y="97"/>
                  </a:lnTo>
                  <a:lnTo>
                    <a:pt x="277" y="96"/>
                  </a:lnTo>
                  <a:lnTo>
                    <a:pt x="278" y="93"/>
                  </a:lnTo>
                  <a:lnTo>
                    <a:pt x="278" y="92"/>
                  </a:lnTo>
                  <a:lnTo>
                    <a:pt x="294" y="77"/>
                  </a:lnTo>
                  <a:lnTo>
                    <a:pt x="295" y="76"/>
                  </a:lnTo>
                  <a:lnTo>
                    <a:pt x="296" y="76"/>
                  </a:lnTo>
                  <a:lnTo>
                    <a:pt x="297" y="76"/>
                  </a:lnTo>
                  <a:lnTo>
                    <a:pt x="298" y="76"/>
                  </a:lnTo>
                  <a:lnTo>
                    <a:pt x="300" y="77"/>
                  </a:lnTo>
                  <a:lnTo>
                    <a:pt x="300" y="79"/>
                  </a:lnTo>
                  <a:lnTo>
                    <a:pt x="300" y="80"/>
                  </a:lnTo>
                  <a:lnTo>
                    <a:pt x="300" y="81"/>
                  </a:lnTo>
                  <a:close/>
                  <a:moveTo>
                    <a:pt x="264" y="119"/>
                  </a:moveTo>
                  <a:lnTo>
                    <a:pt x="249" y="136"/>
                  </a:lnTo>
                  <a:lnTo>
                    <a:pt x="248" y="136"/>
                  </a:lnTo>
                  <a:lnTo>
                    <a:pt x="247" y="136"/>
                  </a:lnTo>
                  <a:lnTo>
                    <a:pt x="245" y="136"/>
                  </a:lnTo>
                  <a:lnTo>
                    <a:pt x="243" y="136"/>
                  </a:lnTo>
                  <a:lnTo>
                    <a:pt x="243" y="134"/>
                  </a:lnTo>
                  <a:lnTo>
                    <a:pt x="242" y="133"/>
                  </a:lnTo>
                  <a:lnTo>
                    <a:pt x="243" y="131"/>
                  </a:lnTo>
                  <a:lnTo>
                    <a:pt x="243" y="130"/>
                  </a:lnTo>
                  <a:lnTo>
                    <a:pt x="258" y="114"/>
                  </a:lnTo>
                  <a:lnTo>
                    <a:pt x="260" y="113"/>
                  </a:lnTo>
                  <a:lnTo>
                    <a:pt x="261" y="113"/>
                  </a:lnTo>
                  <a:lnTo>
                    <a:pt x="262" y="113"/>
                  </a:lnTo>
                  <a:lnTo>
                    <a:pt x="264" y="113"/>
                  </a:lnTo>
                  <a:lnTo>
                    <a:pt x="264" y="114"/>
                  </a:lnTo>
                  <a:lnTo>
                    <a:pt x="265" y="117"/>
                  </a:lnTo>
                  <a:lnTo>
                    <a:pt x="264" y="118"/>
                  </a:lnTo>
                  <a:lnTo>
                    <a:pt x="264" y="119"/>
                  </a:lnTo>
                  <a:close/>
                  <a:moveTo>
                    <a:pt x="229" y="157"/>
                  </a:moveTo>
                  <a:lnTo>
                    <a:pt x="214" y="173"/>
                  </a:lnTo>
                  <a:lnTo>
                    <a:pt x="213" y="173"/>
                  </a:lnTo>
                  <a:lnTo>
                    <a:pt x="211" y="173"/>
                  </a:lnTo>
                  <a:lnTo>
                    <a:pt x="210" y="173"/>
                  </a:lnTo>
                  <a:lnTo>
                    <a:pt x="209" y="173"/>
                  </a:lnTo>
                  <a:lnTo>
                    <a:pt x="208" y="172"/>
                  </a:lnTo>
                  <a:lnTo>
                    <a:pt x="208" y="171"/>
                  </a:lnTo>
                  <a:lnTo>
                    <a:pt x="208" y="168"/>
                  </a:lnTo>
                  <a:lnTo>
                    <a:pt x="209" y="167"/>
                  </a:lnTo>
                  <a:lnTo>
                    <a:pt x="223" y="152"/>
                  </a:lnTo>
                  <a:lnTo>
                    <a:pt x="224" y="151"/>
                  </a:lnTo>
                  <a:lnTo>
                    <a:pt x="225" y="151"/>
                  </a:lnTo>
                  <a:lnTo>
                    <a:pt x="228" y="151"/>
                  </a:lnTo>
                  <a:lnTo>
                    <a:pt x="229" y="151"/>
                  </a:lnTo>
                  <a:lnTo>
                    <a:pt x="229" y="152"/>
                  </a:lnTo>
                  <a:lnTo>
                    <a:pt x="230" y="154"/>
                  </a:lnTo>
                  <a:lnTo>
                    <a:pt x="229" y="156"/>
                  </a:lnTo>
                  <a:lnTo>
                    <a:pt x="229" y="157"/>
                  </a:lnTo>
                  <a:close/>
                  <a:moveTo>
                    <a:pt x="194" y="194"/>
                  </a:moveTo>
                  <a:lnTo>
                    <a:pt x="178" y="211"/>
                  </a:lnTo>
                  <a:lnTo>
                    <a:pt x="177" y="211"/>
                  </a:lnTo>
                  <a:lnTo>
                    <a:pt x="176" y="211"/>
                  </a:lnTo>
                  <a:lnTo>
                    <a:pt x="175" y="211"/>
                  </a:lnTo>
                  <a:lnTo>
                    <a:pt x="174" y="211"/>
                  </a:lnTo>
                  <a:lnTo>
                    <a:pt x="173" y="210"/>
                  </a:lnTo>
                  <a:lnTo>
                    <a:pt x="173" y="207"/>
                  </a:lnTo>
                  <a:lnTo>
                    <a:pt x="173" y="206"/>
                  </a:lnTo>
                  <a:lnTo>
                    <a:pt x="174" y="205"/>
                  </a:lnTo>
                  <a:lnTo>
                    <a:pt x="188" y="190"/>
                  </a:lnTo>
                  <a:lnTo>
                    <a:pt x="189" y="188"/>
                  </a:lnTo>
                  <a:lnTo>
                    <a:pt x="191" y="188"/>
                  </a:lnTo>
                  <a:lnTo>
                    <a:pt x="193" y="188"/>
                  </a:lnTo>
                  <a:lnTo>
                    <a:pt x="194" y="188"/>
                  </a:lnTo>
                  <a:lnTo>
                    <a:pt x="195" y="190"/>
                  </a:lnTo>
                  <a:lnTo>
                    <a:pt x="195" y="192"/>
                  </a:lnTo>
                  <a:lnTo>
                    <a:pt x="195" y="193"/>
                  </a:lnTo>
                  <a:lnTo>
                    <a:pt x="194" y="194"/>
                  </a:lnTo>
                  <a:close/>
                  <a:moveTo>
                    <a:pt x="158" y="232"/>
                  </a:moveTo>
                  <a:lnTo>
                    <a:pt x="143" y="248"/>
                  </a:lnTo>
                  <a:lnTo>
                    <a:pt x="142" y="248"/>
                  </a:lnTo>
                  <a:lnTo>
                    <a:pt x="141" y="248"/>
                  </a:lnTo>
                  <a:lnTo>
                    <a:pt x="140" y="248"/>
                  </a:lnTo>
                  <a:lnTo>
                    <a:pt x="138" y="248"/>
                  </a:lnTo>
                  <a:lnTo>
                    <a:pt x="137" y="247"/>
                  </a:lnTo>
                  <a:lnTo>
                    <a:pt x="137" y="245"/>
                  </a:lnTo>
                  <a:lnTo>
                    <a:pt x="137" y="244"/>
                  </a:lnTo>
                  <a:lnTo>
                    <a:pt x="138" y="243"/>
                  </a:lnTo>
                  <a:lnTo>
                    <a:pt x="154" y="227"/>
                  </a:lnTo>
                  <a:lnTo>
                    <a:pt x="155" y="226"/>
                  </a:lnTo>
                  <a:lnTo>
                    <a:pt x="156" y="226"/>
                  </a:lnTo>
                  <a:lnTo>
                    <a:pt x="157" y="226"/>
                  </a:lnTo>
                  <a:lnTo>
                    <a:pt x="158" y="226"/>
                  </a:lnTo>
                  <a:lnTo>
                    <a:pt x="160" y="227"/>
                  </a:lnTo>
                  <a:lnTo>
                    <a:pt x="160" y="230"/>
                  </a:lnTo>
                  <a:lnTo>
                    <a:pt x="160" y="231"/>
                  </a:lnTo>
                  <a:lnTo>
                    <a:pt x="158" y="232"/>
                  </a:lnTo>
                  <a:close/>
                  <a:moveTo>
                    <a:pt x="123" y="270"/>
                  </a:moveTo>
                  <a:lnTo>
                    <a:pt x="109" y="286"/>
                  </a:lnTo>
                  <a:lnTo>
                    <a:pt x="108" y="286"/>
                  </a:lnTo>
                  <a:lnTo>
                    <a:pt x="106" y="286"/>
                  </a:lnTo>
                  <a:lnTo>
                    <a:pt x="104" y="286"/>
                  </a:lnTo>
                  <a:lnTo>
                    <a:pt x="103" y="286"/>
                  </a:lnTo>
                  <a:lnTo>
                    <a:pt x="102" y="285"/>
                  </a:lnTo>
                  <a:lnTo>
                    <a:pt x="102" y="282"/>
                  </a:lnTo>
                  <a:lnTo>
                    <a:pt x="102" y="281"/>
                  </a:lnTo>
                  <a:lnTo>
                    <a:pt x="103" y="280"/>
                  </a:lnTo>
                  <a:lnTo>
                    <a:pt x="118" y="265"/>
                  </a:lnTo>
                  <a:lnTo>
                    <a:pt x="120" y="264"/>
                  </a:lnTo>
                  <a:lnTo>
                    <a:pt x="121" y="264"/>
                  </a:lnTo>
                  <a:lnTo>
                    <a:pt x="122" y="264"/>
                  </a:lnTo>
                  <a:lnTo>
                    <a:pt x="123" y="264"/>
                  </a:lnTo>
                  <a:lnTo>
                    <a:pt x="124" y="265"/>
                  </a:lnTo>
                  <a:lnTo>
                    <a:pt x="124" y="267"/>
                  </a:lnTo>
                  <a:lnTo>
                    <a:pt x="124" y="268"/>
                  </a:lnTo>
                  <a:lnTo>
                    <a:pt x="123" y="270"/>
                  </a:lnTo>
                  <a:close/>
                  <a:moveTo>
                    <a:pt x="89" y="307"/>
                  </a:moveTo>
                  <a:lnTo>
                    <a:pt x="74" y="324"/>
                  </a:lnTo>
                  <a:lnTo>
                    <a:pt x="73" y="324"/>
                  </a:lnTo>
                  <a:lnTo>
                    <a:pt x="71" y="324"/>
                  </a:lnTo>
                  <a:lnTo>
                    <a:pt x="69" y="324"/>
                  </a:lnTo>
                  <a:lnTo>
                    <a:pt x="68" y="324"/>
                  </a:lnTo>
                  <a:lnTo>
                    <a:pt x="68" y="322"/>
                  </a:lnTo>
                  <a:lnTo>
                    <a:pt x="67" y="320"/>
                  </a:lnTo>
                  <a:lnTo>
                    <a:pt x="67" y="319"/>
                  </a:lnTo>
                  <a:lnTo>
                    <a:pt x="68" y="318"/>
                  </a:lnTo>
                  <a:lnTo>
                    <a:pt x="83" y="302"/>
                  </a:lnTo>
                  <a:lnTo>
                    <a:pt x="84" y="301"/>
                  </a:lnTo>
                  <a:lnTo>
                    <a:pt x="86" y="301"/>
                  </a:lnTo>
                  <a:lnTo>
                    <a:pt x="87" y="301"/>
                  </a:lnTo>
                  <a:lnTo>
                    <a:pt x="88" y="301"/>
                  </a:lnTo>
                  <a:lnTo>
                    <a:pt x="89" y="302"/>
                  </a:lnTo>
                  <a:lnTo>
                    <a:pt x="89" y="305"/>
                  </a:lnTo>
                  <a:lnTo>
                    <a:pt x="89" y="306"/>
                  </a:lnTo>
                  <a:lnTo>
                    <a:pt x="89" y="307"/>
                  </a:lnTo>
                  <a:close/>
                  <a:moveTo>
                    <a:pt x="54" y="345"/>
                  </a:moveTo>
                  <a:lnTo>
                    <a:pt x="39" y="361"/>
                  </a:lnTo>
                  <a:lnTo>
                    <a:pt x="37" y="361"/>
                  </a:lnTo>
                  <a:lnTo>
                    <a:pt x="36" y="361"/>
                  </a:lnTo>
                  <a:lnTo>
                    <a:pt x="34" y="361"/>
                  </a:lnTo>
                  <a:lnTo>
                    <a:pt x="33" y="361"/>
                  </a:lnTo>
                  <a:lnTo>
                    <a:pt x="33" y="360"/>
                  </a:lnTo>
                  <a:lnTo>
                    <a:pt x="31" y="358"/>
                  </a:lnTo>
                  <a:lnTo>
                    <a:pt x="33" y="357"/>
                  </a:lnTo>
                  <a:lnTo>
                    <a:pt x="33" y="355"/>
                  </a:lnTo>
                  <a:lnTo>
                    <a:pt x="48" y="340"/>
                  </a:lnTo>
                  <a:lnTo>
                    <a:pt x="49" y="339"/>
                  </a:lnTo>
                  <a:lnTo>
                    <a:pt x="50" y="339"/>
                  </a:lnTo>
                  <a:lnTo>
                    <a:pt x="51" y="339"/>
                  </a:lnTo>
                  <a:lnTo>
                    <a:pt x="54" y="339"/>
                  </a:lnTo>
                  <a:lnTo>
                    <a:pt x="54" y="340"/>
                  </a:lnTo>
                  <a:lnTo>
                    <a:pt x="54" y="342"/>
                  </a:lnTo>
                  <a:lnTo>
                    <a:pt x="54" y="344"/>
                  </a:lnTo>
                  <a:lnTo>
                    <a:pt x="54" y="345"/>
                  </a:lnTo>
                  <a:close/>
                  <a:moveTo>
                    <a:pt x="19" y="382"/>
                  </a:moveTo>
                  <a:lnTo>
                    <a:pt x="6" y="395"/>
                  </a:lnTo>
                  <a:lnTo>
                    <a:pt x="4" y="397"/>
                  </a:lnTo>
                  <a:lnTo>
                    <a:pt x="3" y="397"/>
                  </a:lnTo>
                  <a:lnTo>
                    <a:pt x="2" y="397"/>
                  </a:lnTo>
                  <a:lnTo>
                    <a:pt x="1" y="395"/>
                  </a:lnTo>
                  <a:lnTo>
                    <a:pt x="0" y="394"/>
                  </a:lnTo>
                  <a:lnTo>
                    <a:pt x="0" y="393"/>
                  </a:lnTo>
                  <a:lnTo>
                    <a:pt x="0" y="392"/>
                  </a:lnTo>
                  <a:lnTo>
                    <a:pt x="1" y="391"/>
                  </a:lnTo>
                  <a:lnTo>
                    <a:pt x="13" y="378"/>
                  </a:lnTo>
                  <a:lnTo>
                    <a:pt x="14" y="377"/>
                  </a:lnTo>
                  <a:lnTo>
                    <a:pt x="15" y="377"/>
                  </a:lnTo>
                  <a:lnTo>
                    <a:pt x="17" y="377"/>
                  </a:lnTo>
                  <a:lnTo>
                    <a:pt x="19" y="377"/>
                  </a:lnTo>
                  <a:lnTo>
                    <a:pt x="19" y="378"/>
                  </a:lnTo>
                  <a:lnTo>
                    <a:pt x="20" y="380"/>
                  </a:lnTo>
                  <a:lnTo>
                    <a:pt x="19" y="381"/>
                  </a:lnTo>
                  <a:lnTo>
                    <a:pt x="19" y="382"/>
                  </a:lnTo>
                  <a:close/>
                </a:path>
              </a:pathLst>
            </a:custGeom>
            <a:solidFill>
              <a:srgbClr val="99CCCC"/>
            </a:solidFill>
            <a:ln w="1588">
              <a:solidFill>
                <a:srgbClr val="99CCCC"/>
              </a:solidFill>
              <a:prstDash val="solid"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9" name="Freeform 78"/>
            <p:cNvSpPr>
              <a:spLocks noEditPoints="1"/>
            </p:cNvSpPr>
            <p:nvPr/>
          </p:nvSpPr>
          <p:spPr bwMode="auto">
            <a:xfrm>
              <a:off x="2739482" y="4691947"/>
              <a:ext cx="998538" cy="652463"/>
            </a:xfrm>
            <a:custGeom>
              <a:avLst/>
              <a:gdLst>
                <a:gd name="T0" fmla="*/ 25 w 629"/>
                <a:gd name="T1" fmla="*/ 16 h 411"/>
                <a:gd name="T2" fmla="*/ 20 w 629"/>
                <a:gd name="T3" fmla="*/ 19 h 411"/>
                <a:gd name="T4" fmla="*/ 0 w 629"/>
                <a:gd name="T5" fmla="*/ 2 h 411"/>
                <a:gd name="T6" fmla="*/ 5 w 629"/>
                <a:gd name="T7" fmla="*/ 1 h 411"/>
                <a:gd name="T8" fmla="*/ 68 w 629"/>
                <a:gd name="T9" fmla="*/ 44 h 411"/>
                <a:gd name="T10" fmla="*/ 63 w 629"/>
                <a:gd name="T11" fmla="*/ 47 h 411"/>
                <a:gd name="T12" fmla="*/ 44 w 629"/>
                <a:gd name="T13" fmla="*/ 30 h 411"/>
                <a:gd name="T14" fmla="*/ 48 w 629"/>
                <a:gd name="T15" fmla="*/ 29 h 411"/>
                <a:gd name="T16" fmla="*/ 112 w 629"/>
                <a:gd name="T17" fmla="*/ 73 h 411"/>
                <a:gd name="T18" fmla="*/ 106 w 629"/>
                <a:gd name="T19" fmla="*/ 75 h 411"/>
                <a:gd name="T20" fmla="*/ 86 w 629"/>
                <a:gd name="T21" fmla="*/ 57 h 411"/>
                <a:gd name="T22" fmla="*/ 92 w 629"/>
                <a:gd name="T23" fmla="*/ 57 h 411"/>
                <a:gd name="T24" fmla="*/ 154 w 629"/>
                <a:gd name="T25" fmla="*/ 101 h 411"/>
                <a:gd name="T26" fmla="*/ 150 w 629"/>
                <a:gd name="T27" fmla="*/ 103 h 411"/>
                <a:gd name="T28" fmla="*/ 130 w 629"/>
                <a:gd name="T29" fmla="*/ 86 h 411"/>
                <a:gd name="T30" fmla="*/ 134 w 629"/>
                <a:gd name="T31" fmla="*/ 84 h 411"/>
                <a:gd name="T32" fmla="*/ 198 w 629"/>
                <a:gd name="T33" fmla="*/ 128 h 411"/>
                <a:gd name="T34" fmla="*/ 192 w 629"/>
                <a:gd name="T35" fmla="*/ 131 h 411"/>
                <a:gd name="T36" fmla="*/ 173 w 629"/>
                <a:gd name="T37" fmla="*/ 114 h 411"/>
                <a:gd name="T38" fmla="*/ 178 w 629"/>
                <a:gd name="T39" fmla="*/ 113 h 411"/>
                <a:gd name="T40" fmla="*/ 241 w 629"/>
                <a:gd name="T41" fmla="*/ 156 h 411"/>
                <a:gd name="T42" fmla="*/ 235 w 629"/>
                <a:gd name="T43" fmla="*/ 159 h 411"/>
                <a:gd name="T44" fmla="*/ 215 w 629"/>
                <a:gd name="T45" fmla="*/ 142 h 411"/>
                <a:gd name="T46" fmla="*/ 221 w 629"/>
                <a:gd name="T47" fmla="*/ 141 h 411"/>
                <a:gd name="T48" fmla="*/ 285 w 629"/>
                <a:gd name="T49" fmla="*/ 184 h 411"/>
                <a:gd name="T50" fmla="*/ 279 w 629"/>
                <a:gd name="T51" fmla="*/ 187 h 411"/>
                <a:gd name="T52" fmla="*/ 259 w 629"/>
                <a:gd name="T53" fmla="*/ 170 h 411"/>
                <a:gd name="T54" fmla="*/ 264 w 629"/>
                <a:gd name="T55" fmla="*/ 169 h 411"/>
                <a:gd name="T56" fmla="*/ 327 w 629"/>
                <a:gd name="T57" fmla="*/ 213 h 411"/>
                <a:gd name="T58" fmla="*/ 321 w 629"/>
                <a:gd name="T59" fmla="*/ 215 h 411"/>
                <a:gd name="T60" fmla="*/ 302 w 629"/>
                <a:gd name="T61" fmla="*/ 198 h 411"/>
                <a:gd name="T62" fmla="*/ 307 w 629"/>
                <a:gd name="T63" fmla="*/ 197 h 411"/>
                <a:gd name="T64" fmla="*/ 371 w 629"/>
                <a:gd name="T65" fmla="*/ 241 h 411"/>
                <a:gd name="T66" fmla="*/ 365 w 629"/>
                <a:gd name="T67" fmla="*/ 243 h 411"/>
                <a:gd name="T68" fmla="*/ 346 w 629"/>
                <a:gd name="T69" fmla="*/ 226 h 411"/>
                <a:gd name="T70" fmla="*/ 351 w 629"/>
                <a:gd name="T71" fmla="*/ 224 h 411"/>
                <a:gd name="T72" fmla="*/ 414 w 629"/>
                <a:gd name="T73" fmla="*/ 269 h 411"/>
                <a:gd name="T74" fmla="*/ 408 w 629"/>
                <a:gd name="T75" fmla="*/ 271 h 411"/>
                <a:gd name="T76" fmla="*/ 388 w 629"/>
                <a:gd name="T77" fmla="*/ 254 h 411"/>
                <a:gd name="T78" fmla="*/ 394 w 629"/>
                <a:gd name="T79" fmla="*/ 253 h 411"/>
                <a:gd name="T80" fmla="*/ 457 w 629"/>
                <a:gd name="T81" fmla="*/ 296 h 411"/>
                <a:gd name="T82" fmla="*/ 452 w 629"/>
                <a:gd name="T83" fmla="*/ 300 h 411"/>
                <a:gd name="T84" fmla="*/ 432 w 629"/>
                <a:gd name="T85" fmla="*/ 282 h 411"/>
                <a:gd name="T86" fmla="*/ 437 w 629"/>
                <a:gd name="T87" fmla="*/ 281 h 411"/>
                <a:gd name="T88" fmla="*/ 500 w 629"/>
                <a:gd name="T89" fmla="*/ 324 h 411"/>
                <a:gd name="T90" fmla="*/ 494 w 629"/>
                <a:gd name="T91" fmla="*/ 327 h 411"/>
                <a:gd name="T92" fmla="*/ 475 w 629"/>
                <a:gd name="T93" fmla="*/ 310 h 411"/>
                <a:gd name="T94" fmla="*/ 480 w 629"/>
                <a:gd name="T95" fmla="*/ 309 h 411"/>
                <a:gd name="T96" fmla="*/ 544 w 629"/>
                <a:gd name="T97" fmla="*/ 353 h 411"/>
                <a:gd name="T98" fmla="*/ 538 w 629"/>
                <a:gd name="T99" fmla="*/ 355 h 411"/>
                <a:gd name="T100" fmla="*/ 518 w 629"/>
                <a:gd name="T101" fmla="*/ 338 h 411"/>
                <a:gd name="T102" fmla="*/ 524 w 629"/>
                <a:gd name="T103" fmla="*/ 337 h 411"/>
                <a:gd name="T104" fmla="*/ 586 w 629"/>
                <a:gd name="T105" fmla="*/ 381 h 411"/>
                <a:gd name="T106" fmla="*/ 581 w 629"/>
                <a:gd name="T107" fmla="*/ 383 h 411"/>
                <a:gd name="T108" fmla="*/ 561 w 629"/>
                <a:gd name="T109" fmla="*/ 367 h 411"/>
                <a:gd name="T110" fmla="*/ 566 w 629"/>
                <a:gd name="T111" fmla="*/ 365 h 411"/>
                <a:gd name="T112" fmla="*/ 629 w 629"/>
                <a:gd name="T113" fmla="*/ 409 h 411"/>
                <a:gd name="T114" fmla="*/ 623 w 629"/>
                <a:gd name="T115" fmla="*/ 411 h 411"/>
                <a:gd name="T116" fmla="*/ 605 w 629"/>
                <a:gd name="T117" fmla="*/ 394 h 411"/>
                <a:gd name="T118" fmla="*/ 609 w 629"/>
                <a:gd name="T119" fmla="*/ 392 h 41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629" h="411">
                  <a:moveTo>
                    <a:pt x="5" y="1"/>
                  </a:moveTo>
                  <a:lnTo>
                    <a:pt x="24" y="13"/>
                  </a:lnTo>
                  <a:lnTo>
                    <a:pt x="25" y="14"/>
                  </a:lnTo>
                  <a:lnTo>
                    <a:pt x="25" y="15"/>
                  </a:lnTo>
                  <a:lnTo>
                    <a:pt x="25" y="16"/>
                  </a:lnTo>
                  <a:lnTo>
                    <a:pt x="25" y="17"/>
                  </a:lnTo>
                  <a:lnTo>
                    <a:pt x="24" y="19"/>
                  </a:lnTo>
                  <a:lnTo>
                    <a:pt x="23" y="20"/>
                  </a:lnTo>
                  <a:lnTo>
                    <a:pt x="21" y="20"/>
                  </a:lnTo>
                  <a:lnTo>
                    <a:pt x="20" y="19"/>
                  </a:lnTo>
                  <a:lnTo>
                    <a:pt x="1" y="7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close/>
                  <a:moveTo>
                    <a:pt x="48" y="29"/>
                  </a:moveTo>
                  <a:lnTo>
                    <a:pt x="67" y="41"/>
                  </a:lnTo>
                  <a:lnTo>
                    <a:pt x="68" y="42"/>
                  </a:lnTo>
                  <a:lnTo>
                    <a:pt x="68" y="43"/>
                  </a:lnTo>
                  <a:lnTo>
                    <a:pt x="68" y="44"/>
                  </a:lnTo>
                  <a:lnTo>
                    <a:pt x="68" y="46"/>
                  </a:lnTo>
                  <a:lnTo>
                    <a:pt x="67" y="47"/>
                  </a:lnTo>
                  <a:lnTo>
                    <a:pt x="66" y="48"/>
                  </a:lnTo>
                  <a:lnTo>
                    <a:pt x="64" y="48"/>
                  </a:lnTo>
                  <a:lnTo>
                    <a:pt x="63" y="47"/>
                  </a:lnTo>
                  <a:lnTo>
                    <a:pt x="45" y="35"/>
                  </a:lnTo>
                  <a:lnTo>
                    <a:pt x="44" y="34"/>
                  </a:lnTo>
                  <a:lnTo>
                    <a:pt x="43" y="33"/>
                  </a:lnTo>
                  <a:lnTo>
                    <a:pt x="43" y="32"/>
                  </a:lnTo>
                  <a:lnTo>
                    <a:pt x="44" y="30"/>
                  </a:lnTo>
                  <a:lnTo>
                    <a:pt x="45" y="29"/>
                  </a:lnTo>
                  <a:lnTo>
                    <a:pt x="46" y="28"/>
                  </a:lnTo>
                  <a:lnTo>
                    <a:pt x="47" y="28"/>
                  </a:lnTo>
                  <a:lnTo>
                    <a:pt x="48" y="29"/>
                  </a:lnTo>
                  <a:close/>
                  <a:moveTo>
                    <a:pt x="92" y="57"/>
                  </a:moveTo>
                  <a:lnTo>
                    <a:pt x="110" y="69"/>
                  </a:lnTo>
                  <a:lnTo>
                    <a:pt x="111" y="70"/>
                  </a:lnTo>
                  <a:lnTo>
                    <a:pt x="112" y="72"/>
                  </a:lnTo>
                  <a:lnTo>
                    <a:pt x="112" y="73"/>
                  </a:lnTo>
                  <a:lnTo>
                    <a:pt x="111" y="74"/>
                  </a:lnTo>
                  <a:lnTo>
                    <a:pt x="110" y="75"/>
                  </a:lnTo>
                  <a:lnTo>
                    <a:pt x="108" y="75"/>
                  </a:lnTo>
                  <a:lnTo>
                    <a:pt x="107" y="75"/>
                  </a:lnTo>
                  <a:lnTo>
                    <a:pt x="106" y="75"/>
                  </a:lnTo>
                  <a:lnTo>
                    <a:pt x="87" y="63"/>
                  </a:lnTo>
                  <a:lnTo>
                    <a:pt x="86" y="62"/>
                  </a:lnTo>
                  <a:lnTo>
                    <a:pt x="86" y="61"/>
                  </a:lnTo>
                  <a:lnTo>
                    <a:pt x="86" y="60"/>
                  </a:lnTo>
                  <a:lnTo>
                    <a:pt x="86" y="57"/>
                  </a:lnTo>
                  <a:lnTo>
                    <a:pt x="87" y="56"/>
                  </a:lnTo>
                  <a:lnTo>
                    <a:pt x="88" y="56"/>
                  </a:lnTo>
                  <a:lnTo>
                    <a:pt x="91" y="56"/>
                  </a:lnTo>
                  <a:lnTo>
                    <a:pt x="92" y="57"/>
                  </a:lnTo>
                  <a:close/>
                  <a:moveTo>
                    <a:pt x="134" y="84"/>
                  </a:moveTo>
                  <a:lnTo>
                    <a:pt x="153" y="97"/>
                  </a:lnTo>
                  <a:lnTo>
                    <a:pt x="154" y="97"/>
                  </a:lnTo>
                  <a:lnTo>
                    <a:pt x="154" y="99"/>
                  </a:lnTo>
                  <a:lnTo>
                    <a:pt x="154" y="101"/>
                  </a:lnTo>
                  <a:lnTo>
                    <a:pt x="154" y="102"/>
                  </a:lnTo>
                  <a:lnTo>
                    <a:pt x="153" y="103"/>
                  </a:lnTo>
                  <a:lnTo>
                    <a:pt x="152" y="103"/>
                  </a:lnTo>
                  <a:lnTo>
                    <a:pt x="151" y="103"/>
                  </a:lnTo>
                  <a:lnTo>
                    <a:pt x="150" y="103"/>
                  </a:lnTo>
                  <a:lnTo>
                    <a:pt x="131" y="92"/>
                  </a:lnTo>
                  <a:lnTo>
                    <a:pt x="130" y="90"/>
                  </a:lnTo>
                  <a:lnTo>
                    <a:pt x="130" y="89"/>
                  </a:lnTo>
                  <a:lnTo>
                    <a:pt x="130" y="87"/>
                  </a:lnTo>
                  <a:lnTo>
                    <a:pt x="130" y="86"/>
                  </a:lnTo>
                  <a:lnTo>
                    <a:pt x="131" y="84"/>
                  </a:lnTo>
                  <a:lnTo>
                    <a:pt x="132" y="84"/>
                  </a:lnTo>
                  <a:lnTo>
                    <a:pt x="133" y="84"/>
                  </a:lnTo>
                  <a:lnTo>
                    <a:pt x="134" y="84"/>
                  </a:lnTo>
                  <a:close/>
                  <a:moveTo>
                    <a:pt x="178" y="113"/>
                  </a:moveTo>
                  <a:lnTo>
                    <a:pt x="197" y="124"/>
                  </a:lnTo>
                  <a:lnTo>
                    <a:pt x="198" y="126"/>
                  </a:lnTo>
                  <a:lnTo>
                    <a:pt x="198" y="127"/>
                  </a:lnTo>
                  <a:lnTo>
                    <a:pt x="198" y="128"/>
                  </a:lnTo>
                  <a:lnTo>
                    <a:pt x="198" y="130"/>
                  </a:lnTo>
                  <a:lnTo>
                    <a:pt x="197" y="131"/>
                  </a:lnTo>
                  <a:lnTo>
                    <a:pt x="195" y="131"/>
                  </a:lnTo>
                  <a:lnTo>
                    <a:pt x="194" y="131"/>
                  </a:lnTo>
                  <a:lnTo>
                    <a:pt x="192" y="131"/>
                  </a:lnTo>
                  <a:lnTo>
                    <a:pt x="174" y="119"/>
                  </a:lnTo>
                  <a:lnTo>
                    <a:pt x="173" y="119"/>
                  </a:lnTo>
                  <a:lnTo>
                    <a:pt x="172" y="116"/>
                  </a:lnTo>
                  <a:lnTo>
                    <a:pt x="172" y="115"/>
                  </a:lnTo>
                  <a:lnTo>
                    <a:pt x="173" y="114"/>
                  </a:lnTo>
                  <a:lnTo>
                    <a:pt x="174" y="113"/>
                  </a:lnTo>
                  <a:lnTo>
                    <a:pt x="175" y="113"/>
                  </a:lnTo>
                  <a:lnTo>
                    <a:pt x="177" y="113"/>
                  </a:lnTo>
                  <a:lnTo>
                    <a:pt x="178" y="113"/>
                  </a:lnTo>
                  <a:close/>
                  <a:moveTo>
                    <a:pt x="221" y="141"/>
                  </a:moveTo>
                  <a:lnTo>
                    <a:pt x="240" y="153"/>
                  </a:lnTo>
                  <a:lnTo>
                    <a:pt x="240" y="154"/>
                  </a:lnTo>
                  <a:lnTo>
                    <a:pt x="241" y="155"/>
                  </a:lnTo>
                  <a:lnTo>
                    <a:pt x="241" y="156"/>
                  </a:lnTo>
                  <a:lnTo>
                    <a:pt x="240" y="159"/>
                  </a:lnTo>
                  <a:lnTo>
                    <a:pt x="238" y="160"/>
                  </a:lnTo>
                  <a:lnTo>
                    <a:pt x="237" y="160"/>
                  </a:lnTo>
                  <a:lnTo>
                    <a:pt x="235" y="159"/>
                  </a:lnTo>
                  <a:lnTo>
                    <a:pt x="217" y="147"/>
                  </a:lnTo>
                  <a:lnTo>
                    <a:pt x="215" y="146"/>
                  </a:lnTo>
                  <a:lnTo>
                    <a:pt x="215" y="144"/>
                  </a:lnTo>
                  <a:lnTo>
                    <a:pt x="215" y="143"/>
                  </a:lnTo>
                  <a:lnTo>
                    <a:pt x="215" y="142"/>
                  </a:lnTo>
                  <a:lnTo>
                    <a:pt x="217" y="141"/>
                  </a:lnTo>
                  <a:lnTo>
                    <a:pt x="218" y="141"/>
                  </a:lnTo>
                  <a:lnTo>
                    <a:pt x="220" y="140"/>
                  </a:lnTo>
                  <a:lnTo>
                    <a:pt x="221" y="141"/>
                  </a:lnTo>
                  <a:close/>
                  <a:moveTo>
                    <a:pt x="264" y="169"/>
                  </a:moveTo>
                  <a:lnTo>
                    <a:pt x="282" y="181"/>
                  </a:lnTo>
                  <a:lnTo>
                    <a:pt x="284" y="182"/>
                  </a:lnTo>
                  <a:lnTo>
                    <a:pt x="285" y="183"/>
                  </a:lnTo>
                  <a:lnTo>
                    <a:pt x="285" y="184"/>
                  </a:lnTo>
                  <a:lnTo>
                    <a:pt x="284" y="186"/>
                  </a:lnTo>
                  <a:lnTo>
                    <a:pt x="282" y="187"/>
                  </a:lnTo>
                  <a:lnTo>
                    <a:pt x="281" y="188"/>
                  </a:lnTo>
                  <a:lnTo>
                    <a:pt x="280" y="188"/>
                  </a:lnTo>
                  <a:lnTo>
                    <a:pt x="279" y="187"/>
                  </a:lnTo>
                  <a:lnTo>
                    <a:pt x="260" y="175"/>
                  </a:lnTo>
                  <a:lnTo>
                    <a:pt x="259" y="174"/>
                  </a:lnTo>
                  <a:lnTo>
                    <a:pt x="259" y="173"/>
                  </a:lnTo>
                  <a:lnTo>
                    <a:pt x="259" y="171"/>
                  </a:lnTo>
                  <a:lnTo>
                    <a:pt x="259" y="170"/>
                  </a:lnTo>
                  <a:lnTo>
                    <a:pt x="260" y="169"/>
                  </a:lnTo>
                  <a:lnTo>
                    <a:pt x="261" y="168"/>
                  </a:lnTo>
                  <a:lnTo>
                    <a:pt x="262" y="168"/>
                  </a:lnTo>
                  <a:lnTo>
                    <a:pt x="264" y="169"/>
                  </a:lnTo>
                  <a:close/>
                  <a:moveTo>
                    <a:pt x="307" y="197"/>
                  </a:moveTo>
                  <a:lnTo>
                    <a:pt x="326" y="209"/>
                  </a:lnTo>
                  <a:lnTo>
                    <a:pt x="327" y="210"/>
                  </a:lnTo>
                  <a:lnTo>
                    <a:pt x="327" y="211"/>
                  </a:lnTo>
                  <a:lnTo>
                    <a:pt x="327" y="213"/>
                  </a:lnTo>
                  <a:lnTo>
                    <a:pt x="327" y="214"/>
                  </a:lnTo>
                  <a:lnTo>
                    <a:pt x="326" y="215"/>
                  </a:lnTo>
                  <a:lnTo>
                    <a:pt x="325" y="216"/>
                  </a:lnTo>
                  <a:lnTo>
                    <a:pt x="324" y="216"/>
                  </a:lnTo>
                  <a:lnTo>
                    <a:pt x="321" y="215"/>
                  </a:lnTo>
                  <a:lnTo>
                    <a:pt x="304" y="203"/>
                  </a:lnTo>
                  <a:lnTo>
                    <a:pt x="302" y="202"/>
                  </a:lnTo>
                  <a:lnTo>
                    <a:pt x="301" y="201"/>
                  </a:lnTo>
                  <a:lnTo>
                    <a:pt x="301" y="200"/>
                  </a:lnTo>
                  <a:lnTo>
                    <a:pt x="302" y="198"/>
                  </a:lnTo>
                  <a:lnTo>
                    <a:pt x="304" y="197"/>
                  </a:lnTo>
                  <a:lnTo>
                    <a:pt x="305" y="196"/>
                  </a:lnTo>
                  <a:lnTo>
                    <a:pt x="306" y="196"/>
                  </a:lnTo>
                  <a:lnTo>
                    <a:pt x="307" y="197"/>
                  </a:lnTo>
                  <a:close/>
                  <a:moveTo>
                    <a:pt x="351" y="224"/>
                  </a:moveTo>
                  <a:lnTo>
                    <a:pt x="369" y="237"/>
                  </a:lnTo>
                  <a:lnTo>
                    <a:pt x="371" y="240"/>
                  </a:lnTo>
                  <a:lnTo>
                    <a:pt x="371" y="241"/>
                  </a:lnTo>
                  <a:lnTo>
                    <a:pt x="371" y="242"/>
                  </a:lnTo>
                  <a:lnTo>
                    <a:pt x="369" y="243"/>
                  </a:lnTo>
                  <a:lnTo>
                    <a:pt x="368" y="243"/>
                  </a:lnTo>
                  <a:lnTo>
                    <a:pt x="366" y="243"/>
                  </a:lnTo>
                  <a:lnTo>
                    <a:pt x="365" y="243"/>
                  </a:lnTo>
                  <a:lnTo>
                    <a:pt x="346" y="231"/>
                  </a:lnTo>
                  <a:lnTo>
                    <a:pt x="346" y="230"/>
                  </a:lnTo>
                  <a:lnTo>
                    <a:pt x="345" y="229"/>
                  </a:lnTo>
                  <a:lnTo>
                    <a:pt x="345" y="228"/>
                  </a:lnTo>
                  <a:lnTo>
                    <a:pt x="346" y="226"/>
                  </a:lnTo>
                  <a:lnTo>
                    <a:pt x="346" y="224"/>
                  </a:lnTo>
                  <a:lnTo>
                    <a:pt x="347" y="224"/>
                  </a:lnTo>
                  <a:lnTo>
                    <a:pt x="350" y="224"/>
                  </a:lnTo>
                  <a:lnTo>
                    <a:pt x="351" y="224"/>
                  </a:lnTo>
                  <a:close/>
                  <a:moveTo>
                    <a:pt x="394" y="253"/>
                  </a:moveTo>
                  <a:lnTo>
                    <a:pt x="412" y="266"/>
                  </a:lnTo>
                  <a:lnTo>
                    <a:pt x="413" y="266"/>
                  </a:lnTo>
                  <a:lnTo>
                    <a:pt x="414" y="267"/>
                  </a:lnTo>
                  <a:lnTo>
                    <a:pt x="414" y="269"/>
                  </a:lnTo>
                  <a:lnTo>
                    <a:pt x="413" y="270"/>
                  </a:lnTo>
                  <a:lnTo>
                    <a:pt x="412" y="271"/>
                  </a:lnTo>
                  <a:lnTo>
                    <a:pt x="411" y="271"/>
                  </a:lnTo>
                  <a:lnTo>
                    <a:pt x="409" y="271"/>
                  </a:lnTo>
                  <a:lnTo>
                    <a:pt x="408" y="271"/>
                  </a:lnTo>
                  <a:lnTo>
                    <a:pt x="389" y="260"/>
                  </a:lnTo>
                  <a:lnTo>
                    <a:pt x="388" y="258"/>
                  </a:lnTo>
                  <a:lnTo>
                    <a:pt x="388" y="257"/>
                  </a:lnTo>
                  <a:lnTo>
                    <a:pt x="388" y="255"/>
                  </a:lnTo>
                  <a:lnTo>
                    <a:pt x="388" y="254"/>
                  </a:lnTo>
                  <a:lnTo>
                    <a:pt x="389" y="253"/>
                  </a:lnTo>
                  <a:lnTo>
                    <a:pt x="391" y="253"/>
                  </a:lnTo>
                  <a:lnTo>
                    <a:pt x="392" y="253"/>
                  </a:lnTo>
                  <a:lnTo>
                    <a:pt x="394" y="253"/>
                  </a:lnTo>
                  <a:close/>
                  <a:moveTo>
                    <a:pt x="437" y="281"/>
                  </a:moveTo>
                  <a:lnTo>
                    <a:pt x="455" y="293"/>
                  </a:lnTo>
                  <a:lnTo>
                    <a:pt x="457" y="294"/>
                  </a:lnTo>
                  <a:lnTo>
                    <a:pt x="457" y="295"/>
                  </a:lnTo>
                  <a:lnTo>
                    <a:pt x="457" y="296"/>
                  </a:lnTo>
                  <a:lnTo>
                    <a:pt x="457" y="298"/>
                  </a:lnTo>
                  <a:lnTo>
                    <a:pt x="455" y="300"/>
                  </a:lnTo>
                  <a:lnTo>
                    <a:pt x="454" y="300"/>
                  </a:lnTo>
                  <a:lnTo>
                    <a:pt x="453" y="300"/>
                  </a:lnTo>
                  <a:lnTo>
                    <a:pt x="452" y="300"/>
                  </a:lnTo>
                  <a:lnTo>
                    <a:pt x="433" y="287"/>
                  </a:lnTo>
                  <a:lnTo>
                    <a:pt x="432" y="285"/>
                  </a:lnTo>
                  <a:lnTo>
                    <a:pt x="431" y="284"/>
                  </a:lnTo>
                  <a:lnTo>
                    <a:pt x="431" y="283"/>
                  </a:lnTo>
                  <a:lnTo>
                    <a:pt x="432" y="282"/>
                  </a:lnTo>
                  <a:lnTo>
                    <a:pt x="433" y="281"/>
                  </a:lnTo>
                  <a:lnTo>
                    <a:pt x="434" y="281"/>
                  </a:lnTo>
                  <a:lnTo>
                    <a:pt x="435" y="281"/>
                  </a:lnTo>
                  <a:lnTo>
                    <a:pt x="437" y="281"/>
                  </a:lnTo>
                  <a:close/>
                  <a:moveTo>
                    <a:pt x="480" y="309"/>
                  </a:moveTo>
                  <a:lnTo>
                    <a:pt x="499" y="321"/>
                  </a:lnTo>
                  <a:lnTo>
                    <a:pt x="500" y="322"/>
                  </a:lnTo>
                  <a:lnTo>
                    <a:pt x="500" y="323"/>
                  </a:lnTo>
                  <a:lnTo>
                    <a:pt x="500" y="324"/>
                  </a:lnTo>
                  <a:lnTo>
                    <a:pt x="500" y="325"/>
                  </a:lnTo>
                  <a:lnTo>
                    <a:pt x="499" y="327"/>
                  </a:lnTo>
                  <a:lnTo>
                    <a:pt x="498" y="328"/>
                  </a:lnTo>
                  <a:lnTo>
                    <a:pt x="495" y="328"/>
                  </a:lnTo>
                  <a:lnTo>
                    <a:pt x="494" y="327"/>
                  </a:lnTo>
                  <a:lnTo>
                    <a:pt x="477" y="315"/>
                  </a:lnTo>
                  <a:lnTo>
                    <a:pt x="475" y="314"/>
                  </a:lnTo>
                  <a:lnTo>
                    <a:pt x="474" y="313"/>
                  </a:lnTo>
                  <a:lnTo>
                    <a:pt x="474" y="311"/>
                  </a:lnTo>
                  <a:lnTo>
                    <a:pt x="475" y="310"/>
                  </a:lnTo>
                  <a:lnTo>
                    <a:pt x="475" y="309"/>
                  </a:lnTo>
                  <a:lnTo>
                    <a:pt x="478" y="308"/>
                  </a:lnTo>
                  <a:lnTo>
                    <a:pt x="479" y="308"/>
                  </a:lnTo>
                  <a:lnTo>
                    <a:pt x="480" y="309"/>
                  </a:lnTo>
                  <a:close/>
                  <a:moveTo>
                    <a:pt x="524" y="337"/>
                  </a:moveTo>
                  <a:lnTo>
                    <a:pt x="541" y="349"/>
                  </a:lnTo>
                  <a:lnTo>
                    <a:pt x="542" y="350"/>
                  </a:lnTo>
                  <a:lnTo>
                    <a:pt x="544" y="351"/>
                  </a:lnTo>
                  <a:lnTo>
                    <a:pt x="544" y="353"/>
                  </a:lnTo>
                  <a:lnTo>
                    <a:pt x="542" y="354"/>
                  </a:lnTo>
                  <a:lnTo>
                    <a:pt x="541" y="355"/>
                  </a:lnTo>
                  <a:lnTo>
                    <a:pt x="540" y="356"/>
                  </a:lnTo>
                  <a:lnTo>
                    <a:pt x="539" y="356"/>
                  </a:lnTo>
                  <a:lnTo>
                    <a:pt x="538" y="355"/>
                  </a:lnTo>
                  <a:lnTo>
                    <a:pt x="519" y="343"/>
                  </a:lnTo>
                  <a:lnTo>
                    <a:pt x="518" y="342"/>
                  </a:lnTo>
                  <a:lnTo>
                    <a:pt x="518" y="341"/>
                  </a:lnTo>
                  <a:lnTo>
                    <a:pt x="518" y="340"/>
                  </a:lnTo>
                  <a:lnTo>
                    <a:pt x="518" y="338"/>
                  </a:lnTo>
                  <a:lnTo>
                    <a:pt x="519" y="337"/>
                  </a:lnTo>
                  <a:lnTo>
                    <a:pt x="520" y="336"/>
                  </a:lnTo>
                  <a:lnTo>
                    <a:pt x="521" y="336"/>
                  </a:lnTo>
                  <a:lnTo>
                    <a:pt x="524" y="337"/>
                  </a:lnTo>
                  <a:close/>
                  <a:moveTo>
                    <a:pt x="566" y="365"/>
                  </a:moveTo>
                  <a:lnTo>
                    <a:pt x="585" y="377"/>
                  </a:lnTo>
                  <a:lnTo>
                    <a:pt x="586" y="378"/>
                  </a:lnTo>
                  <a:lnTo>
                    <a:pt x="586" y="380"/>
                  </a:lnTo>
                  <a:lnTo>
                    <a:pt x="586" y="381"/>
                  </a:lnTo>
                  <a:lnTo>
                    <a:pt x="586" y="382"/>
                  </a:lnTo>
                  <a:lnTo>
                    <a:pt x="585" y="383"/>
                  </a:lnTo>
                  <a:lnTo>
                    <a:pt x="584" y="383"/>
                  </a:lnTo>
                  <a:lnTo>
                    <a:pt x="582" y="383"/>
                  </a:lnTo>
                  <a:lnTo>
                    <a:pt x="581" y="383"/>
                  </a:lnTo>
                  <a:lnTo>
                    <a:pt x="562" y="371"/>
                  </a:lnTo>
                  <a:lnTo>
                    <a:pt x="561" y="370"/>
                  </a:lnTo>
                  <a:lnTo>
                    <a:pt x="561" y="369"/>
                  </a:lnTo>
                  <a:lnTo>
                    <a:pt x="560" y="368"/>
                  </a:lnTo>
                  <a:lnTo>
                    <a:pt x="561" y="367"/>
                  </a:lnTo>
                  <a:lnTo>
                    <a:pt x="562" y="365"/>
                  </a:lnTo>
                  <a:lnTo>
                    <a:pt x="564" y="364"/>
                  </a:lnTo>
                  <a:lnTo>
                    <a:pt x="565" y="364"/>
                  </a:lnTo>
                  <a:lnTo>
                    <a:pt x="566" y="365"/>
                  </a:lnTo>
                  <a:close/>
                  <a:moveTo>
                    <a:pt x="609" y="392"/>
                  </a:moveTo>
                  <a:lnTo>
                    <a:pt x="628" y="405"/>
                  </a:lnTo>
                  <a:lnTo>
                    <a:pt x="629" y="405"/>
                  </a:lnTo>
                  <a:lnTo>
                    <a:pt x="629" y="408"/>
                  </a:lnTo>
                  <a:lnTo>
                    <a:pt x="629" y="409"/>
                  </a:lnTo>
                  <a:lnTo>
                    <a:pt x="629" y="410"/>
                  </a:lnTo>
                  <a:lnTo>
                    <a:pt x="628" y="411"/>
                  </a:lnTo>
                  <a:lnTo>
                    <a:pt x="627" y="411"/>
                  </a:lnTo>
                  <a:lnTo>
                    <a:pt x="625" y="411"/>
                  </a:lnTo>
                  <a:lnTo>
                    <a:pt x="623" y="411"/>
                  </a:lnTo>
                  <a:lnTo>
                    <a:pt x="606" y="400"/>
                  </a:lnTo>
                  <a:lnTo>
                    <a:pt x="605" y="398"/>
                  </a:lnTo>
                  <a:lnTo>
                    <a:pt x="603" y="397"/>
                  </a:lnTo>
                  <a:lnTo>
                    <a:pt x="603" y="395"/>
                  </a:lnTo>
                  <a:lnTo>
                    <a:pt x="605" y="394"/>
                  </a:lnTo>
                  <a:lnTo>
                    <a:pt x="606" y="392"/>
                  </a:lnTo>
                  <a:lnTo>
                    <a:pt x="607" y="392"/>
                  </a:lnTo>
                  <a:lnTo>
                    <a:pt x="608" y="392"/>
                  </a:lnTo>
                  <a:lnTo>
                    <a:pt x="609" y="392"/>
                  </a:lnTo>
                  <a:close/>
                </a:path>
              </a:pathLst>
            </a:custGeom>
            <a:solidFill>
              <a:srgbClr val="99CCCC"/>
            </a:solidFill>
            <a:ln w="1588">
              <a:solidFill>
                <a:srgbClr val="99CCCC"/>
              </a:solidFill>
              <a:prstDash val="solid"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1" name="Freeform 80"/>
            <p:cNvSpPr>
              <a:spLocks noEditPoints="1"/>
            </p:cNvSpPr>
            <p:nvPr/>
          </p:nvSpPr>
          <p:spPr bwMode="auto">
            <a:xfrm>
              <a:off x="2004469" y="6320722"/>
              <a:ext cx="720725" cy="427038"/>
            </a:xfrm>
            <a:custGeom>
              <a:avLst/>
              <a:gdLst>
                <a:gd name="T0" fmla="*/ 0 w 454"/>
                <a:gd name="T1" fmla="*/ 261 h 269"/>
                <a:gd name="T2" fmla="*/ 34 w 454"/>
                <a:gd name="T3" fmla="*/ 241 h 269"/>
                <a:gd name="T4" fmla="*/ 39 w 454"/>
                <a:gd name="T5" fmla="*/ 249 h 269"/>
                <a:gd name="T6" fmla="*/ 5 w 454"/>
                <a:gd name="T7" fmla="*/ 269 h 269"/>
                <a:gd name="T8" fmla="*/ 0 w 454"/>
                <a:gd name="T9" fmla="*/ 261 h 269"/>
                <a:gd name="T10" fmla="*/ 60 w 454"/>
                <a:gd name="T11" fmla="*/ 226 h 269"/>
                <a:gd name="T12" fmla="*/ 93 w 454"/>
                <a:gd name="T13" fmla="*/ 207 h 269"/>
                <a:gd name="T14" fmla="*/ 99 w 454"/>
                <a:gd name="T15" fmla="*/ 215 h 269"/>
                <a:gd name="T16" fmla="*/ 65 w 454"/>
                <a:gd name="T17" fmla="*/ 235 h 269"/>
                <a:gd name="T18" fmla="*/ 60 w 454"/>
                <a:gd name="T19" fmla="*/ 226 h 269"/>
                <a:gd name="T20" fmla="*/ 119 w 454"/>
                <a:gd name="T21" fmla="*/ 192 h 269"/>
                <a:gd name="T22" fmla="*/ 153 w 454"/>
                <a:gd name="T23" fmla="*/ 172 h 269"/>
                <a:gd name="T24" fmla="*/ 158 w 454"/>
                <a:gd name="T25" fmla="*/ 181 h 269"/>
                <a:gd name="T26" fmla="*/ 123 w 454"/>
                <a:gd name="T27" fmla="*/ 200 h 269"/>
                <a:gd name="T28" fmla="*/ 119 w 454"/>
                <a:gd name="T29" fmla="*/ 192 h 269"/>
                <a:gd name="T30" fmla="*/ 179 w 454"/>
                <a:gd name="T31" fmla="*/ 158 h 269"/>
                <a:gd name="T32" fmla="*/ 212 w 454"/>
                <a:gd name="T33" fmla="*/ 138 h 269"/>
                <a:gd name="T34" fmla="*/ 218 w 454"/>
                <a:gd name="T35" fmla="*/ 146 h 269"/>
                <a:gd name="T36" fmla="*/ 183 w 454"/>
                <a:gd name="T37" fmla="*/ 166 h 269"/>
                <a:gd name="T38" fmla="*/ 179 w 454"/>
                <a:gd name="T39" fmla="*/ 158 h 269"/>
                <a:gd name="T40" fmla="*/ 238 w 454"/>
                <a:gd name="T41" fmla="*/ 124 h 269"/>
                <a:gd name="T42" fmla="*/ 272 w 454"/>
                <a:gd name="T43" fmla="*/ 104 h 269"/>
                <a:gd name="T44" fmla="*/ 276 w 454"/>
                <a:gd name="T45" fmla="*/ 112 h 269"/>
                <a:gd name="T46" fmla="*/ 242 w 454"/>
                <a:gd name="T47" fmla="*/ 132 h 269"/>
                <a:gd name="T48" fmla="*/ 238 w 454"/>
                <a:gd name="T49" fmla="*/ 124 h 269"/>
                <a:gd name="T50" fmla="*/ 296 w 454"/>
                <a:gd name="T51" fmla="*/ 88 h 269"/>
                <a:gd name="T52" fmla="*/ 330 w 454"/>
                <a:gd name="T53" fmla="*/ 70 h 269"/>
                <a:gd name="T54" fmla="*/ 336 w 454"/>
                <a:gd name="T55" fmla="*/ 78 h 269"/>
                <a:gd name="T56" fmla="*/ 302 w 454"/>
                <a:gd name="T57" fmla="*/ 98 h 269"/>
                <a:gd name="T58" fmla="*/ 296 w 454"/>
                <a:gd name="T59" fmla="*/ 88 h 269"/>
                <a:gd name="T60" fmla="*/ 356 w 454"/>
                <a:gd name="T61" fmla="*/ 54 h 269"/>
                <a:gd name="T62" fmla="*/ 390 w 454"/>
                <a:gd name="T63" fmla="*/ 34 h 269"/>
                <a:gd name="T64" fmla="*/ 395 w 454"/>
                <a:gd name="T65" fmla="*/ 44 h 269"/>
                <a:gd name="T66" fmla="*/ 361 w 454"/>
                <a:gd name="T67" fmla="*/ 62 h 269"/>
                <a:gd name="T68" fmla="*/ 356 w 454"/>
                <a:gd name="T69" fmla="*/ 54 h 269"/>
                <a:gd name="T70" fmla="*/ 415 w 454"/>
                <a:gd name="T71" fmla="*/ 20 h 269"/>
                <a:gd name="T72" fmla="*/ 449 w 454"/>
                <a:gd name="T73" fmla="*/ 0 h 269"/>
                <a:gd name="T74" fmla="*/ 454 w 454"/>
                <a:gd name="T75" fmla="*/ 8 h 269"/>
                <a:gd name="T76" fmla="*/ 421 w 454"/>
                <a:gd name="T77" fmla="*/ 28 h 269"/>
                <a:gd name="T78" fmla="*/ 415 w 454"/>
                <a:gd name="T79" fmla="*/ 20 h 26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454" h="269">
                  <a:moveTo>
                    <a:pt x="0" y="261"/>
                  </a:moveTo>
                  <a:lnTo>
                    <a:pt x="34" y="241"/>
                  </a:lnTo>
                  <a:lnTo>
                    <a:pt x="39" y="249"/>
                  </a:lnTo>
                  <a:lnTo>
                    <a:pt x="5" y="269"/>
                  </a:lnTo>
                  <a:lnTo>
                    <a:pt x="0" y="261"/>
                  </a:lnTo>
                  <a:close/>
                  <a:moveTo>
                    <a:pt x="60" y="226"/>
                  </a:moveTo>
                  <a:lnTo>
                    <a:pt x="93" y="207"/>
                  </a:lnTo>
                  <a:lnTo>
                    <a:pt x="99" y="215"/>
                  </a:lnTo>
                  <a:lnTo>
                    <a:pt x="65" y="235"/>
                  </a:lnTo>
                  <a:lnTo>
                    <a:pt x="60" y="226"/>
                  </a:lnTo>
                  <a:close/>
                  <a:moveTo>
                    <a:pt x="119" y="192"/>
                  </a:moveTo>
                  <a:lnTo>
                    <a:pt x="153" y="172"/>
                  </a:lnTo>
                  <a:lnTo>
                    <a:pt x="158" y="181"/>
                  </a:lnTo>
                  <a:lnTo>
                    <a:pt x="123" y="200"/>
                  </a:lnTo>
                  <a:lnTo>
                    <a:pt x="119" y="192"/>
                  </a:lnTo>
                  <a:close/>
                  <a:moveTo>
                    <a:pt x="179" y="158"/>
                  </a:moveTo>
                  <a:lnTo>
                    <a:pt x="212" y="138"/>
                  </a:lnTo>
                  <a:lnTo>
                    <a:pt x="218" y="146"/>
                  </a:lnTo>
                  <a:lnTo>
                    <a:pt x="183" y="166"/>
                  </a:lnTo>
                  <a:lnTo>
                    <a:pt x="179" y="158"/>
                  </a:lnTo>
                  <a:close/>
                  <a:moveTo>
                    <a:pt x="238" y="124"/>
                  </a:moveTo>
                  <a:lnTo>
                    <a:pt x="272" y="104"/>
                  </a:lnTo>
                  <a:lnTo>
                    <a:pt x="276" y="112"/>
                  </a:lnTo>
                  <a:lnTo>
                    <a:pt x="242" y="132"/>
                  </a:lnTo>
                  <a:lnTo>
                    <a:pt x="238" y="124"/>
                  </a:lnTo>
                  <a:close/>
                  <a:moveTo>
                    <a:pt x="296" y="88"/>
                  </a:moveTo>
                  <a:lnTo>
                    <a:pt x="330" y="70"/>
                  </a:lnTo>
                  <a:lnTo>
                    <a:pt x="336" y="78"/>
                  </a:lnTo>
                  <a:lnTo>
                    <a:pt x="302" y="98"/>
                  </a:lnTo>
                  <a:lnTo>
                    <a:pt x="296" y="88"/>
                  </a:lnTo>
                  <a:close/>
                  <a:moveTo>
                    <a:pt x="356" y="54"/>
                  </a:moveTo>
                  <a:lnTo>
                    <a:pt x="390" y="34"/>
                  </a:lnTo>
                  <a:lnTo>
                    <a:pt x="395" y="44"/>
                  </a:lnTo>
                  <a:lnTo>
                    <a:pt x="361" y="62"/>
                  </a:lnTo>
                  <a:lnTo>
                    <a:pt x="356" y="54"/>
                  </a:lnTo>
                  <a:close/>
                  <a:moveTo>
                    <a:pt x="415" y="20"/>
                  </a:moveTo>
                  <a:lnTo>
                    <a:pt x="449" y="0"/>
                  </a:lnTo>
                  <a:lnTo>
                    <a:pt x="454" y="8"/>
                  </a:lnTo>
                  <a:lnTo>
                    <a:pt x="421" y="28"/>
                  </a:lnTo>
                  <a:lnTo>
                    <a:pt x="415" y="20"/>
                  </a:lnTo>
                  <a:close/>
                </a:path>
              </a:pathLst>
            </a:custGeom>
            <a:solidFill>
              <a:srgbClr val="000000"/>
            </a:solidFill>
            <a:ln w="1588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2" name="Line 81"/>
            <p:cNvSpPr>
              <a:spLocks noChangeShapeType="1"/>
            </p:cNvSpPr>
            <p:nvPr/>
          </p:nvSpPr>
          <p:spPr bwMode="auto">
            <a:xfrm flipV="1">
              <a:off x="3590382" y="6306435"/>
              <a:ext cx="747713" cy="46672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93" name="Line 82"/>
            <p:cNvSpPr>
              <a:spLocks noChangeShapeType="1"/>
            </p:cNvSpPr>
            <p:nvPr/>
          </p:nvSpPr>
          <p:spPr bwMode="auto">
            <a:xfrm>
              <a:off x="1991769" y="5182485"/>
              <a:ext cx="4763" cy="159702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94" name="Freeform 83"/>
            <p:cNvSpPr>
              <a:spLocks noEditPoints="1"/>
            </p:cNvSpPr>
            <p:nvPr/>
          </p:nvSpPr>
          <p:spPr bwMode="auto">
            <a:xfrm>
              <a:off x="2734719" y="4742747"/>
              <a:ext cx="19050" cy="1585913"/>
            </a:xfrm>
            <a:custGeom>
              <a:avLst/>
              <a:gdLst>
                <a:gd name="T0" fmla="*/ 10 w 12"/>
                <a:gd name="T1" fmla="*/ 40 h 999"/>
                <a:gd name="T2" fmla="*/ 0 w 12"/>
                <a:gd name="T3" fmla="*/ 0 h 999"/>
                <a:gd name="T4" fmla="*/ 10 w 12"/>
                <a:gd name="T5" fmla="*/ 69 h 999"/>
                <a:gd name="T6" fmla="*/ 1 w 12"/>
                <a:gd name="T7" fmla="*/ 108 h 999"/>
                <a:gd name="T8" fmla="*/ 10 w 12"/>
                <a:gd name="T9" fmla="*/ 69 h 999"/>
                <a:gd name="T10" fmla="*/ 10 w 12"/>
                <a:gd name="T11" fmla="*/ 176 h 999"/>
                <a:gd name="T12" fmla="*/ 1 w 12"/>
                <a:gd name="T13" fmla="*/ 137 h 999"/>
                <a:gd name="T14" fmla="*/ 10 w 12"/>
                <a:gd name="T15" fmla="*/ 205 h 999"/>
                <a:gd name="T16" fmla="*/ 1 w 12"/>
                <a:gd name="T17" fmla="*/ 245 h 999"/>
                <a:gd name="T18" fmla="*/ 10 w 12"/>
                <a:gd name="T19" fmla="*/ 205 h 999"/>
                <a:gd name="T20" fmla="*/ 10 w 12"/>
                <a:gd name="T21" fmla="*/ 313 h 999"/>
                <a:gd name="T22" fmla="*/ 1 w 12"/>
                <a:gd name="T23" fmla="*/ 275 h 999"/>
                <a:gd name="T24" fmla="*/ 10 w 12"/>
                <a:gd name="T25" fmla="*/ 343 h 999"/>
                <a:gd name="T26" fmla="*/ 1 w 12"/>
                <a:gd name="T27" fmla="*/ 382 h 999"/>
                <a:gd name="T28" fmla="*/ 10 w 12"/>
                <a:gd name="T29" fmla="*/ 343 h 999"/>
                <a:gd name="T30" fmla="*/ 10 w 12"/>
                <a:gd name="T31" fmla="*/ 451 h 999"/>
                <a:gd name="T32" fmla="*/ 1 w 12"/>
                <a:gd name="T33" fmla="*/ 411 h 999"/>
                <a:gd name="T34" fmla="*/ 10 w 12"/>
                <a:gd name="T35" fmla="*/ 480 h 999"/>
                <a:gd name="T36" fmla="*/ 1 w 12"/>
                <a:gd name="T37" fmla="*/ 519 h 999"/>
                <a:gd name="T38" fmla="*/ 10 w 12"/>
                <a:gd name="T39" fmla="*/ 480 h 999"/>
                <a:gd name="T40" fmla="*/ 12 w 12"/>
                <a:gd name="T41" fmla="*/ 587 h 999"/>
                <a:gd name="T42" fmla="*/ 1 w 12"/>
                <a:gd name="T43" fmla="*/ 549 h 999"/>
                <a:gd name="T44" fmla="*/ 12 w 12"/>
                <a:gd name="T45" fmla="*/ 617 h 999"/>
                <a:gd name="T46" fmla="*/ 1 w 12"/>
                <a:gd name="T47" fmla="*/ 657 h 999"/>
                <a:gd name="T48" fmla="*/ 12 w 12"/>
                <a:gd name="T49" fmla="*/ 617 h 999"/>
                <a:gd name="T50" fmla="*/ 12 w 12"/>
                <a:gd name="T51" fmla="*/ 725 h 999"/>
                <a:gd name="T52" fmla="*/ 1 w 12"/>
                <a:gd name="T53" fmla="*/ 686 h 999"/>
                <a:gd name="T54" fmla="*/ 12 w 12"/>
                <a:gd name="T55" fmla="*/ 754 h 999"/>
                <a:gd name="T56" fmla="*/ 1 w 12"/>
                <a:gd name="T57" fmla="*/ 793 h 999"/>
                <a:gd name="T58" fmla="*/ 12 w 12"/>
                <a:gd name="T59" fmla="*/ 754 h 999"/>
                <a:gd name="T60" fmla="*/ 12 w 12"/>
                <a:gd name="T61" fmla="*/ 862 h 999"/>
                <a:gd name="T62" fmla="*/ 1 w 12"/>
                <a:gd name="T63" fmla="*/ 823 h 999"/>
                <a:gd name="T64" fmla="*/ 12 w 12"/>
                <a:gd name="T65" fmla="*/ 892 h 999"/>
                <a:gd name="T66" fmla="*/ 2 w 12"/>
                <a:gd name="T67" fmla="*/ 931 h 999"/>
                <a:gd name="T68" fmla="*/ 12 w 12"/>
                <a:gd name="T69" fmla="*/ 892 h 999"/>
                <a:gd name="T70" fmla="*/ 12 w 12"/>
                <a:gd name="T71" fmla="*/ 999 h 999"/>
                <a:gd name="T72" fmla="*/ 2 w 12"/>
                <a:gd name="T73" fmla="*/ 960 h 99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" h="999">
                  <a:moveTo>
                    <a:pt x="10" y="0"/>
                  </a:moveTo>
                  <a:lnTo>
                    <a:pt x="10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10" y="0"/>
                  </a:lnTo>
                  <a:close/>
                  <a:moveTo>
                    <a:pt x="10" y="69"/>
                  </a:moveTo>
                  <a:lnTo>
                    <a:pt x="10" y="108"/>
                  </a:lnTo>
                  <a:lnTo>
                    <a:pt x="1" y="108"/>
                  </a:lnTo>
                  <a:lnTo>
                    <a:pt x="0" y="69"/>
                  </a:lnTo>
                  <a:lnTo>
                    <a:pt x="10" y="69"/>
                  </a:lnTo>
                  <a:close/>
                  <a:moveTo>
                    <a:pt x="10" y="137"/>
                  </a:moveTo>
                  <a:lnTo>
                    <a:pt x="10" y="176"/>
                  </a:lnTo>
                  <a:lnTo>
                    <a:pt x="1" y="176"/>
                  </a:lnTo>
                  <a:lnTo>
                    <a:pt x="1" y="137"/>
                  </a:lnTo>
                  <a:lnTo>
                    <a:pt x="10" y="137"/>
                  </a:lnTo>
                  <a:close/>
                  <a:moveTo>
                    <a:pt x="10" y="205"/>
                  </a:moveTo>
                  <a:lnTo>
                    <a:pt x="10" y="245"/>
                  </a:lnTo>
                  <a:lnTo>
                    <a:pt x="1" y="245"/>
                  </a:lnTo>
                  <a:lnTo>
                    <a:pt x="1" y="205"/>
                  </a:lnTo>
                  <a:lnTo>
                    <a:pt x="10" y="205"/>
                  </a:lnTo>
                  <a:close/>
                  <a:moveTo>
                    <a:pt x="10" y="275"/>
                  </a:moveTo>
                  <a:lnTo>
                    <a:pt x="10" y="313"/>
                  </a:lnTo>
                  <a:lnTo>
                    <a:pt x="1" y="313"/>
                  </a:lnTo>
                  <a:lnTo>
                    <a:pt x="1" y="275"/>
                  </a:lnTo>
                  <a:lnTo>
                    <a:pt x="10" y="275"/>
                  </a:lnTo>
                  <a:close/>
                  <a:moveTo>
                    <a:pt x="10" y="343"/>
                  </a:moveTo>
                  <a:lnTo>
                    <a:pt x="10" y="382"/>
                  </a:lnTo>
                  <a:lnTo>
                    <a:pt x="1" y="382"/>
                  </a:lnTo>
                  <a:lnTo>
                    <a:pt x="1" y="343"/>
                  </a:lnTo>
                  <a:lnTo>
                    <a:pt x="10" y="343"/>
                  </a:lnTo>
                  <a:close/>
                  <a:moveTo>
                    <a:pt x="10" y="411"/>
                  </a:moveTo>
                  <a:lnTo>
                    <a:pt x="10" y="451"/>
                  </a:lnTo>
                  <a:lnTo>
                    <a:pt x="1" y="451"/>
                  </a:lnTo>
                  <a:lnTo>
                    <a:pt x="1" y="411"/>
                  </a:lnTo>
                  <a:lnTo>
                    <a:pt x="10" y="411"/>
                  </a:lnTo>
                  <a:close/>
                  <a:moveTo>
                    <a:pt x="10" y="480"/>
                  </a:moveTo>
                  <a:lnTo>
                    <a:pt x="10" y="519"/>
                  </a:lnTo>
                  <a:lnTo>
                    <a:pt x="1" y="519"/>
                  </a:lnTo>
                  <a:lnTo>
                    <a:pt x="1" y="480"/>
                  </a:lnTo>
                  <a:lnTo>
                    <a:pt x="10" y="480"/>
                  </a:lnTo>
                  <a:close/>
                  <a:moveTo>
                    <a:pt x="10" y="549"/>
                  </a:moveTo>
                  <a:lnTo>
                    <a:pt x="12" y="587"/>
                  </a:lnTo>
                  <a:lnTo>
                    <a:pt x="1" y="587"/>
                  </a:lnTo>
                  <a:lnTo>
                    <a:pt x="1" y="549"/>
                  </a:lnTo>
                  <a:lnTo>
                    <a:pt x="10" y="549"/>
                  </a:lnTo>
                  <a:close/>
                  <a:moveTo>
                    <a:pt x="12" y="617"/>
                  </a:moveTo>
                  <a:lnTo>
                    <a:pt x="12" y="657"/>
                  </a:lnTo>
                  <a:lnTo>
                    <a:pt x="1" y="657"/>
                  </a:lnTo>
                  <a:lnTo>
                    <a:pt x="1" y="617"/>
                  </a:lnTo>
                  <a:lnTo>
                    <a:pt x="12" y="617"/>
                  </a:lnTo>
                  <a:close/>
                  <a:moveTo>
                    <a:pt x="12" y="686"/>
                  </a:moveTo>
                  <a:lnTo>
                    <a:pt x="12" y="725"/>
                  </a:lnTo>
                  <a:lnTo>
                    <a:pt x="1" y="725"/>
                  </a:lnTo>
                  <a:lnTo>
                    <a:pt x="1" y="686"/>
                  </a:lnTo>
                  <a:lnTo>
                    <a:pt x="12" y="686"/>
                  </a:lnTo>
                  <a:close/>
                  <a:moveTo>
                    <a:pt x="12" y="754"/>
                  </a:moveTo>
                  <a:lnTo>
                    <a:pt x="12" y="793"/>
                  </a:lnTo>
                  <a:lnTo>
                    <a:pt x="1" y="793"/>
                  </a:lnTo>
                  <a:lnTo>
                    <a:pt x="1" y="754"/>
                  </a:lnTo>
                  <a:lnTo>
                    <a:pt x="12" y="754"/>
                  </a:lnTo>
                  <a:close/>
                  <a:moveTo>
                    <a:pt x="12" y="823"/>
                  </a:moveTo>
                  <a:lnTo>
                    <a:pt x="12" y="862"/>
                  </a:lnTo>
                  <a:lnTo>
                    <a:pt x="2" y="862"/>
                  </a:lnTo>
                  <a:lnTo>
                    <a:pt x="1" y="823"/>
                  </a:lnTo>
                  <a:lnTo>
                    <a:pt x="12" y="823"/>
                  </a:lnTo>
                  <a:close/>
                  <a:moveTo>
                    <a:pt x="12" y="892"/>
                  </a:moveTo>
                  <a:lnTo>
                    <a:pt x="12" y="931"/>
                  </a:lnTo>
                  <a:lnTo>
                    <a:pt x="2" y="931"/>
                  </a:lnTo>
                  <a:lnTo>
                    <a:pt x="2" y="892"/>
                  </a:lnTo>
                  <a:lnTo>
                    <a:pt x="12" y="892"/>
                  </a:lnTo>
                  <a:close/>
                  <a:moveTo>
                    <a:pt x="12" y="960"/>
                  </a:moveTo>
                  <a:lnTo>
                    <a:pt x="12" y="999"/>
                  </a:lnTo>
                  <a:lnTo>
                    <a:pt x="2" y="999"/>
                  </a:lnTo>
                  <a:lnTo>
                    <a:pt x="2" y="960"/>
                  </a:lnTo>
                  <a:lnTo>
                    <a:pt x="12" y="960"/>
                  </a:lnTo>
                  <a:close/>
                </a:path>
              </a:pathLst>
            </a:custGeom>
            <a:solidFill>
              <a:srgbClr val="000000"/>
            </a:solidFill>
            <a:ln w="1588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5" name="Line 84"/>
            <p:cNvSpPr>
              <a:spLocks noChangeShapeType="1"/>
            </p:cNvSpPr>
            <p:nvPr/>
          </p:nvSpPr>
          <p:spPr bwMode="auto">
            <a:xfrm>
              <a:off x="4322219" y="4718935"/>
              <a:ext cx="4763" cy="1598613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96" name="Line 85"/>
            <p:cNvSpPr>
              <a:spLocks noChangeShapeType="1"/>
            </p:cNvSpPr>
            <p:nvPr/>
          </p:nvSpPr>
          <p:spPr bwMode="auto">
            <a:xfrm>
              <a:off x="3603082" y="5182485"/>
              <a:ext cx="3175" cy="159702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97" name="Line 86"/>
            <p:cNvSpPr>
              <a:spLocks noChangeShapeType="1"/>
            </p:cNvSpPr>
            <p:nvPr/>
          </p:nvSpPr>
          <p:spPr bwMode="auto">
            <a:xfrm flipV="1">
              <a:off x="1979069" y="4730047"/>
              <a:ext cx="733425" cy="423863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98" name="Line 87"/>
            <p:cNvSpPr>
              <a:spLocks noChangeShapeType="1"/>
            </p:cNvSpPr>
            <p:nvPr/>
          </p:nvSpPr>
          <p:spPr bwMode="auto">
            <a:xfrm flipV="1">
              <a:off x="3582444" y="4725285"/>
              <a:ext cx="725488" cy="436563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99" name="Freeform 88"/>
            <p:cNvSpPr>
              <a:spLocks noEditPoints="1"/>
            </p:cNvSpPr>
            <p:nvPr/>
          </p:nvSpPr>
          <p:spPr bwMode="auto">
            <a:xfrm>
              <a:off x="2750594" y="6320722"/>
              <a:ext cx="1587500" cy="17463"/>
            </a:xfrm>
            <a:custGeom>
              <a:avLst/>
              <a:gdLst>
                <a:gd name="T0" fmla="*/ 39 w 1000"/>
                <a:gd name="T1" fmla="*/ 0 h 11"/>
                <a:gd name="T2" fmla="*/ 0 w 1000"/>
                <a:gd name="T3" fmla="*/ 11 h 11"/>
                <a:gd name="T4" fmla="*/ 69 w 1000"/>
                <a:gd name="T5" fmla="*/ 0 h 11"/>
                <a:gd name="T6" fmla="*/ 109 w 1000"/>
                <a:gd name="T7" fmla="*/ 11 h 11"/>
                <a:gd name="T8" fmla="*/ 69 w 1000"/>
                <a:gd name="T9" fmla="*/ 0 h 11"/>
                <a:gd name="T10" fmla="*/ 177 w 1000"/>
                <a:gd name="T11" fmla="*/ 0 h 11"/>
                <a:gd name="T12" fmla="*/ 138 w 1000"/>
                <a:gd name="T13" fmla="*/ 11 h 11"/>
                <a:gd name="T14" fmla="*/ 206 w 1000"/>
                <a:gd name="T15" fmla="*/ 0 h 11"/>
                <a:gd name="T16" fmla="*/ 245 w 1000"/>
                <a:gd name="T17" fmla="*/ 11 h 11"/>
                <a:gd name="T18" fmla="*/ 206 w 1000"/>
                <a:gd name="T19" fmla="*/ 0 h 11"/>
                <a:gd name="T20" fmla="*/ 314 w 1000"/>
                <a:gd name="T21" fmla="*/ 0 h 11"/>
                <a:gd name="T22" fmla="*/ 274 w 1000"/>
                <a:gd name="T23" fmla="*/ 11 h 11"/>
                <a:gd name="T24" fmla="*/ 344 w 1000"/>
                <a:gd name="T25" fmla="*/ 0 h 11"/>
                <a:gd name="T26" fmla="*/ 382 w 1000"/>
                <a:gd name="T27" fmla="*/ 11 h 11"/>
                <a:gd name="T28" fmla="*/ 344 w 1000"/>
                <a:gd name="T29" fmla="*/ 0 h 11"/>
                <a:gd name="T30" fmla="*/ 451 w 1000"/>
                <a:gd name="T31" fmla="*/ 0 h 11"/>
                <a:gd name="T32" fmla="*/ 412 w 1000"/>
                <a:gd name="T33" fmla="*/ 11 h 11"/>
                <a:gd name="T34" fmla="*/ 480 w 1000"/>
                <a:gd name="T35" fmla="*/ 0 h 11"/>
                <a:gd name="T36" fmla="*/ 520 w 1000"/>
                <a:gd name="T37" fmla="*/ 11 h 11"/>
                <a:gd name="T38" fmla="*/ 480 w 1000"/>
                <a:gd name="T39" fmla="*/ 0 h 11"/>
                <a:gd name="T40" fmla="*/ 588 w 1000"/>
                <a:gd name="T41" fmla="*/ 0 h 11"/>
                <a:gd name="T42" fmla="*/ 549 w 1000"/>
                <a:gd name="T43" fmla="*/ 11 h 11"/>
                <a:gd name="T44" fmla="*/ 618 w 1000"/>
                <a:gd name="T45" fmla="*/ 0 h 11"/>
                <a:gd name="T46" fmla="*/ 656 w 1000"/>
                <a:gd name="T47" fmla="*/ 11 h 11"/>
                <a:gd name="T48" fmla="*/ 618 w 1000"/>
                <a:gd name="T49" fmla="*/ 0 h 11"/>
                <a:gd name="T50" fmla="*/ 726 w 1000"/>
                <a:gd name="T51" fmla="*/ 0 h 11"/>
                <a:gd name="T52" fmla="*/ 686 w 1000"/>
                <a:gd name="T53" fmla="*/ 11 h 11"/>
                <a:gd name="T54" fmla="*/ 755 w 1000"/>
                <a:gd name="T55" fmla="*/ 0 h 11"/>
                <a:gd name="T56" fmla="*/ 794 w 1000"/>
                <a:gd name="T57" fmla="*/ 11 h 11"/>
                <a:gd name="T58" fmla="*/ 755 w 1000"/>
                <a:gd name="T59" fmla="*/ 0 h 11"/>
                <a:gd name="T60" fmla="*/ 862 w 1000"/>
                <a:gd name="T61" fmla="*/ 0 h 11"/>
                <a:gd name="T62" fmla="*/ 823 w 1000"/>
                <a:gd name="T63" fmla="*/ 11 h 11"/>
                <a:gd name="T64" fmla="*/ 892 w 1000"/>
                <a:gd name="T65" fmla="*/ 0 h 11"/>
                <a:gd name="T66" fmla="*/ 932 w 1000"/>
                <a:gd name="T67" fmla="*/ 11 h 11"/>
                <a:gd name="T68" fmla="*/ 892 w 1000"/>
                <a:gd name="T69" fmla="*/ 0 h 11"/>
                <a:gd name="T70" fmla="*/ 1000 w 1000"/>
                <a:gd name="T71" fmla="*/ 0 h 11"/>
                <a:gd name="T72" fmla="*/ 961 w 1000"/>
                <a:gd name="T73" fmla="*/ 11 h 1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000" h="11">
                  <a:moveTo>
                    <a:pt x="0" y="0"/>
                  </a:moveTo>
                  <a:lnTo>
                    <a:pt x="39" y="0"/>
                  </a:lnTo>
                  <a:lnTo>
                    <a:pt x="39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69" y="0"/>
                  </a:moveTo>
                  <a:lnTo>
                    <a:pt x="109" y="0"/>
                  </a:lnTo>
                  <a:lnTo>
                    <a:pt x="109" y="11"/>
                  </a:lnTo>
                  <a:lnTo>
                    <a:pt x="69" y="11"/>
                  </a:lnTo>
                  <a:lnTo>
                    <a:pt x="69" y="0"/>
                  </a:lnTo>
                  <a:close/>
                  <a:moveTo>
                    <a:pt x="138" y="0"/>
                  </a:moveTo>
                  <a:lnTo>
                    <a:pt x="177" y="0"/>
                  </a:lnTo>
                  <a:lnTo>
                    <a:pt x="177" y="11"/>
                  </a:lnTo>
                  <a:lnTo>
                    <a:pt x="138" y="11"/>
                  </a:lnTo>
                  <a:lnTo>
                    <a:pt x="138" y="0"/>
                  </a:lnTo>
                  <a:close/>
                  <a:moveTo>
                    <a:pt x="206" y="0"/>
                  </a:moveTo>
                  <a:lnTo>
                    <a:pt x="245" y="0"/>
                  </a:lnTo>
                  <a:lnTo>
                    <a:pt x="245" y="11"/>
                  </a:lnTo>
                  <a:lnTo>
                    <a:pt x="206" y="11"/>
                  </a:lnTo>
                  <a:lnTo>
                    <a:pt x="206" y="0"/>
                  </a:lnTo>
                  <a:close/>
                  <a:moveTo>
                    <a:pt x="274" y="0"/>
                  </a:moveTo>
                  <a:lnTo>
                    <a:pt x="314" y="0"/>
                  </a:lnTo>
                  <a:lnTo>
                    <a:pt x="314" y="11"/>
                  </a:lnTo>
                  <a:lnTo>
                    <a:pt x="274" y="11"/>
                  </a:lnTo>
                  <a:lnTo>
                    <a:pt x="274" y="0"/>
                  </a:lnTo>
                  <a:close/>
                  <a:moveTo>
                    <a:pt x="344" y="0"/>
                  </a:moveTo>
                  <a:lnTo>
                    <a:pt x="382" y="0"/>
                  </a:lnTo>
                  <a:lnTo>
                    <a:pt x="382" y="11"/>
                  </a:lnTo>
                  <a:lnTo>
                    <a:pt x="344" y="11"/>
                  </a:lnTo>
                  <a:lnTo>
                    <a:pt x="344" y="0"/>
                  </a:lnTo>
                  <a:close/>
                  <a:moveTo>
                    <a:pt x="412" y="0"/>
                  </a:moveTo>
                  <a:lnTo>
                    <a:pt x="451" y="0"/>
                  </a:lnTo>
                  <a:lnTo>
                    <a:pt x="451" y="11"/>
                  </a:lnTo>
                  <a:lnTo>
                    <a:pt x="412" y="11"/>
                  </a:lnTo>
                  <a:lnTo>
                    <a:pt x="412" y="0"/>
                  </a:lnTo>
                  <a:close/>
                  <a:moveTo>
                    <a:pt x="480" y="0"/>
                  </a:moveTo>
                  <a:lnTo>
                    <a:pt x="520" y="0"/>
                  </a:lnTo>
                  <a:lnTo>
                    <a:pt x="520" y="11"/>
                  </a:lnTo>
                  <a:lnTo>
                    <a:pt x="480" y="11"/>
                  </a:lnTo>
                  <a:lnTo>
                    <a:pt x="480" y="0"/>
                  </a:lnTo>
                  <a:close/>
                  <a:moveTo>
                    <a:pt x="549" y="0"/>
                  </a:moveTo>
                  <a:lnTo>
                    <a:pt x="588" y="0"/>
                  </a:lnTo>
                  <a:lnTo>
                    <a:pt x="588" y="11"/>
                  </a:lnTo>
                  <a:lnTo>
                    <a:pt x="549" y="11"/>
                  </a:lnTo>
                  <a:lnTo>
                    <a:pt x="549" y="0"/>
                  </a:lnTo>
                  <a:close/>
                  <a:moveTo>
                    <a:pt x="618" y="0"/>
                  </a:moveTo>
                  <a:lnTo>
                    <a:pt x="656" y="0"/>
                  </a:lnTo>
                  <a:lnTo>
                    <a:pt x="656" y="11"/>
                  </a:lnTo>
                  <a:lnTo>
                    <a:pt x="618" y="11"/>
                  </a:lnTo>
                  <a:lnTo>
                    <a:pt x="618" y="0"/>
                  </a:lnTo>
                  <a:close/>
                  <a:moveTo>
                    <a:pt x="686" y="0"/>
                  </a:moveTo>
                  <a:lnTo>
                    <a:pt x="726" y="0"/>
                  </a:lnTo>
                  <a:lnTo>
                    <a:pt x="726" y="11"/>
                  </a:lnTo>
                  <a:lnTo>
                    <a:pt x="686" y="11"/>
                  </a:lnTo>
                  <a:lnTo>
                    <a:pt x="686" y="0"/>
                  </a:lnTo>
                  <a:close/>
                  <a:moveTo>
                    <a:pt x="755" y="0"/>
                  </a:moveTo>
                  <a:lnTo>
                    <a:pt x="794" y="0"/>
                  </a:lnTo>
                  <a:lnTo>
                    <a:pt x="794" y="11"/>
                  </a:lnTo>
                  <a:lnTo>
                    <a:pt x="755" y="11"/>
                  </a:lnTo>
                  <a:lnTo>
                    <a:pt x="755" y="0"/>
                  </a:lnTo>
                  <a:close/>
                  <a:moveTo>
                    <a:pt x="823" y="0"/>
                  </a:moveTo>
                  <a:lnTo>
                    <a:pt x="862" y="0"/>
                  </a:lnTo>
                  <a:lnTo>
                    <a:pt x="862" y="11"/>
                  </a:lnTo>
                  <a:lnTo>
                    <a:pt x="823" y="11"/>
                  </a:lnTo>
                  <a:lnTo>
                    <a:pt x="823" y="0"/>
                  </a:lnTo>
                  <a:close/>
                  <a:moveTo>
                    <a:pt x="892" y="0"/>
                  </a:moveTo>
                  <a:lnTo>
                    <a:pt x="932" y="0"/>
                  </a:lnTo>
                  <a:lnTo>
                    <a:pt x="932" y="11"/>
                  </a:lnTo>
                  <a:lnTo>
                    <a:pt x="892" y="11"/>
                  </a:lnTo>
                  <a:lnTo>
                    <a:pt x="892" y="0"/>
                  </a:lnTo>
                  <a:close/>
                  <a:moveTo>
                    <a:pt x="961" y="0"/>
                  </a:moveTo>
                  <a:lnTo>
                    <a:pt x="1000" y="0"/>
                  </a:lnTo>
                  <a:lnTo>
                    <a:pt x="1000" y="11"/>
                  </a:lnTo>
                  <a:lnTo>
                    <a:pt x="961" y="11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000000"/>
            </a:solidFill>
            <a:ln w="1588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0" name="Line 89"/>
            <p:cNvSpPr>
              <a:spLocks noChangeShapeType="1"/>
            </p:cNvSpPr>
            <p:nvPr/>
          </p:nvSpPr>
          <p:spPr bwMode="auto">
            <a:xfrm>
              <a:off x="2007644" y="5168197"/>
              <a:ext cx="1597025" cy="158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101" name="Line 90"/>
            <p:cNvSpPr>
              <a:spLocks noChangeShapeType="1"/>
            </p:cNvSpPr>
            <p:nvPr/>
          </p:nvSpPr>
          <p:spPr bwMode="auto">
            <a:xfrm>
              <a:off x="1998119" y="6779510"/>
              <a:ext cx="1598613" cy="158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102" name="Line 91"/>
            <p:cNvSpPr>
              <a:spLocks noChangeShapeType="1"/>
            </p:cNvSpPr>
            <p:nvPr/>
          </p:nvSpPr>
          <p:spPr bwMode="auto">
            <a:xfrm>
              <a:off x="2706144" y="4722110"/>
              <a:ext cx="1595438" cy="158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103" name="Freeform 92"/>
            <p:cNvSpPr/>
            <p:nvPr/>
          </p:nvSpPr>
          <p:spPr bwMode="auto">
            <a:xfrm>
              <a:off x="3558632" y="6725535"/>
              <a:ext cx="82550" cy="82550"/>
            </a:xfrm>
            <a:custGeom>
              <a:avLst/>
              <a:gdLst>
                <a:gd name="T0" fmla="*/ 26 w 52"/>
                <a:gd name="T1" fmla="*/ 0 h 52"/>
                <a:gd name="T2" fmla="*/ 22 w 52"/>
                <a:gd name="T3" fmla="*/ 0 h 52"/>
                <a:gd name="T4" fmla="*/ 16 w 52"/>
                <a:gd name="T5" fmla="*/ 3 h 52"/>
                <a:gd name="T6" fmla="*/ 12 w 52"/>
                <a:gd name="T7" fmla="*/ 5 h 52"/>
                <a:gd name="T8" fmla="*/ 9 w 52"/>
                <a:gd name="T9" fmla="*/ 7 h 52"/>
                <a:gd name="T10" fmla="*/ 5 w 52"/>
                <a:gd name="T11" fmla="*/ 12 h 52"/>
                <a:gd name="T12" fmla="*/ 3 w 52"/>
                <a:gd name="T13" fmla="*/ 16 h 52"/>
                <a:gd name="T14" fmla="*/ 2 w 52"/>
                <a:gd name="T15" fmla="*/ 20 h 52"/>
                <a:gd name="T16" fmla="*/ 0 w 52"/>
                <a:gd name="T17" fmla="*/ 26 h 52"/>
                <a:gd name="T18" fmla="*/ 2 w 52"/>
                <a:gd name="T19" fmla="*/ 31 h 52"/>
                <a:gd name="T20" fmla="*/ 3 w 52"/>
                <a:gd name="T21" fmla="*/ 36 h 52"/>
                <a:gd name="T22" fmla="*/ 5 w 52"/>
                <a:gd name="T23" fmla="*/ 40 h 52"/>
                <a:gd name="T24" fmla="*/ 9 w 52"/>
                <a:gd name="T25" fmla="*/ 44 h 52"/>
                <a:gd name="T26" fmla="*/ 12 w 52"/>
                <a:gd name="T27" fmla="*/ 47 h 52"/>
                <a:gd name="T28" fmla="*/ 16 w 52"/>
                <a:gd name="T29" fmla="*/ 50 h 52"/>
                <a:gd name="T30" fmla="*/ 22 w 52"/>
                <a:gd name="T31" fmla="*/ 51 h 52"/>
                <a:gd name="T32" fmla="*/ 26 w 52"/>
                <a:gd name="T33" fmla="*/ 52 h 52"/>
                <a:gd name="T34" fmla="*/ 31 w 52"/>
                <a:gd name="T35" fmla="*/ 51 h 52"/>
                <a:gd name="T36" fmla="*/ 37 w 52"/>
                <a:gd name="T37" fmla="*/ 50 h 52"/>
                <a:gd name="T38" fmla="*/ 40 w 52"/>
                <a:gd name="T39" fmla="*/ 47 h 52"/>
                <a:gd name="T40" fmla="*/ 45 w 52"/>
                <a:gd name="T41" fmla="*/ 44 h 52"/>
                <a:gd name="T42" fmla="*/ 48 w 52"/>
                <a:gd name="T43" fmla="*/ 40 h 52"/>
                <a:gd name="T44" fmla="*/ 50 w 52"/>
                <a:gd name="T45" fmla="*/ 36 h 52"/>
                <a:gd name="T46" fmla="*/ 51 w 52"/>
                <a:gd name="T47" fmla="*/ 31 h 52"/>
                <a:gd name="T48" fmla="*/ 52 w 52"/>
                <a:gd name="T49" fmla="*/ 26 h 52"/>
                <a:gd name="T50" fmla="*/ 51 w 52"/>
                <a:gd name="T51" fmla="*/ 20 h 52"/>
                <a:gd name="T52" fmla="*/ 50 w 52"/>
                <a:gd name="T53" fmla="*/ 16 h 52"/>
                <a:gd name="T54" fmla="*/ 48 w 52"/>
                <a:gd name="T55" fmla="*/ 12 h 52"/>
                <a:gd name="T56" fmla="*/ 45 w 52"/>
                <a:gd name="T57" fmla="*/ 7 h 52"/>
                <a:gd name="T58" fmla="*/ 40 w 52"/>
                <a:gd name="T59" fmla="*/ 5 h 52"/>
                <a:gd name="T60" fmla="*/ 37 w 52"/>
                <a:gd name="T61" fmla="*/ 3 h 52"/>
                <a:gd name="T62" fmla="*/ 31 w 52"/>
                <a:gd name="T63" fmla="*/ 0 h 52"/>
                <a:gd name="T64" fmla="*/ 26 w 52"/>
                <a:gd name="T65" fmla="*/ 0 h 5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2" h="52">
                  <a:moveTo>
                    <a:pt x="26" y="0"/>
                  </a:moveTo>
                  <a:lnTo>
                    <a:pt x="22" y="0"/>
                  </a:lnTo>
                  <a:lnTo>
                    <a:pt x="16" y="3"/>
                  </a:lnTo>
                  <a:lnTo>
                    <a:pt x="12" y="5"/>
                  </a:lnTo>
                  <a:lnTo>
                    <a:pt x="9" y="7"/>
                  </a:lnTo>
                  <a:lnTo>
                    <a:pt x="5" y="12"/>
                  </a:lnTo>
                  <a:lnTo>
                    <a:pt x="3" y="16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2" y="31"/>
                  </a:lnTo>
                  <a:lnTo>
                    <a:pt x="3" y="36"/>
                  </a:lnTo>
                  <a:lnTo>
                    <a:pt x="5" y="40"/>
                  </a:lnTo>
                  <a:lnTo>
                    <a:pt x="9" y="44"/>
                  </a:lnTo>
                  <a:lnTo>
                    <a:pt x="12" y="47"/>
                  </a:lnTo>
                  <a:lnTo>
                    <a:pt x="16" y="50"/>
                  </a:lnTo>
                  <a:lnTo>
                    <a:pt x="22" y="51"/>
                  </a:lnTo>
                  <a:lnTo>
                    <a:pt x="26" y="52"/>
                  </a:lnTo>
                  <a:lnTo>
                    <a:pt x="31" y="51"/>
                  </a:lnTo>
                  <a:lnTo>
                    <a:pt x="37" y="50"/>
                  </a:lnTo>
                  <a:lnTo>
                    <a:pt x="40" y="47"/>
                  </a:lnTo>
                  <a:lnTo>
                    <a:pt x="45" y="44"/>
                  </a:lnTo>
                  <a:lnTo>
                    <a:pt x="48" y="40"/>
                  </a:lnTo>
                  <a:lnTo>
                    <a:pt x="50" y="36"/>
                  </a:lnTo>
                  <a:lnTo>
                    <a:pt x="51" y="31"/>
                  </a:lnTo>
                  <a:lnTo>
                    <a:pt x="52" y="26"/>
                  </a:lnTo>
                  <a:lnTo>
                    <a:pt x="51" y="20"/>
                  </a:lnTo>
                  <a:lnTo>
                    <a:pt x="50" y="16"/>
                  </a:lnTo>
                  <a:lnTo>
                    <a:pt x="48" y="12"/>
                  </a:lnTo>
                  <a:lnTo>
                    <a:pt x="45" y="7"/>
                  </a:lnTo>
                  <a:lnTo>
                    <a:pt x="40" y="5"/>
                  </a:lnTo>
                  <a:lnTo>
                    <a:pt x="37" y="3"/>
                  </a:lnTo>
                  <a:lnTo>
                    <a:pt x="31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4" name="Freeform 93"/>
            <p:cNvSpPr/>
            <p:nvPr/>
          </p:nvSpPr>
          <p:spPr bwMode="auto">
            <a:xfrm>
              <a:off x="3558632" y="6725535"/>
              <a:ext cx="82550" cy="82550"/>
            </a:xfrm>
            <a:custGeom>
              <a:avLst/>
              <a:gdLst>
                <a:gd name="T0" fmla="*/ 26 w 52"/>
                <a:gd name="T1" fmla="*/ 0 h 52"/>
                <a:gd name="T2" fmla="*/ 22 w 52"/>
                <a:gd name="T3" fmla="*/ 0 h 52"/>
                <a:gd name="T4" fmla="*/ 16 w 52"/>
                <a:gd name="T5" fmla="*/ 3 h 52"/>
                <a:gd name="T6" fmla="*/ 12 w 52"/>
                <a:gd name="T7" fmla="*/ 5 h 52"/>
                <a:gd name="T8" fmla="*/ 9 w 52"/>
                <a:gd name="T9" fmla="*/ 7 h 52"/>
                <a:gd name="T10" fmla="*/ 5 w 52"/>
                <a:gd name="T11" fmla="*/ 12 h 52"/>
                <a:gd name="T12" fmla="*/ 3 w 52"/>
                <a:gd name="T13" fmla="*/ 16 h 52"/>
                <a:gd name="T14" fmla="*/ 2 w 52"/>
                <a:gd name="T15" fmla="*/ 20 h 52"/>
                <a:gd name="T16" fmla="*/ 0 w 52"/>
                <a:gd name="T17" fmla="*/ 26 h 52"/>
                <a:gd name="T18" fmla="*/ 2 w 52"/>
                <a:gd name="T19" fmla="*/ 31 h 52"/>
                <a:gd name="T20" fmla="*/ 3 w 52"/>
                <a:gd name="T21" fmla="*/ 36 h 52"/>
                <a:gd name="T22" fmla="*/ 5 w 52"/>
                <a:gd name="T23" fmla="*/ 40 h 52"/>
                <a:gd name="T24" fmla="*/ 9 w 52"/>
                <a:gd name="T25" fmla="*/ 44 h 52"/>
                <a:gd name="T26" fmla="*/ 12 w 52"/>
                <a:gd name="T27" fmla="*/ 47 h 52"/>
                <a:gd name="T28" fmla="*/ 16 w 52"/>
                <a:gd name="T29" fmla="*/ 50 h 52"/>
                <a:gd name="T30" fmla="*/ 22 w 52"/>
                <a:gd name="T31" fmla="*/ 51 h 52"/>
                <a:gd name="T32" fmla="*/ 26 w 52"/>
                <a:gd name="T33" fmla="*/ 52 h 52"/>
                <a:gd name="T34" fmla="*/ 31 w 52"/>
                <a:gd name="T35" fmla="*/ 51 h 52"/>
                <a:gd name="T36" fmla="*/ 37 w 52"/>
                <a:gd name="T37" fmla="*/ 50 h 52"/>
                <a:gd name="T38" fmla="*/ 40 w 52"/>
                <a:gd name="T39" fmla="*/ 47 h 52"/>
                <a:gd name="T40" fmla="*/ 45 w 52"/>
                <a:gd name="T41" fmla="*/ 44 h 52"/>
                <a:gd name="T42" fmla="*/ 48 w 52"/>
                <a:gd name="T43" fmla="*/ 40 h 52"/>
                <a:gd name="T44" fmla="*/ 50 w 52"/>
                <a:gd name="T45" fmla="*/ 36 h 52"/>
                <a:gd name="T46" fmla="*/ 51 w 52"/>
                <a:gd name="T47" fmla="*/ 31 h 52"/>
                <a:gd name="T48" fmla="*/ 52 w 52"/>
                <a:gd name="T49" fmla="*/ 26 h 52"/>
                <a:gd name="T50" fmla="*/ 51 w 52"/>
                <a:gd name="T51" fmla="*/ 20 h 52"/>
                <a:gd name="T52" fmla="*/ 50 w 52"/>
                <a:gd name="T53" fmla="*/ 16 h 52"/>
                <a:gd name="T54" fmla="*/ 48 w 52"/>
                <a:gd name="T55" fmla="*/ 12 h 52"/>
                <a:gd name="T56" fmla="*/ 45 w 52"/>
                <a:gd name="T57" fmla="*/ 7 h 52"/>
                <a:gd name="T58" fmla="*/ 40 w 52"/>
                <a:gd name="T59" fmla="*/ 5 h 52"/>
                <a:gd name="T60" fmla="*/ 37 w 52"/>
                <a:gd name="T61" fmla="*/ 3 h 52"/>
                <a:gd name="T62" fmla="*/ 31 w 52"/>
                <a:gd name="T63" fmla="*/ 0 h 52"/>
                <a:gd name="T64" fmla="*/ 26 w 52"/>
                <a:gd name="T65" fmla="*/ 0 h 5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2" h="52">
                  <a:moveTo>
                    <a:pt x="26" y="0"/>
                  </a:moveTo>
                  <a:lnTo>
                    <a:pt x="22" y="0"/>
                  </a:lnTo>
                  <a:lnTo>
                    <a:pt x="16" y="3"/>
                  </a:lnTo>
                  <a:lnTo>
                    <a:pt x="12" y="5"/>
                  </a:lnTo>
                  <a:lnTo>
                    <a:pt x="9" y="7"/>
                  </a:lnTo>
                  <a:lnTo>
                    <a:pt x="5" y="12"/>
                  </a:lnTo>
                  <a:lnTo>
                    <a:pt x="3" y="16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2" y="31"/>
                  </a:lnTo>
                  <a:lnTo>
                    <a:pt x="3" y="36"/>
                  </a:lnTo>
                  <a:lnTo>
                    <a:pt x="5" y="40"/>
                  </a:lnTo>
                  <a:lnTo>
                    <a:pt x="9" y="44"/>
                  </a:lnTo>
                  <a:lnTo>
                    <a:pt x="12" y="47"/>
                  </a:lnTo>
                  <a:lnTo>
                    <a:pt x="16" y="50"/>
                  </a:lnTo>
                  <a:lnTo>
                    <a:pt x="22" y="51"/>
                  </a:lnTo>
                  <a:lnTo>
                    <a:pt x="26" y="52"/>
                  </a:lnTo>
                  <a:lnTo>
                    <a:pt x="31" y="51"/>
                  </a:lnTo>
                  <a:lnTo>
                    <a:pt x="37" y="50"/>
                  </a:lnTo>
                  <a:lnTo>
                    <a:pt x="40" y="47"/>
                  </a:lnTo>
                  <a:lnTo>
                    <a:pt x="45" y="44"/>
                  </a:lnTo>
                  <a:lnTo>
                    <a:pt x="48" y="40"/>
                  </a:lnTo>
                  <a:lnTo>
                    <a:pt x="50" y="36"/>
                  </a:lnTo>
                  <a:lnTo>
                    <a:pt x="51" y="31"/>
                  </a:lnTo>
                  <a:lnTo>
                    <a:pt x="52" y="26"/>
                  </a:lnTo>
                  <a:lnTo>
                    <a:pt x="51" y="20"/>
                  </a:lnTo>
                  <a:lnTo>
                    <a:pt x="50" y="16"/>
                  </a:lnTo>
                  <a:lnTo>
                    <a:pt x="48" y="12"/>
                  </a:lnTo>
                  <a:lnTo>
                    <a:pt x="45" y="7"/>
                  </a:lnTo>
                  <a:lnTo>
                    <a:pt x="40" y="5"/>
                  </a:lnTo>
                  <a:lnTo>
                    <a:pt x="37" y="3"/>
                  </a:lnTo>
                  <a:lnTo>
                    <a:pt x="31" y="0"/>
                  </a:lnTo>
                  <a:lnTo>
                    <a:pt x="26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5" name="Freeform 94"/>
            <p:cNvSpPr/>
            <p:nvPr/>
          </p:nvSpPr>
          <p:spPr bwMode="auto">
            <a:xfrm>
              <a:off x="3557044" y="5126922"/>
              <a:ext cx="82550" cy="79375"/>
            </a:xfrm>
            <a:custGeom>
              <a:avLst/>
              <a:gdLst>
                <a:gd name="T0" fmla="*/ 26 w 52"/>
                <a:gd name="T1" fmla="*/ 0 h 50"/>
                <a:gd name="T2" fmla="*/ 21 w 52"/>
                <a:gd name="T3" fmla="*/ 0 h 50"/>
                <a:gd name="T4" fmla="*/ 16 w 52"/>
                <a:gd name="T5" fmla="*/ 1 h 50"/>
                <a:gd name="T6" fmla="*/ 12 w 52"/>
                <a:gd name="T7" fmla="*/ 3 h 50"/>
                <a:gd name="T8" fmla="*/ 9 w 52"/>
                <a:gd name="T9" fmla="*/ 7 h 50"/>
                <a:gd name="T10" fmla="*/ 5 w 52"/>
                <a:gd name="T11" fmla="*/ 10 h 50"/>
                <a:gd name="T12" fmla="*/ 3 w 52"/>
                <a:gd name="T13" fmla="*/ 15 h 50"/>
                <a:gd name="T14" fmla="*/ 1 w 52"/>
                <a:gd name="T15" fmla="*/ 20 h 50"/>
                <a:gd name="T16" fmla="*/ 0 w 52"/>
                <a:gd name="T17" fmla="*/ 26 h 50"/>
                <a:gd name="T18" fmla="*/ 1 w 52"/>
                <a:gd name="T19" fmla="*/ 30 h 50"/>
                <a:gd name="T20" fmla="*/ 3 w 52"/>
                <a:gd name="T21" fmla="*/ 35 h 50"/>
                <a:gd name="T22" fmla="*/ 5 w 52"/>
                <a:gd name="T23" fmla="*/ 40 h 50"/>
                <a:gd name="T24" fmla="*/ 9 w 52"/>
                <a:gd name="T25" fmla="*/ 43 h 50"/>
                <a:gd name="T26" fmla="*/ 12 w 52"/>
                <a:gd name="T27" fmla="*/ 47 h 50"/>
                <a:gd name="T28" fmla="*/ 16 w 52"/>
                <a:gd name="T29" fmla="*/ 49 h 50"/>
                <a:gd name="T30" fmla="*/ 21 w 52"/>
                <a:gd name="T31" fmla="*/ 50 h 50"/>
                <a:gd name="T32" fmla="*/ 26 w 52"/>
                <a:gd name="T33" fmla="*/ 50 h 50"/>
                <a:gd name="T34" fmla="*/ 31 w 52"/>
                <a:gd name="T35" fmla="*/ 50 h 50"/>
                <a:gd name="T36" fmla="*/ 37 w 52"/>
                <a:gd name="T37" fmla="*/ 49 h 50"/>
                <a:gd name="T38" fmla="*/ 40 w 52"/>
                <a:gd name="T39" fmla="*/ 47 h 50"/>
                <a:gd name="T40" fmla="*/ 44 w 52"/>
                <a:gd name="T41" fmla="*/ 43 h 50"/>
                <a:gd name="T42" fmla="*/ 47 w 52"/>
                <a:gd name="T43" fmla="*/ 40 h 50"/>
                <a:gd name="T44" fmla="*/ 50 w 52"/>
                <a:gd name="T45" fmla="*/ 35 h 50"/>
                <a:gd name="T46" fmla="*/ 51 w 52"/>
                <a:gd name="T47" fmla="*/ 30 h 50"/>
                <a:gd name="T48" fmla="*/ 52 w 52"/>
                <a:gd name="T49" fmla="*/ 26 h 50"/>
                <a:gd name="T50" fmla="*/ 51 w 52"/>
                <a:gd name="T51" fmla="*/ 20 h 50"/>
                <a:gd name="T52" fmla="*/ 50 w 52"/>
                <a:gd name="T53" fmla="*/ 15 h 50"/>
                <a:gd name="T54" fmla="*/ 47 w 52"/>
                <a:gd name="T55" fmla="*/ 10 h 50"/>
                <a:gd name="T56" fmla="*/ 44 w 52"/>
                <a:gd name="T57" fmla="*/ 7 h 50"/>
                <a:gd name="T58" fmla="*/ 40 w 52"/>
                <a:gd name="T59" fmla="*/ 3 h 50"/>
                <a:gd name="T60" fmla="*/ 37 w 52"/>
                <a:gd name="T61" fmla="*/ 1 h 50"/>
                <a:gd name="T62" fmla="*/ 31 w 52"/>
                <a:gd name="T63" fmla="*/ 0 h 50"/>
                <a:gd name="T64" fmla="*/ 26 w 52"/>
                <a:gd name="T65" fmla="*/ 0 h 5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2" h="50">
                  <a:moveTo>
                    <a:pt x="26" y="0"/>
                  </a:moveTo>
                  <a:lnTo>
                    <a:pt x="21" y="0"/>
                  </a:lnTo>
                  <a:lnTo>
                    <a:pt x="16" y="1"/>
                  </a:lnTo>
                  <a:lnTo>
                    <a:pt x="12" y="3"/>
                  </a:lnTo>
                  <a:lnTo>
                    <a:pt x="9" y="7"/>
                  </a:lnTo>
                  <a:lnTo>
                    <a:pt x="5" y="10"/>
                  </a:lnTo>
                  <a:lnTo>
                    <a:pt x="3" y="15"/>
                  </a:lnTo>
                  <a:lnTo>
                    <a:pt x="1" y="20"/>
                  </a:lnTo>
                  <a:lnTo>
                    <a:pt x="0" y="26"/>
                  </a:lnTo>
                  <a:lnTo>
                    <a:pt x="1" y="30"/>
                  </a:lnTo>
                  <a:lnTo>
                    <a:pt x="3" y="35"/>
                  </a:lnTo>
                  <a:lnTo>
                    <a:pt x="5" y="40"/>
                  </a:lnTo>
                  <a:lnTo>
                    <a:pt x="9" y="43"/>
                  </a:lnTo>
                  <a:lnTo>
                    <a:pt x="12" y="47"/>
                  </a:lnTo>
                  <a:lnTo>
                    <a:pt x="16" y="49"/>
                  </a:lnTo>
                  <a:lnTo>
                    <a:pt x="21" y="50"/>
                  </a:lnTo>
                  <a:lnTo>
                    <a:pt x="26" y="50"/>
                  </a:lnTo>
                  <a:lnTo>
                    <a:pt x="31" y="50"/>
                  </a:lnTo>
                  <a:lnTo>
                    <a:pt x="37" y="49"/>
                  </a:lnTo>
                  <a:lnTo>
                    <a:pt x="40" y="47"/>
                  </a:lnTo>
                  <a:lnTo>
                    <a:pt x="44" y="43"/>
                  </a:lnTo>
                  <a:lnTo>
                    <a:pt x="47" y="40"/>
                  </a:lnTo>
                  <a:lnTo>
                    <a:pt x="50" y="35"/>
                  </a:lnTo>
                  <a:lnTo>
                    <a:pt x="51" y="30"/>
                  </a:lnTo>
                  <a:lnTo>
                    <a:pt x="52" y="26"/>
                  </a:lnTo>
                  <a:lnTo>
                    <a:pt x="51" y="20"/>
                  </a:lnTo>
                  <a:lnTo>
                    <a:pt x="50" y="15"/>
                  </a:lnTo>
                  <a:lnTo>
                    <a:pt x="47" y="10"/>
                  </a:lnTo>
                  <a:lnTo>
                    <a:pt x="44" y="7"/>
                  </a:lnTo>
                  <a:lnTo>
                    <a:pt x="40" y="3"/>
                  </a:lnTo>
                  <a:lnTo>
                    <a:pt x="37" y="1"/>
                  </a:lnTo>
                  <a:lnTo>
                    <a:pt x="31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6" name="Freeform 95"/>
            <p:cNvSpPr/>
            <p:nvPr/>
          </p:nvSpPr>
          <p:spPr bwMode="auto">
            <a:xfrm>
              <a:off x="3557044" y="5126922"/>
              <a:ext cx="82550" cy="79375"/>
            </a:xfrm>
            <a:custGeom>
              <a:avLst/>
              <a:gdLst>
                <a:gd name="T0" fmla="*/ 26 w 52"/>
                <a:gd name="T1" fmla="*/ 0 h 50"/>
                <a:gd name="T2" fmla="*/ 21 w 52"/>
                <a:gd name="T3" fmla="*/ 0 h 50"/>
                <a:gd name="T4" fmla="*/ 16 w 52"/>
                <a:gd name="T5" fmla="*/ 1 h 50"/>
                <a:gd name="T6" fmla="*/ 12 w 52"/>
                <a:gd name="T7" fmla="*/ 3 h 50"/>
                <a:gd name="T8" fmla="*/ 9 w 52"/>
                <a:gd name="T9" fmla="*/ 7 h 50"/>
                <a:gd name="T10" fmla="*/ 5 w 52"/>
                <a:gd name="T11" fmla="*/ 10 h 50"/>
                <a:gd name="T12" fmla="*/ 3 w 52"/>
                <a:gd name="T13" fmla="*/ 15 h 50"/>
                <a:gd name="T14" fmla="*/ 1 w 52"/>
                <a:gd name="T15" fmla="*/ 20 h 50"/>
                <a:gd name="T16" fmla="*/ 0 w 52"/>
                <a:gd name="T17" fmla="*/ 26 h 50"/>
                <a:gd name="T18" fmla="*/ 1 w 52"/>
                <a:gd name="T19" fmla="*/ 30 h 50"/>
                <a:gd name="T20" fmla="*/ 3 w 52"/>
                <a:gd name="T21" fmla="*/ 35 h 50"/>
                <a:gd name="T22" fmla="*/ 5 w 52"/>
                <a:gd name="T23" fmla="*/ 40 h 50"/>
                <a:gd name="T24" fmla="*/ 9 w 52"/>
                <a:gd name="T25" fmla="*/ 43 h 50"/>
                <a:gd name="T26" fmla="*/ 12 w 52"/>
                <a:gd name="T27" fmla="*/ 47 h 50"/>
                <a:gd name="T28" fmla="*/ 16 w 52"/>
                <a:gd name="T29" fmla="*/ 49 h 50"/>
                <a:gd name="T30" fmla="*/ 21 w 52"/>
                <a:gd name="T31" fmla="*/ 50 h 50"/>
                <a:gd name="T32" fmla="*/ 26 w 52"/>
                <a:gd name="T33" fmla="*/ 50 h 50"/>
                <a:gd name="T34" fmla="*/ 31 w 52"/>
                <a:gd name="T35" fmla="*/ 50 h 50"/>
                <a:gd name="T36" fmla="*/ 37 w 52"/>
                <a:gd name="T37" fmla="*/ 49 h 50"/>
                <a:gd name="T38" fmla="*/ 40 w 52"/>
                <a:gd name="T39" fmla="*/ 47 h 50"/>
                <a:gd name="T40" fmla="*/ 44 w 52"/>
                <a:gd name="T41" fmla="*/ 43 h 50"/>
                <a:gd name="T42" fmla="*/ 47 w 52"/>
                <a:gd name="T43" fmla="*/ 40 h 50"/>
                <a:gd name="T44" fmla="*/ 50 w 52"/>
                <a:gd name="T45" fmla="*/ 35 h 50"/>
                <a:gd name="T46" fmla="*/ 51 w 52"/>
                <a:gd name="T47" fmla="*/ 30 h 50"/>
                <a:gd name="T48" fmla="*/ 52 w 52"/>
                <a:gd name="T49" fmla="*/ 26 h 50"/>
                <a:gd name="T50" fmla="*/ 51 w 52"/>
                <a:gd name="T51" fmla="*/ 20 h 50"/>
                <a:gd name="T52" fmla="*/ 50 w 52"/>
                <a:gd name="T53" fmla="*/ 15 h 50"/>
                <a:gd name="T54" fmla="*/ 47 w 52"/>
                <a:gd name="T55" fmla="*/ 10 h 50"/>
                <a:gd name="T56" fmla="*/ 44 w 52"/>
                <a:gd name="T57" fmla="*/ 7 h 50"/>
                <a:gd name="T58" fmla="*/ 40 w 52"/>
                <a:gd name="T59" fmla="*/ 3 h 50"/>
                <a:gd name="T60" fmla="*/ 37 w 52"/>
                <a:gd name="T61" fmla="*/ 1 h 50"/>
                <a:gd name="T62" fmla="*/ 31 w 52"/>
                <a:gd name="T63" fmla="*/ 0 h 50"/>
                <a:gd name="T64" fmla="*/ 26 w 52"/>
                <a:gd name="T65" fmla="*/ 0 h 5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2" h="50">
                  <a:moveTo>
                    <a:pt x="26" y="0"/>
                  </a:moveTo>
                  <a:lnTo>
                    <a:pt x="21" y="0"/>
                  </a:lnTo>
                  <a:lnTo>
                    <a:pt x="16" y="1"/>
                  </a:lnTo>
                  <a:lnTo>
                    <a:pt x="12" y="3"/>
                  </a:lnTo>
                  <a:lnTo>
                    <a:pt x="9" y="7"/>
                  </a:lnTo>
                  <a:lnTo>
                    <a:pt x="5" y="10"/>
                  </a:lnTo>
                  <a:lnTo>
                    <a:pt x="3" y="15"/>
                  </a:lnTo>
                  <a:lnTo>
                    <a:pt x="1" y="20"/>
                  </a:lnTo>
                  <a:lnTo>
                    <a:pt x="0" y="26"/>
                  </a:lnTo>
                  <a:lnTo>
                    <a:pt x="1" y="30"/>
                  </a:lnTo>
                  <a:lnTo>
                    <a:pt x="3" y="35"/>
                  </a:lnTo>
                  <a:lnTo>
                    <a:pt x="5" y="40"/>
                  </a:lnTo>
                  <a:lnTo>
                    <a:pt x="9" y="43"/>
                  </a:lnTo>
                  <a:lnTo>
                    <a:pt x="12" y="47"/>
                  </a:lnTo>
                  <a:lnTo>
                    <a:pt x="16" y="49"/>
                  </a:lnTo>
                  <a:lnTo>
                    <a:pt x="21" y="50"/>
                  </a:lnTo>
                  <a:lnTo>
                    <a:pt x="26" y="50"/>
                  </a:lnTo>
                  <a:lnTo>
                    <a:pt x="31" y="50"/>
                  </a:lnTo>
                  <a:lnTo>
                    <a:pt x="37" y="49"/>
                  </a:lnTo>
                  <a:lnTo>
                    <a:pt x="40" y="47"/>
                  </a:lnTo>
                  <a:lnTo>
                    <a:pt x="44" y="43"/>
                  </a:lnTo>
                  <a:lnTo>
                    <a:pt x="47" y="40"/>
                  </a:lnTo>
                  <a:lnTo>
                    <a:pt x="50" y="35"/>
                  </a:lnTo>
                  <a:lnTo>
                    <a:pt x="51" y="30"/>
                  </a:lnTo>
                  <a:lnTo>
                    <a:pt x="52" y="26"/>
                  </a:lnTo>
                  <a:lnTo>
                    <a:pt x="51" y="20"/>
                  </a:lnTo>
                  <a:lnTo>
                    <a:pt x="50" y="15"/>
                  </a:lnTo>
                  <a:lnTo>
                    <a:pt x="47" y="10"/>
                  </a:lnTo>
                  <a:lnTo>
                    <a:pt x="44" y="7"/>
                  </a:lnTo>
                  <a:lnTo>
                    <a:pt x="40" y="3"/>
                  </a:lnTo>
                  <a:lnTo>
                    <a:pt x="37" y="1"/>
                  </a:lnTo>
                  <a:lnTo>
                    <a:pt x="31" y="0"/>
                  </a:lnTo>
                  <a:lnTo>
                    <a:pt x="26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7" name="Freeform 96"/>
            <p:cNvSpPr/>
            <p:nvPr/>
          </p:nvSpPr>
          <p:spPr bwMode="auto">
            <a:xfrm>
              <a:off x="2712494" y="6281035"/>
              <a:ext cx="80963" cy="82550"/>
            </a:xfrm>
            <a:custGeom>
              <a:avLst/>
              <a:gdLst>
                <a:gd name="T0" fmla="*/ 26 w 51"/>
                <a:gd name="T1" fmla="*/ 0 h 52"/>
                <a:gd name="T2" fmla="*/ 20 w 51"/>
                <a:gd name="T3" fmla="*/ 2 h 52"/>
                <a:gd name="T4" fmla="*/ 15 w 51"/>
                <a:gd name="T5" fmla="*/ 3 h 52"/>
                <a:gd name="T6" fmla="*/ 11 w 51"/>
                <a:gd name="T7" fmla="*/ 5 h 52"/>
                <a:gd name="T8" fmla="*/ 7 w 51"/>
                <a:gd name="T9" fmla="*/ 9 h 52"/>
                <a:gd name="T10" fmla="*/ 4 w 51"/>
                <a:gd name="T11" fmla="*/ 12 h 52"/>
                <a:gd name="T12" fmla="*/ 2 w 51"/>
                <a:gd name="T13" fmla="*/ 17 h 52"/>
                <a:gd name="T14" fmla="*/ 0 w 51"/>
                <a:gd name="T15" fmla="*/ 22 h 52"/>
                <a:gd name="T16" fmla="*/ 0 w 51"/>
                <a:gd name="T17" fmla="*/ 26 h 52"/>
                <a:gd name="T18" fmla="*/ 0 w 51"/>
                <a:gd name="T19" fmla="*/ 32 h 52"/>
                <a:gd name="T20" fmla="*/ 2 w 51"/>
                <a:gd name="T21" fmla="*/ 37 h 52"/>
                <a:gd name="T22" fmla="*/ 4 w 51"/>
                <a:gd name="T23" fmla="*/ 42 h 52"/>
                <a:gd name="T24" fmla="*/ 7 w 51"/>
                <a:gd name="T25" fmla="*/ 45 h 52"/>
                <a:gd name="T26" fmla="*/ 11 w 51"/>
                <a:gd name="T27" fmla="*/ 48 h 52"/>
                <a:gd name="T28" fmla="*/ 15 w 51"/>
                <a:gd name="T29" fmla="*/ 50 h 52"/>
                <a:gd name="T30" fmla="*/ 20 w 51"/>
                <a:gd name="T31" fmla="*/ 52 h 52"/>
                <a:gd name="T32" fmla="*/ 26 w 51"/>
                <a:gd name="T33" fmla="*/ 52 h 52"/>
                <a:gd name="T34" fmla="*/ 30 w 51"/>
                <a:gd name="T35" fmla="*/ 52 h 52"/>
                <a:gd name="T36" fmla="*/ 35 w 51"/>
                <a:gd name="T37" fmla="*/ 50 h 52"/>
                <a:gd name="T38" fmla="*/ 40 w 51"/>
                <a:gd name="T39" fmla="*/ 48 h 52"/>
                <a:gd name="T40" fmla="*/ 43 w 51"/>
                <a:gd name="T41" fmla="*/ 45 h 52"/>
                <a:gd name="T42" fmla="*/ 47 w 51"/>
                <a:gd name="T43" fmla="*/ 42 h 52"/>
                <a:gd name="T44" fmla="*/ 49 w 51"/>
                <a:gd name="T45" fmla="*/ 37 h 52"/>
                <a:gd name="T46" fmla="*/ 50 w 51"/>
                <a:gd name="T47" fmla="*/ 32 h 52"/>
                <a:gd name="T48" fmla="*/ 51 w 51"/>
                <a:gd name="T49" fmla="*/ 26 h 52"/>
                <a:gd name="T50" fmla="*/ 50 w 51"/>
                <a:gd name="T51" fmla="*/ 22 h 52"/>
                <a:gd name="T52" fmla="*/ 49 w 51"/>
                <a:gd name="T53" fmla="*/ 17 h 52"/>
                <a:gd name="T54" fmla="*/ 47 w 51"/>
                <a:gd name="T55" fmla="*/ 12 h 52"/>
                <a:gd name="T56" fmla="*/ 43 w 51"/>
                <a:gd name="T57" fmla="*/ 9 h 52"/>
                <a:gd name="T58" fmla="*/ 40 w 51"/>
                <a:gd name="T59" fmla="*/ 5 h 52"/>
                <a:gd name="T60" fmla="*/ 35 w 51"/>
                <a:gd name="T61" fmla="*/ 3 h 52"/>
                <a:gd name="T62" fmla="*/ 30 w 51"/>
                <a:gd name="T63" fmla="*/ 2 h 52"/>
                <a:gd name="T64" fmla="*/ 26 w 51"/>
                <a:gd name="T65" fmla="*/ 0 h 5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1" h="52">
                  <a:moveTo>
                    <a:pt x="26" y="0"/>
                  </a:moveTo>
                  <a:lnTo>
                    <a:pt x="20" y="2"/>
                  </a:lnTo>
                  <a:lnTo>
                    <a:pt x="15" y="3"/>
                  </a:lnTo>
                  <a:lnTo>
                    <a:pt x="11" y="5"/>
                  </a:lnTo>
                  <a:lnTo>
                    <a:pt x="7" y="9"/>
                  </a:lnTo>
                  <a:lnTo>
                    <a:pt x="4" y="12"/>
                  </a:lnTo>
                  <a:lnTo>
                    <a:pt x="2" y="17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2" y="37"/>
                  </a:lnTo>
                  <a:lnTo>
                    <a:pt x="4" y="42"/>
                  </a:lnTo>
                  <a:lnTo>
                    <a:pt x="7" y="45"/>
                  </a:lnTo>
                  <a:lnTo>
                    <a:pt x="11" y="48"/>
                  </a:lnTo>
                  <a:lnTo>
                    <a:pt x="15" y="50"/>
                  </a:lnTo>
                  <a:lnTo>
                    <a:pt x="20" y="52"/>
                  </a:lnTo>
                  <a:lnTo>
                    <a:pt x="26" y="52"/>
                  </a:lnTo>
                  <a:lnTo>
                    <a:pt x="30" y="52"/>
                  </a:lnTo>
                  <a:lnTo>
                    <a:pt x="35" y="50"/>
                  </a:lnTo>
                  <a:lnTo>
                    <a:pt x="40" y="48"/>
                  </a:lnTo>
                  <a:lnTo>
                    <a:pt x="43" y="45"/>
                  </a:lnTo>
                  <a:lnTo>
                    <a:pt x="47" y="42"/>
                  </a:lnTo>
                  <a:lnTo>
                    <a:pt x="49" y="37"/>
                  </a:lnTo>
                  <a:lnTo>
                    <a:pt x="50" y="32"/>
                  </a:lnTo>
                  <a:lnTo>
                    <a:pt x="51" y="26"/>
                  </a:lnTo>
                  <a:lnTo>
                    <a:pt x="50" y="22"/>
                  </a:lnTo>
                  <a:lnTo>
                    <a:pt x="49" y="17"/>
                  </a:lnTo>
                  <a:lnTo>
                    <a:pt x="47" y="12"/>
                  </a:lnTo>
                  <a:lnTo>
                    <a:pt x="43" y="9"/>
                  </a:lnTo>
                  <a:lnTo>
                    <a:pt x="40" y="5"/>
                  </a:lnTo>
                  <a:lnTo>
                    <a:pt x="35" y="3"/>
                  </a:lnTo>
                  <a:lnTo>
                    <a:pt x="30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8" name="Freeform 97"/>
            <p:cNvSpPr/>
            <p:nvPr/>
          </p:nvSpPr>
          <p:spPr bwMode="auto">
            <a:xfrm>
              <a:off x="2712494" y="6281035"/>
              <a:ext cx="80963" cy="82550"/>
            </a:xfrm>
            <a:custGeom>
              <a:avLst/>
              <a:gdLst>
                <a:gd name="T0" fmla="*/ 26 w 51"/>
                <a:gd name="T1" fmla="*/ 0 h 52"/>
                <a:gd name="T2" fmla="*/ 20 w 51"/>
                <a:gd name="T3" fmla="*/ 2 h 52"/>
                <a:gd name="T4" fmla="*/ 15 w 51"/>
                <a:gd name="T5" fmla="*/ 3 h 52"/>
                <a:gd name="T6" fmla="*/ 11 w 51"/>
                <a:gd name="T7" fmla="*/ 5 h 52"/>
                <a:gd name="T8" fmla="*/ 7 w 51"/>
                <a:gd name="T9" fmla="*/ 9 h 52"/>
                <a:gd name="T10" fmla="*/ 4 w 51"/>
                <a:gd name="T11" fmla="*/ 12 h 52"/>
                <a:gd name="T12" fmla="*/ 2 w 51"/>
                <a:gd name="T13" fmla="*/ 17 h 52"/>
                <a:gd name="T14" fmla="*/ 0 w 51"/>
                <a:gd name="T15" fmla="*/ 22 h 52"/>
                <a:gd name="T16" fmla="*/ 0 w 51"/>
                <a:gd name="T17" fmla="*/ 26 h 52"/>
                <a:gd name="T18" fmla="*/ 0 w 51"/>
                <a:gd name="T19" fmla="*/ 32 h 52"/>
                <a:gd name="T20" fmla="*/ 2 w 51"/>
                <a:gd name="T21" fmla="*/ 37 h 52"/>
                <a:gd name="T22" fmla="*/ 4 w 51"/>
                <a:gd name="T23" fmla="*/ 42 h 52"/>
                <a:gd name="T24" fmla="*/ 7 w 51"/>
                <a:gd name="T25" fmla="*/ 45 h 52"/>
                <a:gd name="T26" fmla="*/ 11 w 51"/>
                <a:gd name="T27" fmla="*/ 48 h 52"/>
                <a:gd name="T28" fmla="*/ 15 w 51"/>
                <a:gd name="T29" fmla="*/ 50 h 52"/>
                <a:gd name="T30" fmla="*/ 20 w 51"/>
                <a:gd name="T31" fmla="*/ 52 h 52"/>
                <a:gd name="T32" fmla="*/ 26 w 51"/>
                <a:gd name="T33" fmla="*/ 52 h 52"/>
                <a:gd name="T34" fmla="*/ 30 w 51"/>
                <a:gd name="T35" fmla="*/ 52 h 52"/>
                <a:gd name="T36" fmla="*/ 35 w 51"/>
                <a:gd name="T37" fmla="*/ 50 h 52"/>
                <a:gd name="T38" fmla="*/ 40 w 51"/>
                <a:gd name="T39" fmla="*/ 48 h 52"/>
                <a:gd name="T40" fmla="*/ 43 w 51"/>
                <a:gd name="T41" fmla="*/ 45 h 52"/>
                <a:gd name="T42" fmla="*/ 47 w 51"/>
                <a:gd name="T43" fmla="*/ 42 h 52"/>
                <a:gd name="T44" fmla="*/ 49 w 51"/>
                <a:gd name="T45" fmla="*/ 37 h 52"/>
                <a:gd name="T46" fmla="*/ 50 w 51"/>
                <a:gd name="T47" fmla="*/ 32 h 52"/>
                <a:gd name="T48" fmla="*/ 51 w 51"/>
                <a:gd name="T49" fmla="*/ 26 h 52"/>
                <a:gd name="T50" fmla="*/ 50 w 51"/>
                <a:gd name="T51" fmla="*/ 22 h 52"/>
                <a:gd name="T52" fmla="*/ 49 w 51"/>
                <a:gd name="T53" fmla="*/ 17 h 52"/>
                <a:gd name="T54" fmla="*/ 47 w 51"/>
                <a:gd name="T55" fmla="*/ 12 h 52"/>
                <a:gd name="T56" fmla="*/ 43 w 51"/>
                <a:gd name="T57" fmla="*/ 9 h 52"/>
                <a:gd name="T58" fmla="*/ 40 w 51"/>
                <a:gd name="T59" fmla="*/ 5 h 52"/>
                <a:gd name="T60" fmla="*/ 35 w 51"/>
                <a:gd name="T61" fmla="*/ 3 h 52"/>
                <a:gd name="T62" fmla="*/ 30 w 51"/>
                <a:gd name="T63" fmla="*/ 2 h 52"/>
                <a:gd name="T64" fmla="*/ 26 w 51"/>
                <a:gd name="T65" fmla="*/ 0 h 5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1" h="52">
                  <a:moveTo>
                    <a:pt x="26" y="0"/>
                  </a:moveTo>
                  <a:lnTo>
                    <a:pt x="20" y="2"/>
                  </a:lnTo>
                  <a:lnTo>
                    <a:pt x="15" y="3"/>
                  </a:lnTo>
                  <a:lnTo>
                    <a:pt x="11" y="5"/>
                  </a:lnTo>
                  <a:lnTo>
                    <a:pt x="7" y="9"/>
                  </a:lnTo>
                  <a:lnTo>
                    <a:pt x="4" y="12"/>
                  </a:lnTo>
                  <a:lnTo>
                    <a:pt x="2" y="17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2" y="37"/>
                  </a:lnTo>
                  <a:lnTo>
                    <a:pt x="4" y="42"/>
                  </a:lnTo>
                  <a:lnTo>
                    <a:pt x="7" y="45"/>
                  </a:lnTo>
                  <a:lnTo>
                    <a:pt x="11" y="48"/>
                  </a:lnTo>
                  <a:lnTo>
                    <a:pt x="15" y="50"/>
                  </a:lnTo>
                  <a:lnTo>
                    <a:pt x="20" y="52"/>
                  </a:lnTo>
                  <a:lnTo>
                    <a:pt x="26" y="52"/>
                  </a:lnTo>
                  <a:lnTo>
                    <a:pt x="30" y="52"/>
                  </a:lnTo>
                  <a:lnTo>
                    <a:pt x="35" y="50"/>
                  </a:lnTo>
                  <a:lnTo>
                    <a:pt x="40" y="48"/>
                  </a:lnTo>
                  <a:lnTo>
                    <a:pt x="43" y="45"/>
                  </a:lnTo>
                  <a:lnTo>
                    <a:pt x="47" y="42"/>
                  </a:lnTo>
                  <a:lnTo>
                    <a:pt x="49" y="37"/>
                  </a:lnTo>
                  <a:lnTo>
                    <a:pt x="50" y="32"/>
                  </a:lnTo>
                  <a:lnTo>
                    <a:pt x="51" y="26"/>
                  </a:lnTo>
                  <a:lnTo>
                    <a:pt x="50" y="22"/>
                  </a:lnTo>
                  <a:lnTo>
                    <a:pt x="49" y="17"/>
                  </a:lnTo>
                  <a:lnTo>
                    <a:pt x="47" y="12"/>
                  </a:lnTo>
                  <a:lnTo>
                    <a:pt x="43" y="9"/>
                  </a:lnTo>
                  <a:lnTo>
                    <a:pt x="40" y="5"/>
                  </a:lnTo>
                  <a:lnTo>
                    <a:pt x="35" y="3"/>
                  </a:lnTo>
                  <a:lnTo>
                    <a:pt x="30" y="2"/>
                  </a:lnTo>
                  <a:lnTo>
                    <a:pt x="26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9" name="Freeform 98"/>
            <p:cNvSpPr/>
            <p:nvPr/>
          </p:nvSpPr>
          <p:spPr bwMode="auto">
            <a:xfrm>
              <a:off x="4277769" y="6274685"/>
              <a:ext cx="80963" cy="82550"/>
            </a:xfrm>
            <a:custGeom>
              <a:avLst/>
              <a:gdLst>
                <a:gd name="T0" fmla="*/ 25 w 51"/>
                <a:gd name="T1" fmla="*/ 0 h 52"/>
                <a:gd name="T2" fmla="*/ 20 w 51"/>
                <a:gd name="T3" fmla="*/ 1 h 52"/>
                <a:gd name="T4" fmla="*/ 15 w 51"/>
                <a:gd name="T5" fmla="*/ 2 h 52"/>
                <a:gd name="T6" fmla="*/ 11 w 51"/>
                <a:gd name="T7" fmla="*/ 4 h 52"/>
                <a:gd name="T8" fmla="*/ 7 w 51"/>
                <a:gd name="T9" fmla="*/ 8 h 52"/>
                <a:gd name="T10" fmla="*/ 4 w 51"/>
                <a:gd name="T11" fmla="*/ 12 h 52"/>
                <a:gd name="T12" fmla="*/ 1 w 51"/>
                <a:gd name="T13" fmla="*/ 16 h 52"/>
                <a:gd name="T14" fmla="*/ 0 w 51"/>
                <a:gd name="T15" fmla="*/ 21 h 52"/>
                <a:gd name="T16" fmla="*/ 0 w 51"/>
                <a:gd name="T17" fmla="*/ 26 h 52"/>
                <a:gd name="T18" fmla="*/ 0 w 51"/>
                <a:gd name="T19" fmla="*/ 32 h 52"/>
                <a:gd name="T20" fmla="*/ 1 w 51"/>
                <a:gd name="T21" fmla="*/ 36 h 52"/>
                <a:gd name="T22" fmla="*/ 4 w 51"/>
                <a:gd name="T23" fmla="*/ 40 h 52"/>
                <a:gd name="T24" fmla="*/ 7 w 51"/>
                <a:gd name="T25" fmla="*/ 44 h 52"/>
                <a:gd name="T26" fmla="*/ 11 w 51"/>
                <a:gd name="T27" fmla="*/ 47 h 52"/>
                <a:gd name="T28" fmla="*/ 15 w 51"/>
                <a:gd name="T29" fmla="*/ 49 h 52"/>
                <a:gd name="T30" fmla="*/ 20 w 51"/>
                <a:gd name="T31" fmla="*/ 52 h 52"/>
                <a:gd name="T32" fmla="*/ 25 w 51"/>
                <a:gd name="T33" fmla="*/ 52 h 52"/>
                <a:gd name="T34" fmla="*/ 31 w 51"/>
                <a:gd name="T35" fmla="*/ 52 h 52"/>
                <a:gd name="T36" fmla="*/ 35 w 51"/>
                <a:gd name="T37" fmla="*/ 49 h 52"/>
                <a:gd name="T38" fmla="*/ 40 w 51"/>
                <a:gd name="T39" fmla="*/ 47 h 52"/>
                <a:gd name="T40" fmla="*/ 44 w 51"/>
                <a:gd name="T41" fmla="*/ 44 h 52"/>
                <a:gd name="T42" fmla="*/ 47 w 51"/>
                <a:gd name="T43" fmla="*/ 40 h 52"/>
                <a:gd name="T44" fmla="*/ 50 w 51"/>
                <a:gd name="T45" fmla="*/ 36 h 52"/>
                <a:gd name="T46" fmla="*/ 51 w 51"/>
                <a:gd name="T47" fmla="*/ 32 h 52"/>
                <a:gd name="T48" fmla="*/ 51 w 51"/>
                <a:gd name="T49" fmla="*/ 26 h 52"/>
                <a:gd name="T50" fmla="*/ 51 w 51"/>
                <a:gd name="T51" fmla="*/ 21 h 52"/>
                <a:gd name="T52" fmla="*/ 50 w 51"/>
                <a:gd name="T53" fmla="*/ 16 h 52"/>
                <a:gd name="T54" fmla="*/ 47 w 51"/>
                <a:gd name="T55" fmla="*/ 12 h 52"/>
                <a:gd name="T56" fmla="*/ 44 w 51"/>
                <a:gd name="T57" fmla="*/ 8 h 52"/>
                <a:gd name="T58" fmla="*/ 40 w 51"/>
                <a:gd name="T59" fmla="*/ 4 h 52"/>
                <a:gd name="T60" fmla="*/ 35 w 51"/>
                <a:gd name="T61" fmla="*/ 2 h 52"/>
                <a:gd name="T62" fmla="*/ 31 w 51"/>
                <a:gd name="T63" fmla="*/ 1 h 52"/>
                <a:gd name="T64" fmla="*/ 25 w 51"/>
                <a:gd name="T65" fmla="*/ 0 h 5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1" h="52">
                  <a:moveTo>
                    <a:pt x="25" y="0"/>
                  </a:moveTo>
                  <a:lnTo>
                    <a:pt x="20" y="1"/>
                  </a:lnTo>
                  <a:lnTo>
                    <a:pt x="15" y="2"/>
                  </a:lnTo>
                  <a:lnTo>
                    <a:pt x="11" y="4"/>
                  </a:lnTo>
                  <a:lnTo>
                    <a:pt x="7" y="8"/>
                  </a:lnTo>
                  <a:lnTo>
                    <a:pt x="4" y="12"/>
                  </a:lnTo>
                  <a:lnTo>
                    <a:pt x="1" y="16"/>
                  </a:lnTo>
                  <a:lnTo>
                    <a:pt x="0" y="21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1" y="36"/>
                  </a:lnTo>
                  <a:lnTo>
                    <a:pt x="4" y="40"/>
                  </a:lnTo>
                  <a:lnTo>
                    <a:pt x="7" y="44"/>
                  </a:lnTo>
                  <a:lnTo>
                    <a:pt x="11" y="47"/>
                  </a:lnTo>
                  <a:lnTo>
                    <a:pt x="15" y="49"/>
                  </a:lnTo>
                  <a:lnTo>
                    <a:pt x="20" y="52"/>
                  </a:lnTo>
                  <a:lnTo>
                    <a:pt x="25" y="52"/>
                  </a:lnTo>
                  <a:lnTo>
                    <a:pt x="31" y="52"/>
                  </a:lnTo>
                  <a:lnTo>
                    <a:pt x="35" y="49"/>
                  </a:lnTo>
                  <a:lnTo>
                    <a:pt x="40" y="47"/>
                  </a:lnTo>
                  <a:lnTo>
                    <a:pt x="44" y="44"/>
                  </a:lnTo>
                  <a:lnTo>
                    <a:pt x="47" y="40"/>
                  </a:lnTo>
                  <a:lnTo>
                    <a:pt x="50" y="36"/>
                  </a:lnTo>
                  <a:lnTo>
                    <a:pt x="51" y="32"/>
                  </a:lnTo>
                  <a:lnTo>
                    <a:pt x="51" y="26"/>
                  </a:lnTo>
                  <a:lnTo>
                    <a:pt x="51" y="21"/>
                  </a:lnTo>
                  <a:lnTo>
                    <a:pt x="50" y="16"/>
                  </a:lnTo>
                  <a:lnTo>
                    <a:pt x="47" y="12"/>
                  </a:lnTo>
                  <a:lnTo>
                    <a:pt x="44" y="8"/>
                  </a:lnTo>
                  <a:lnTo>
                    <a:pt x="40" y="4"/>
                  </a:lnTo>
                  <a:lnTo>
                    <a:pt x="35" y="2"/>
                  </a:lnTo>
                  <a:lnTo>
                    <a:pt x="31" y="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0" name="Freeform 99"/>
            <p:cNvSpPr/>
            <p:nvPr/>
          </p:nvSpPr>
          <p:spPr bwMode="auto">
            <a:xfrm>
              <a:off x="4277769" y="6274685"/>
              <a:ext cx="80963" cy="82550"/>
            </a:xfrm>
            <a:custGeom>
              <a:avLst/>
              <a:gdLst>
                <a:gd name="T0" fmla="*/ 25 w 51"/>
                <a:gd name="T1" fmla="*/ 0 h 52"/>
                <a:gd name="T2" fmla="*/ 20 w 51"/>
                <a:gd name="T3" fmla="*/ 1 h 52"/>
                <a:gd name="T4" fmla="*/ 15 w 51"/>
                <a:gd name="T5" fmla="*/ 2 h 52"/>
                <a:gd name="T6" fmla="*/ 11 w 51"/>
                <a:gd name="T7" fmla="*/ 4 h 52"/>
                <a:gd name="T8" fmla="*/ 7 w 51"/>
                <a:gd name="T9" fmla="*/ 8 h 52"/>
                <a:gd name="T10" fmla="*/ 4 w 51"/>
                <a:gd name="T11" fmla="*/ 12 h 52"/>
                <a:gd name="T12" fmla="*/ 1 w 51"/>
                <a:gd name="T13" fmla="*/ 16 h 52"/>
                <a:gd name="T14" fmla="*/ 0 w 51"/>
                <a:gd name="T15" fmla="*/ 21 h 52"/>
                <a:gd name="T16" fmla="*/ 0 w 51"/>
                <a:gd name="T17" fmla="*/ 26 h 52"/>
                <a:gd name="T18" fmla="*/ 0 w 51"/>
                <a:gd name="T19" fmla="*/ 32 h 52"/>
                <a:gd name="T20" fmla="*/ 1 w 51"/>
                <a:gd name="T21" fmla="*/ 36 h 52"/>
                <a:gd name="T22" fmla="*/ 4 w 51"/>
                <a:gd name="T23" fmla="*/ 40 h 52"/>
                <a:gd name="T24" fmla="*/ 7 w 51"/>
                <a:gd name="T25" fmla="*/ 44 h 52"/>
                <a:gd name="T26" fmla="*/ 11 w 51"/>
                <a:gd name="T27" fmla="*/ 47 h 52"/>
                <a:gd name="T28" fmla="*/ 15 w 51"/>
                <a:gd name="T29" fmla="*/ 49 h 52"/>
                <a:gd name="T30" fmla="*/ 20 w 51"/>
                <a:gd name="T31" fmla="*/ 52 h 52"/>
                <a:gd name="T32" fmla="*/ 25 w 51"/>
                <a:gd name="T33" fmla="*/ 52 h 52"/>
                <a:gd name="T34" fmla="*/ 31 w 51"/>
                <a:gd name="T35" fmla="*/ 52 h 52"/>
                <a:gd name="T36" fmla="*/ 35 w 51"/>
                <a:gd name="T37" fmla="*/ 49 h 52"/>
                <a:gd name="T38" fmla="*/ 40 w 51"/>
                <a:gd name="T39" fmla="*/ 47 h 52"/>
                <a:gd name="T40" fmla="*/ 44 w 51"/>
                <a:gd name="T41" fmla="*/ 44 h 52"/>
                <a:gd name="T42" fmla="*/ 47 w 51"/>
                <a:gd name="T43" fmla="*/ 40 h 52"/>
                <a:gd name="T44" fmla="*/ 50 w 51"/>
                <a:gd name="T45" fmla="*/ 36 h 52"/>
                <a:gd name="T46" fmla="*/ 51 w 51"/>
                <a:gd name="T47" fmla="*/ 32 h 52"/>
                <a:gd name="T48" fmla="*/ 51 w 51"/>
                <a:gd name="T49" fmla="*/ 26 h 52"/>
                <a:gd name="T50" fmla="*/ 51 w 51"/>
                <a:gd name="T51" fmla="*/ 21 h 52"/>
                <a:gd name="T52" fmla="*/ 50 w 51"/>
                <a:gd name="T53" fmla="*/ 16 h 52"/>
                <a:gd name="T54" fmla="*/ 47 w 51"/>
                <a:gd name="T55" fmla="*/ 12 h 52"/>
                <a:gd name="T56" fmla="*/ 44 w 51"/>
                <a:gd name="T57" fmla="*/ 8 h 52"/>
                <a:gd name="T58" fmla="*/ 40 w 51"/>
                <a:gd name="T59" fmla="*/ 4 h 52"/>
                <a:gd name="T60" fmla="*/ 35 w 51"/>
                <a:gd name="T61" fmla="*/ 2 h 52"/>
                <a:gd name="T62" fmla="*/ 31 w 51"/>
                <a:gd name="T63" fmla="*/ 1 h 52"/>
                <a:gd name="T64" fmla="*/ 25 w 51"/>
                <a:gd name="T65" fmla="*/ 0 h 5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1" h="52">
                  <a:moveTo>
                    <a:pt x="25" y="0"/>
                  </a:moveTo>
                  <a:lnTo>
                    <a:pt x="20" y="1"/>
                  </a:lnTo>
                  <a:lnTo>
                    <a:pt x="15" y="2"/>
                  </a:lnTo>
                  <a:lnTo>
                    <a:pt x="11" y="4"/>
                  </a:lnTo>
                  <a:lnTo>
                    <a:pt x="7" y="8"/>
                  </a:lnTo>
                  <a:lnTo>
                    <a:pt x="4" y="12"/>
                  </a:lnTo>
                  <a:lnTo>
                    <a:pt x="1" y="16"/>
                  </a:lnTo>
                  <a:lnTo>
                    <a:pt x="0" y="21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1" y="36"/>
                  </a:lnTo>
                  <a:lnTo>
                    <a:pt x="4" y="40"/>
                  </a:lnTo>
                  <a:lnTo>
                    <a:pt x="7" y="44"/>
                  </a:lnTo>
                  <a:lnTo>
                    <a:pt x="11" y="47"/>
                  </a:lnTo>
                  <a:lnTo>
                    <a:pt x="15" y="49"/>
                  </a:lnTo>
                  <a:lnTo>
                    <a:pt x="20" y="52"/>
                  </a:lnTo>
                  <a:lnTo>
                    <a:pt x="25" y="52"/>
                  </a:lnTo>
                  <a:lnTo>
                    <a:pt x="31" y="52"/>
                  </a:lnTo>
                  <a:lnTo>
                    <a:pt x="35" y="49"/>
                  </a:lnTo>
                  <a:lnTo>
                    <a:pt x="40" y="47"/>
                  </a:lnTo>
                  <a:lnTo>
                    <a:pt x="44" y="44"/>
                  </a:lnTo>
                  <a:lnTo>
                    <a:pt x="47" y="40"/>
                  </a:lnTo>
                  <a:lnTo>
                    <a:pt x="50" y="36"/>
                  </a:lnTo>
                  <a:lnTo>
                    <a:pt x="51" y="32"/>
                  </a:lnTo>
                  <a:lnTo>
                    <a:pt x="51" y="26"/>
                  </a:lnTo>
                  <a:lnTo>
                    <a:pt x="51" y="21"/>
                  </a:lnTo>
                  <a:lnTo>
                    <a:pt x="50" y="16"/>
                  </a:lnTo>
                  <a:lnTo>
                    <a:pt x="47" y="12"/>
                  </a:lnTo>
                  <a:lnTo>
                    <a:pt x="44" y="8"/>
                  </a:lnTo>
                  <a:lnTo>
                    <a:pt x="40" y="4"/>
                  </a:lnTo>
                  <a:lnTo>
                    <a:pt x="35" y="2"/>
                  </a:lnTo>
                  <a:lnTo>
                    <a:pt x="31" y="1"/>
                  </a:lnTo>
                  <a:lnTo>
                    <a:pt x="25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1" name="Freeform 100"/>
            <p:cNvSpPr/>
            <p:nvPr/>
          </p:nvSpPr>
          <p:spPr bwMode="auto">
            <a:xfrm>
              <a:off x="1950494" y="6733472"/>
              <a:ext cx="82550" cy="82550"/>
            </a:xfrm>
            <a:custGeom>
              <a:avLst/>
              <a:gdLst>
                <a:gd name="T0" fmla="*/ 26 w 52"/>
                <a:gd name="T1" fmla="*/ 0 h 52"/>
                <a:gd name="T2" fmla="*/ 21 w 52"/>
                <a:gd name="T3" fmla="*/ 0 h 52"/>
                <a:gd name="T4" fmla="*/ 15 w 52"/>
                <a:gd name="T5" fmla="*/ 2 h 52"/>
                <a:gd name="T6" fmla="*/ 12 w 52"/>
                <a:gd name="T7" fmla="*/ 5 h 52"/>
                <a:gd name="T8" fmla="*/ 7 w 52"/>
                <a:gd name="T9" fmla="*/ 7 h 52"/>
                <a:gd name="T10" fmla="*/ 3 w 52"/>
                <a:gd name="T11" fmla="*/ 12 h 52"/>
                <a:gd name="T12" fmla="*/ 1 w 52"/>
                <a:gd name="T13" fmla="*/ 15 h 52"/>
                <a:gd name="T14" fmla="*/ 0 w 52"/>
                <a:gd name="T15" fmla="*/ 21 h 52"/>
                <a:gd name="T16" fmla="*/ 0 w 52"/>
                <a:gd name="T17" fmla="*/ 26 h 52"/>
                <a:gd name="T18" fmla="*/ 0 w 52"/>
                <a:gd name="T19" fmla="*/ 31 h 52"/>
                <a:gd name="T20" fmla="*/ 1 w 52"/>
                <a:gd name="T21" fmla="*/ 35 h 52"/>
                <a:gd name="T22" fmla="*/ 3 w 52"/>
                <a:gd name="T23" fmla="*/ 40 h 52"/>
                <a:gd name="T24" fmla="*/ 7 w 52"/>
                <a:gd name="T25" fmla="*/ 43 h 52"/>
                <a:gd name="T26" fmla="*/ 12 w 52"/>
                <a:gd name="T27" fmla="*/ 47 h 52"/>
                <a:gd name="T28" fmla="*/ 15 w 52"/>
                <a:gd name="T29" fmla="*/ 49 h 52"/>
                <a:gd name="T30" fmla="*/ 21 w 52"/>
                <a:gd name="T31" fmla="*/ 51 h 52"/>
                <a:gd name="T32" fmla="*/ 26 w 52"/>
                <a:gd name="T33" fmla="*/ 52 h 52"/>
                <a:gd name="T34" fmla="*/ 32 w 52"/>
                <a:gd name="T35" fmla="*/ 51 h 52"/>
                <a:gd name="T36" fmla="*/ 36 w 52"/>
                <a:gd name="T37" fmla="*/ 49 h 52"/>
                <a:gd name="T38" fmla="*/ 41 w 52"/>
                <a:gd name="T39" fmla="*/ 47 h 52"/>
                <a:gd name="T40" fmla="*/ 45 w 52"/>
                <a:gd name="T41" fmla="*/ 43 h 52"/>
                <a:gd name="T42" fmla="*/ 48 w 52"/>
                <a:gd name="T43" fmla="*/ 40 h 52"/>
                <a:gd name="T44" fmla="*/ 50 w 52"/>
                <a:gd name="T45" fmla="*/ 35 h 52"/>
                <a:gd name="T46" fmla="*/ 52 w 52"/>
                <a:gd name="T47" fmla="*/ 31 h 52"/>
                <a:gd name="T48" fmla="*/ 52 w 52"/>
                <a:gd name="T49" fmla="*/ 26 h 52"/>
                <a:gd name="T50" fmla="*/ 52 w 52"/>
                <a:gd name="T51" fmla="*/ 21 h 52"/>
                <a:gd name="T52" fmla="*/ 50 w 52"/>
                <a:gd name="T53" fmla="*/ 15 h 52"/>
                <a:gd name="T54" fmla="*/ 48 w 52"/>
                <a:gd name="T55" fmla="*/ 12 h 52"/>
                <a:gd name="T56" fmla="*/ 45 w 52"/>
                <a:gd name="T57" fmla="*/ 7 h 52"/>
                <a:gd name="T58" fmla="*/ 41 w 52"/>
                <a:gd name="T59" fmla="*/ 5 h 52"/>
                <a:gd name="T60" fmla="*/ 36 w 52"/>
                <a:gd name="T61" fmla="*/ 2 h 52"/>
                <a:gd name="T62" fmla="*/ 32 w 52"/>
                <a:gd name="T63" fmla="*/ 0 h 52"/>
                <a:gd name="T64" fmla="*/ 26 w 52"/>
                <a:gd name="T65" fmla="*/ 0 h 5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2" h="52">
                  <a:moveTo>
                    <a:pt x="26" y="0"/>
                  </a:moveTo>
                  <a:lnTo>
                    <a:pt x="21" y="0"/>
                  </a:lnTo>
                  <a:lnTo>
                    <a:pt x="15" y="2"/>
                  </a:lnTo>
                  <a:lnTo>
                    <a:pt x="12" y="5"/>
                  </a:lnTo>
                  <a:lnTo>
                    <a:pt x="7" y="7"/>
                  </a:lnTo>
                  <a:lnTo>
                    <a:pt x="3" y="12"/>
                  </a:lnTo>
                  <a:lnTo>
                    <a:pt x="1" y="15"/>
                  </a:lnTo>
                  <a:lnTo>
                    <a:pt x="0" y="21"/>
                  </a:lnTo>
                  <a:lnTo>
                    <a:pt x="0" y="26"/>
                  </a:lnTo>
                  <a:lnTo>
                    <a:pt x="0" y="31"/>
                  </a:lnTo>
                  <a:lnTo>
                    <a:pt x="1" y="35"/>
                  </a:lnTo>
                  <a:lnTo>
                    <a:pt x="3" y="40"/>
                  </a:lnTo>
                  <a:lnTo>
                    <a:pt x="7" y="43"/>
                  </a:lnTo>
                  <a:lnTo>
                    <a:pt x="12" y="47"/>
                  </a:lnTo>
                  <a:lnTo>
                    <a:pt x="15" y="49"/>
                  </a:lnTo>
                  <a:lnTo>
                    <a:pt x="21" y="51"/>
                  </a:lnTo>
                  <a:lnTo>
                    <a:pt x="26" y="52"/>
                  </a:lnTo>
                  <a:lnTo>
                    <a:pt x="32" y="51"/>
                  </a:lnTo>
                  <a:lnTo>
                    <a:pt x="36" y="49"/>
                  </a:lnTo>
                  <a:lnTo>
                    <a:pt x="41" y="47"/>
                  </a:lnTo>
                  <a:lnTo>
                    <a:pt x="45" y="43"/>
                  </a:lnTo>
                  <a:lnTo>
                    <a:pt x="48" y="40"/>
                  </a:lnTo>
                  <a:lnTo>
                    <a:pt x="50" y="35"/>
                  </a:lnTo>
                  <a:lnTo>
                    <a:pt x="52" y="31"/>
                  </a:lnTo>
                  <a:lnTo>
                    <a:pt x="52" y="26"/>
                  </a:lnTo>
                  <a:lnTo>
                    <a:pt x="52" y="21"/>
                  </a:lnTo>
                  <a:lnTo>
                    <a:pt x="50" y="15"/>
                  </a:lnTo>
                  <a:lnTo>
                    <a:pt x="48" y="12"/>
                  </a:lnTo>
                  <a:lnTo>
                    <a:pt x="45" y="7"/>
                  </a:lnTo>
                  <a:lnTo>
                    <a:pt x="41" y="5"/>
                  </a:lnTo>
                  <a:lnTo>
                    <a:pt x="36" y="2"/>
                  </a:lnTo>
                  <a:lnTo>
                    <a:pt x="32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2" name="Freeform 101"/>
            <p:cNvSpPr/>
            <p:nvPr/>
          </p:nvSpPr>
          <p:spPr bwMode="auto">
            <a:xfrm>
              <a:off x="1950494" y="6733472"/>
              <a:ext cx="82550" cy="82550"/>
            </a:xfrm>
            <a:custGeom>
              <a:avLst/>
              <a:gdLst>
                <a:gd name="T0" fmla="*/ 26 w 52"/>
                <a:gd name="T1" fmla="*/ 0 h 52"/>
                <a:gd name="T2" fmla="*/ 21 w 52"/>
                <a:gd name="T3" fmla="*/ 0 h 52"/>
                <a:gd name="T4" fmla="*/ 15 w 52"/>
                <a:gd name="T5" fmla="*/ 2 h 52"/>
                <a:gd name="T6" fmla="*/ 12 w 52"/>
                <a:gd name="T7" fmla="*/ 5 h 52"/>
                <a:gd name="T8" fmla="*/ 7 w 52"/>
                <a:gd name="T9" fmla="*/ 7 h 52"/>
                <a:gd name="T10" fmla="*/ 3 w 52"/>
                <a:gd name="T11" fmla="*/ 12 h 52"/>
                <a:gd name="T12" fmla="*/ 1 w 52"/>
                <a:gd name="T13" fmla="*/ 15 h 52"/>
                <a:gd name="T14" fmla="*/ 0 w 52"/>
                <a:gd name="T15" fmla="*/ 21 h 52"/>
                <a:gd name="T16" fmla="*/ 0 w 52"/>
                <a:gd name="T17" fmla="*/ 26 h 52"/>
                <a:gd name="T18" fmla="*/ 0 w 52"/>
                <a:gd name="T19" fmla="*/ 31 h 52"/>
                <a:gd name="T20" fmla="*/ 1 w 52"/>
                <a:gd name="T21" fmla="*/ 35 h 52"/>
                <a:gd name="T22" fmla="*/ 3 w 52"/>
                <a:gd name="T23" fmla="*/ 40 h 52"/>
                <a:gd name="T24" fmla="*/ 7 w 52"/>
                <a:gd name="T25" fmla="*/ 43 h 52"/>
                <a:gd name="T26" fmla="*/ 12 w 52"/>
                <a:gd name="T27" fmla="*/ 47 h 52"/>
                <a:gd name="T28" fmla="*/ 15 w 52"/>
                <a:gd name="T29" fmla="*/ 49 h 52"/>
                <a:gd name="T30" fmla="*/ 21 w 52"/>
                <a:gd name="T31" fmla="*/ 51 h 52"/>
                <a:gd name="T32" fmla="*/ 26 w 52"/>
                <a:gd name="T33" fmla="*/ 52 h 52"/>
                <a:gd name="T34" fmla="*/ 32 w 52"/>
                <a:gd name="T35" fmla="*/ 51 h 52"/>
                <a:gd name="T36" fmla="*/ 36 w 52"/>
                <a:gd name="T37" fmla="*/ 49 h 52"/>
                <a:gd name="T38" fmla="*/ 41 w 52"/>
                <a:gd name="T39" fmla="*/ 47 h 52"/>
                <a:gd name="T40" fmla="*/ 45 w 52"/>
                <a:gd name="T41" fmla="*/ 43 h 52"/>
                <a:gd name="T42" fmla="*/ 48 w 52"/>
                <a:gd name="T43" fmla="*/ 40 h 52"/>
                <a:gd name="T44" fmla="*/ 50 w 52"/>
                <a:gd name="T45" fmla="*/ 35 h 52"/>
                <a:gd name="T46" fmla="*/ 52 w 52"/>
                <a:gd name="T47" fmla="*/ 31 h 52"/>
                <a:gd name="T48" fmla="*/ 52 w 52"/>
                <a:gd name="T49" fmla="*/ 26 h 52"/>
                <a:gd name="T50" fmla="*/ 52 w 52"/>
                <a:gd name="T51" fmla="*/ 21 h 52"/>
                <a:gd name="T52" fmla="*/ 50 w 52"/>
                <a:gd name="T53" fmla="*/ 15 h 52"/>
                <a:gd name="T54" fmla="*/ 48 w 52"/>
                <a:gd name="T55" fmla="*/ 12 h 52"/>
                <a:gd name="T56" fmla="*/ 45 w 52"/>
                <a:gd name="T57" fmla="*/ 7 h 52"/>
                <a:gd name="T58" fmla="*/ 41 w 52"/>
                <a:gd name="T59" fmla="*/ 5 h 52"/>
                <a:gd name="T60" fmla="*/ 36 w 52"/>
                <a:gd name="T61" fmla="*/ 2 h 52"/>
                <a:gd name="T62" fmla="*/ 32 w 52"/>
                <a:gd name="T63" fmla="*/ 0 h 52"/>
                <a:gd name="T64" fmla="*/ 26 w 52"/>
                <a:gd name="T65" fmla="*/ 0 h 5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2" h="52">
                  <a:moveTo>
                    <a:pt x="26" y="0"/>
                  </a:moveTo>
                  <a:lnTo>
                    <a:pt x="21" y="0"/>
                  </a:lnTo>
                  <a:lnTo>
                    <a:pt x="15" y="2"/>
                  </a:lnTo>
                  <a:lnTo>
                    <a:pt x="12" y="5"/>
                  </a:lnTo>
                  <a:lnTo>
                    <a:pt x="7" y="7"/>
                  </a:lnTo>
                  <a:lnTo>
                    <a:pt x="3" y="12"/>
                  </a:lnTo>
                  <a:lnTo>
                    <a:pt x="1" y="15"/>
                  </a:lnTo>
                  <a:lnTo>
                    <a:pt x="0" y="21"/>
                  </a:lnTo>
                  <a:lnTo>
                    <a:pt x="0" y="26"/>
                  </a:lnTo>
                  <a:lnTo>
                    <a:pt x="0" y="31"/>
                  </a:lnTo>
                  <a:lnTo>
                    <a:pt x="1" y="35"/>
                  </a:lnTo>
                  <a:lnTo>
                    <a:pt x="3" y="40"/>
                  </a:lnTo>
                  <a:lnTo>
                    <a:pt x="7" y="43"/>
                  </a:lnTo>
                  <a:lnTo>
                    <a:pt x="12" y="47"/>
                  </a:lnTo>
                  <a:lnTo>
                    <a:pt x="15" y="49"/>
                  </a:lnTo>
                  <a:lnTo>
                    <a:pt x="21" y="51"/>
                  </a:lnTo>
                  <a:lnTo>
                    <a:pt x="26" y="52"/>
                  </a:lnTo>
                  <a:lnTo>
                    <a:pt x="32" y="51"/>
                  </a:lnTo>
                  <a:lnTo>
                    <a:pt x="36" y="49"/>
                  </a:lnTo>
                  <a:lnTo>
                    <a:pt x="41" y="47"/>
                  </a:lnTo>
                  <a:lnTo>
                    <a:pt x="45" y="43"/>
                  </a:lnTo>
                  <a:lnTo>
                    <a:pt x="48" y="40"/>
                  </a:lnTo>
                  <a:lnTo>
                    <a:pt x="50" y="35"/>
                  </a:lnTo>
                  <a:lnTo>
                    <a:pt x="52" y="31"/>
                  </a:lnTo>
                  <a:lnTo>
                    <a:pt x="52" y="26"/>
                  </a:lnTo>
                  <a:lnTo>
                    <a:pt x="52" y="21"/>
                  </a:lnTo>
                  <a:lnTo>
                    <a:pt x="50" y="15"/>
                  </a:lnTo>
                  <a:lnTo>
                    <a:pt x="48" y="12"/>
                  </a:lnTo>
                  <a:lnTo>
                    <a:pt x="45" y="7"/>
                  </a:lnTo>
                  <a:lnTo>
                    <a:pt x="41" y="5"/>
                  </a:lnTo>
                  <a:lnTo>
                    <a:pt x="36" y="2"/>
                  </a:lnTo>
                  <a:lnTo>
                    <a:pt x="32" y="0"/>
                  </a:lnTo>
                  <a:lnTo>
                    <a:pt x="26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3" name="Freeform 102"/>
            <p:cNvSpPr/>
            <p:nvPr/>
          </p:nvSpPr>
          <p:spPr bwMode="auto">
            <a:xfrm>
              <a:off x="2702969" y="4671310"/>
              <a:ext cx="80963" cy="82550"/>
            </a:xfrm>
            <a:custGeom>
              <a:avLst/>
              <a:gdLst>
                <a:gd name="T0" fmla="*/ 26 w 51"/>
                <a:gd name="T1" fmla="*/ 0 h 52"/>
                <a:gd name="T2" fmla="*/ 20 w 51"/>
                <a:gd name="T3" fmla="*/ 0 h 52"/>
                <a:gd name="T4" fmla="*/ 15 w 51"/>
                <a:gd name="T5" fmla="*/ 2 h 52"/>
                <a:gd name="T6" fmla="*/ 10 w 51"/>
                <a:gd name="T7" fmla="*/ 5 h 52"/>
                <a:gd name="T8" fmla="*/ 7 w 51"/>
                <a:gd name="T9" fmla="*/ 7 h 52"/>
                <a:gd name="T10" fmla="*/ 3 w 51"/>
                <a:gd name="T11" fmla="*/ 12 h 52"/>
                <a:gd name="T12" fmla="*/ 1 w 51"/>
                <a:gd name="T13" fmla="*/ 15 h 52"/>
                <a:gd name="T14" fmla="*/ 0 w 51"/>
                <a:gd name="T15" fmla="*/ 20 h 52"/>
                <a:gd name="T16" fmla="*/ 0 w 51"/>
                <a:gd name="T17" fmla="*/ 26 h 52"/>
                <a:gd name="T18" fmla="*/ 0 w 51"/>
                <a:gd name="T19" fmla="*/ 30 h 52"/>
                <a:gd name="T20" fmla="*/ 1 w 51"/>
                <a:gd name="T21" fmla="*/ 35 h 52"/>
                <a:gd name="T22" fmla="*/ 3 w 51"/>
                <a:gd name="T23" fmla="*/ 40 h 52"/>
                <a:gd name="T24" fmla="*/ 7 w 51"/>
                <a:gd name="T25" fmla="*/ 43 h 52"/>
                <a:gd name="T26" fmla="*/ 10 w 51"/>
                <a:gd name="T27" fmla="*/ 47 h 52"/>
                <a:gd name="T28" fmla="*/ 15 w 51"/>
                <a:gd name="T29" fmla="*/ 49 h 52"/>
                <a:gd name="T30" fmla="*/ 20 w 51"/>
                <a:gd name="T31" fmla="*/ 50 h 52"/>
                <a:gd name="T32" fmla="*/ 26 w 51"/>
                <a:gd name="T33" fmla="*/ 52 h 52"/>
                <a:gd name="T34" fmla="*/ 30 w 51"/>
                <a:gd name="T35" fmla="*/ 50 h 52"/>
                <a:gd name="T36" fmla="*/ 35 w 51"/>
                <a:gd name="T37" fmla="*/ 49 h 52"/>
                <a:gd name="T38" fmla="*/ 40 w 51"/>
                <a:gd name="T39" fmla="*/ 47 h 52"/>
                <a:gd name="T40" fmla="*/ 43 w 51"/>
                <a:gd name="T41" fmla="*/ 43 h 52"/>
                <a:gd name="T42" fmla="*/ 47 w 51"/>
                <a:gd name="T43" fmla="*/ 40 h 52"/>
                <a:gd name="T44" fmla="*/ 49 w 51"/>
                <a:gd name="T45" fmla="*/ 35 h 52"/>
                <a:gd name="T46" fmla="*/ 50 w 51"/>
                <a:gd name="T47" fmla="*/ 30 h 52"/>
                <a:gd name="T48" fmla="*/ 51 w 51"/>
                <a:gd name="T49" fmla="*/ 26 h 52"/>
                <a:gd name="T50" fmla="*/ 50 w 51"/>
                <a:gd name="T51" fmla="*/ 20 h 52"/>
                <a:gd name="T52" fmla="*/ 49 w 51"/>
                <a:gd name="T53" fmla="*/ 15 h 52"/>
                <a:gd name="T54" fmla="*/ 47 w 51"/>
                <a:gd name="T55" fmla="*/ 12 h 52"/>
                <a:gd name="T56" fmla="*/ 43 w 51"/>
                <a:gd name="T57" fmla="*/ 7 h 52"/>
                <a:gd name="T58" fmla="*/ 40 w 51"/>
                <a:gd name="T59" fmla="*/ 5 h 52"/>
                <a:gd name="T60" fmla="*/ 35 w 51"/>
                <a:gd name="T61" fmla="*/ 2 h 52"/>
                <a:gd name="T62" fmla="*/ 30 w 51"/>
                <a:gd name="T63" fmla="*/ 0 h 52"/>
                <a:gd name="T64" fmla="*/ 26 w 51"/>
                <a:gd name="T65" fmla="*/ 0 h 5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1" h="52">
                  <a:moveTo>
                    <a:pt x="26" y="0"/>
                  </a:moveTo>
                  <a:lnTo>
                    <a:pt x="20" y="0"/>
                  </a:lnTo>
                  <a:lnTo>
                    <a:pt x="15" y="2"/>
                  </a:lnTo>
                  <a:lnTo>
                    <a:pt x="10" y="5"/>
                  </a:lnTo>
                  <a:lnTo>
                    <a:pt x="7" y="7"/>
                  </a:lnTo>
                  <a:lnTo>
                    <a:pt x="3" y="12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1" y="35"/>
                  </a:lnTo>
                  <a:lnTo>
                    <a:pt x="3" y="40"/>
                  </a:lnTo>
                  <a:lnTo>
                    <a:pt x="7" y="43"/>
                  </a:lnTo>
                  <a:lnTo>
                    <a:pt x="10" y="47"/>
                  </a:lnTo>
                  <a:lnTo>
                    <a:pt x="15" y="49"/>
                  </a:lnTo>
                  <a:lnTo>
                    <a:pt x="20" y="50"/>
                  </a:lnTo>
                  <a:lnTo>
                    <a:pt x="26" y="52"/>
                  </a:lnTo>
                  <a:lnTo>
                    <a:pt x="30" y="50"/>
                  </a:lnTo>
                  <a:lnTo>
                    <a:pt x="35" y="49"/>
                  </a:lnTo>
                  <a:lnTo>
                    <a:pt x="40" y="47"/>
                  </a:lnTo>
                  <a:lnTo>
                    <a:pt x="43" y="43"/>
                  </a:lnTo>
                  <a:lnTo>
                    <a:pt x="47" y="40"/>
                  </a:lnTo>
                  <a:lnTo>
                    <a:pt x="49" y="35"/>
                  </a:lnTo>
                  <a:lnTo>
                    <a:pt x="50" y="30"/>
                  </a:lnTo>
                  <a:lnTo>
                    <a:pt x="51" y="26"/>
                  </a:lnTo>
                  <a:lnTo>
                    <a:pt x="50" y="20"/>
                  </a:lnTo>
                  <a:lnTo>
                    <a:pt x="49" y="15"/>
                  </a:lnTo>
                  <a:lnTo>
                    <a:pt x="47" y="12"/>
                  </a:lnTo>
                  <a:lnTo>
                    <a:pt x="43" y="7"/>
                  </a:lnTo>
                  <a:lnTo>
                    <a:pt x="40" y="5"/>
                  </a:lnTo>
                  <a:lnTo>
                    <a:pt x="35" y="2"/>
                  </a:lnTo>
                  <a:lnTo>
                    <a:pt x="30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4" name="Freeform 103"/>
            <p:cNvSpPr/>
            <p:nvPr/>
          </p:nvSpPr>
          <p:spPr bwMode="auto">
            <a:xfrm>
              <a:off x="2702969" y="4671310"/>
              <a:ext cx="80963" cy="82550"/>
            </a:xfrm>
            <a:custGeom>
              <a:avLst/>
              <a:gdLst>
                <a:gd name="T0" fmla="*/ 26 w 51"/>
                <a:gd name="T1" fmla="*/ 0 h 52"/>
                <a:gd name="T2" fmla="*/ 20 w 51"/>
                <a:gd name="T3" fmla="*/ 0 h 52"/>
                <a:gd name="T4" fmla="*/ 15 w 51"/>
                <a:gd name="T5" fmla="*/ 2 h 52"/>
                <a:gd name="T6" fmla="*/ 10 w 51"/>
                <a:gd name="T7" fmla="*/ 5 h 52"/>
                <a:gd name="T8" fmla="*/ 7 w 51"/>
                <a:gd name="T9" fmla="*/ 7 h 52"/>
                <a:gd name="T10" fmla="*/ 3 w 51"/>
                <a:gd name="T11" fmla="*/ 12 h 52"/>
                <a:gd name="T12" fmla="*/ 1 w 51"/>
                <a:gd name="T13" fmla="*/ 15 h 52"/>
                <a:gd name="T14" fmla="*/ 0 w 51"/>
                <a:gd name="T15" fmla="*/ 20 h 52"/>
                <a:gd name="T16" fmla="*/ 0 w 51"/>
                <a:gd name="T17" fmla="*/ 26 h 52"/>
                <a:gd name="T18" fmla="*/ 0 w 51"/>
                <a:gd name="T19" fmla="*/ 30 h 52"/>
                <a:gd name="T20" fmla="*/ 1 w 51"/>
                <a:gd name="T21" fmla="*/ 35 h 52"/>
                <a:gd name="T22" fmla="*/ 3 w 51"/>
                <a:gd name="T23" fmla="*/ 40 h 52"/>
                <a:gd name="T24" fmla="*/ 7 w 51"/>
                <a:gd name="T25" fmla="*/ 43 h 52"/>
                <a:gd name="T26" fmla="*/ 10 w 51"/>
                <a:gd name="T27" fmla="*/ 47 h 52"/>
                <a:gd name="T28" fmla="*/ 15 w 51"/>
                <a:gd name="T29" fmla="*/ 49 h 52"/>
                <a:gd name="T30" fmla="*/ 20 w 51"/>
                <a:gd name="T31" fmla="*/ 50 h 52"/>
                <a:gd name="T32" fmla="*/ 26 w 51"/>
                <a:gd name="T33" fmla="*/ 52 h 52"/>
                <a:gd name="T34" fmla="*/ 30 w 51"/>
                <a:gd name="T35" fmla="*/ 50 h 52"/>
                <a:gd name="T36" fmla="*/ 35 w 51"/>
                <a:gd name="T37" fmla="*/ 49 h 52"/>
                <a:gd name="T38" fmla="*/ 40 w 51"/>
                <a:gd name="T39" fmla="*/ 47 h 52"/>
                <a:gd name="T40" fmla="*/ 43 w 51"/>
                <a:gd name="T41" fmla="*/ 43 h 52"/>
                <a:gd name="T42" fmla="*/ 47 w 51"/>
                <a:gd name="T43" fmla="*/ 40 h 52"/>
                <a:gd name="T44" fmla="*/ 49 w 51"/>
                <a:gd name="T45" fmla="*/ 35 h 52"/>
                <a:gd name="T46" fmla="*/ 50 w 51"/>
                <a:gd name="T47" fmla="*/ 30 h 52"/>
                <a:gd name="T48" fmla="*/ 51 w 51"/>
                <a:gd name="T49" fmla="*/ 26 h 52"/>
                <a:gd name="T50" fmla="*/ 50 w 51"/>
                <a:gd name="T51" fmla="*/ 20 h 52"/>
                <a:gd name="T52" fmla="*/ 49 w 51"/>
                <a:gd name="T53" fmla="*/ 15 h 52"/>
                <a:gd name="T54" fmla="*/ 47 w 51"/>
                <a:gd name="T55" fmla="*/ 12 h 52"/>
                <a:gd name="T56" fmla="*/ 43 w 51"/>
                <a:gd name="T57" fmla="*/ 7 h 52"/>
                <a:gd name="T58" fmla="*/ 40 w 51"/>
                <a:gd name="T59" fmla="*/ 5 h 52"/>
                <a:gd name="T60" fmla="*/ 35 w 51"/>
                <a:gd name="T61" fmla="*/ 2 h 52"/>
                <a:gd name="T62" fmla="*/ 30 w 51"/>
                <a:gd name="T63" fmla="*/ 0 h 52"/>
                <a:gd name="T64" fmla="*/ 26 w 51"/>
                <a:gd name="T65" fmla="*/ 0 h 5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1" h="52">
                  <a:moveTo>
                    <a:pt x="26" y="0"/>
                  </a:moveTo>
                  <a:lnTo>
                    <a:pt x="20" y="0"/>
                  </a:lnTo>
                  <a:lnTo>
                    <a:pt x="15" y="2"/>
                  </a:lnTo>
                  <a:lnTo>
                    <a:pt x="10" y="5"/>
                  </a:lnTo>
                  <a:lnTo>
                    <a:pt x="7" y="7"/>
                  </a:lnTo>
                  <a:lnTo>
                    <a:pt x="3" y="12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1" y="35"/>
                  </a:lnTo>
                  <a:lnTo>
                    <a:pt x="3" y="40"/>
                  </a:lnTo>
                  <a:lnTo>
                    <a:pt x="7" y="43"/>
                  </a:lnTo>
                  <a:lnTo>
                    <a:pt x="10" y="47"/>
                  </a:lnTo>
                  <a:lnTo>
                    <a:pt x="15" y="49"/>
                  </a:lnTo>
                  <a:lnTo>
                    <a:pt x="20" y="50"/>
                  </a:lnTo>
                  <a:lnTo>
                    <a:pt x="26" y="52"/>
                  </a:lnTo>
                  <a:lnTo>
                    <a:pt x="30" y="50"/>
                  </a:lnTo>
                  <a:lnTo>
                    <a:pt x="35" y="49"/>
                  </a:lnTo>
                  <a:lnTo>
                    <a:pt x="40" y="47"/>
                  </a:lnTo>
                  <a:lnTo>
                    <a:pt x="43" y="43"/>
                  </a:lnTo>
                  <a:lnTo>
                    <a:pt x="47" y="40"/>
                  </a:lnTo>
                  <a:lnTo>
                    <a:pt x="49" y="35"/>
                  </a:lnTo>
                  <a:lnTo>
                    <a:pt x="50" y="30"/>
                  </a:lnTo>
                  <a:lnTo>
                    <a:pt x="51" y="26"/>
                  </a:lnTo>
                  <a:lnTo>
                    <a:pt x="50" y="20"/>
                  </a:lnTo>
                  <a:lnTo>
                    <a:pt x="49" y="15"/>
                  </a:lnTo>
                  <a:lnTo>
                    <a:pt x="47" y="12"/>
                  </a:lnTo>
                  <a:lnTo>
                    <a:pt x="43" y="7"/>
                  </a:lnTo>
                  <a:lnTo>
                    <a:pt x="40" y="5"/>
                  </a:lnTo>
                  <a:lnTo>
                    <a:pt x="35" y="2"/>
                  </a:lnTo>
                  <a:lnTo>
                    <a:pt x="30" y="0"/>
                  </a:lnTo>
                  <a:lnTo>
                    <a:pt x="26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5" name="Freeform 104"/>
            <p:cNvSpPr/>
            <p:nvPr/>
          </p:nvSpPr>
          <p:spPr bwMode="auto">
            <a:xfrm>
              <a:off x="4276182" y="4671310"/>
              <a:ext cx="80963" cy="82550"/>
            </a:xfrm>
            <a:custGeom>
              <a:avLst/>
              <a:gdLst>
                <a:gd name="T0" fmla="*/ 25 w 51"/>
                <a:gd name="T1" fmla="*/ 0 h 52"/>
                <a:gd name="T2" fmla="*/ 20 w 51"/>
                <a:gd name="T3" fmla="*/ 0 h 52"/>
                <a:gd name="T4" fmla="*/ 15 w 51"/>
                <a:gd name="T5" fmla="*/ 2 h 52"/>
                <a:gd name="T6" fmla="*/ 11 w 51"/>
                <a:gd name="T7" fmla="*/ 5 h 52"/>
                <a:gd name="T8" fmla="*/ 7 w 51"/>
                <a:gd name="T9" fmla="*/ 7 h 52"/>
                <a:gd name="T10" fmla="*/ 4 w 51"/>
                <a:gd name="T11" fmla="*/ 12 h 52"/>
                <a:gd name="T12" fmla="*/ 1 w 51"/>
                <a:gd name="T13" fmla="*/ 15 h 52"/>
                <a:gd name="T14" fmla="*/ 0 w 51"/>
                <a:gd name="T15" fmla="*/ 20 h 52"/>
                <a:gd name="T16" fmla="*/ 0 w 51"/>
                <a:gd name="T17" fmla="*/ 26 h 52"/>
                <a:gd name="T18" fmla="*/ 0 w 51"/>
                <a:gd name="T19" fmla="*/ 30 h 52"/>
                <a:gd name="T20" fmla="*/ 1 w 51"/>
                <a:gd name="T21" fmla="*/ 35 h 52"/>
                <a:gd name="T22" fmla="*/ 4 w 51"/>
                <a:gd name="T23" fmla="*/ 40 h 52"/>
                <a:gd name="T24" fmla="*/ 7 w 51"/>
                <a:gd name="T25" fmla="*/ 43 h 52"/>
                <a:gd name="T26" fmla="*/ 11 w 51"/>
                <a:gd name="T27" fmla="*/ 47 h 52"/>
                <a:gd name="T28" fmla="*/ 15 w 51"/>
                <a:gd name="T29" fmla="*/ 49 h 52"/>
                <a:gd name="T30" fmla="*/ 20 w 51"/>
                <a:gd name="T31" fmla="*/ 50 h 52"/>
                <a:gd name="T32" fmla="*/ 25 w 51"/>
                <a:gd name="T33" fmla="*/ 52 h 52"/>
                <a:gd name="T34" fmla="*/ 31 w 51"/>
                <a:gd name="T35" fmla="*/ 50 h 52"/>
                <a:gd name="T36" fmla="*/ 35 w 51"/>
                <a:gd name="T37" fmla="*/ 49 h 52"/>
                <a:gd name="T38" fmla="*/ 40 w 51"/>
                <a:gd name="T39" fmla="*/ 47 h 52"/>
                <a:gd name="T40" fmla="*/ 44 w 51"/>
                <a:gd name="T41" fmla="*/ 43 h 52"/>
                <a:gd name="T42" fmla="*/ 47 w 51"/>
                <a:gd name="T43" fmla="*/ 40 h 52"/>
                <a:gd name="T44" fmla="*/ 49 w 51"/>
                <a:gd name="T45" fmla="*/ 35 h 52"/>
                <a:gd name="T46" fmla="*/ 51 w 51"/>
                <a:gd name="T47" fmla="*/ 30 h 52"/>
                <a:gd name="T48" fmla="*/ 51 w 51"/>
                <a:gd name="T49" fmla="*/ 26 h 52"/>
                <a:gd name="T50" fmla="*/ 51 w 51"/>
                <a:gd name="T51" fmla="*/ 20 h 52"/>
                <a:gd name="T52" fmla="*/ 49 w 51"/>
                <a:gd name="T53" fmla="*/ 15 h 52"/>
                <a:gd name="T54" fmla="*/ 47 w 51"/>
                <a:gd name="T55" fmla="*/ 12 h 52"/>
                <a:gd name="T56" fmla="*/ 44 w 51"/>
                <a:gd name="T57" fmla="*/ 7 h 52"/>
                <a:gd name="T58" fmla="*/ 40 w 51"/>
                <a:gd name="T59" fmla="*/ 5 h 52"/>
                <a:gd name="T60" fmla="*/ 35 w 51"/>
                <a:gd name="T61" fmla="*/ 2 h 52"/>
                <a:gd name="T62" fmla="*/ 31 w 51"/>
                <a:gd name="T63" fmla="*/ 0 h 52"/>
                <a:gd name="T64" fmla="*/ 25 w 51"/>
                <a:gd name="T65" fmla="*/ 0 h 5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1" h="52">
                  <a:moveTo>
                    <a:pt x="25" y="0"/>
                  </a:moveTo>
                  <a:lnTo>
                    <a:pt x="20" y="0"/>
                  </a:lnTo>
                  <a:lnTo>
                    <a:pt x="15" y="2"/>
                  </a:lnTo>
                  <a:lnTo>
                    <a:pt x="11" y="5"/>
                  </a:lnTo>
                  <a:lnTo>
                    <a:pt x="7" y="7"/>
                  </a:lnTo>
                  <a:lnTo>
                    <a:pt x="4" y="12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1" y="35"/>
                  </a:lnTo>
                  <a:lnTo>
                    <a:pt x="4" y="40"/>
                  </a:lnTo>
                  <a:lnTo>
                    <a:pt x="7" y="43"/>
                  </a:lnTo>
                  <a:lnTo>
                    <a:pt x="11" y="47"/>
                  </a:lnTo>
                  <a:lnTo>
                    <a:pt x="15" y="49"/>
                  </a:lnTo>
                  <a:lnTo>
                    <a:pt x="20" y="50"/>
                  </a:lnTo>
                  <a:lnTo>
                    <a:pt x="25" y="52"/>
                  </a:lnTo>
                  <a:lnTo>
                    <a:pt x="31" y="50"/>
                  </a:lnTo>
                  <a:lnTo>
                    <a:pt x="35" y="49"/>
                  </a:lnTo>
                  <a:lnTo>
                    <a:pt x="40" y="47"/>
                  </a:lnTo>
                  <a:lnTo>
                    <a:pt x="44" y="43"/>
                  </a:lnTo>
                  <a:lnTo>
                    <a:pt x="47" y="40"/>
                  </a:lnTo>
                  <a:lnTo>
                    <a:pt x="49" y="35"/>
                  </a:lnTo>
                  <a:lnTo>
                    <a:pt x="51" y="30"/>
                  </a:lnTo>
                  <a:lnTo>
                    <a:pt x="51" y="26"/>
                  </a:lnTo>
                  <a:lnTo>
                    <a:pt x="51" y="20"/>
                  </a:lnTo>
                  <a:lnTo>
                    <a:pt x="49" y="15"/>
                  </a:lnTo>
                  <a:lnTo>
                    <a:pt x="47" y="12"/>
                  </a:lnTo>
                  <a:lnTo>
                    <a:pt x="44" y="7"/>
                  </a:lnTo>
                  <a:lnTo>
                    <a:pt x="40" y="5"/>
                  </a:lnTo>
                  <a:lnTo>
                    <a:pt x="35" y="2"/>
                  </a:lnTo>
                  <a:lnTo>
                    <a:pt x="31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6" name="Freeform 105"/>
            <p:cNvSpPr/>
            <p:nvPr/>
          </p:nvSpPr>
          <p:spPr bwMode="auto">
            <a:xfrm>
              <a:off x="4276182" y="4671310"/>
              <a:ext cx="80963" cy="82550"/>
            </a:xfrm>
            <a:custGeom>
              <a:avLst/>
              <a:gdLst>
                <a:gd name="T0" fmla="*/ 25 w 51"/>
                <a:gd name="T1" fmla="*/ 0 h 52"/>
                <a:gd name="T2" fmla="*/ 20 w 51"/>
                <a:gd name="T3" fmla="*/ 0 h 52"/>
                <a:gd name="T4" fmla="*/ 15 w 51"/>
                <a:gd name="T5" fmla="*/ 2 h 52"/>
                <a:gd name="T6" fmla="*/ 11 w 51"/>
                <a:gd name="T7" fmla="*/ 5 h 52"/>
                <a:gd name="T8" fmla="*/ 7 w 51"/>
                <a:gd name="T9" fmla="*/ 7 h 52"/>
                <a:gd name="T10" fmla="*/ 4 w 51"/>
                <a:gd name="T11" fmla="*/ 12 h 52"/>
                <a:gd name="T12" fmla="*/ 1 w 51"/>
                <a:gd name="T13" fmla="*/ 15 h 52"/>
                <a:gd name="T14" fmla="*/ 0 w 51"/>
                <a:gd name="T15" fmla="*/ 20 h 52"/>
                <a:gd name="T16" fmla="*/ 0 w 51"/>
                <a:gd name="T17" fmla="*/ 26 h 52"/>
                <a:gd name="T18" fmla="*/ 0 w 51"/>
                <a:gd name="T19" fmla="*/ 30 h 52"/>
                <a:gd name="T20" fmla="*/ 1 w 51"/>
                <a:gd name="T21" fmla="*/ 35 h 52"/>
                <a:gd name="T22" fmla="*/ 4 w 51"/>
                <a:gd name="T23" fmla="*/ 40 h 52"/>
                <a:gd name="T24" fmla="*/ 7 w 51"/>
                <a:gd name="T25" fmla="*/ 43 h 52"/>
                <a:gd name="T26" fmla="*/ 11 w 51"/>
                <a:gd name="T27" fmla="*/ 47 h 52"/>
                <a:gd name="T28" fmla="*/ 15 w 51"/>
                <a:gd name="T29" fmla="*/ 49 h 52"/>
                <a:gd name="T30" fmla="*/ 20 w 51"/>
                <a:gd name="T31" fmla="*/ 50 h 52"/>
                <a:gd name="T32" fmla="*/ 25 w 51"/>
                <a:gd name="T33" fmla="*/ 52 h 52"/>
                <a:gd name="T34" fmla="*/ 31 w 51"/>
                <a:gd name="T35" fmla="*/ 50 h 52"/>
                <a:gd name="T36" fmla="*/ 35 w 51"/>
                <a:gd name="T37" fmla="*/ 49 h 52"/>
                <a:gd name="T38" fmla="*/ 40 w 51"/>
                <a:gd name="T39" fmla="*/ 47 h 52"/>
                <a:gd name="T40" fmla="*/ 44 w 51"/>
                <a:gd name="T41" fmla="*/ 43 h 52"/>
                <a:gd name="T42" fmla="*/ 47 w 51"/>
                <a:gd name="T43" fmla="*/ 40 h 52"/>
                <a:gd name="T44" fmla="*/ 49 w 51"/>
                <a:gd name="T45" fmla="*/ 35 h 52"/>
                <a:gd name="T46" fmla="*/ 51 w 51"/>
                <a:gd name="T47" fmla="*/ 30 h 52"/>
                <a:gd name="T48" fmla="*/ 51 w 51"/>
                <a:gd name="T49" fmla="*/ 26 h 52"/>
                <a:gd name="T50" fmla="*/ 51 w 51"/>
                <a:gd name="T51" fmla="*/ 20 h 52"/>
                <a:gd name="T52" fmla="*/ 49 w 51"/>
                <a:gd name="T53" fmla="*/ 15 h 52"/>
                <a:gd name="T54" fmla="*/ 47 w 51"/>
                <a:gd name="T55" fmla="*/ 12 h 52"/>
                <a:gd name="T56" fmla="*/ 44 w 51"/>
                <a:gd name="T57" fmla="*/ 7 h 52"/>
                <a:gd name="T58" fmla="*/ 40 w 51"/>
                <a:gd name="T59" fmla="*/ 5 h 52"/>
                <a:gd name="T60" fmla="*/ 35 w 51"/>
                <a:gd name="T61" fmla="*/ 2 h 52"/>
                <a:gd name="T62" fmla="*/ 31 w 51"/>
                <a:gd name="T63" fmla="*/ 0 h 52"/>
                <a:gd name="T64" fmla="*/ 25 w 51"/>
                <a:gd name="T65" fmla="*/ 0 h 5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1" h="52">
                  <a:moveTo>
                    <a:pt x="25" y="0"/>
                  </a:moveTo>
                  <a:lnTo>
                    <a:pt x="20" y="0"/>
                  </a:lnTo>
                  <a:lnTo>
                    <a:pt x="15" y="2"/>
                  </a:lnTo>
                  <a:lnTo>
                    <a:pt x="11" y="5"/>
                  </a:lnTo>
                  <a:lnTo>
                    <a:pt x="7" y="7"/>
                  </a:lnTo>
                  <a:lnTo>
                    <a:pt x="4" y="12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1" y="35"/>
                  </a:lnTo>
                  <a:lnTo>
                    <a:pt x="4" y="40"/>
                  </a:lnTo>
                  <a:lnTo>
                    <a:pt x="7" y="43"/>
                  </a:lnTo>
                  <a:lnTo>
                    <a:pt x="11" y="47"/>
                  </a:lnTo>
                  <a:lnTo>
                    <a:pt x="15" y="49"/>
                  </a:lnTo>
                  <a:lnTo>
                    <a:pt x="20" y="50"/>
                  </a:lnTo>
                  <a:lnTo>
                    <a:pt x="25" y="52"/>
                  </a:lnTo>
                  <a:lnTo>
                    <a:pt x="31" y="50"/>
                  </a:lnTo>
                  <a:lnTo>
                    <a:pt x="35" y="49"/>
                  </a:lnTo>
                  <a:lnTo>
                    <a:pt x="40" y="47"/>
                  </a:lnTo>
                  <a:lnTo>
                    <a:pt x="44" y="43"/>
                  </a:lnTo>
                  <a:lnTo>
                    <a:pt x="47" y="40"/>
                  </a:lnTo>
                  <a:lnTo>
                    <a:pt x="49" y="35"/>
                  </a:lnTo>
                  <a:lnTo>
                    <a:pt x="51" y="30"/>
                  </a:lnTo>
                  <a:lnTo>
                    <a:pt x="51" y="26"/>
                  </a:lnTo>
                  <a:lnTo>
                    <a:pt x="51" y="20"/>
                  </a:lnTo>
                  <a:lnTo>
                    <a:pt x="49" y="15"/>
                  </a:lnTo>
                  <a:lnTo>
                    <a:pt x="47" y="12"/>
                  </a:lnTo>
                  <a:lnTo>
                    <a:pt x="44" y="7"/>
                  </a:lnTo>
                  <a:lnTo>
                    <a:pt x="40" y="5"/>
                  </a:lnTo>
                  <a:lnTo>
                    <a:pt x="35" y="2"/>
                  </a:lnTo>
                  <a:lnTo>
                    <a:pt x="31" y="0"/>
                  </a:lnTo>
                  <a:lnTo>
                    <a:pt x="25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7" name="Freeform 106"/>
            <p:cNvSpPr/>
            <p:nvPr/>
          </p:nvSpPr>
          <p:spPr bwMode="auto">
            <a:xfrm>
              <a:off x="1947319" y="5126922"/>
              <a:ext cx="79375" cy="79375"/>
            </a:xfrm>
            <a:custGeom>
              <a:avLst/>
              <a:gdLst>
                <a:gd name="T0" fmla="*/ 24 w 50"/>
                <a:gd name="T1" fmla="*/ 0 h 50"/>
                <a:gd name="T2" fmla="*/ 20 w 50"/>
                <a:gd name="T3" fmla="*/ 0 h 50"/>
                <a:gd name="T4" fmla="*/ 15 w 50"/>
                <a:gd name="T5" fmla="*/ 1 h 50"/>
                <a:gd name="T6" fmla="*/ 10 w 50"/>
                <a:gd name="T7" fmla="*/ 3 h 50"/>
                <a:gd name="T8" fmla="*/ 7 w 50"/>
                <a:gd name="T9" fmla="*/ 7 h 50"/>
                <a:gd name="T10" fmla="*/ 3 w 50"/>
                <a:gd name="T11" fmla="*/ 10 h 50"/>
                <a:gd name="T12" fmla="*/ 1 w 50"/>
                <a:gd name="T13" fmla="*/ 15 h 50"/>
                <a:gd name="T14" fmla="*/ 0 w 50"/>
                <a:gd name="T15" fmla="*/ 20 h 50"/>
                <a:gd name="T16" fmla="*/ 0 w 50"/>
                <a:gd name="T17" fmla="*/ 26 h 50"/>
                <a:gd name="T18" fmla="*/ 0 w 50"/>
                <a:gd name="T19" fmla="*/ 30 h 50"/>
                <a:gd name="T20" fmla="*/ 1 w 50"/>
                <a:gd name="T21" fmla="*/ 35 h 50"/>
                <a:gd name="T22" fmla="*/ 3 w 50"/>
                <a:gd name="T23" fmla="*/ 40 h 50"/>
                <a:gd name="T24" fmla="*/ 7 w 50"/>
                <a:gd name="T25" fmla="*/ 43 h 50"/>
                <a:gd name="T26" fmla="*/ 10 w 50"/>
                <a:gd name="T27" fmla="*/ 47 h 50"/>
                <a:gd name="T28" fmla="*/ 15 w 50"/>
                <a:gd name="T29" fmla="*/ 49 h 50"/>
                <a:gd name="T30" fmla="*/ 20 w 50"/>
                <a:gd name="T31" fmla="*/ 50 h 50"/>
                <a:gd name="T32" fmla="*/ 24 w 50"/>
                <a:gd name="T33" fmla="*/ 50 h 50"/>
                <a:gd name="T34" fmla="*/ 30 w 50"/>
                <a:gd name="T35" fmla="*/ 50 h 50"/>
                <a:gd name="T36" fmla="*/ 35 w 50"/>
                <a:gd name="T37" fmla="*/ 49 h 50"/>
                <a:gd name="T38" fmla="*/ 40 w 50"/>
                <a:gd name="T39" fmla="*/ 47 h 50"/>
                <a:gd name="T40" fmla="*/ 43 w 50"/>
                <a:gd name="T41" fmla="*/ 43 h 50"/>
                <a:gd name="T42" fmla="*/ 47 w 50"/>
                <a:gd name="T43" fmla="*/ 40 h 50"/>
                <a:gd name="T44" fmla="*/ 49 w 50"/>
                <a:gd name="T45" fmla="*/ 35 h 50"/>
                <a:gd name="T46" fmla="*/ 50 w 50"/>
                <a:gd name="T47" fmla="*/ 30 h 50"/>
                <a:gd name="T48" fmla="*/ 50 w 50"/>
                <a:gd name="T49" fmla="*/ 26 h 50"/>
                <a:gd name="T50" fmla="*/ 50 w 50"/>
                <a:gd name="T51" fmla="*/ 20 h 50"/>
                <a:gd name="T52" fmla="*/ 49 w 50"/>
                <a:gd name="T53" fmla="*/ 15 h 50"/>
                <a:gd name="T54" fmla="*/ 47 w 50"/>
                <a:gd name="T55" fmla="*/ 10 h 50"/>
                <a:gd name="T56" fmla="*/ 43 w 50"/>
                <a:gd name="T57" fmla="*/ 7 h 50"/>
                <a:gd name="T58" fmla="*/ 40 w 50"/>
                <a:gd name="T59" fmla="*/ 3 h 50"/>
                <a:gd name="T60" fmla="*/ 35 w 50"/>
                <a:gd name="T61" fmla="*/ 1 h 50"/>
                <a:gd name="T62" fmla="*/ 30 w 50"/>
                <a:gd name="T63" fmla="*/ 0 h 50"/>
                <a:gd name="T64" fmla="*/ 24 w 50"/>
                <a:gd name="T65" fmla="*/ 0 h 5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0" h="50">
                  <a:moveTo>
                    <a:pt x="24" y="0"/>
                  </a:moveTo>
                  <a:lnTo>
                    <a:pt x="20" y="0"/>
                  </a:lnTo>
                  <a:lnTo>
                    <a:pt x="15" y="1"/>
                  </a:lnTo>
                  <a:lnTo>
                    <a:pt x="10" y="3"/>
                  </a:lnTo>
                  <a:lnTo>
                    <a:pt x="7" y="7"/>
                  </a:lnTo>
                  <a:lnTo>
                    <a:pt x="3" y="10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1" y="35"/>
                  </a:lnTo>
                  <a:lnTo>
                    <a:pt x="3" y="40"/>
                  </a:lnTo>
                  <a:lnTo>
                    <a:pt x="7" y="43"/>
                  </a:lnTo>
                  <a:lnTo>
                    <a:pt x="10" y="47"/>
                  </a:lnTo>
                  <a:lnTo>
                    <a:pt x="15" y="49"/>
                  </a:lnTo>
                  <a:lnTo>
                    <a:pt x="20" y="50"/>
                  </a:lnTo>
                  <a:lnTo>
                    <a:pt x="24" y="50"/>
                  </a:lnTo>
                  <a:lnTo>
                    <a:pt x="30" y="50"/>
                  </a:lnTo>
                  <a:lnTo>
                    <a:pt x="35" y="49"/>
                  </a:lnTo>
                  <a:lnTo>
                    <a:pt x="40" y="47"/>
                  </a:lnTo>
                  <a:lnTo>
                    <a:pt x="43" y="43"/>
                  </a:lnTo>
                  <a:lnTo>
                    <a:pt x="47" y="40"/>
                  </a:lnTo>
                  <a:lnTo>
                    <a:pt x="49" y="35"/>
                  </a:lnTo>
                  <a:lnTo>
                    <a:pt x="50" y="30"/>
                  </a:lnTo>
                  <a:lnTo>
                    <a:pt x="50" y="26"/>
                  </a:lnTo>
                  <a:lnTo>
                    <a:pt x="50" y="20"/>
                  </a:lnTo>
                  <a:lnTo>
                    <a:pt x="49" y="15"/>
                  </a:lnTo>
                  <a:lnTo>
                    <a:pt x="47" y="10"/>
                  </a:lnTo>
                  <a:lnTo>
                    <a:pt x="43" y="7"/>
                  </a:lnTo>
                  <a:lnTo>
                    <a:pt x="40" y="3"/>
                  </a:lnTo>
                  <a:lnTo>
                    <a:pt x="35" y="1"/>
                  </a:lnTo>
                  <a:lnTo>
                    <a:pt x="30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8" name="Freeform 107"/>
            <p:cNvSpPr/>
            <p:nvPr/>
          </p:nvSpPr>
          <p:spPr bwMode="auto">
            <a:xfrm>
              <a:off x="1947319" y="5126922"/>
              <a:ext cx="79375" cy="79375"/>
            </a:xfrm>
            <a:custGeom>
              <a:avLst/>
              <a:gdLst>
                <a:gd name="T0" fmla="*/ 24 w 50"/>
                <a:gd name="T1" fmla="*/ 0 h 50"/>
                <a:gd name="T2" fmla="*/ 20 w 50"/>
                <a:gd name="T3" fmla="*/ 0 h 50"/>
                <a:gd name="T4" fmla="*/ 15 w 50"/>
                <a:gd name="T5" fmla="*/ 1 h 50"/>
                <a:gd name="T6" fmla="*/ 10 w 50"/>
                <a:gd name="T7" fmla="*/ 3 h 50"/>
                <a:gd name="T8" fmla="*/ 7 w 50"/>
                <a:gd name="T9" fmla="*/ 7 h 50"/>
                <a:gd name="T10" fmla="*/ 3 w 50"/>
                <a:gd name="T11" fmla="*/ 10 h 50"/>
                <a:gd name="T12" fmla="*/ 1 w 50"/>
                <a:gd name="T13" fmla="*/ 15 h 50"/>
                <a:gd name="T14" fmla="*/ 0 w 50"/>
                <a:gd name="T15" fmla="*/ 20 h 50"/>
                <a:gd name="T16" fmla="*/ 0 w 50"/>
                <a:gd name="T17" fmla="*/ 26 h 50"/>
                <a:gd name="T18" fmla="*/ 0 w 50"/>
                <a:gd name="T19" fmla="*/ 30 h 50"/>
                <a:gd name="T20" fmla="*/ 1 w 50"/>
                <a:gd name="T21" fmla="*/ 35 h 50"/>
                <a:gd name="T22" fmla="*/ 3 w 50"/>
                <a:gd name="T23" fmla="*/ 40 h 50"/>
                <a:gd name="T24" fmla="*/ 7 w 50"/>
                <a:gd name="T25" fmla="*/ 43 h 50"/>
                <a:gd name="T26" fmla="*/ 10 w 50"/>
                <a:gd name="T27" fmla="*/ 47 h 50"/>
                <a:gd name="T28" fmla="*/ 15 w 50"/>
                <a:gd name="T29" fmla="*/ 49 h 50"/>
                <a:gd name="T30" fmla="*/ 20 w 50"/>
                <a:gd name="T31" fmla="*/ 50 h 50"/>
                <a:gd name="T32" fmla="*/ 24 w 50"/>
                <a:gd name="T33" fmla="*/ 50 h 50"/>
                <a:gd name="T34" fmla="*/ 30 w 50"/>
                <a:gd name="T35" fmla="*/ 50 h 50"/>
                <a:gd name="T36" fmla="*/ 35 w 50"/>
                <a:gd name="T37" fmla="*/ 49 h 50"/>
                <a:gd name="T38" fmla="*/ 40 w 50"/>
                <a:gd name="T39" fmla="*/ 47 h 50"/>
                <a:gd name="T40" fmla="*/ 43 w 50"/>
                <a:gd name="T41" fmla="*/ 43 h 50"/>
                <a:gd name="T42" fmla="*/ 47 w 50"/>
                <a:gd name="T43" fmla="*/ 40 h 50"/>
                <a:gd name="T44" fmla="*/ 49 w 50"/>
                <a:gd name="T45" fmla="*/ 35 h 50"/>
                <a:gd name="T46" fmla="*/ 50 w 50"/>
                <a:gd name="T47" fmla="*/ 30 h 50"/>
                <a:gd name="T48" fmla="*/ 50 w 50"/>
                <a:gd name="T49" fmla="*/ 26 h 50"/>
                <a:gd name="T50" fmla="*/ 50 w 50"/>
                <a:gd name="T51" fmla="*/ 20 h 50"/>
                <a:gd name="T52" fmla="*/ 49 w 50"/>
                <a:gd name="T53" fmla="*/ 15 h 50"/>
                <a:gd name="T54" fmla="*/ 47 w 50"/>
                <a:gd name="T55" fmla="*/ 10 h 50"/>
                <a:gd name="T56" fmla="*/ 43 w 50"/>
                <a:gd name="T57" fmla="*/ 7 h 50"/>
                <a:gd name="T58" fmla="*/ 40 w 50"/>
                <a:gd name="T59" fmla="*/ 3 h 50"/>
                <a:gd name="T60" fmla="*/ 35 w 50"/>
                <a:gd name="T61" fmla="*/ 1 h 50"/>
                <a:gd name="T62" fmla="*/ 30 w 50"/>
                <a:gd name="T63" fmla="*/ 0 h 50"/>
                <a:gd name="T64" fmla="*/ 24 w 50"/>
                <a:gd name="T65" fmla="*/ 0 h 5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0" h="50">
                  <a:moveTo>
                    <a:pt x="24" y="0"/>
                  </a:moveTo>
                  <a:lnTo>
                    <a:pt x="20" y="0"/>
                  </a:lnTo>
                  <a:lnTo>
                    <a:pt x="15" y="1"/>
                  </a:lnTo>
                  <a:lnTo>
                    <a:pt x="10" y="3"/>
                  </a:lnTo>
                  <a:lnTo>
                    <a:pt x="7" y="7"/>
                  </a:lnTo>
                  <a:lnTo>
                    <a:pt x="3" y="10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1" y="35"/>
                  </a:lnTo>
                  <a:lnTo>
                    <a:pt x="3" y="40"/>
                  </a:lnTo>
                  <a:lnTo>
                    <a:pt x="7" y="43"/>
                  </a:lnTo>
                  <a:lnTo>
                    <a:pt x="10" y="47"/>
                  </a:lnTo>
                  <a:lnTo>
                    <a:pt x="15" y="49"/>
                  </a:lnTo>
                  <a:lnTo>
                    <a:pt x="20" y="50"/>
                  </a:lnTo>
                  <a:lnTo>
                    <a:pt x="24" y="50"/>
                  </a:lnTo>
                  <a:lnTo>
                    <a:pt x="30" y="50"/>
                  </a:lnTo>
                  <a:lnTo>
                    <a:pt x="35" y="49"/>
                  </a:lnTo>
                  <a:lnTo>
                    <a:pt x="40" y="47"/>
                  </a:lnTo>
                  <a:lnTo>
                    <a:pt x="43" y="43"/>
                  </a:lnTo>
                  <a:lnTo>
                    <a:pt x="47" y="40"/>
                  </a:lnTo>
                  <a:lnTo>
                    <a:pt x="49" y="35"/>
                  </a:lnTo>
                  <a:lnTo>
                    <a:pt x="50" y="30"/>
                  </a:lnTo>
                  <a:lnTo>
                    <a:pt x="50" y="26"/>
                  </a:lnTo>
                  <a:lnTo>
                    <a:pt x="50" y="20"/>
                  </a:lnTo>
                  <a:lnTo>
                    <a:pt x="49" y="15"/>
                  </a:lnTo>
                  <a:lnTo>
                    <a:pt x="47" y="10"/>
                  </a:lnTo>
                  <a:lnTo>
                    <a:pt x="43" y="7"/>
                  </a:lnTo>
                  <a:lnTo>
                    <a:pt x="40" y="3"/>
                  </a:lnTo>
                  <a:lnTo>
                    <a:pt x="35" y="1"/>
                  </a:lnTo>
                  <a:lnTo>
                    <a:pt x="30" y="0"/>
                  </a:lnTo>
                  <a:lnTo>
                    <a:pt x="24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9" name="Freeform 108"/>
            <p:cNvSpPr/>
            <p:nvPr/>
          </p:nvSpPr>
          <p:spPr bwMode="auto">
            <a:xfrm>
              <a:off x="3118894" y="5682547"/>
              <a:ext cx="80963" cy="80963"/>
            </a:xfrm>
            <a:custGeom>
              <a:avLst/>
              <a:gdLst>
                <a:gd name="T0" fmla="*/ 26 w 51"/>
                <a:gd name="T1" fmla="*/ 0 h 51"/>
                <a:gd name="T2" fmla="*/ 20 w 51"/>
                <a:gd name="T3" fmla="*/ 0 h 51"/>
                <a:gd name="T4" fmla="*/ 15 w 51"/>
                <a:gd name="T5" fmla="*/ 1 h 51"/>
                <a:gd name="T6" fmla="*/ 11 w 51"/>
                <a:gd name="T7" fmla="*/ 4 h 51"/>
                <a:gd name="T8" fmla="*/ 7 w 51"/>
                <a:gd name="T9" fmla="*/ 7 h 51"/>
                <a:gd name="T10" fmla="*/ 4 w 51"/>
                <a:gd name="T11" fmla="*/ 11 h 51"/>
                <a:gd name="T12" fmla="*/ 1 w 51"/>
                <a:gd name="T13" fmla="*/ 15 h 51"/>
                <a:gd name="T14" fmla="*/ 0 w 51"/>
                <a:gd name="T15" fmla="*/ 20 h 51"/>
                <a:gd name="T16" fmla="*/ 0 w 51"/>
                <a:gd name="T17" fmla="*/ 25 h 51"/>
                <a:gd name="T18" fmla="*/ 0 w 51"/>
                <a:gd name="T19" fmla="*/ 31 h 51"/>
                <a:gd name="T20" fmla="*/ 1 w 51"/>
                <a:gd name="T21" fmla="*/ 35 h 51"/>
                <a:gd name="T22" fmla="*/ 4 w 51"/>
                <a:gd name="T23" fmla="*/ 40 h 51"/>
                <a:gd name="T24" fmla="*/ 7 w 51"/>
                <a:gd name="T25" fmla="*/ 44 h 51"/>
                <a:gd name="T26" fmla="*/ 11 w 51"/>
                <a:gd name="T27" fmla="*/ 47 h 51"/>
                <a:gd name="T28" fmla="*/ 15 w 51"/>
                <a:gd name="T29" fmla="*/ 49 h 51"/>
                <a:gd name="T30" fmla="*/ 20 w 51"/>
                <a:gd name="T31" fmla="*/ 51 h 51"/>
                <a:gd name="T32" fmla="*/ 26 w 51"/>
                <a:gd name="T33" fmla="*/ 51 h 51"/>
                <a:gd name="T34" fmla="*/ 31 w 51"/>
                <a:gd name="T35" fmla="*/ 51 h 51"/>
                <a:gd name="T36" fmla="*/ 35 w 51"/>
                <a:gd name="T37" fmla="*/ 49 h 51"/>
                <a:gd name="T38" fmla="*/ 40 w 51"/>
                <a:gd name="T39" fmla="*/ 47 h 51"/>
                <a:gd name="T40" fmla="*/ 43 w 51"/>
                <a:gd name="T41" fmla="*/ 44 h 51"/>
                <a:gd name="T42" fmla="*/ 47 w 51"/>
                <a:gd name="T43" fmla="*/ 40 h 51"/>
                <a:gd name="T44" fmla="*/ 49 w 51"/>
                <a:gd name="T45" fmla="*/ 35 h 51"/>
                <a:gd name="T46" fmla="*/ 51 w 51"/>
                <a:gd name="T47" fmla="*/ 31 h 51"/>
                <a:gd name="T48" fmla="*/ 51 w 51"/>
                <a:gd name="T49" fmla="*/ 25 h 51"/>
                <a:gd name="T50" fmla="*/ 51 w 51"/>
                <a:gd name="T51" fmla="*/ 20 h 51"/>
                <a:gd name="T52" fmla="*/ 49 w 51"/>
                <a:gd name="T53" fmla="*/ 15 h 51"/>
                <a:gd name="T54" fmla="*/ 47 w 51"/>
                <a:gd name="T55" fmla="*/ 11 h 51"/>
                <a:gd name="T56" fmla="*/ 43 w 51"/>
                <a:gd name="T57" fmla="*/ 7 h 51"/>
                <a:gd name="T58" fmla="*/ 40 w 51"/>
                <a:gd name="T59" fmla="*/ 4 h 51"/>
                <a:gd name="T60" fmla="*/ 35 w 51"/>
                <a:gd name="T61" fmla="*/ 1 h 51"/>
                <a:gd name="T62" fmla="*/ 31 w 51"/>
                <a:gd name="T63" fmla="*/ 0 h 51"/>
                <a:gd name="T64" fmla="*/ 26 w 51"/>
                <a:gd name="T65" fmla="*/ 0 h 5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1" h="51">
                  <a:moveTo>
                    <a:pt x="26" y="0"/>
                  </a:moveTo>
                  <a:lnTo>
                    <a:pt x="20" y="0"/>
                  </a:lnTo>
                  <a:lnTo>
                    <a:pt x="15" y="1"/>
                  </a:lnTo>
                  <a:lnTo>
                    <a:pt x="11" y="4"/>
                  </a:lnTo>
                  <a:lnTo>
                    <a:pt x="7" y="7"/>
                  </a:lnTo>
                  <a:lnTo>
                    <a:pt x="4" y="11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0" y="25"/>
                  </a:lnTo>
                  <a:lnTo>
                    <a:pt x="0" y="31"/>
                  </a:lnTo>
                  <a:lnTo>
                    <a:pt x="1" y="35"/>
                  </a:lnTo>
                  <a:lnTo>
                    <a:pt x="4" y="40"/>
                  </a:lnTo>
                  <a:lnTo>
                    <a:pt x="7" y="44"/>
                  </a:lnTo>
                  <a:lnTo>
                    <a:pt x="11" y="47"/>
                  </a:lnTo>
                  <a:lnTo>
                    <a:pt x="15" y="49"/>
                  </a:lnTo>
                  <a:lnTo>
                    <a:pt x="20" y="51"/>
                  </a:lnTo>
                  <a:lnTo>
                    <a:pt x="26" y="51"/>
                  </a:lnTo>
                  <a:lnTo>
                    <a:pt x="31" y="51"/>
                  </a:lnTo>
                  <a:lnTo>
                    <a:pt x="35" y="49"/>
                  </a:lnTo>
                  <a:lnTo>
                    <a:pt x="40" y="47"/>
                  </a:lnTo>
                  <a:lnTo>
                    <a:pt x="43" y="44"/>
                  </a:lnTo>
                  <a:lnTo>
                    <a:pt x="47" y="40"/>
                  </a:lnTo>
                  <a:lnTo>
                    <a:pt x="49" y="35"/>
                  </a:lnTo>
                  <a:lnTo>
                    <a:pt x="51" y="31"/>
                  </a:lnTo>
                  <a:lnTo>
                    <a:pt x="51" y="25"/>
                  </a:lnTo>
                  <a:lnTo>
                    <a:pt x="51" y="20"/>
                  </a:lnTo>
                  <a:lnTo>
                    <a:pt x="49" y="15"/>
                  </a:lnTo>
                  <a:lnTo>
                    <a:pt x="47" y="11"/>
                  </a:lnTo>
                  <a:lnTo>
                    <a:pt x="43" y="7"/>
                  </a:lnTo>
                  <a:lnTo>
                    <a:pt x="40" y="4"/>
                  </a:lnTo>
                  <a:lnTo>
                    <a:pt x="35" y="1"/>
                  </a:lnTo>
                  <a:lnTo>
                    <a:pt x="31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0" name="Freeform 109"/>
            <p:cNvSpPr/>
            <p:nvPr/>
          </p:nvSpPr>
          <p:spPr bwMode="auto">
            <a:xfrm>
              <a:off x="3118894" y="5682547"/>
              <a:ext cx="80963" cy="80963"/>
            </a:xfrm>
            <a:custGeom>
              <a:avLst/>
              <a:gdLst>
                <a:gd name="T0" fmla="*/ 26 w 51"/>
                <a:gd name="T1" fmla="*/ 0 h 51"/>
                <a:gd name="T2" fmla="*/ 20 w 51"/>
                <a:gd name="T3" fmla="*/ 0 h 51"/>
                <a:gd name="T4" fmla="*/ 15 w 51"/>
                <a:gd name="T5" fmla="*/ 1 h 51"/>
                <a:gd name="T6" fmla="*/ 11 w 51"/>
                <a:gd name="T7" fmla="*/ 4 h 51"/>
                <a:gd name="T8" fmla="*/ 7 w 51"/>
                <a:gd name="T9" fmla="*/ 7 h 51"/>
                <a:gd name="T10" fmla="*/ 4 w 51"/>
                <a:gd name="T11" fmla="*/ 11 h 51"/>
                <a:gd name="T12" fmla="*/ 1 w 51"/>
                <a:gd name="T13" fmla="*/ 15 h 51"/>
                <a:gd name="T14" fmla="*/ 0 w 51"/>
                <a:gd name="T15" fmla="*/ 20 h 51"/>
                <a:gd name="T16" fmla="*/ 0 w 51"/>
                <a:gd name="T17" fmla="*/ 25 h 51"/>
                <a:gd name="T18" fmla="*/ 0 w 51"/>
                <a:gd name="T19" fmla="*/ 31 h 51"/>
                <a:gd name="T20" fmla="*/ 1 w 51"/>
                <a:gd name="T21" fmla="*/ 35 h 51"/>
                <a:gd name="T22" fmla="*/ 4 w 51"/>
                <a:gd name="T23" fmla="*/ 40 h 51"/>
                <a:gd name="T24" fmla="*/ 7 w 51"/>
                <a:gd name="T25" fmla="*/ 44 h 51"/>
                <a:gd name="T26" fmla="*/ 11 w 51"/>
                <a:gd name="T27" fmla="*/ 47 h 51"/>
                <a:gd name="T28" fmla="*/ 15 w 51"/>
                <a:gd name="T29" fmla="*/ 49 h 51"/>
                <a:gd name="T30" fmla="*/ 20 w 51"/>
                <a:gd name="T31" fmla="*/ 51 h 51"/>
                <a:gd name="T32" fmla="*/ 26 w 51"/>
                <a:gd name="T33" fmla="*/ 51 h 51"/>
                <a:gd name="T34" fmla="*/ 31 w 51"/>
                <a:gd name="T35" fmla="*/ 51 h 51"/>
                <a:gd name="T36" fmla="*/ 35 w 51"/>
                <a:gd name="T37" fmla="*/ 49 h 51"/>
                <a:gd name="T38" fmla="*/ 40 w 51"/>
                <a:gd name="T39" fmla="*/ 47 h 51"/>
                <a:gd name="T40" fmla="*/ 43 w 51"/>
                <a:gd name="T41" fmla="*/ 44 h 51"/>
                <a:gd name="T42" fmla="*/ 47 w 51"/>
                <a:gd name="T43" fmla="*/ 40 h 51"/>
                <a:gd name="T44" fmla="*/ 49 w 51"/>
                <a:gd name="T45" fmla="*/ 35 h 51"/>
                <a:gd name="T46" fmla="*/ 51 w 51"/>
                <a:gd name="T47" fmla="*/ 31 h 51"/>
                <a:gd name="T48" fmla="*/ 51 w 51"/>
                <a:gd name="T49" fmla="*/ 25 h 51"/>
                <a:gd name="T50" fmla="*/ 51 w 51"/>
                <a:gd name="T51" fmla="*/ 20 h 51"/>
                <a:gd name="T52" fmla="*/ 49 w 51"/>
                <a:gd name="T53" fmla="*/ 15 h 51"/>
                <a:gd name="T54" fmla="*/ 47 w 51"/>
                <a:gd name="T55" fmla="*/ 11 h 51"/>
                <a:gd name="T56" fmla="*/ 43 w 51"/>
                <a:gd name="T57" fmla="*/ 7 h 51"/>
                <a:gd name="T58" fmla="*/ 40 w 51"/>
                <a:gd name="T59" fmla="*/ 4 h 51"/>
                <a:gd name="T60" fmla="*/ 35 w 51"/>
                <a:gd name="T61" fmla="*/ 1 h 51"/>
                <a:gd name="T62" fmla="*/ 31 w 51"/>
                <a:gd name="T63" fmla="*/ 0 h 51"/>
                <a:gd name="T64" fmla="*/ 26 w 51"/>
                <a:gd name="T65" fmla="*/ 0 h 5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1" h="51">
                  <a:moveTo>
                    <a:pt x="26" y="0"/>
                  </a:moveTo>
                  <a:lnTo>
                    <a:pt x="20" y="0"/>
                  </a:lnTo>
                  <a:lnTo>
                    <a:pt x="15" y="1"/>
                  </a:lnTo>
                  <a:lnTo>
                    <a:pt x="11" y="4"/>
                  </a:lnTo>
                  <a:lnTo>
                    <a:pt x="7" y="7"/>
                  </a:lnTo>
                  <a:lnTo>
                    <a:pt x="4" y="11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0" y="25"/>
                  </a:lnTo>
                  <a:lnTo>
                    <a:pt x="0" y="31"/>
                  </a:lnTo>
                  <a:lnTo>
                    <a:pt x="1" y="35"/>
                  </a:lnTo>
                  <a:lnTo>
                    <a:pt x="4" y="40"/>
                  </a:lnTo>
                  <a:lnTo>
                    <a:pt x="7" y="44"/>
                  </a:lnTo>
                  <a:lnTo>
                    <a:pt x="11" y="47"/>
                  </a:lnTo>
                  <a:lnTo>
                    <a:pt x="15" y="49"/>
                  </a:lnTo>
                  <a:lnTo>
                    <a:pt x="20" y="51"/>
                  </a:lnTo>
                  <a:lnTo>
                    <a:pt x="26" y="51"/>
                  </a:lnTo>
                  <a:lnTo>
                    <a:pt x="31" y="51"/>
                  </a:lnTo>
                  <a:lnTo>
                    <a:pt x="35" y="49"/>
                  </a:lnTo>
                  <a:lnTo>
                    <a:pt x="40" y="47"/>
                  </a:lnTo>
                  <a:lnTo>
                    <a:pt x="43" y="44"/>
                  </a:lnTo>
                  <a:lnTo>
                    <a:pt x="47" y="40"/>
                  </a:lnTo>
                  <a:lnTo>
                    <a:pt x="49" y="35"/>
                  </a:lnTo>
                  <a:lnTo>
                    <a:pt x="51" y="31"/>
                  </a:lnTo>
                  <a:lnTo>
                    <a:pt x="51" y="25"/>
                  </a:lnTo>
                  <a:lnTo>
                    <a:pt x="51" y="20"/>
                  </a:lnTo>
                  <a:lnTo>
                    <a:pt x="49" y="15"/>
                  </a:lnTo>
                  <a:lnTo>
                    <a:pt x="47" y="11"/>
                  </a:lnTo>
                  <a:lnTo>
                    <a:pt x="43" y="7"/>
                  </a:lnTo>
                  <a:lnTo>
                    <a:pt x="40" y="4"/>
                  </a:lnTo>
                  <a:lnTo>
                    <a:pt x="35" y="1"/>
                  </a:lnTo>
                  <a:lnTo>
                    <a:pt x="31" y="0"/>
                  </a:lnTo>
                  <a:lnTo>
                    <a:pt x="26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3" name="Rectangle 112"/>
            <p:cNvSpPr>
              <a:spLocks noChangeArrowheads="1"/>
            </p:cNvSpPr>
            <p:nvPr/>
          </p:nvSpPr>
          <p:spPr bwMode="auto">
            <a:xfrm>
              <a:off x="4828632" y="5547610"/>
              <a:ext cx="15875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500" b="1">
                  <a:solidFill>
                    <a:srgbClr val="336666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24" name="Rectangle 113"/>
            <p:cNvSpPr>
              <a:spLocks noChangeArrowheads="1"/>
            </p:cNvSpPr>
            <p:nvPr/>
          </p:nvSpPr>
          <p:spPr bwMode="auto">
            <a:xfrm>
              <a:off x="3847557" y="5266622"/>
              <a:ext cx="176213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500" b="1">
                  <a:solidFill>
                    <a:srgbClr val="336666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26" name="Rectangle 115"/>
            <p:cNvSpPr>
              <a:spLocks noChangeArrowheads="1"/>
            </p:cNvSpPr>
            <p:nvPr/>
          </p:nvSpPr>
          <p:spPr bwMode="auto">
            <a:xfrm>
              <a:off x="2398169" y="4437947"/>
              <a:ext cx="0" cy="384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zh-CN" sz="25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7" name="Rectangle 118"/>
            <p:cNvSpPr>
              <a:spLocks noChangeArrowheads="1"/>
            </p:cNvSpPr>
            <p:nvPr/>
          </p:nvSpPr>
          <p:spPr bwMode="auto">
            <a:xfrm>
              <a:off x="4674644" y="4634797"/>
              <a:ext cx="0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8" name="Rectangle 119"/>
            <p:cNvSpPr>
              <a:spLocks noChangeArrowheads="1"/>
            </p:cNvSpPr>
            <p:nvPr/>
          </p:nvSpPr>
          <p:spPr bwMode="auto">
            <a:xfrm>
              <a:off x="4404769" y="6196897"/>
              <a:ext cx="0" cy="384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zh-CN" sz="25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0" name="Freeform 122"/>
            <p:cNvSpPr/>
            <p:nvPr/>
          </p:nvSpPr>
          <p:spPr bwMode="auto">
            <a:xfrm>
              <a:off x="3117307" y="4090285"/>
              <a:ext cx="79375" cy="82550"/>
            </a:xfrm>
            <a:custGeom>
              <a:avLst/>
              <a:gdLst>
                <a:gd name="T0" fmla="*/ 26 w 50"/>
                <a:gd name="T1" fmla="*/ 0 h 52"/>
                <a:gd name="T2" fmla="*/ 20 w 50"/>
                <a:gd name="T3" fmla="*/ 1 h 52"/>
                <a:gd name="T4" fmla="*/ 15 w 50"/>
                <a:gd name="T5" fmla="*/ 3 h 52"/>
                <a:gd name="T6" fmla="*/ 10 w 50"/>
                <a:gd name="T7" fmla="*/ 5 h 52"/>
                <a:gd name="T8" fmla="*/ 7 w 50"/>
                <a:gd name="T9" fmla="*/ 8 h 52"/>
                <a:gd name="T10" fmla="*/ 3 w 50"/>
                <a:gd name="T11" fmla="*/ 12 h 52"/>
                <a:gd name="T12" fmla="*/ 1 w 50"/>
                <a:gd name="T13" fmla="*/ 17 h 52"/>
                <a:gd name="T14" fmla="*/ 0 w 50"/>
                <a:gd name="T15" fmla="*/ 21 h 52"/>
                <a:gd name="T16" fmla="*/ 0 w 50"/>
                <a:gd name="T17" fmla="*/ 26 h 52"/>
                <a:gd name="T18" fmla="*/ 0 w 50"/>
                <a:gd name="T19" fmla="*/ 32 h 52"/>
                <a:gd name="T20" fmla="*/ 1 w 50"/>
                <a:gd name="T21" fmla="*/ 37 h 52"/>
                <a:gd name="T22" fmla="*/ 3 w 50"/>
                <a:gd name="T23" fmla="*/ 41 h 52"/>
                <a:gd name="T24" fmla="*/ 7 w 50"/>
                <a:gd name="T25" fmla="*/ 45 h 52"/>
                <a:gd name="T26" fmla="*/ 10 w 50"/>
                <a:gd name="T27" fmla="*/ 47 h 52"/>
                <a:gd name="T28" fmla="*/ 15 w 50"/>
                <a:gd name="T29" fmla="*/ 50 h 52"/>
                <a:gd name="T30" fmla="*/ 20 w 50"/>
                <a:gd name="T31" fmla="*/ 52 h 52"/>
                <a:gd name="T32" fmla="*/ 26 w 50"/>
                <a:gd name="T33" fmla="*/ 52 h 52"/>
                <a:gd name="T34" fmla="*/ 30 w 50"/>
                <a:gd name="T35" fmla="*/ 52 h 52"/>
                <a:gd name="T36" fmla="*/ 35 w 50"/>
                <a:gd name="T37" fmla="*/ 50 h 52"/>
                <a:gd name="T38" fmla="*/ 40 w 50"/>
                <a:gd name="T39" fmla="*/ 47 h 52"/>
                <a:gd name="T40" fmla="*/ 43 w 50"/>
                <a:gd name="T41" fmla="*/ 45 h 52"/>
                <a:gd name="T42" fmla="*/ 47 w 50"/>
                <a:gd name="T43" fmla="*/ 41 h 52"/>
                <a:gd name="T44" fmla="*/ 49 w 50"/>
                <a:gd name="T45" fmla="*/ 37 h 52"/>
                <a:gd name="T46" fmla="*/ 50 w 50"/>
                <a:gd name="T47" fmla="*/ 32 h 52"/>
                <a:gd name="T48" fmla="*/ 50 w 50"/>
                <a:gd name="T49" fmla="*/ 26 h 52"/>
                <a:gd name="T50" fmla="*/ 50 w 50"/>
                <a:gd name="T51" fmla="*/ 21 h 52"/>
                <a:gd name="T52" fmla="*/ 49 w 50"/>
                <a:gd name="T53" fmla="*/ 17 h 52"/>
                <a:gd name="T54" fmla="*/ 47 w 50"/>
                <a:gd name="T55" fmla="*/ 12 h 52"/>
                <a:gd name="T56" fmla="*/ 43 w 50"/>
                <a:gd name="T57" fmla="*/ 8 h 52"/>
                <a:gd name="T58" fmla="*/ 40 w 50"/>
                <a:gd name="T59" fmla="*/ 5 h 52"/>
                <a:gd name="T60" fmla="*/ 35 w 50"/>
                <a:gd name="T61" fmla="*/ 3 h 52"/>
                <a:gd name="T62" fmla="*/ 30 w 50"/>
                <a:gd name="T63" fmla="*/ 1 h 52"/>
                <a:gd name="T64" fmla="*/ 26 w 50"/>
                <a:gd name="T65" fmla="*/ 0 h 5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0" y="1"/>
                  </a:lnTo>
                  <a:lnTo>
                    <a:pt x="15" y="3"/>
                  </a:lnTo>
                  <a:lnTo>
                    <a:pt x="10" y="5"/>
                  </a:lnTo>
                  <a:lnTo>
                    <a:pt x="7" y="8"/>
                  </a:lnTo>
                  <a:lnTo>
                    <a:pt x="3" y="12"/>
                  </a:lnTo>
                  <a:lnTo>
                    <a:pt x="1" y="17"/>
                  </a:lnTo>
                  <a:lnTo>
                    <a:pt x="0" y="21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1" y="37"/>
                  </a:lnTo>
                  <a:lnTo>
                    <a:pt x="3" y="41"/>
                  </a:lnTo>
                  <a:lnTo>
                    <a:pt x="7" y="45"/>
                  </a:lnTo>
                  <a:lnTo>
                    <a:pt x="10" y="47"/>
                  </a:lnTo>
                  <a:lnTo>
                    <a:pt x="15" y="50"/>
                  </a:lnTo>
                  <a:lnTo>
                    <a:pt x="20" y="52"/>
                  </a:lnTo>
                  <a:lnTo>
                    <a:pt x="26" y="52"/>
                  </a:lnTo>
                  <a:lnTo>
                    <a:pt x="30" y="52"/>
                  </a:lnTo>
                  <a:lnTo>
                    <a:pt x="35" y="50"/>
                  </a:lnTo>
                  <a:lnTo>
                    <a:pt x="40" y="47"/>
                  </a:lnTo>
                  <a:lnTo>
                    <a:pt x="43" y="45"/>
                  </a:lnTo>
                  <a:lnTo>
                    <a:pt x="47" y="41"/>
                  </a:lnTo>
                  <a:lnTo>
                    <a:pt x="49" y="37"/>
                  </a:lnTo>
                  <a:lnTo>
                    <a:pt x="50" y="32"/>
                  </a:lnTo>
                  <a:lnTo>
                    <a:pt x="50" y="26"/>
                  </a:lnTo>
                  <a:lnTo>
                    <a:pt x="50" y="21"/>
                  </a:lnTo>
                  <a:lnTo>
                    <a:pt x="49" y="17"/>
                  </a:lnTo>
                  <a:lnTo>
                    <a:pt x="47" y="12"/>
                  </a:lnTo>
                  <a:lnTo>
                    <a:pt x="43" y="8"/>
                  </a:lnTo>
                  <a:lnTo>
                    <a:pt x="40" y="5"/>
                  </a:lnTo>
                  <a:lnTo>
                    <a:pt x="35" y="3"/>
                  </a:lnTo>
                  <a:lnTo>
                    <a:pt x="30" y="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1" name="Freeform 123"/>
            <p:cNvSpPr/>
            <p:nvPr/>
          </p:nvSpPr>
          <p:spPr bwMode="auto">
            <a:xfrm>
              <a:off x="3117307" y="4090285"/>
              <a:ext cx="79375" cy="82550"/>
            </a:xfrm>
            <a:custGeom>
              <a:avLst/>
              <a:gdLst>
                <a:gd name="T0" fmla="*/ 26 w 50"/>
                <a:gd name="T1" fmla="*/ 0 h 52"/>
                <a:gd name="T2" fmla="*/ 20 w 50"/>
                <a:gd name="T3" fmla="*/ 1 h 52"/>
                <a:gd name="T4" fmla="*/ 15 w 50"/>
                <a:gd name="T5" fmla="*/ 3 h 52"/>
                <a:gd name="T6" fmla="*/ 10 w 50"/>
                <a:gd name="T7" fmla="*/ 5 h 52"/>
                <a:gd name="T8" fmla="*/ 7 w 50"/>
                <a:gd name="T9" fmla="*/ 8 h 52"/>
                <a:gd name="T10" fmla="*/ 3 w 50"/>
                <a:gd name="T11" fmla="*/ 12 h 52"/>
                <a:gd name="T12" fmla="*/ 1 w 50"/>
                <a:gd name="T13" fmla="*/ 17 h 52"/>
                <a:gd name="T14" fmla="*/ 0 w 50"/>
                <a:gd name="T15" fmla="*/ 21 h 52"/>
                <a:gd name="T16" fmla="*/ 0 w 50"/>
                <a:gd name="T17" fmla="*/ 26 h 52"/>
                <a:gd name="T18" fmla="*/ 0 w 50"/>
                <a:gd name="T19" fmla="*/ 32 h 52"/>
                <a:gd name="T20" fmla="*/ 1 w 50"/>
                <a:gd name="T21" fmla="*/ 37 h 52"/>
                <a:gd name="T22" fmla="*/ 3 w 50"/>
                <a:gd name="T23" fmla="*/ 41 h 52"/>
                <a:gd name="T24" fmla="*/ 7 w 50"/>
                <a:gd name="T25" fmla="*/ 45 h 52"/>
                <a:gd name="T26" fmla="*/ 10 w 50"/>
                <a:gd name="T27" fmla="*/ 47 h 52"/>
                <a:gd name="T28" fmla="*/ 15 w 50"/>
                <a:gd name="T29" fmla="*/ 50 h 52"/>
                <a:gd name="T30" fmla="*/ 20 w 50"/>
                <a:gd name="T31" fmla="*/ 52 h 52"/>
                <a:gd name="T32" fmla="*/ 26 w 50"/>
                <a:gd name="T33" fmla="*/ 52 h 52"/>
                <a:gd name="T34" fmla="*/ 30 w 50"/>
                <a:gd name="T35" fmla="*/ 52 h 52"/>
                <a:gd name="T36" fmla="*/ 35 w 50"/>
                <a:gd name="T37" fmla="*/ 50 h 52"/>
                <a:gd name="T38" fmla="*/ 40 w 50"/>
                <a:gd name="T39" fmla="*/ 47 h 52"/>
                <a:gd name="T40" fmla="*/ 43 w 50"/>
                <a:gd name="T41" fmla="*/ 45 h 52"/>
                <a:gd name="T42" fmla="*/ 47 w 50"/>
                <a:gd name="T43" fmla="*/ 41 h 52"/>
                <a:gd name="T44" fmla="*/ 49 w 50"/>
                <a:gd name="T45" fmla="*/ 37 h 52"/>
                <a:gd name="T46" fmla="*/ 50 w 50"/>
                <a:gd name="T47" fmla="*/ 32 h 52"/>
                <a:gd name="T48" fmla="*/ 50 w 50"/>
                <a:gd name="T49" fmla="*/ 26 h 52"/>
                <a:gd name="T50" fmla="*/ 50 w 50"/>
                <a:gd name="T51" fmla="*/ 21 h 52"/>
                <a:gd name="T52" fmla="*/ 49 w 50"/>
                <a:gd name="T53" fmla="*/ 17 h 52"/>
                <a:gd name="T54" fmla="*/ 47 w 50"/>
                <a:gd name="T55" fmla="*/ 12 h 52"/>
                <a:gd name="T56" fmla="*/ 43 w 50"/>
                <a:gd name="T57" fmla="*/ 8 h 52"/>
                <a:gd name="T58" fmla="*/ 40 w 50"/>
                <a:gd name="T59" fmla="*/ 5 h 52"/>
                <a:gd name="T60" fmla="*/ 35 w 50"/>
                <a:gd name="T61" fmla="*/ 3 h 52"/>
                <a:gd name="T62" fmla="*/ 30 w 50"/>
                <a:gd name="T63" fmla="*/ 1 h 52"/>
                <a:gd name="T64" fmla="*/ 26 w 50"/>
                <a:gd name="T65" fmla="*/ 0 h 5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0" y="1"/>
                  </a:lnTo>
                  <a:lnTo>
                    <a:pt x="15" y="3"/>
                  </a:lnTo>
                  <a:lnTo>
                    <a:pt x="10" y="5"/>
                  </a:lnTo>
                  <a:lnTo>
                    <a:pt x="7" y="8"/>
                  </a:lnTo>
                  <a:lnTo>
                    <a:pt x="3" y="12"/>
                  </a:lnTo>
                  <a:lnTo>
                    <a:pt x="1" y="17"/>
                  </a:lnTo>
                  <a:lnTo>
                    <a:pt x="0" y="21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1" y="37"/>
                  </a:lnTo>
                  <a:lnTo>
                    <a:pt x="3" y="41"/>
                  </a:lnTo>
                  <a:lnTo>
                    <a:pt x="7" y="45"/>
                  </a:lnTo>
                  <a:lnTo>
                    <a:pt x="10" y="47"/>
                  </a:lnTo>
                  <a:lnTo>
                    <a:pt x="15" y="50"/>
                  </a:lnTo>
                  <a:lnTo>
                    <a:pt x="20" y="52"/>
                  </a:lnTo>
                  <a:lnTo>
                    <a:pt x="26" y="52"/>
                  </a:lnTo>
                  <a:lnTo>
                    <a:pt x="30" y="52"/>
                  </a:lnTo>
                  <a:lnTo>
                    <a:pt x="35" y="50"/>
                  </a:lnTo>
                  <a:lnTo>
                    <a:pt x="40" y="47"/>
                  </a:lnTo>
                  <a:lnTo>
                    <a:pt x="43" y="45"/>
                  </a:lnTo>
                  <a:lnTo>
                    <a:pt x="47" y="41"/>
                  </a:lnTo>
                  <a:lnTo>
                    <a:pt x="49" y="37"/>
                  </a:lnTo>
                  <a:lnTo>
                    <a:pt x="50" y="32"/>
                  </a:lnTo>
                  <a:lnTo>
                    <a:pt x="50" y="26"/>
                  </a:lnTo>
                  <a:lnTo>
                    <a:pt x="50" y="21"/>
                  </a:lnTo>
                  <a:lnTo>
                    <a:pt x="49" y="17"/>
                  </a:lnTo>
                  <a:lnTo>
                    <a:pt x="47" y="12"/>
                  </a:lnTo>
                  <a:lnTo>
                    <a:pt x="43" y="8"/>
                  </a:lnTo>
                  <a:lnTo>
                    <a:pt x="40" y="5"/>
                  </a:lnTo>
                  <a:lnTo>
                    <a:pt x="35" y="3"/>
                  </a:lnTo>
                  <a:lnTo>
                    <a:pt x="30" y="1"/>
                  </a:lnTo>
                  <a:lnTo>
                    <a:pt x="26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2" name="Freeform 124"/>
            <p:cNvSpPr/>
            <p:nvPr/>
          </p:nvSpPr>
          <p:spPr bwMode="auto">
            <a:xfrm>
              <a:off x="3701507" y="5311072"/>
              <a:ext cx="82550" cy="80963"/>
            </a:xfrm>
            <a:custGeom>
              <a:avLst/>
              <a:gdLst>
                <a:gd name="T0" fmla="*/ 26 w 52"/>
                <a:gd name="T1" fmla="*/ 0 h 51"/>
                <a:gd name="T2" fmla="*/ 21 w 52"/>
                <a:gd name="T3" fmla="*/ 0 h 51"/>
                <a:gd name="T4" fmla="*/ 16 w 52"/>
                <a:gd name="T5" fmla="*/ 1 h 51"/>
                <a:gd name="T6" fmla="*/ 12 w 52"/>
                <a:gd name="T7" fmla="*/ 4 h 51"/>
                <a:gd name="T8" fmla="*/ 8 w 52"/>
                <a:gd name="T9" fmla="*/ 7 h 51"/>
                <a:gd name="T10" fmla="*/ 5 w 52"/>
                <a:gd name="T11" fmla="*/ 11 h 51"/>
                <a:gd name="T12" fmla="*/ 2 w 52"/>
                <a:gd name="T13" fmla="*/ 15 h 51"/>
                <a:gd name="T14" fmla="*/ 1 w 52"/>
                <a:gd name="T15" fmla="*/ 20 h 51"/>
                <a:gd name="T16" fmla="*/ 0 w 52"/>
                <a:gd name="T17" fmla="*/ 25 h 51"/>
                <a:gd name="T18" fmla="*/ 1 w 52"/>
                <a:gd name="T19" fmla="*/ 31 h 51"/>
                <a:gd name="T20" fmla="*/ 2 w 52"/>
                <a:gd name="T21" fmla="*/ 35 h 51"/>
                <a:gd name="T22" fmla="*/ 5 w 52"/>
                <a:gd name="T23" fmla="*/ 40 h 51"/>
                <a:gd name="T24" fmla="*/ 8 w 52"/>
                <a:gd name="T25" fmla="*/ 44 h 51"/>
                <a:gd name="T26" fmla="*/ 12 w 52"/>
                <a:gd name="T27" fmla="*/ 47 h 51"/>
                <a:gd name="T28" fmla="*/ 16 w 52"/>
                <a:gd name="T29" fmla="*/ 50 h 51"/>
                <a:gd name="T30" fmla="*/ 21 w 52"/>
                <a:gd name="T31" fmla="*/ 51 h 51"/>
                <a:gd name="T32" fmla="*/ 26 w 52"/>
                <a:gd name="T33" fmla="*/ 51 h 51"/>
                <a:gd name="T34" fmla="*/ 30 w 52"/>
                <a:gd name="T35" fmla="*/ 51 h 51"/>
                <a:gd name="T36" fmla="*/ 36 w 52"/>
                <a:gd name="T37" fmla="*/ 50 h 51"/>
                <a:gd name="T38" fmla="*/ 40 w 52"/>
                <a:gd name="T39" fmla="*/ 47 h 51"/>
                <a:gd name="T40" fmla="*/ 45 w 52"/>
                <a:gd name="T41" fmla="*/ 44 h 51"/>
                <a:gd name="T42" fmla="*/ 47 w 52"/>
                <a:gd name="T43" fmla="*/ 40 h 51"/>
                <a:gd name="T44" fmla="*/ 49 w 52"/>
                <a:gd name="T45" fmla="*/ 35 h 51"/>
                <a:gd name="T46" fmla="*/ 50 w 52"/>
                <a:gd name="T47" fmla="*/ 31 h 51"/>
                <a:gd name="T48" fmla="*/ 52 w 52"/>
                <a:gd name="T49" fmla="*/ 25 h 51"/>
                <a:gd name="T50" fmla="*/ 50 w 52"/>
                <a:gd name="T51" fmla="*/ 20 h 51"/>
                <a:gd name="T52" fmla="*/ 49 w 52"/>
                <a:gd name="T53" fmla="*/ 15 h 51"/>
                <a:gd name="T54" fmla="*/ 47 w 52"/>
                <a:gd name="T55" fmla="*/ 11 h 51"/>
                <a:gd name="T56" fmla="*/ 45 w 52"/>
                <a:gd name="T57" fmla="*/ 7 h 51"/>
                <a:gd name="T58" fmla="*/ 40 w 52"/>
                <a:gd name="T59" fmla="*/ 4 h 51"/>
                <a:gd name="T60" fmla="*/ 36 w 52"/>
                <a:gd name="T61" fmla="*/ 1 h 51"/>
                <a:gd name="T62" fmla="*/ 30 w 52"/>
                <a:gd name="T63" fmla="*/ 0 h 51"/>
                <a:gd name="T64" fmla="*/ 26 w 52"/>
                <a:gd name="T65" fmla="*/ 0 h 5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2" h="51">
                  <a:moveTo>
                    <a:pt x="26" y="0"/>
                  </a:moveTo>
                  <a:lnTo>
                    <a:pt x="21" y="0"/>
                  </a:lnTo>
                  <a:lnTo>
                    <a:pt x="16" y="1"/>
                  </a:lnTo>
                  <a:lnTo>
                    <a:pt x="12" y="4"/>
                  </a:lnTo>
                  <a:lnTo>
                    <a:pt x="8" y="7"/>
                  </a:lnTo>
                  <a:lnTo>
                    <a:pt x="5" y="11"/>
                  </a:lnTo>
                  <a:lnTo>
                    <a:pt x="2" y="15"/>
                  </a:lnTo>
                  <a:lnTo>
                    <a:pt x="1" y="20"/>
                  </a:lnTo>
                  <a:lnTo>
                    <a:pt x="0" y="25"/>
                  </a:lnTo>
                  <a:lnTo>
                    <a:pt x="1" y="31"/>
                  </a:lnTo>
                  <a:lnTo>
                    <a:pt x="2" y="35"/>
                  </a:lnTo>
                  <a:lnTo>
                    <a:pt x="5" y="40"/>
                  </a:lnTo>
                  <a:lnTo>
                    <a:pt x="8" y="44"/>
                  </a:lnTo>
                  <a:lnTo>
                    <a:pt x="12" y="47"/>
                  </a:lnTo>
                  <a:lnTo>
                    <a:pt x="16" y="50"/>
                  </a:lnTo>
                  <a:lnTo>
                    <a:pt x="21" y="51"/>
                  </a:lnTo>
                  <a:lnTo>
                    <a:pt x="26" y="51"/>
                  </a:lnTo>
                  <a:lnTo>
                    <a:pt x="30" y="51"/>
                  </a:lnTo>
                  <a:lnTo>
                    <a:pt x="36" y="50"/>
                  </a:lnTo>
                  <a:lnTo>
                    <a:pt x="40" y="47"/>
                  </a:lnTo>
                  <a:lnTo>
                    <a:pt x="45" y="44"/>
                  </a:lnTo>
                  <a:lnTo>
                    <a:pt x="47" y="40"/>
                  </a:lnTo>
                  <a:lnTo>
                    <a:pt x="49" y="35"/>
                  </a:lnTo>
                  <a:lnTo>
                    <a:pt x="50" y="31"/>
                  </a:lnTo>
                  <a:lnTo>
                    <a:pt x="52" y="25"/>
                  </a:lnTo>
                  <a:lnTo>
                    <a:pt x="50" y="20"/>
                  </a:lnTo>
                  <a:lnTo>
                    <a:pt x="49" y="15"/>
                  </a:lnTo>
                  <a:lnTo>
                    <a:pt x="47" y="11"/>
                  </a:lnTo>
                  <a:lnTo>
                    <a:pt x="45" y="7"/>
                  </a:lnTo>
                  <a:lnTo>
                    <a:pt x="40" y="4"/>
                  </a:lnTo>
                  <a:lnTo>
                    <a:pt x="36" y="1"/>
                  </a:lnTo>
                  <a:lnTo>
                    <a:pt x="30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3" name="Freeform 125"/>
            <p:cNvSpPr/>
            <p:nvPr/>
          </p:nvSpPr>
          <p:spPr bwMode="auto">
            <a:xfrm>
              <a:off x="3701507" y="5311072"/>
              <a:ext cx="82550" cy="80963"/>
            </a:xfrm>
            <a:custGeom>
              <a:avLst/>
              <a:gdLst>
                <a:gd name="T0" fmla="*/ 26 w 52"/>
                <a:gd name="T1" fmla="*/ 0 h 51"/>
                <a:gd name="T2" fmla="*/ 21 w 52"/>
                <a:gd name="T3" fmla="*/ 0 h 51"/>
                <a:gd name="T4" fmla="*/ 16 w 52"/>
                <a:gd name="T5" fmla="*/ 1 h 51"/>
                <a:gd name="T6" fmla="*/ 12 w 52"/>
                <a:gd name="T7" fmla="*/ 4 h 51"/>
                <a:gd name="T8" fmla="*/ 8 w 52"/>
                <a:gd name="T9" fmla="*/ 7 h 51"/>
                <a:gd name="T10" fmla="*/ 5 w 52"/>
                <a:gd name="T11" fmla="*/ 11 h 51"/>
                <a:gd name="T12" fmla="*/ 2 w 52"/>
                <a:gd name="T13" fmla="*/ 15 h 51"/>
                <a:gd name="T14" fmla="*/ 1 w 52"/>
                <a:gd name="T15" fmla="*/ 20 h 51"/>
                <a:gd name="T16" fmla="*/ 0 w 52"/>
                <a:gd name="T17" fmla="*/ 25 h 51"/>
                <a:gd name="T18" fmla="*/ 1 w 52"/>
                <a:gd name="T19" fmla="*/ 31 h 51"/>
                <a:gd name="T20" fmla="*/ 2 w 52"/>
                <a:gd name="T21" fmla="*/ 35 h 51"/>
                <a:gd name="T22" fmla="*/ 5 w 52"/>
                <a:gd name="T23" fmla="*/ 40 h 51"/>
                <a:gd name="T24" fmla="*/ 8 w 52"/>
                <a:gd name="T25" fmla="*/ 44 h 51"/>
                <a:gd name="T26" fmla="*/ 12 w 52"/>
                <a:gd name="T27" fmla="*/ 47 h 51"/>
                <a:gd name="T28" fmla="*/ 16 w 52"/>
                <a:gd name="T29" fmla="*/ 50 h 51"/>
                <a:gd name="T30" fmla="*/ 21 w 52"/>
                <a:gd name="T31" fmla="*/ 51 h 51"/>
                <a:gd name="T32" fmla="*/ 26 w 52"/>
                <a:gd name="T33" fmla="*/ 51 h 51"/>
                <a:gd name="T34" fmla="*/ 30 w 52"/>
                <a:gd name="T35" fmla="*/ 51 h 51"/>
                <a:gd name="T36" fmla="*/ 36 w 52"/>
                <a:gd name="T37" fmla="*/ 50 h 51"/>
                <a:gd name="T38" fmla="*/ 40 w 52"/>
                <a:gd name="T39" fmla="*/ 47 h 51"/>
                <a:gd name="T40" fmla="*/ 45 w 52"/>
                <a:gd name="T41" fmla="*/ 44 h 51"/>
                <a:gd name="T42" fmla="*/ 47 w 52"/>
                <a:gd name="T43" fmla="*/ 40 h 51"/>
                <a:gd name="T44" fmla="*/ 49 w 52"/>
                <a:gd name="T45" fmla="*/ 35 h 51"/>
                <a:gd name="T46" fmla="*/ 50 w 52"/>
                <a:gd name="T47" fmla="*/ 31 h 51"/>
                <a:gd name="T48" fmla="*/ 52 w 52"/>
                <a:gd name="T49" fmla="*/ 25 h 51"/>
                <a:gd name="T50" fmla="*/ 50 w 52"/>
                <a:gd name="T51" fmla="*/ 20 h 51"/>
                <a:gd name="T52" fmla="*/ 49 w 52"/>
                <a:gd name="T53" fmla="*/ 15 h 51"/>
                <a:gd name="T54" fmla="*/ 47 w 52"/>
                <a:gd name="T55" fmla="*/ 11 h 51"/>
                <a:gd name="T56" fmla="*/ 45 w 52"/>
                <a:gd name="T57" fmla="*/ 7 h 51"/>
                <a:gd name="T58" fmla="*/ 40 w 52"/>
                <a:gd name="T59" fmla="*/ 4 h 51"/>
                <a:gd name="T60" fmla="*/ 36 w 52"/>
                <a:gd name="T61" fmla="*/ 1 h 51"/>
                <a:gd name="T62" fmla="*/ 30 w 52"/>
                <a:gd name="T63" fmla="*/ 0 h 51"/>
                <a:gd name="T64" fmla="*/ 26 w 52"/>
                <a:gd name="T65" fmla="*/ 0 h 5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2" h="51">
                  <a:moveTo>
                    <a:pt x="26" y="0"/>
                  </a:moveTo>
                  <a:lnTo>
                    <a:pt x="21" y="0"/>
                  </a:lnTo>
                  <a:lnTo>
                    <a:pt x="16" y="1"/>
                  </a:lnTo>
                  <a:lnTo>
                    <a:pt x="12" y="4"/>
                  </a:lnTo>
                  <a:lnTo>
                    <a:pt x="8" y="7"/>
                  </a:lnTo>
                  <a:lnTo>
                    <a:pt x="5" y="11"/>
                  </a:lnTo>
                  <a:lnTo>
                    <a:pt x="2" y="15"/>
                  </a:lnTo>
                  <a:lnTo>
                    <a:pt x="1" y="20"/>
                  </a:lnTo>
                  <a:lnTo>
                    <a:pt x="0" y="25"/>
                  </a:lnTo>
                  <a:lnTo>
                    <a:pt x="1" y="31"/>
                  </a:lnTo>
                  <a:lnTo>
                    <a:pt x="2" y="35"/>
                  </a:lnTo>
                  <a:lnTo>
                    <a:pt x="5" y="40"/>
                  </a:lnTo>
                  <a:lnTo>
                    <a:pt x="8" y="44"/>
                  </a:lnTo>
                  <a:lnTo>
                    <a:pt x="12" y="47"/>
                  </a:lnTo>
                  <a:lnTo>
                    <a:pt x="16" y="50"/>
                  </a:lnTo>
                  <a:lnTo>
                    <a:pt x="21" y="51"/>
                  </a:lnTo>
                  <a:lnTo>
                    <a:pt x="26" y="51"/>
                  </a:lnTo>
                  <a:lnTo>
                    <a:pt x="30" y="51"/>
                  </a:lnTo>
                  <a:lnTo>
                    <a:pt x="36" y="50"/>
                  </a:lnTo>
                  <a:lnTo>
                    <a:pt x="40" y="47"/>
                  </a:lnTo>
                  <a:lnTo>
                    <a:pt x="45" y="44"/>
                  </a:lnTo>
                  <a:lnTo>
                    <a:pt x="47" y="40"/>
                  </a:lnTo>
                  <a:lnTo>
                    <a:pt x="49" y="35"/>
                  </a:lnTo>
                  <a:lnTo>
                    <a:pt x="50" y="31"/>
                  </a:lnTo>
                  <a:lnTo>
                    <a:pt x="52" y="25"/>
                  </a:lnTo>
                  <a:lnTo>
                    <a:pt x="50" y="20"/>
                  </a:lnTo>
                  <a:lnTo>
                    <a:pt x="49" y="15"/>
                  </a:lnTo>
                  <a:lnTo>
                    <a:pt x="47" y="11"/>
                  </a:lnTo>
                  <a:lnTo>
                    <a:pt x="45" y="7"/>
                  </a:lnTo>
                  <a:lnTo>
                    <a:pt x="40" y="4"/>
                  </a:lnTo>
                  <a:lnTo>
                    <a:pt x="36" y="1"/>
                  </a:lnTo>
                  <a:lnTo>
                    <a:pt x="30" y="0"/>
                  </a:lnTo>
                  <a:lnTo>
                    <a:pt x="26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4" name="Freeform 126"/>
            <p:cNvSpPr/>
            <p:nvPr/>
          </p:nvSpPr>
          <p:spPr bwMode="auto">
            <a:xfrm>
              <a:off x="4680994" y="5674610"/>
              <a:ext cx="82550" cy="84138"/>
            </a:xfrm>
            <a:custGeom>
              <a:avLst/>
              <a:gdLst>
                <a:gd name="T0" fmla="*/ 26 w 52"/>
                <a:gd name="T1" fmla="*/ 0 h 53"/>
                <a:gd name="T2" fmla="*/ 21 w 52"/>
                <a:gd name="T3" fmla="*/ 2 h 53"/>
                <a:gd name="T4" fmla="*/ 17 w 52"/>
                <a:gd name="T5" fmla="*/ 3 h 53"/>
                <a:gd name="T6" fmla="*/ 12 w 52"/>
                <a:gd name="T7" fmla="*/ 5 h 53"/>
                <a:gd name="T8" fmla="*/ 8 w 52"/>
                <a:gd name="T9" fmla="*/ 9 h 53"/>
                <a:gd name="T10" fmla="*/ 5 w 52"/>
                <a:gd name="T11" fmla="*/ 12 h 53"/>
                <a:gd name="T12" fmla="*/ 3 w 52"/>
                <a:gd name="T13" fmla="*/ 17 h 53"/>
                <a:gd name="T14" fmla="*/ 1 w 52"/>
                <a:gd name="T15" fmla="*/ 22 h 53"/>
                <a:gd name="T16" fmla="*/ 0 w 52"/>
                <a:gd name="T17" fmla="*/ 27 h 53"/>
                <a:gd name="T18" fmla="*/ 1 w 52"/>
                <a:gd name="T19" fmla="*/ 32 h 53"/>
                <a:gd name="T20" fmla="*/ 3 w 52"/>
                <a:gd name="T21" fmla="*/ 37 h 53"/>
                <a:gd name="T22" fmla="*/ 5 w 52"/>
                <a:gd name="T23" fmla="*/ 42 h 53"/>
                <a:gd name="T24" fmla="*/ 8 w 52"/>
                <a:gd name="T25" fmla="*/ 46 h 53"/>
                <a:gd name="T26" fmla="*/ 12 w 52"/>
                <a:gd name="T27" fmla="*/ 49 h 53"/>
                <a:gd name="T28" fmla="*/ 17 w 52"/>
                <a:gd name="T29" fmla="*/ 51 h 53"/>
                <a:gd name="T30" fmla="*/ 21 w 52"/>
                <a:gd name="T31" fmla="*/ 53 h 53"/>
                <a:gd name="T32" fmla="*/ 26 w 52"/>
                <a:gd name="T33" fmla="*/ 53 h 53"/>
                <a:gd name="T34" fmla="*/ 31 w 52"/>
                <a:gd name="T35" fmla="*/ 53 h 53"/>
                <a:gd name="T36" fmla="*/ 37 w 52"/>
                <a:gd name="T37" fmla="*/ 51 h 53"/>
                <a:gd name="T38" fmla="*/ 40 w 52"/>
                <a:gd name="T39" fmla="*/ 49 h 53"/>
                <a:gd name="T40" fmla="*/ 45 w 52"/>
                <a:gd name="T41" fmla="*/ 46 h 53"/>
                <a:gd name="T42" fmla="*/ 47 w 52"/>
                <a:gd name="T43" fmla="*/ 42 h 53"/>
                <a:gd name="T44" fmla="*/ 50 w 52"/>
                <a:gd name="T45" fmla="*/ 37 h 53"/>
                <a:gd name="T46" fmla="*/ 51 w 52"/>
                <a:gd name="T47" fmla="*/ 32 h 53"/>
                <a:gd name="T48" fmla="*/ 52 w 52"/>
                <a:gd name="T49" fmla="*/ 27 h 53"/>
                <a:gd name="T50" fmla="*/ 51 w 52"/>
                <a:gd name="T51" fmla="*/ 22 h 53"/>
                <a:gd name="T52" fmla="*/ 50 w 52"/>
                <a:gd name="T53" fmla="*/ 17 h 53"/>
                <a:gd name="T54" fmla="*/ 47 w 52"/>
                <a:gd name="T55" fmla="*/ 12 h 53"/>
                <a:gd name="T56" fmla="*/ 45 w 52"/>
                <a:gd name="T57" fmla="*/ 9 h 53"/>
                <a:gd name="T58" fmla="*/ 40 w 52"/>
                <a:gd name="T59" fmla="*/ 5 h 53"/>
                <a:gd name="T60" fmla="*/ 37 w 52"/>
                <a:gd name="T61" fmla="*/ 3 h 53"/>
                <a:gd name="T62" fmla="*/ 31 w 52"/>
                <a:gd name="T63" fmla="*/ 2 h 53"/>
                <a:gd name="T64" fmla="*/ 26 w 52"/>
                <a:gd name="T65" fmla="*/ 0 h 5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2" h="53">
                  <a:moveTo>
                    <a:pt x="26" y="0"/>
                  </a:moveTo>
                  <a:lnTo>
                    <a:pt x="21" y="2"/>
                  </a:lnTo>
                  <a:lnTo>
                    <a:pt x="17" y="3"/>
                  </a:lnTo>
                  <a:lnTo>
                    <a:pt x="12" y="5"/>
                  </a:lnTo>
                  <a:lnTo>
                    <a:pt x="8" y="9"/>
                  </a:lnTo>
                  <a:lnTo>
                    <a:pt x="5" y="12"/>
                  </a:lnTo>
                  <a:lnTo>
                    <a:pt x="3" y="17"/>
                  </a:lnTo>
                  <a:lnTo>
                    <a:pt x="1" y="22"/>
                  </a:lnTo>
                  <a:lnTo>
                    <a:pt x="0" y="27"/>
                  </a:lnTo>
                  <a:lnTo>
                    <a:pt x="1" y="32"/>
                  </a:lnTo>
                  <a:lnTo>
                    <a:pt x="3" y="37"/>
                  </a:lnTo>
                  <a:lnTo>
                    <a:pt x="5" y="42"/>
                  </a:lnTo>
                  <a:lnTo>
                    <a:pt x="8" y="46"/>
                  </a:lnTo>
                  <a:lnTo>
                    <a:pt x="12" y="49"/>
                  </a:lnTo>
                  <a:lnTo>
                    <a:pt x="17" y="51"/>
                  </a:lnTo>
                  <a:lnTo>
                    <a:pt x="21" y="53"/>
                  </a:lnTo>
                  <a:lnTo>
                    <a:pt x="26" y="53"/>
                  </a:lnTo>
                  <a:lnTo>
                    <a:pt x="31" y="53"/>
                  </a:lnTo>
                  <a:lnTo>
                    <a:pt x="37" y="51"/>
                  </a:lnTo>
                  <a:lnTo>
                    <a:pt x="40" y="49"/>
                  </a:lnTo>
                  <a:lnTo>
                    <a:pt x="45" y="46"/>
                  </a:lnTo>
                  <a:lnTo>
                    <a:pt x="47" y="42"/>
                  </a:lnTo>
                  <a:lnTo>
                    <a:pt x="50" y="37"/>
                  </a:lnTo>
                  <a:lnTo>
                    <a:pt x="51" y="32"/>
                  </a:lnTo>
                  <a:lnTo>
                    <a:pt x="52" y="27"/>
                  </a:lnTo>
                  <a:lnTo>
                    <a:pt x="51" y="22"/>
                  </a:lnTo>
                  <a:lnTo>
                    <a:pt x="50" y="17"/>
                  </a:lnTo>
                  <a:lnTo>
                    <a:pt x="47" y="12"/>
                  </a:lnTo>
                  <a:lnTo>
                    <a:pt x="45" y="9"/>
                  </a:lnTo>
                  <a:lnTo>
                    <a:pt x="40" y="5"/>
                  </a:lnTo>
                  <a:lnTo>
                    <a:pt x="37" y="3"/>
                  </a:lnTo>
                  <a:lnTo>
                    <a:pt x="31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5" name="Freeform 127"/>
            <p:cNvSpPr/>
            <p:nvPr/>
          </p:nvSpPr>
          <p:spPr bwMode="auto">
            <a:xfrm>
              <a:off x="4680994" y="5674610"/>
              <a:ext cx="82550" cy="84138"/>
            </a:xfrm>
            <a:custGeom>
              <a:avLst/>
              <a:gdLst>
                <a:gd name="T0" fmla="*/ 26 w 52"/>
                <a:gd name="T1" fmla="*/ 0 h 53"/>
                <a:gd name="T2" fmla="*/ 21 w 52"/>
                <a:gd name="T3" fmla="*/ 2 h 53"/>
                <a:gd name="T4" fmla="*/ 17 w 52"/>
                <a:gd name="T5" fmla="*/ 3 h 53"/>
                <a:gd name="T6" fmla="*/ 12 w 52"/>
                <a:gd name="T7" fmla="*/ 5 h 53"/>
                <a:gd name="T8" fmla="*/ 8 w 52"/>
                <a:gd name="T9" fmla="*/ 9 h 53"/>
                <a:gd name="T10" fmla="*/ 5 w 52"/>
                <a:gd name="T11" fmla="*/ 12 h 53"/>
                <a:gd name="T12" fmla="*/ 3 w 52"/>
                <a:gd name="T13" fmla="*/ 17 h 53"/>
                <a:gd name="T14" fmla="*/ 1 w 52"/>
                <a:gd name="T15" fmla="*/ 22 h 53"/>
                <a:gd name="T16" fmla="*/ 0 w 52"/>
                <a:gd name="T17" fmla="*/ 27 h 53"/>
                <a:gd name="T18" fmla="*/ 1 w 52"/>
                <a:gd name="T19" fmla="*/ 32 h 53"/>
                <a:gd name="T20" fmla="*/ 3 w 52"/>
                <a:gd name="T21" fmla="*/ 37 h 53"/>
                <a:gd name="T22" fmla="*/ 5 w 52"/>
                <a:gd name="T23" fmla="*/ 42 h 53"/>
                <a:gd name="T24" fmla="*/ 8 w 52"/>
                <a:gd name="T25" fmla="*/ 46 h 53"/>
                <a:gd name="T26" fmla="*/ 12 w 52"/>
                <a:gd name="T27" fmla="*/ 49 h 53"/>
                <a:gd name="T28" fmla="*/ 17 w 52"/>
                <a:gd name="T29" fmla="*/ 51 h 53"/>
                <a:gd name="T30" fmla="*/ 21 w 52"/>
                <a:gd name="T31" fmla="*/ 53 h 53"/>
                <a:gd name="T32" fmla="*/ 26 w 52"/>
                <a:gd name="T33" fmla="*/ 53 h 53"/>
                <a:gd name="T34" fmla="*/ 31 w 52"/>
                <a:gd name="T35" fmla="*/ 53 h 53"/>
                <a:gd name="T36" fmla="*/ 37 w 52"/>
                <a:gd name="T37" fmla="*/ 51 h 53"/>
                <a:gd name="T38" fmla="*/ 40 w 52"/>
                <a:gd name="T39" fmla="*/ 49 h 53"/>
                <a:gd name="T40" fmla="*/ 45 w 52"/>
                <a:gd name="T41" fmla="*/ 46 h 53"/>
                <a:gd name="T42" fmla="*/ 47 w 52"/>
                <a:gd name="T43" fmla="*/ 42 h 53"/>
                <a:gd name="T44" fmla="*/ 50 w 52"/>
                <a:gd name="T45" fmla="*/ 37 h 53"/>
                <a:gd name="T46" fmla="*/ 51 w 52"/>
                <a:gd name="T47" fmla="*/ 32 h 53"/>
                <a:gd name="T48" fmla="*/ 52 w 52"/>
                <a:gd name="T49" fmla="*/ 27 h 53"/>
                <a:gd name="T50" fmla="*/ 51 w 52"/>
                <a:gd name="T51" fmla="*/ 22 h 53"/>
                <a:gd name="T52" fmla="*/ 50 w 52"/>
                <a:gd name="T53" fmla="*/ 17 h 53"/>
                <a:gd name="T54" fmla="*/ 47 w 52"/>
                <a:gd name="T55" fmla="*/ 12 h 53"/>
                <a:gd name="T56" fmla="*/ 45 w 52"/>
                <a:gd name="T57" fmla="*/ 9 h 53"/>
                <a:gd name="T58" fmla="*/ 40 w 52"/>
                <a:gd name="T59" fmla="*/ 5 h 53"/>
                <a:gd name="T60" fmla="*/ 37 w 52"/>
                <a:gd name="T61" fmla="*/ 3 h 53"/>
                <a:gd name="T62" fmla="*/ 31 w 52"/>
                <a:gd name="T63" fmla="*/ 2 h 53"/>
                <a:gd name="T64" fmla="*/ 26 w 52"/>
                <a:gd name="T65" fmla="*/ 0 h 5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2" h="53">
                  <a:moveTo>
                    <a:pt x="26" y="0"/>
                  </a:moveTo>
                  <a:lnTo>
                    <a:pt x="21" y="2"/>
                  </a:lnTo>
                  <a:lnTo>
                    <a:pt x="17" y="3"/>
                  </a:lnTo>
                  <a:lnTo>
                    <a:pt x="12" y="5"/>
                  </a:lnTo>
                  <a:lnTo>
                    <a:pt x="8" y="9"/>
                  </a:lnTo>
                  <a:lnTo>
                    <a:pt x="5" y="12"/>
                  </a:lnTo>
                  <a:lnTo>
                    <a:pt x="3" y="17"/>
                  </a:lnTo>
                  <a:lnTo>
                    <a:pt x="1" y="22"/>
                  </a:lnTo>
                  <a:lnTo>
                    <a:pt x="0" y="27"/>
                  </a:lnTo>
                  <a:lnTo>
                    <a:pt x="1" y="32"/>
                  </a:lnTo>
                  <a:lnTo>
                    <a:pt x="3" y="37"/>
                  </a:lnTo>
                  <a:lnTo>
                    <a:pt x="5" y="42"/>
                  </a:lnTo>
                  <a:lnTo>
                    <a:pt x="8" y="46"/>
                  </a:lnTo>
                  <a:lnTo>
                    <a:pt x="12" y="49"/>
                  </a:lnTo>
                  <a:lnTo>
                    <a:pt x="17" y="51"/>
                  </a:lnTo>
                  <a:lnTo>
                    <a:pt x="21" y="53"/>
                  </a:lnTo>
                  <a:lnTo>
                    <a:pt x="26" y="53"/>
                  </a:lnTo>
                  <a:lnTo>
                    <a:pt x="31" y="53"/>
                  </a:lnTo>
                  <a:lnTo>
                    <a:pt x="37" y="51"/>
                  </a:lnTo>
                  <a:lnTo>
                    <a:pt x="40" y="49"/>
                  </a:lnTo>
                  <a:lnTo>
                    <a:pt x="45" y="46"/>
                  </a:lnTo>
                  <a:lnTo>
                    <a:pt x="47" y="42"/>
                  </a:lnTo>
                  <a:lnTo>
                    <a:pt x="50" y="37"/>
                  </a:lnTo>
                  <a:lnTo>
                    <a:pt x="51" y="32"/>
                  </a:lnTo>
                  <a:lnTo>
                    <a:pt x="52" y="27"/>
                  </a:lnTo>
                  <a:lnTo>
                    <a:pt x="51" y="22"/>
                  </a:lnTo>
                  <a:lnTo>
                    <a:pt x="50" y="17"/>
                  </a:lnTo>
                  <a:lnTo>
                    <a:pt x="47" y="12"/>
                  </a:lnTo>
                  <a:lnTo>
                    <a:pt x="45" y="9"/>
                  </a:lnTo>
                  <a:lnTo>
                    <a:pt x="40" y="5"/>
                  </a:lnTo>
                  <a:lnTo>
                    <a:pt x="37" y="3"/>
                  </a:lnTo>
                  <a:lnTo>
                    <a:pt x="31" y="2"/>
                  </a:lnTo>
                  <a:lnTo>
                    <a:pt x="26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6" name="Freeform 128"/>
            <p:cNvSpPr>
              <a:spLocks noEditPoints="1"/>
            </p:cNvSpPr>
            <p:nvPr/>
          </p:nvSpPr>
          <p:spPr bwMode="auto">
            <a:xfrm>
              <a:off x="2007533" y="6300085"/>
              <a:ext cx="746236" cy="460539"/>
            </a:xfrm>
            <a:custGeom>
              <a:avLst/>
              <a:gdLst>
                <a:gd name="T0" fmla="*/ 0 w 376"/>
                <a:gd name="T1" fmla="*/ 225 h 241"/>
                <a:gd name="T2" fmla="*/ 329 w 376"/>
                <a:gd name="T3" fmla="*/ 18 h 241"/>
                <a:gd name="T4" fmla="*/ 340 w 376"/>
                <a:gd name="T5" fmla="*/ 35 h 241"/>
                <a:gd name="T6" fmla="*/ 10 w 376"/>
                <a:gd name="T7" fmla="*/ 241 h 241"/>
                <a:gd name="T8" fmla="*/ 0 w 376"/>
                <a:gd name="T9" fmla="*/ 225 h 241"/>
                <a:gd name="T10" fmla="*/ 315 w 376"/>
                <a:gd name="T11" fmla="*/ 15 h 241"/>
                <a:gd name="T12" fmla="*/ 376 w 376"/>
                <a:gd name="T13" fmla="*/ 0 h 241"/>
                <a:gd name="T14" fmla="*/ 336 w 376"/>
                <a:gd name="T15" fmla="*/ 49 h 241"/>
                <a:gd name="T16" fmla="*/ 315 w 376"/>
                <a:gd name="T17" fmla="*/ 15 h 24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76" h="241">
                  <a:moveTo>
                    <a:pt x="0" y="225"/>
                  </a:moveTo>
                  <a:lnTo>
                    <a:pt x="329" y="18"/>
                  </a:lnTo>
                  <a:lnTo>
                    <a:pt x="340" y="35"/>
                  </a:lnTo>
                  <a:lnTo>
                    <a:pt x="10" y="241"/>
                  </a:lnTo>
                  <a:lnTo>
                    <a:pt x="0" y="225"/>
                  </a:lnTo>
                  <a:close/>
                  <a:moveTo>
                    <a:pt x="315" y="15"/>
                  </a:moveTo>
                  <a:lnTo>
                    <a:pt x="376" y="0"/>
                  </a:lnTo>
                  <a:lnTo>
                    <a:pt x="336" y="49"/>
                  </a:lnTo>
                  <a:lnTo>
                    <a:pt x="315" y="15"/>
                  </a:lnTo>
                  <a:close/>
                </a:path>
              </a:pathLst>
            </a:custGeom>
            <a:solidFill>
              <a:srgbClr val="000000"/>
            </a:solidFill>
            <a:ln w="1588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7" name="Freeform 129"/>
            <p:cNvSpPr>
              <a:spLocks noEditPoints="1"/>
            </p:cNvSpPr>
            <p:nvPr/>
          </p:nvSpPr>
          <p:spPr bwMode="auto">
            <a:xfrm>
              <a:off x="2004469" y="6320722"/>
              <a:ext cx="720725" cy="427038"/>
            </a:xfrm>
            <a:custGeom>
              <a:avLst/>
              <a:gdLst>
                <a:gd name="T0" fmla="*/ 0 w 454"/>
                <a:gd name="T1" fmla="*/ 261 h 269"/>
                <a:gd name="T2" fmla="*/ 34 w 454"/>
                <a:gd name="T3" fmla="*/ 241 h 269"/>
                <a:gd name="T4" fmla="*/ 39 w 454"/>
                <a:gd name="T5" fmla="*/ 249 h 269"/>
                <a:gd name="T6" fmla="*/ 5 w 454"/>
                <a:gd name="T7" fmla="*/ 269 h 269"/>
                <a:gd name="T8" fmla="*/ 0 w 454"/>
                <a:gd name="T9" fmla="*/ 261 h 269"/>
                <a:gd name="T10" fmla="*/ 60 w 454"/>
                <a:gd name="T11" fmla="*/ 226 h 269"/>
                <a:gd name="T12" fmla="*/ 93 w 454"/>
                <a:gd name="T13" fmla="*/ 207 h 269"/>
                <a:gd name="T14" fmla="*/ 99 w 454"/>
                <a:gd name="T15" fmla="*/ 215 h 269"/>
                <a:gd name="T16" fmla="*/ 65 w 454"/>
                <a:gd name="T17" fmla="*/ 235 h 269"/>
                <a:gd name="T18" fmla="*/ 60 w 454"/>
                <a:gd name="T19" fmla="*/ 226 h 269"/>
                <a:gd name="T20" fmla="*/ 119 w 454"/>
                <a:gd name="T21" fmla="*/ 192 h 269"/>
                <a:gd name="T22" fmla="*/ 153 w 454"/>
                <a:gd name="T23" fmla="*/ 172 h 269"/>
                <a:gd name="T24" fmla="*/ 158 w 454"/>
                <a:gd name="T25" fmla="*/ 181 h 269"/>
                <a:gd name="T26" fmla="*/ 123 w 454"/>
                <a:gd name="T27" fmla="*/ 200 h 269"/>
                <a:gd name="T28" fmla="*/ 119 w 454"/>
                <a:gd name="T29" fmla="*/ 192 h 269"/>
                <a:gd name="T30" fmla="*/ 179 w 454"/>
                <a:gd name="T31" fmla="*/ 158 h 269"/>
                <a:gd name="T32" fmla="*/ 212 w 454"/>
                <a:gd name="T33" fmla="*/ 138 h 269"/>
                <a:gd name="T34" fmla="*/ 218 w 454"/>
                <a:gd name="T35" fmla="*/ 146 h 269"/>
                <a:gd name="T36" fmla="*/ 183 w 454"/>
                <a:gd name="T37" fmla="*/ 166 h 269"/>
                <a:gd name="T38" fmla="*/ 179 w 454"/>
                <a:gd name="T39" fmla="*/ 158 h 269"/>
                <a:gd name="T40" fmla="*/ 238 w 454"/>
                <a:gd name="T41" fmla="*/ 124 h 269"/>
                <a:gd name="T42" fmla="*/ 272 w 454"/>
                <a:gd name="T43" fmla="*/ 104 h 269"/>
                <a:gd name="T44" fmla="*/ 276 w 454"/>
                <a:gd name="T45" fmla="*/ 112 h 269"/>
                <a:gd name="T46" fmla="*/ 242 w 454"/>
                <a:gd name="T47" fmla="*/ 132 h 269"/>
                <a:gd name="T48" fmla="*/ 238 w 454"/>
                <a:gd name="T49" fmla="*/ 124 h 269"/>
                <a:gd name="T50" fmla="*/ 296 w 454"/>
                <a:gd name="T51" fmla="*/ 88 h 269"/>
                <a:gd name="T52" fmla="*/ 330 w 454"/>
                <a:gd name="T53" fmla="*/ 70 h 269"/>
                <a:gd name="T54" fmla="*/ 336 w 454"/>
                <a:gd name="T55" fmla="*/ 78 h 269"/>
                <a:gd name="T56" fmla="*/ 302 w 454"/>
                <a:gd name="T57" fmla="*/ 98 h 269"/>
                <a:gd name="T58" fmla="*/ 296 w 454"/>
                <a:gd name="T59" fmla="*/ 88 h 269"/>
                <a:gd name="T60" fmla="*/ 356 w 454"/>
                <a:gd name="T61" fmla="*/ 54 h 269"/>
                <a:gd name="T62" fmla="*/ 390 w 454"/>
                <a:gd name="T63" fmla="*/ 34 h 269"/>
                <a:gd name="T64" fmla="*/ 395 w 454"/>
                <a:gd name="T65" fmla="*/ 44 h 269"/>
                <a:gd name="T66" fmla="*/ 361 w 454"/>
                <a:gd name="T67" fmla="*/ 62 h 269"/>
                <a:gd name="T68" fmla="*/ 356 w 454"/>
                <a:gd name="T69" fmla="*/ 54 h 269"/>
                <a:gd name="T70" fmla="*/ 415 w 454"/>
                <a:gd name="T71" fmla="*/ 20 h 269"/>
                <a:gd name="T72" fmla="*/ 449 w 454"/>
                <a:gd name="T73" fmla="*/ 0 h 269"/>
                <a:gd name="T74" fmla="*/ 454 w 454"/>
                <a:gd name="T75" fmla="*/ 8 h 269"/>
                <a:gd name="T76" fmla="*/ 421 w 454"/>
                <a:gd name="T77" fmla="*/ 28 h 269"/>
                <a:gd name="T78" fmla="*/ 415 w 454"/>
                <a:gd name="T79" fmla="*/ 20 h 26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454" h="269">
                  <a:moveTo>
                    <a:pt x="0" y="261"/>
                  </a:moveTo>
                  <a:lnTo>
                    <a:pt x="34" y="241"/>
                  </a:lnTo>
                  <a:lnTo>
                    <a:pt x="39" y="249"/>
                  </a:lnTo>
                  <a:lnTo>
                    <a:pt x="5" y="269"/>
                  </a:lnTo>
                  <a:lnTo>
                    <a:pt x="0" y="261"/>
                  </a:lnTo>
                  <a:close/>
                  <a:moveTo>
                    <a:pt x="60" y="226"/>
                  </a:moveTo>
                  <a:lnTo>
                    <a:pt x="93" y="207"/>
                  </a:lnTo>
                  <a:lnTo>
                    <a:pt x="99" y="215"/>
                  </a:lnTo>
                  <a:lnTo>
                    <a:pt x="65" y="235"/>
                  </a:lnTo>
                  <a:lnTo>
                    <a:pt x="60" y="226"/>
                  </a:lnTo>
                  <a:close/>
                  <a:moveTo>
                    <a:pt x="119" y="192"/>
                  </a:moveTo>
                  <a:lnTo>
                    <a:pt x="153" y="172"/>
                  </a:lnTo>
                  <a:lnTo>
                    <a:pt x="158" y="181"/>
                  </a:lnTo>
                  <a:lnTo>
                    <a:pt x="123" y="200"/>
                  </a:lnTo>
                  <a:lnTo>
                    <a:pt x="119" y="192"/>
                  </a:lnTo>
                  <a:close/>
                  <a:moveTo>
                    <a:pt x="179" y="158"/>
                  </a:moveTo>
                  <a:lnTo>
                    <a:pt x="212" y="138"/>
                  </a:lnTo>
                  <a:lnTo>
                    <a:pt x="218" y="146"/>
                  </a:lnTo>
                  <a:lnTo>
                    <a:pt x="183" y="166"/>
                  </a:lnTo>
                  <a:lnTo>
                    <a:pt x="179" y="158"/>
                  </a:lnTo>
                  <a:close/>
                  <a:moveTo>
                    <a:pt x="238" y="124"/>
                  </a:moveTo>
                  <a:lnTo>
                    <a:pt x="272" y="104"/>
                  </a:lnTo>
                  <a:lnTo>
                    <a:pt x="276" y="112"/>
                  </a:lnTo>
                  <a:lnTo>
                    <a:pt x="242" y="132"/>
                  </a:lnTo>
                  <a:lnTo>
                    <a:pt x="238" y="124"/>
                  </a:lnTo>
                  <a:close/>
                  <a:moveTo>
                    <a:pt x="296" y="88"/>
                  </a:moveTo>
                  <a:lnTo>
                    <a:pt x="330" y="70"/>
                  </a:lnTo>
                  <a:lnTo>
                    <a:pt x="336" y="78"/>
                  </a:lnTo>
                  <a:lnTo>
                    <a:pt x="302" y="98"/>
                  </a:lnTo>
                  <a:lnTo>
                    <a:pt x="296" y="88"/>
                  </a:lnTo>
                  <a:close/>
                  <a:moveTo>
                    <a:pt x="356" y="54"/>
                  </a:moveTo>
                  <a:lnTo>
                    <a:pt x="390" y="34"/>
                  </a:lnTo>
                  <a:lnTo>
                    <a:pt x="395" y="44"/>
                  </a:lnTo>
                  <a:lnTo>
                    <a:pt x="361" y="62"/>
                  </a:lnTo>
                  <a:lnTo>
                    <a:pt x="356" y="54"/>
                  </a:lnTo>
                  <a:close/>
                  <a:moveTo>
                    <a:pt x="415" y="20"/>
                  </a:moveTo>
                  <a:lnTo>
                    <a:pt x="449" y="0"/>
                  </a:lnTo>
                  <a:lnTo>
                    <a:pt x="454" y="8"/>
                  </a:lnTo>
                  <a:lnTo>
                    <a:pt x="421" y="28"/>
                  </a:lnTo>
                  <a:lnTo>
                    <a:pt x="415" y="20"/>
                  </a:lnTo>
                  <a:close/>
                </a:path>
              </a:pathLst>
            </a:custGeom>
            <a:solidFill>
              <a:srgbClr val="000000"/>
            </a:solidFill>
            <a:ln w="1588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8" name="Line 130"/>
            <p:cNvSpPr>
              <a:spLocks noChangeShapeType="1"/>
            </p:cNvSpPr>
            <p:nvPr/>
          </p:nvSpPr>
          <p:spPr bwMode="auto">
            <a:xfrm flipV="1">
              <a:off x="3590382" y="6306435"/>
              <a:ext cx="747713" cy="46672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139" name="Line 131"/>
            <p:cNvSpPr>
              <a:spLocks noChangeShapeType="1"/>
            </p:cNvSpPr>
            <p:nvPr/>
          </p:nvSpPr>
          <p:spPr bwMode="auto">
            <a:xfrm>
              <a:off x="1991769" y="5182485"/>
              <a:ext cx="4763" cy="159702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140" name="Freeform 132"/>
            <p:cNvSpPr>
              <a:spLocks noEditPoints="1"/>
            </p:cNvSpPr>
            <p:nvPr/>
          </p:nvSpPr>
          <p:spPr bwMode="auto">
            <a:xfrm>
              <a:off x="2734719" y="4742747"/>
              <a:ext cx="19050" cy="1585913"/>
            </a:xfrm>
            <a:custGeom>
              <a:avLst/>
              <a:gdLst>
                <a:gd name="T0" fmla="*/ 10 w 12"/>
                <a:gd name="T1" fmla="*/ 40 h 999"/>
                <a:gd name="T2" fmla="*/ 0 w 12"/>
                <a:gd name="T3" fmla="*/ 0 h 999"/>
                <a:gd name="T4" fmla="*/ 10 w 12"/>
                <a:gd name="T5" fmla="*/ 69 h 999"/>
                <a:gd name="T6" fmla="*/ 1 w 12"/>
                <a:gd name="T7" fmla="*/ 108 h 999"/>
                <a:gd name="T8" fmla="*/ 10 w 12"/>
                <a:gd name="T9" fmla="*/ 69 h 999"/>
                <a:gd name="T10" fmla="*/ 10 w 12"/>
                <a:gd name="T11" fmla="*/ 176 h 999"/>
                <a:gd name="T12" fmla="*/ 1 w 12"/>
                <a:gd name="T13" fmla="*/ 137 h 999"/>
                <a:gd name="T14" fmla="*/ 10 w 12"/>
                <a:gd name="T15" fmla="*/ 205 h 999"/>
                <a:gd name="T16" fmla="*/ 1 w 12"/>
                <a:gd name="T17" fmla="*/ 245 h 999"/>
                <a:gd name="T18" fmla="*/ 10 w 12"/>
                <a:gd name="T19" fmla="*/ 205 h 999"/>
                <a:gd name="T20" fmla="*/ 10 w 12"/>
                <a:gd name="T21" fmla="*/ 313 h 999"/>
                <a:gd name="T22" fmla="*/ 1 w 12"/>
                <a:gd name="T23" fmla="*/ 275 h 999"/>
                <a:gd name="T24" fmla="*/ 10 w 12"/>
                <a:gd name="T25" fmla="*/ 343 h 999"/>
                <a:gd name="T26" fmla="*/ 1 w 12"/>
                <a:gd name="T27" fmla="*/ 382 h 999"/>
                <a:gd name="T28" fmla="*/ 10 w 12"/>
                <a:gd name="T29" fmla="*/ 343 h 999"/>
                <a:gd name="T30" fmla="*/ 10 w 12"/>
                <a:gd name="T31" fmla="*/ 451 h 999"/>
                <a:gd name="T32" fmla="*/ 1 w 12"/>
                <a:gd name="T33" fmla="*/ 411 h 999"/>
                <a:gd name="T34" fmla="*/ 10 w 12"/>
                <a:gd name="T35" fmla="*/ 480 h 999"/>
                <a:gd name="T36" fmla="*/ 1 w 12"/>
                <a:gd name="T37" fmla="*/ 519 h 999"/>
                <a:gd name="T38" fmla="*/ 10 w 12"/>
                <a:gd name="T39" fmla="*/ 480 h 999"/>
                <a:gd name="T40" fmla="*/ 12 w 12"/>
                <a:gd name="T41" fmla="*/ 587 h 999"/>
                <a:gd name="T42" fmla="*/ 1 w 12"/>
                <a:gd name="T43" fmla="*/ 549 h 999"/>
                <a:gd name="T44" fmla="*/ 12 w 12"/>
                <a:gd name="T45" fmla="*/ 617 h 999"/>
                <a:gd name="T46" fmla="*/ 1 w 12"/>
                <a:gd name="T47" fmla="*/ 657 h 999"/>
                <a:gd name="T48" fmla="*/ 12 w 12"/>
                <a:gd name="T49" fmla="*/ 617 h 999"/>
                <a:gd name="T50" fmla="*/ 12 w 12"/>
                <a:gd name="T51" fmla="*/ 725 h 999"/>
                <a:gd name="T52" fmla="*/ 1 w 12"/>
                <a:gd name="T53" fmla="*/ 686 h 999"/>
                <a:gd name="T54" fmla="*/ 12 w 12"/>
                <a:gd name="T55" fmla="*/ 754 h 999"/>
                <a:gd name="T56" fmla="*/ 1 w 12"/>
                <a:gd name="T57" fmla="*/ 793 h 999"/>
                <a:gd name="T58" fmla="*/ 12 w 12"/>
                <a:gd name="T59" fmla="*/ 754 h 999"/>
                <a:gd name="T60" fmla="*/ 12 w 12"/>
                <a:gd name="T61" fmla="*/ 862 h 999"/>
                <a:gd name="T62" fmla="*/ 1 w 12"/>
                <a:gd name="T63" fmla="*/ 823 h 999"/>
                <a:gd name="T64" fmla="*/ 12 w 12"/>
                <a:gd name="T65" fmla="*/ 892 h 999"/>
                <a:gd name="T66" fmla="*/ 2 w 12"/>
                <a:gd name="T67" fmla="*/ 931 h 999"/>
                <a:gd name="T68" fmla="*/ 12 w 12"/>
                <a:gd name="T69" fmla="*/ 892 h 999"/>
                <a:gd name="T70" fmla="*/ 12 w 12"/>
                <a:gd name="T71" fmla="*/ 999 h 999"/>
                <a:gd name="T72" fmla="*/ 2 w 12"/>
                <a:gd name="T73" fmla="*/ 960 h 99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" h="999">
                  <a:moveTo>
                    <a:pt x="10" y="0"/>
                  </a:moveTo>
                  <a:lnTo>
                    <a:pt x="10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10" y="0"/>
                  </a:lnTo>
                  <a:close/>
                  <a:moveTo>
                    <a:pt x="10" y="69"/>
                  </a:moveTo>
                  <a:lnTo>
                    <a:pt x="10" y="108"/>
                  </a:lnTo>
                  <a:lnTo>
                    <a:pt x="1" y="108"/>
                  </a:lnTo>
                  <a:lnTo>
                    <a:pt x="0" y="69"/>
                  </a:lnTo>
                  <a:lnTo>
                    <a:pt x="10" y="69"/>
                  </a:lnTo>
                  <a:close/>
                  <a:moveTo>
                    <a:pt x="10" y="137"/>
                  </a:moveTo>
                  <a:lnTo>
                    <a:pt x="10" y="176"/>
                  </a:lnTo>
                  <a:lnTo>
                    <a:pt x="1" y="176"/>
                  </a:lnTo>
                  <a:lnTo>
                    <a:pt x="1" y="137"/>
                  </a:lnTo>
                  <a:lnTo>
                    <a:pt x="10" y="137"/>
                  </a:lnTo>
                  <a:close/>
                  <a:moveTo>
                    <a:pt x="10" y="205"/>
                  </a:moveTo>
                  <a:lnTo>
                    <a:pt x="10" y="245"/>
                  </a:lnTo>
                  <a:lnTo>
                    <a:pt x="1" y="245"/>
                  </a:lnTo>
                  <a:lnTo>
                    <a:pt x="1" y="205"/>
                  </a:lnTo>
                  <a:lnTo>
                    <a:pt x="10" y="205"/>
                  </a:lnTo>
                  <a:close/>
                  <a:moveTo>
                    <a:pt x="10" y="275"/>
                  </a:moveTo>
                  <a:lnTo>
                    <a:pt x="10" y="313"/>
                  </a:lnTo>
                  <a:lnTo>
                    <a:pt x="1" y="313"/>
                  </a:lnTo>
                  <a:lnTo>
                    <a:pt x="1" y="275"/>
                  </a:lnTo>
                  <a:lnTo>
                    <a:pt x="10" y="275"/>
                  </a:lnTo>
                  <a:close/>
                  <a:moveTo>
                    <a:pt x="10" y="343"/>
                  </a:moveTo>
                  <a:lnTo>
                    <a:pt x="10" y="382"/>
                  </a:lnTo>
                  <a:lnTo>
                    <a:pt x="1" y="382"/>
                  </a:lnTo>
                  <a:lnTo>
                    <a:pt x="1" y="343"/>
                  </a:lnTo>
                  <a:lnTo>
                    <a:pt x="10" y="343"/>
                  </a:lnTo>
                  <a:close/>
                  <a:moveTo>
                    <a:pt x="10" y="411"/>
                  </a:moveTo>
                  <a:lnTo>
                    <a:pt x="10" y="451"/>
                  </a:lnTo>
                  <a:lnTo>
                    <a:pt x="1" y="451"/>
                  </a:lnTo>
                  <a:lnTo>
                    <a:pt x="1" y="411"/>
                  </a:lnTo>
                  <a:lnTo>
                    <a:pt x="10" y="411"/>
                  </a:lnTo>
                  <a:close/>
                  <a:moveTo>
                    <a:pt x="10" y="480"/>
                  </a:moveTo>
                  <a:lnTo>
                    <a:pt x="10" y="519"/>
                  </a:lnTo>
                  <a:lnTo>
                    <a:pt x="1" y="519"/>
                  </a:lnTo>
                  <a:lnTo>
                    <a:pt x="1" y="480"/>
                  </a:lnTo>
                  <a:lnTo>
                    <a:pt x="10" y="480"/>
                  </a:lnTo>
                  <a:close/>
                  <a:moveTo>
                    <a:pt x="10" y="549"/>
                  </a:moveTo>
                  <a:lnTo>
                    <a:pt x="12" y="587"/>
                  </a:lnTo>
                  <a:lnTo>
                    <a:pt x="1" y="587"/>
                  </a:lnTo>
                  <a:lnTo>
                    <a:pt x="1" y="549"/>
                  </a:lnTo>
                  <a:lnTo>
                    <a:pt x="10" y="549"/>
                  </a:lnTo>
                  <a:close/>
                  <a:moveTo>
                    <a:pt x="12" y="617"/>
                  </a:moveTo>
                  <a:lnTo>
                    <a:pt x="12" y="657"/>
                  </a:lnTo>
                  <a:lnTo>
                    <a:pt x="1" y="657"/>
                  </a:lnTo>
                  <a:lnTo>
                    <a:pt x="1" y="617"/>
                  </a:lnTo>
                  <a:lnTo>
                    <a:pt x="12" y="617"/>
                  </a:lnTo>
                  <a:close/>
                  <a:moveTo>
                    <a:pt x="12" y="686"/>
                  </a:moveTo>
                  <a:lnTo>
                    <a:pt x="12" y="725"/>
                  </a:lnTo>
                  <a:lnTo>
                    <a:pt x="1" y="725"/>
                  </a:lnTo>
                  <a:lnTo>
                    <a:pt x="1" y="686"/>
                  </a:lnTo>
                  <a:lnTo>
                    <a:pt x="12" y="686"/>
                  </a:lnTo>
                  <a:close/>
                  <a:moveTo>
                    <a:pt x="12" y="754"/>
                  </a:moveTo>
                  <a:lnTo>
                    <a:pt x="12" y="793"/>
                  </a:lnTo>
                  <a:lnTo>
                    <a:pt x="1" y="793"/>
                  </a:lnTo>
                  <a:lnTo>
                    <a:pt x="1" y="754"/>
                  </a:lnTo>
                  <a:lnTo>
                    <a:pt x="12" y="754"/>
                  </a:lnTo>
                  <a:close/>
                  <a:moveTo>
                    <a:pt x="12" y="823"/>
                  </a:moveTo>
                  <a:lnTo>
                    <a:pt x="12" y="862"/>
                  </a:lnTo>
                  <a:lnTo>
                    <a:pt x="2" y="862"/>
                  </a:lnTo>
                  <a:lnTo>
                    <a:pt x="1" y="823"/>
                  </a:lnTo>
                  <a:lnTo>
                    <a:pt x="12" y="823"/>
                  </a:lnTo>
                  <a:close/>
                  <a:moveTo>
                    <a:pt x="12" y="892"/>
                  </a:moveTo>
                  <a:lnTo>
                    <a:pt x="12" y="931"/>
                  </a:lnTo>
                  <a:lnTo>
                    <a:pt x="2" y="931"/>
                  </a:lnTo>
                  <a:lnTo>
                    <a:pt x="2" y="892"/>
                  </a:lnTo>
                  <a:lnTo>
                    <a:pt x="12" y="892"/>
                  </a:lnTo>
                  <a:close/>
                  <a:moveTo>
                    <a:pt x="12" y="960"/>
                  </a:moveTo>
                  <a:lnTo>
                    <a:pt x="12" y="999"/>
                  </a:lnTo>
                  <a:lnTo>
                    <a:pt x="2" y="999"/>
                  </a:lnTo>
                  <a:lnTo>
                    <a:pt x="2" y="960"/>
                  </a:lnTo>
                  <a:lnTo>
                    <a:pt x="12" y="960"/>
                  </a:lnTo>
                  <a:close/>
                </a:path>
              </a:pathLst>
            </a:custGeom>
            <a:solidFill>
              <a:srgbClr val="000000"/>
            </a:solidFill>
            <a:ln w="1588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1" name="Line 133"/>
            <p:cNvSpPr>
              <a:spLocks noChangeShapeType="1"/>
            </p:cNvSpPr>
            <p:nvPr/>
          </p:nvSpPr>
          <p:spPr bwMode="auto">
            <a:xfrm>
              <a:off x="4322219" y="4718935"/>
              <a:ext cx="4763" cy="1598613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142" name="Line 134"/>
            <p:cNvSpPr>
              <a:spLocks noChangeShapeType="1"/>
            </p:cNvSpPr>
            <p:nvPr/>
          </p:nvSpPr>
          <p:spPr bwMode="auto">
            <a:xfrm>
              <a:off x="3603082" y="5182485"/>
              <a:ext cx="3175" cy="159702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143" name="Line 135"/>
            <p:cNvSpPr>
              <a:spLocks noChangeShapeType="1"/>
            </p:cNvSpPr>
            <p:nvPr/>
          </p:nvSpPr>
          <p:spPr bwMode="auto">
            <a:xfrm flipV="1">
              <a:off x="1979069" y="4730047"/>
              <a:ext cx="733425" cy="423863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144" name="Line 136"/>
            <p:cNvSpPr>
              <a:spLocks noChangeShapeType="1"/>
            </p:cNvSpPr>
            <p:nvPr/>
          </p:nvSpPr>
          <p:spPr bwMode="auto">
            <a:xfrm flipV="1">
              <a:off x="3582444" y="4725285"/>
              <a:ext cx="725488" cy="436563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145" name="Freeform 137"/>
            <p:cNvSpPr>
              <a:spLocks noEditPoints="1"/>
            </p:cNvSpPr>
            <p:nvPr/>
          </p:nvSpPr>
          <p:spPr bwMode="auto">
            <a:xfrm>
              <a:off x="2750594" y="6320722"/>
              <a:ext cx="1587500" cy="17463"/>
            </a:xfrm>
            <a:custGeom>
              <a:avLst/>
              <a:gdLst>
                <a:gd name="T0" fmla="*/ 39 w 1000"/>
                <a:gd name="T1" fmla="*/ 0 h 11"/>
                <a:gd name="T2" fmla="*/ 0 w 1000"/>
                <a:gd name="T3" fmla="*/ 11 h 11"/>
                <a:gd name="T4" fmla="*/ 69 w 1000"/>
                <a:gd name="T5" fmla="*/ 0 h 11"/>
                <a:gd name="T6" fmla="*/ 109 w 1000"/>
                <a:gd name="T7" fmla="*/ 11 h 11"/>
                <a:gd name="T8" fmla="*/ 69 w 1000"/>
                <a:gd name="T9" fmla="*/ 0 h 11"/>
                <a:gd name="T10" fmla="*/ 177 w 1000"/>
                <a:gd name="T11" fmla="*/ 0 h 11"/>
                <a:gd name="T12" fmla="*/ 138 w 1000"/>
                <a:gd name="T13" fmla="*/ 11 h 11"/>
                <a:gd name="T14" fmla="*/ 206 w 1000"/>
                <a:gd name="T15" fmla="*/ 0 h 11"/>
                <a:gd name="T16" fmla="*/ 245 w 1000"/>
                <a:gd name="T17" fmla="*/ 11 h 11"/>
                <a:gd name="T18" fmla="*/ 206 w 1000"/>
                <a:gd name="T19" fmla="*/ 0 h 11"/>
                <a:gd name="T20" fmla="*/ 314 w 1000"/>
                <a:gd name="T21" fmla="*/ 0 h 11"/>
                <a:gd name="T22" fmla="*/ 274 w 1000"/>
                <a:gd name="T23" fmla="*/ 11 h 11"/>
                <a:gd name="T24" fmla="*/ 344 w 1000"/>
                <a:gd name="T25" fmla="*/ 0 h 11"/>
                <a:gd name="T26" fmla="*/ 382 w 1000"/>
                <a:gd name="T27" fmla="*/ 11 h 11"/>
                <a:gd name="T28" fmla="*/ 344 w 1000"/>
                <a:gd name="T29" fmla="*/ 0 h 11"/>
                <a:gd name="T30" fmla="*/ 451 w 1000"/>
                <a:gd name="T31" fmla="*/ 0 h 11"/>
                <a:gd name="T32" fmla="*/ 412 w 1000"/>
                <a:gd name="T33" fmla="*/ 11 h 11"/>
                <a:gd name="T34" fmla="*/ 480 w 1000"/>
                <a:gd name="T35" fmla="*/ 0 h 11"/>
                <a:gd name="T36" fmla="*/ 520 w 1000"/>
                <a:gd name="T37" fmla="*/ 11 h 11"/>
                <a:gd name="T38" fmla="*/ 480 w 1000"/>
                <a:gd name="T39" fmla="*/ 0 h 11"/>
                <a:gd name="T40" fmla="*/ 588 w 1000"/>
                <a:gd name="T41" fmla="*/ 0 h 11"/>
                <a:gd name="T42" fmla="*/ 549 w 1000"/>
                <a:gd name="T43" fmla="*/ 11 h 11"/>
                <a:gd name="T44" fmla="*/ 618 w 1000"/>
                <a:gd name="T45" fmla="*/ 0 h 11"/>
                <a:gd name="T46" fmla="*/ 656 w 1000"/>
                <a:gd name="T47" fmla="*/ 11 h 11"/>
                <a:gd name="T48" fmla="*/ 618 w 1000"/>
                <a:gd name="T49" fmla="*/ 0 h 11"/>
                <a:gd name="T50" fmla="*/ 726 w 1000"/>
                <a:gd name="T51" fmla="*/ 0 h 11"/>
                <a:gd name="T52" fmla="*/ 686 w 1000"/>
                <a:gd name="T53" fmla="*/ 11 h 11"/>
                <a:gd name="T54" fmla="*/ 755 w 1000"/>
                <a:gd name="T55" fmla="*/ 0 h 11"/>
                <a:gd name="T56" fmla="*/ 794 w 1000"/>
                <a:gd name="T57" fmla="*/ 11 h 11"/>
                <a:gd name="T58" fmla="*/ 755 w 1000"/>
                <a:gd name="T59" fmla="*/ 0 h 11"/>
                <a:gd name="T60" fmla="*/ 862 w 1000"/>
                <a:gd name="T61" fmla="*/ 0 h 11"/>
                <a:gd name="T62" fmla="*/ 823 w 1000"/>
                <a:gd name="T63" fmla="*/ 11 h 11"/>
                <a:gd name="T64" fmla="*/ 892 w 1000"/>
                <a:gd name="T65" fmla="*/ 0 h 11"/>
                <a:gd name="T66" fmla="*/ 932 w 1000"/>
                <a:gd name="T67" fmla="*/ 11 h 11"/>
                <a:gd name="T68" fmla="*/ 892 w 1000"/>
                <a:gd name="T69" fmla="*/ 0 h 11"/>
                <a:gd name="T70" fmla="*/ 1000 w 1000"/>
                <a:gd name="T71" fmla="*/ 0 h 11"/>
                <a:gd name="T72" fmla="*/ 961 w 1000"/>
                <a:gd name="T73" fmla="*/ 11 h 1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000" h="11">
                  <a:moveTo>
                    <a:pt x="0" y="0"/>
                  </a:moveTo>
                  <a:lnTo>
                    <a:pt x="39" y="0"/>
                  </a:lnTo>
                  <a:lnTo>
                    <a:pt x="39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69" y="0"/>
                  </a:moveTo>
                  <a:lnTo>
                    <a:pt x="109" y="0"/>
                  </a:lnTo>
                  <a:lnTo>
                    <a:pt x="109" y="11"/>
                  </a:lnTo>
                  <a:lnTo>
                    <a:pt x="69" y="11"/>
                  </a:lnTo>
                  <a:lnTo>
                    <a:pt x="69" y="0"/>
                  </a:lnTo>
                  <a:close/>
                  <a:moveTo>
                    <a:pt x="138" y="0"/>
                  </a:moveTo>
                  <a:lnTo>
                    <a:pt x="177" y="0"/>
                  </a:lnTo>
                  <a:lnTo>
                    <a:pt x="177" y="11"/>
                  </a:lnTo>
                  <a:lnTo>
                    <a:pt x="138" y="11"/>
                  </a:lnTo>
                  <a:lnTo>
                    <a:pt x="138" y="0"/>
                  </a:lnTo>
                  <a:close/>
                  <a:moveTo>
                    <a:pt x="206" y="0"/>
                  </a:moveTo>
                  <a:lnTo>
                    <a:pt x="245" y="0"/>
                  </a:lnTo>
                  <a:lnTo>
                    <a:pt x="245" y="11"/>
                  </a:lnTo>
                  <a:lnTo>
                    <a:pt x="206" y="11"/>
                  </a:lnTo>
                  <a:lnTo>
                    <a:pt x="206" y="0"/>
                  </a:lnTo>
                  <a:close/>
                  <a:moveTo>
                    <a:pt x="274" y="0"/>
                  </a:moveTo>
                  <a:lnTo>
                    <a:pt x="314" y="0"/>
                  </a:lnTo>
                  <a:lnTo>
                    <a:pt x="314" y="11"/>
                  </a:lnTo>
                  <a:lnTo>
                    <a:pt x="274" y="11"/>
                  </a:lnTo>
                  <a:lnTo>
                    <a:pt x="274" y="0"/>
                  </a:lnTo>
                  <a:close/>
                  <a:moveTo>
                    <a:pt x="344" y="0"/>
                  </a:moveTo>
                  <a:lnTo>
                    <a:pt x="382" y="0"/>
                  </a:lnTo>
                  <a:lnTo>
                    <a:pt x="382" y="11"/>
                  </a:lnTo>
                  <a:lnTo>
                    <a:pt x="344" y="11"/>
                  </a:lnTo>
                  <a:lnTo>
                    <a:pt x="344" y="0"/>
                  </a:lnTo>
                  <a:close/>
                  <a:moveTo>
                    <a:pt x="412" y="0"/>
                  </a:moveTo>
                  <a:lnTo>
                    <a:pt x="451" y="0"/>
                  </a:lnTo>
                  <a:lnTo>
                    <a:pt x="451" y="11"/>
                  </a:lnTo>
                  <a:lnTo>
                    <a:pt x="412" y="11"/>
                  </a:lnTo>
                  <a:lnTo>
                    <a:pt x="412" y="0"/>
                  </a:lnTo>
                  <a:close/>
                  <a:moveTo>
                    <a:pt x="480" y="0"/>
                  </a:moveTo>
                  <a:lnTo>
                    <a:pt x="520" y="0"/>
                  </a:lnTo>
                  <a:lnTo>
                    <a:pt x="520" y="11"/>
                  </a:lnTo>
                  <a:lnTo>
                    <a:pt x="480" y="11"/>
                  </a:lnTo>
                  <a:lnTo>
                    <a:pt x="480" y="0"/>
                  </a:lnTo>
                  <a:close/>
                  <a:moveTo>
                    <a:pt x="549" y="0"/>
                  </a:moveTo>
                  <a:lnTo>
                    <a:pt x="588" y="0"/>
                  </a:lnTo>
                  <a:lnTo>
                    <a:pt x="588" y="11"/>
                  </a:lnTo>
                  <a:lnTo>
                    <a:pt x="549" y="11"/>
                  </a:lnTo>
                  <a:lnTo>
                    <a:pt x="549" y="0"/>
                  </a:lnTo>
                  <a:close/>
                  <a:moveTo>
                    <a:pt x="618" y="0"/>
                  </a:moveTo>
                  <a:lnTo>
                    <a:pt x="656" y="0"/>
                  </a:lnTo>
                  <a:lnTo>
                    <a:pt x="656" y="11"/>
                  </a:lnTo>
                  <a:lnTo>
                    <a:pt x="618" y="11"/>
                  </a:lnTo>
                  <a:lnTo>
                    <a:pt x="618" y="0"/>
                  </a:lnTo>
                  <a:close/>
                  <a:moveTo>
                    <a:pt x="686" y="0"/>
                  </a:moveTo>
                  <a:lnTo>
                    <a:pt x="726" y="0"/>
                  </a:lnTo>
                  <a:lnTo>
                    <a:pt x="726" y="11"/>
                  </a:lnTo>
                  <a:lnTo>
                    <a:pt x="686" y="11"/>
                  </a:lnTo>
                  <a:lnTo>
                    <a:pt x="686" y="0"/>
                  </a:lnTo>
                  <a:close/>
                  <a:moveTo>
                    <a:pt x="755" y="0"/>
                  </a:moveTo>
                  <a:lnTo>
                    <a:pt x="794" y="0"/>
                  </a:lnTo>
                  <a:lnTo>
                    <a:pt x="794" y="11"/>
                  </a:lnTo>
                  <a:lnTo>
                    <a:pt x="755" y="11"/>
                  </a:lnTo>
                  <a:lnTo>
                    <a:pt x="755" y="0"/>
                  </a:lnTo>
                  <a:close/>
                  <a:moveTo>
                    <a:pt x="823" y="0"/>
                  </a:moveTo>
                  <a:lnTo>
                    <a:pt x="862" y="0"/>
                  </a:lnTo>
                  <a:lnTo>
                    <a:pt x="862" y="11"/>
                  </a:lnTo>
                  <a:lnTo>
                    <a:pt x="823" y="11"/>
                  </a:lnTo>
                  <a:lnTo>
                    <a:pt x="823" y="0"/>
                  </a:lnTo>
                  <a:close/>
                  <a:moveTo>
                    <a:pt x="892" y="0"/>
                  </a:moveTo>
                  <a:lnTo>
                    <a:pt x="932" y="0"/>
                  </a:lnTo>
                  <a:lnTo>
                    <a:pt x="932" y="11"/>
                  </a:lnTo>
                  <a:lnTo>
                    <a:pt x="892" y="11"/>
                  </a:lnTo>
                  <a:lnTo>
                    <a:pt x="892" y="0"/>
                  </a:lnTo>
                  <a:close/>
                  <a:moveTo>
                    <a:pt x="961" y="0"/>
                  </a:moveTo>
                  <a:lnTo>
                    <a:pt x="1000" y="0"/>
                  </a:lnTo>
                  <a:lnTo>
                    <a:pt x="1000" y="11"/>
                  </a:lnTo>
                  <a:lnTo>
                    <a:pt x="961" y="11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000000"/>
            </a:solidFill>
            <a:ln w="1588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6" name="Line 138"/>
            <p:cNvSpPr>
              <a:spLocks noChangeShapeType="1"/>
            </p:cNvSpPr>
            <p:nvPr/>
          </p:nvSpPr>
          <p:spPr bwMode="auto">
            <a:xfrm>
              <a:off x="2007644" y="5168197"/>
              <a:ext cx="1597025" cy="158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147" name="Line 139"/>
            <p:cNvSpPr>
              <a:spLocks noChangeShapeType="1"/>
            </p:cNvSpPr>
            <p:nvPr/>
          </p:nvSpPr>
          <p:spPr bwMode="auto">
            <a:xfrm>
              <a:off x="1998119" y="6779510"/>
              <a:ext cx="1598613" cy="158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148" name="Line 140"/>
            <p:cNvSpPr>
              <a:spLocks noChangeShapeType="1"/>
            </p:cNvSpPr>
            <p:nvPr/>
          </p:nvSpPr>
          <p:spPr bwMode="auto">
            <a:xfrm>
              <a:off x="2706144" y="4722110"/>
              <a:ext cx="1595438" cy="158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149" name="Freeform 141"/>
            <p:cNvSpPr/>
            <p:nvPr/>
          </p:nvSpPr>
          <p:spPr bwMode="auto">
            <a:xfrm>
              <a:off x="3558632" y="6725535"/>
              <a:ext cx="82550" cy="82550"/>
            </a:xfrm>
            <a:custGeom>
              <a:avLst/>
              <a:gdLst>
                <a:gd name="T0" fmla="*/ 26 w 52"/>
                <a:gd name="T1" fmla="*/ 0 h 52"/>
                <a:gd name="T2" fmla="*/ 22 w 52"/>
                <a:gd name="T3" fmla="*/ 0 h 52"/>
                <a:gd name="T4" fmla="*/ 16 w 52"/>
                <a:gd name="T5" fmla="*/ 3 h 52"/>
                <a:gd name="T6" fmla="*/ 12 w 52"/>
                <a:gd name="T7" fmla="*/ 5 h 52"/>
                <a:gd name="T8" fmla="*/ 9 w 52"/>
                <a:gd name="T9" fmla="*/ 7 h 52"/>
                <a:gd name="T10" fmla="*/ 5 w 52"/>
                <a:gd name="T11" fmla="*/ 12 h 52"/>
                <a:gd name="T12" fmla="*/ 3 w 52"/>
                <a:gd name="T13" fmla="*/ 16 h 52"/>
                <a:gd name="T14" fmla="*/ 2 w 52"/>
                <a:gd name="T15" fmla="*/ 20 h 52"/>
                <a:gd name="T16" fmla="*/ 0 w 52"/>
                <a:gd name="T17" fmla="*/ 26 h 52"/>
                <a:gd name="T18" fmla="*/ 2 w 52"/>
                <a:gd name="T19" fmla="*/ 31 h 52"/>
                <a:gd name="T20" fmla="*/ 3 w 52"/>
                <a:gd name="T21" fmla="*/ 36 h 52"/>
                <a:gd name="T22" fmla="*/ 5 w 52"/>
                <a:gd name="T23" fmla="*/ 40 h 52"/>
                <a:gd name="T24" fmla="*/ 9 w 52"/>
                <a:gd name="T25" fmla="*/ 44 h 52"/>
                <a:gd name="T26" fmla="*/ 12 w 52"/>
                <a:gd name="T27" fmla="*/ 47 h 52"/>
                <a:gd name="T28" fmla="*/ 16 w 52"/>
                <a:gd name="T29" fmla="*/ 50 h 52"/>
                <a:gd name="T30" fmla="*/ 22 w 52"/>
                <a:gd name="T31" fmla="*/ 51 h 52"/>
                <a:gd name="T32" fmla="*/ 26 w 52"/>
                <a:gd name="T33" fmla="*/ 52 h 52"/>
                <a:gd name="T34" fmla="*/ 31 w 52"/>
                <a:gd name="T35" fmla="*/ 51 h 52"/>
                <a:gd name="T36" fmla="*/ 37 w 52"/>
                <a:gd name="T37" fmla="*/ 50 h 52"/>
                <a:gd name="T38" fmla="*/ 40 w 52"/>
                <a:gd name="T39" fmla="*/ 47 h 52"/>
                <a:gd name="T40" fmla="*/ 45 w 52"/>
                <a:gd name="T41" fmla="*/ 44 h 52"/>
                <a:gd name="T42" fmla="*/ 48 w 52"/>
                <a:gd name="T43" fmla="*/ 40 h 52"/>
                <a:gd name="T44" fmla="*/ 50 w 52"/>
                <a:gd name="T45" fmla="*/ 36 h 52"/>
                <a:gd name="T46" fmla="*/ 51 w 52"/>
                <a:gd name="T47" fmla="*/ 31 h 52"/>
                <a:gd name="T48" fmla="*/ 52 w 52"/>
                <a:gd name="T49" fmla="*/ 26 h 52"/>
                <a:gd name="T50" fmla="*/ 51 w 52"/>
                <a:gd name="T51" fmla="*/ 20 h 52"/>
                <a:gd name="T52" fmla="*/ 50 w 52"/>
                <a:gd name="T53" fmla="*/ 16 h 52"/>
                <a:gd name="T54" fmla="*/ 48 w 52"/>
                <a:gd name="T55" fmla="*/ 12 h 52"/>
                <a:gd name="T56" fmla="*/ 45 w 52"/>
                <a:gd name="T57" fmla="*/ 7 h 52"/>
                <a:gd name="T58" fmla="*/ 40 w 52"/>
                <a:gd name="T59" fmla="*/ 5 h 52"/>
                <a:gd name="T60" fmla="*/ 37 w 52"/>
                <a:gd name="T61" fmla="*/ 3 h 52"/>
                <a:gd name="T62" fmla="*/ 31 w 52"/>
                <a:gd name="T63" fmla="*/ 0 h 52"/>
                <a:gd name="T64" fmla="*/ 26 w 52"/>
                <a:gd name="T65" fmla="*/ 0 h 5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2" h="52">
                  <a:moveTo>
                    <a:pt x="26" y="0"/>
                  </a:moveTo>
                  <a:lnTo>
                    <a:pt x="22" y="0"/>
                  </a:lnTo>
                  <a:lnTo>
                    <a:pt x="16" y="3"/>
                  </a:lnTo>
                  <a:lnTo>
                    <a:pt x="12" y="5"/>
                  </a:lnTo>
                  <a:lnTo>
                    <a:pt x="9" y="7"/>
                  </a:lnTo>
                  <a:lnTo>
                    <a:pt x="5" y="12"/>
                  </a:lnTo>
                  <a:lnTo>
                    <a:pt x="3" y="16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2" y="31"/>
                  </a:lnTo>
                  <a:lnTo>
                    <a:pt x="3" y="36"/>
                  </a:lnTo>
                  <a:lnTo>
                    <a:pt x="5" y="40"/>
                  </a:lnTo>
                  <a:lnTo>
                    <a:pt x="9" y="44"/>
                  </a:lnTo>
                  <a:lnTo>
                    <a:pt x="12" y="47"/>
                  </a:lnTo>
                  <a:lnTo>
                    <a:pt x="16" y="50"/>
                  </a:lnTo>
                  <a:lnTo>
                    <a:pt x="22" y="51"/>
                  </a:lnTo>
                  <a:lnTo>
                    <a:pt x="26" y="52"/>
                  </a:lnTo>
                  <a:lnTo>
                    <a:pt x="31" y="51"/>
                  </a:lnTo>
                  <a:lnTo>
                    <a:pt x="37" y="50"/>
                  </a:lnTo>
                  <a:lnTo>
                    <a:pt x="40" y="47"/>
                  </a:lnTo>
                  <a:lnTo>
                    <a:pt x="45" y="44"/>
                  </a:lnTo>
                  <a:lnTo>
                    <a:pt x="48" y="40"/>
                  </a:lnTo>
                  <a:lnTo>
                    <a:pt x="50" y="36"/>
                  </a:lnTo>
                  <a:lnTo>
                    <a:pt x="51" y="31"/>
                  </a:lnTo>
                  <a:lnTo>
                    <a:pt x="52" y="26"/>
                  </a:lnTo>
                  <a:lnTo>
                    <a:pt x="51" y="20"/>
                  </a:lnTo>
                  <a:lnTo>
                    <a:pt x="50" y="16"/>
                  </a:lnTo>
                  <a:lnTo>
                    <a:pt x="48" y="12"/>
                  </a:lnTo>
                  <a:lnTo>
                    <a:pt x="45" y="7"/>
                  </a:lnTo>
                  <a:lnTo>
                    <a:pt x="40" y="5"/>
                  </a:lnTo>
                  <a:lnTo>
                    <a:pt x="37" y="3"/>
                  </a:lnTo>
                  <a:lnTo>
                    <a:pt x="31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50" name="Freeform 142"/>
            <p:cNvSpPr/>
            <p:nvPr/>
          </p:nvSpPr>
          <p:spPr bwMode="auto">
            <a:xfrm>
              <a:off x="3558632" y="6725535"/>
              <a:ext cx="82550" cy="82550"/>
            </a:xfrm>
            <a:custGeom>
              <a:avLst/>
              <a:gdLst>
                <a:gd name="T0" fmla="*/ 26 w 52"/>
                <a:gd name="T1" fmla="*/ 0 h 52"/>
                <a:gd name="T2" fmla="*/ 22 w 52"/>
                <a:gd name="T3" fmla="*/ 0 h 52"/>
                <a:gd name="T4" fmla="*/ 16 w 52"/>
                <a:gd name="T5" fmla="*/ 3 h 52"/>
                <a:gd name="T6" fmla="*/ 12 w 52"/>
                <a:gd name="T7" fmla="*/ 5 h 52"/>
                <a:gd name="T8" fmla="*/ 9 w 52"/>
                <a:gd name="T9" fmla="*/ 7 h 52"/>
                <a:gd name="T10" fmla="*/ 5 w 52"/>
                <a:gd name="T11" fmla="*/ 12 h 52"/>
                <a:gd name="T12" fmla="*/ 3 w 52"/>
                <a:gd name="T13" fmla="*/ 16 h 52"/>
                <a:gd name="T14" fmla="*/ 2 w 52"/>
                <a:gd name="T15" fmla="*/ 20 h 52"/>
                <a:gd name="T16" fmla="*/ 0 w 52"/>
                <a:gd name="T17" fmla="*/ 26 h 52"/>
                <a:gd name="T18" fmla="*/ 2 w 52"/>
                <a:gd name="T19" fmla="*/ 31 h 52"/>
                <a:gd name="T20" fmla="*/ 3 w 52"/>
                <a:gd name="T21" fmla="*/ 36 h 52"/>
                <a:gd name="T22" fmla="*/ 5 w 52"/>
                <a:gd name="T23" fmla="*/ 40 h 52"/>
                <a:gd name="T24" fmla="*/ 9 w 52"/>
                <a:gd name="T25" fmla="*/ 44 h 52"/>
                <a:gd name="T26" fmla="*/ 12 w 52"/>
                <a:gd name="T27" fmla="*/ 47 h 52"/>
                <a:gd name="T28" fmla="*/ 16 w 52"/>
                <a:gd name="T29" fmla="*/ 50 h 52"/>
                <a:gd name="T30" fmla="*/ 22 w 52"/>
                <a:gd name="T31" fmla="*/ 51 h 52"/>
                <a:gd name="T32" fmla="*/ 26 w 52"/>
                <a:gd name="T33" fmla="*/ 52 h 52"/>
                <a:gd name="T34" fmla="*/ 31 w 52"/>
                <a:gd name="T35" fmla="*/ 51 h 52"/>
                <a:gd name="T36" fmla="*/ 37 w 52"/>
                <a:gd name="T37" fmla="*/ 50 h 52"/>
                <a:gd name="T38" fmla="*/ 40 w 52"/>
                <a:gd name="T39" fmla="*/ 47 h 52"/>
                <a:gd name="T40" fmla="*/ 45 w 52"/>
                <a:gd name="T41" fmla="*/ 44 h 52"/>
                <a:gd name="T42" fmla="*/ 48 w 52"/>
                <a:gd name="T43" fmla="*/ 40 h 52"/>
                <a:gd name="T44" fmla="*/ 50 w 52"/>
                <a:gd name="T45" fmla="*/ 36 h 52"/>
                <a:gd name="T46" fmla="*/ 51 w 52"/>
                <a:gd name="T47" fmla="*/ 31 h 52"/>
                <a:gd name="T48" fmla="*/ 52 w 52"/>
                <a:gd name="T49" fmla="*/ 26 h 52"/>
                <a:gd name="T50" fmla="*/ 51 w 52"/>
                <a:gd name="T51" fmla="*/ 20 h 52"/>
                <a:gd name="T52" fmla="*/ 50 w 52"/>
                <a:gd name="T53" fmla="*/ 16 h 52"/>
                <a:gd name="T54" fmla="*/ 48 w 52"/>
                <a:gd name="T55" fmla="*/ 12 h 52"/>
                <a:gd name="T56" fmla="*/ 45 w 52"/>
                <a:gd name="T57" fmla="*/ 7 h 52"/>
                <a:gd name="T58" fmla="*/ 40 w 52"/>
                <a:gd name="T59" fmla="*/ 5 h 52"/>
                <a:gd name="T60" fmla="*/ 37 w 52"/>
                <a:gd name="T61" fmla="*/ 3 h 52"/>
                <a:gd name="T62" fmla="*/ 31 w 52"/>
                <a:gd name="T63" fmla="*/ 0 h 52"/>
                <a:gd name="T64" fmla="*/ 26 w 52"/>
                <a:gd name="T65" fmla="*/ 0 h 5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2" h="52">
                  <a:moveTo>
                    <a:pt x="26" y="0"/>
                  </a:moveTo>
                  <a:lnTo>
                    <a:pt x="22" y="0"/>
                  </a:lnTo>
                  <a:lnTo>
                    <a:pt x="16" y="3"/>
                  </a:lnTo>
                  <a:lnTo>
                    <a:pt x="12" y="5"/>
                  </a:lnTo>
                  <a:lnTo>
                    <a:pt x="9" y="7"/>
                  </a:lnTo>
                  <a:lnTo>
                    <a:pt x="5" y="12"/>
                  </a:lnTo>
                  <a:lnTo>
                    <a:pt x="3" y="16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2" y="31"/>
                  </a:lnTo>
                  <a:lnTo>
                    <a:pt x="3" y="36"/>
                  </a:lnTo>
                  <a:lnTo>
                    <a:pt x="5" y="40"/>
                  </a:lnTo>
                  <a:lnTo>
                    <a:pt x="9" y="44"/>
                  </a:lnTo>
                  <a:lnTo>
                    <a:pt x="12" y="47"/>
                  </a:lnTo>
                  <a:lnTo>
                    <a:pt x="16" y="50"/>
                  </a:lnTo>
                  <a:lnTo>
                    <a:pt x="22" y="51"/>
                  </a:lnTo>
                  <a:lnTo>
                    <a:pt x="26" y="52"/>
                  </a:lnTo>
                  <a:lnTo>
                    <a:pt x="31" y="51"/>
                  </a:lnTo>
                  <a:lnTo>
                    <a:pt x="37" y="50"/>
                  </a:lnTo>
                  <a:lnTo>
                    <a:pt x="40" y="47"/>
                  </a:lnTo>
                  <a:lnTo>
                    <a:pt x="45" y="44"/>
                  </a:lnTo>
                  <a:lnTo>
                    <a:pt x="48" y="40"/>
                  </a:lnTo>
                  <a:lnTo>
                    <a:pt x="50" y="36"/>
                  </a:lnTo>
                  <a:lnTo>
                    <a:pt x="51" y="31"/>
                  </a:lnTo>
                  <a:lnTo>
                    <a:pt x="52" y="26"/>
                  </a:lnTo>
                  <a:lnTo>
                    <a:pt x="51" y="20"/>
                  </a:lnTo>
                  <a:lnTo>
                    <a:pt x="50" y="16"/>
                  </a:lnTo>
                  <a:lnTo>
                    <a:pt x="48" y="12"/>
                  </a:lnTo>
                  <a:lnTo>
                    <a:pt x="45" y="7"/>
                  </a:lnTo>
                  <a:lnTo>
                    <a:pt x="40" y="5"/>
                  </a:lnTo>
                  <a:lnTo>
                    <a:pt x="37" y="3"/>
                  </a:lnTo>
                  <a:lnTo>
                    <a:pt x="31" y="0"/>
                  </a:lnTo>
                  <a:lnTo>
                    <a:pt x="26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51" name="Freeform 143"/>
            <p:cNvSpPr/>
            <p:nvPr/>
          </p:nvSpPr>
          <p:spPr bwMode="auto">
            <a:xfrm>
              <a:off x="3557044" y="5126922"/>
              <a:ext cx="82550" cy="79375"/>
            </a:xfrm>
            <a:custGeom>
              <a:avLst/>
              <a:gdLst>
                <a:gd name="T0" fmla="*/ 26 w 52"/>
                <a:gd name="T1" fmla="*/ 0 h 50"/>
                <a:gd name="T2" fmla="*/ 21 w 52"/>
                <a:gd name="T3" fmla="*/ 0 h 50"/>
                <a:gd name="T4" fmla="*/ 16 w 52"/>
                <a:gd name="T5" fmla="*/ 1 h 50"/>
                <a:gd name="T6" fmla="*/ 12 w 52"/>
                <a:gd name="T7" fmla="*/ 3 h 50"/>
                <a:gd name="T8" fmla="*/ 9 w 52"/>
                <a:gd name="T9" fmla="*/ 7 h 50"/>
                <a:gd name="T10" fmla="*/ 5 w 52"/>
                <a:gd name="T11" fmla="*/ 10 h 50"/>
                <a:gd name="T12" fmla="*/ 3 w 52"/>
                <a:gd name="T13" fmla="*/ 15 h 50"/>
                <a:gd name="T14" fmla="*/ 1 w 52"/>
                <a:gd name="T15" fmla="*/ 20 h 50"/>
                <a:gd name="T16" fmla="*/ 0 w 52"/>
                <a:gd name="T17" fmla="*/ 26 h 50"/>
                <a:gd name="T18" fmla="*/ 1 w 52"/>
                <a:gd name="T19" fmla="*/ 30 h 50"/>
                <a:gd name="T20" fmla="*/ 3 w 52"/>
                <a:gd name="T21" fmla="*/ 35 h 50"/>
                <a:gd name="T22" fmla="*/ 5 w 52"/>
                <a:gd name="T23" fmla="*/ 40 h 50"/>
                <a:gd name="T24" fmla="*/ 9 w 52"/>
                <a:gd name="T25" fmla="*/ 43 h 50"/>
                <a:gd name="T26" fmla="*/ 12 w 52"/>
                <a:gd name="T27" fmla="*/ 47 h 50"/>
                <a:gd name="T28" fmla="*/ 16 w 52"/>
                <a:gd name="T29" fmla="*/ 49 h 50"/>
                <a:gd name="T30" fmla="*/ 21 w 52"/>
                <a:gd name="T31" fmla="*/ 50 h 50"/>
                <a:gd name="T32" fmla="*/ 26 w 52"/>
                <a:gd name="T33" fmla="*/ 50 h 50"/>
                <a:gd name="T34" fmla="*/ 31 w 52"/>
                <a:gd name="T35" fmla="*/ 50 h 50"/>
                <a:gd name="T36" fmla="*/ 37 w 52"/>
                <a:gd name="T37" fmla="*/ 49 h 50"/>
                <a:gd name="T38" fmla="*/ 40 w 52"/>
                <a:gd name="T39" fmla="*/ 47 h 50"/>
                <a:gd name="T40" fmla="*/ 44 w 52"/>
                <a:gd name="T41" fmla="*/ 43 h 50"/>
                <a:gd name="T42" fmla="*/ 47 w 52"/>
                <a:gd name="T43" fmla="*/ 40 h 50"/>
                <a:gd name="T44" fmla="*/ 50 w 52"/>
                <a:gd name="T45" fmla="*/ 35 h 50"/>
                <a:gd name="T46" fmla="*/ 51 w 52"/>
                <a:gd name="T47" fmla="*/ 30 h 50"/>
                <a:gd name="T48" fmla="*/ 52 w 52"/>
                <a:gd name="T49" fmla="*/ 26 h 50"/>
                <a:gd name="T50" fmla="*/ 51 w 52"/>
                <a:gd name="T51" fmla="*/ 20 h 50"/>
                <a:gd name="T52" fmla="*/ 50 w 52"/>
                <a:gd name="T53" fmla="*/ 15 h 50"/>
                <a:gd name="T54" fmla="*/ 47 w 52"/>
                <a:gd name="T55" fmla="*/ 10 h 50"/>
                <a:gd name="T56" fmla="*/ 44 w 52"/>
                <a:gd name="T57" fmla="*/ 7 h 50"/>
                <a:gd name="T58" fmla="*/ 40 w 52"/>
                <a:gd name="T59" fmla="*/ 3 h 50"/>
                <a:gd name="T60" fmla="*/ 37 w 52"/>
                <a:gd name="T61" fmla="*/ 1 h 50"/>
                <a:gd name="T62" fmla="*/ 31 w 52"/>
                <a:gd name="T63" fmla="*/ 0 h 50"/>
                <a:gd name="T64" fmla="*/ 26 w 52"/>
                <a:gd name="T65" fmla="*/ 0 h 5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2" h="50">
                  <a:moveTo>
                    <a:pt x="26" y="0"/>
                  </a:moveTo>
                  <a:lnTo>
                    <a:pt x="21" y="0"/>
                  </a:lnTo>
                  <a:lnTo>
                    <a:pt x="16" y="1"/>
                  </a:lnTo>
                  <a:lnTo>
                    <a:pt x="12" y="3"/>
                  </a:lnTo>
                  <a:lnTo>
                    <a:pt x="9" y="7"/>
                  </a:lnTo>
                  <a:lnTo>
                    <a:pt x="5" y="10"/>
                  </a:lnTo>
                  <a:lnTo>
                    <a:pt x="3" y="15"/>
                  </a:lnTo>
                  <a:lnTo>
                    <a:pt x="1" y="20"/>
                  </a:lnTo>
                  <a:lnTo>
                    <a:pt x="0" y="26"/>
                  </a:lnTo>
                  <a:lnTo>
                    <a:pt x="1" y="30"/>
                  </a:lnTo>
                  <a:lnTo>
                    <a:pt x="3" y="35"/>
                  </a:lnTo>
                  <a:lnTo>
                    <a:pt x="5" y="40"/>
                  </a:lnTo>
                  <a:lnTo>
                    <a:pt x="9" y="43"/>
                  </a:lnTo>
                  <a:lnTo>
                    <a:pt x="12" y="47"/>
                  </a:lnTo>
                  <a:lnTo>
                    <a:pt x="16" y="49"/>
                  </a:lnTo>
                  <a:lnTo>
                    <a:pt x="21" y="50"/>
                  </a:lnTo>
                  <a:lnTo>
                    <a:pt x="26" y="50"/>
                  </a:lnTo>
                  <a:lnTo>
                    <a:pt x="31" y="50"/>
                  </a:lnTo>
                  <a:lnTo>
                    <a:pt x="37" y="49"/>
                  </a:lnTo>
                  <a:lnTo>
                    <a:pt x="40" y="47"/>
                  </a:lnTo>
                  <a:lnTo>
                    <a:pt x="44" y="43"/>
                  </a:lnTo>
                  <a:lnTo>
                    <a:pt x="47" y="40"/>
                  </a:lnTo>
                  <a:lnTo>
                    <a:pt x="50" y="35"/>
                  </a:lnTo>
                  <a:lnTo>
                    <a:pt x="51" y="30"/>
                  </a:lnTo>
                  <a:lnTo>
                    <a:pt x="52" y="26"/>
                  </a:lnTo>
                  <a:lnTo>
                    <a:pt x="51" y="20"/>
                  </a:lnTo>
                  <a:lnTo>
                    <a:pt x="50" y="15"/>
                  </a:lnTo>
                  <a:lnTo>
                    <a:pt x="47" y="10"/>
                  </a:lnTo>
                  <a:lnTo>
                    <a:pt x="44" y="7"/>
                  </a:lnTo>
                  <a:lnTo>
                    <a:pt x="40" y="3"/>
                  </a:lnTo>
                  <a:lnTo>
                    <a:pt x="37" y="1"/>
                  </a:lnTo>
                  <a:lnTo>
                    <a:pt x="31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52" name="Freeform 144"/>
            <p:cNvSpPr/>
            <p:nvPr/>
          </p:nvSpPr>
          <p:spPr bwMode="auto">
            <a:xfrm>
              <a:off x="3557044" y="5126922"/>
              <a:ext cx="82550" cy="79375"/>
            </a:xfrm>
            <a:custGeom>
              <a:avLst/>
              <a:gdLst>
                <a:gd name="T0" fmla="*/ 26 w 52"/>
                <a:gd name="T1" fmla="*/ 0 h 50"/>
                <a:gd name="T2" fmla="*/ 21 w 52"/>
                <a:gd name="T3" fmla="*/ 0 h 50"/>
                <a:gd name="T4" fmla="*/ 16 w 52"/>
                <a:gd name="T5" fmla="*/ 1 h 50"/>
                <a:gd name="T6" fmla="*/ 12 w 52"/>
                <a:gd name="T7" fmla="*/ 3 h 50"/>
                <a:gd name="T8" fmla="*/ 9 w 52"/>
                <a:gd name="T9" fmla="*/ 7 h 50"/>
                <a:gd name="T10" fmla="*/ 5 w 52"/>
                <a:gd name="T11" fmla="*/ 10 h 50"/>
                <a:gd name="T12" fmla="*/ 3 w 52"/>
                <a:gd name="T13" fmla="*/ 15 h 50"/>
                <a:gd name="T14" fmla="*/ 1 w 52"/>
                <a:gd name="T15" fmla="*/ 20 h 50"/>
                <a:gd name="T16" fmla="*/ 0 w 52"/>
                <a:gd name="T17" fmla="*/ 26 h 50"/>
                <a:gd name="T18" fmla="*/ 1 w 52"/>
                <a:gd name="T19" fmla="*/ 30 h 50"/>
                <a:gd name="T20" fmla="*/ 3 w 52"/>
                <a:gd name="T21" fmla="*/ 35 h 50"/>
                <a:gd name="T22" fmla="*/ 5 w 52"/>
                <a:gd name="T23" fmla="*/ 40 h 50"/>
                <a:gd name="T24" fmla="*/ 9 w 52"/>
                <a:gd name="T25" fmla="*/ 43 h 50"/>
                <a:gd name="T26" fmla="*/ 12 w 52"/>
                <a:gd name="T27" fmla="*/ 47 h 50"/>
                <a:gd name="T28" fmla="*/ 16 w 52"/>
                <a:gd name="T29" fmla="*/ 49 h 50"/>
                <a:gd name="T30" fmla="*/ 21 w 52"/>
                <a:gd name="T31" fmla="*/ 50 h 50"/>
                <a:gd name="T32" fmla="*/ 26 w 52"/>
                <a:gd name="T33" fmla="*/ 50 h 50"/>
                <a:gd name="T34" fmla="*/ 31 w 52"/>
                <a:gd name="T35" fmla="*/ 50 h 50"/>
                <a:gd name="T36" fmla="*/ 37 w 52"/>
                <a:gd name="T37" fmla="*/ 49 h 50"/>
                <a:gd name="T38" fmla="*/ 40 w 52"/>
                <a:gd name="T39" fmla="*/ 47 h 50"/>
                <a:gd name="T40" fmla="*/ 44 w 52"/>
                <a:gd name="T41" fmla="*/ 43 h 50"/>
                <a:gd name="T42" fmla="*/ 47 w 52"/>
                <a:gd name="T43" fmla="*/ 40 h 50"/>
                <a:gd name="T44" fmla="*/ 50 w 52"/>
                <a:gd name="T45" fmla="*/ 35 h 50"/>
                <a:gd name="T46" fmla="*/ 51 w 52"/>
                <a:gd name="T47" fmla="*/ 30 h 50"/>
                <a:gd name="T48" fmla="*/ 52 w 52"/>
                <a:gd name="T49" fmla="*/ 26 h 50"/>
                <a:gd name="T50" fmla="*/ 51 w 52"/>
                <a:gd name="T51" fmla="*/ 20 h 50"/>
                <a:gd name="T52" fmla="*/ 50 w 52"/>
                <a:gd name="T53" fmla="*/ 15 h 50"/>
                <a:gd name="T54" fmla="*/ 47 w 52"/>
                <a:gd name="T55" fmla="*/ 10 h 50"/>
                <a:gd name="T56" fmla="*/ 44 w 52"/>
                <a:gd name="T57" fmla="*/ 7 h 50"/>
                <a:gd name="T58" fmla="*/ 40 w 52"/>
                <a:gd name="T59" fmla="*/ 3 h 50"/>
                <a:gd name="T60" fmla="*/ 37 w 52"/>
                <a:gd name="T61" fmla="*/ 1 h 50"/>
                <a:gd name="T62" fmla="*/ 31 w 52"/>
                <a:gd name="T63" fmla="*/ 0 h 50"/>
                <a:gd name="T64" fmla="*/ 26 w 52"/>
                <a:gd name="T65" fmla="*/ 0 h 5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2" h="50">
                  <a:moveTo>
                    <a:pt x="26" y="0"/>
                  </a:moveTo>
                  <a:lnTo>
                    <a:pt x="21" y="0"/>
                  </a:lnTo>
                  <a:lnTo>
                    <a:pt x="16" y="1"/>
                  </a:lnTo>
                  <a:lnTo>
                    <a:pt x="12" y="3"/>
                  </a:lnTo>
                  <a:lnTo>
                    <a:pt x="9" y="7"/>
                  </a:lnTo>
                  <a:lnTo>
                    <a:pt x="5" y="10"/>
                  </a:lnTo>
                  <a:lnTo>
                    <a:pt x="3" y="15"/>
                  </a:lnTo>
                  <a:lnTo>
                    <a:pt x="1" y="20"/>
                  </a:lnTo>
                  <a:lnTo>
                    <a:pt x="0" y="26"/>
                  </a:lnTo>
                  <a:lnTo>
                    <a:pt x="1" y="30"/>
                  </a:lnTo>
                  <a:lnTo>
                    <a:pt x="3" y="35"/>
                  </a:lnTo>
                  <a:lnTo>
                    <a:pt x="5" y="40"/>
                  </a:lnTo>
                  <a:lnTo>
                    <a:pt x="9" y="43"/>
                  </a:lnTo>
                  <a:lnTo>
                    <a:pt x="12" y="47"/>
                  </a:lnTo>
                  <a:lnTo>
                    <a:pt x="16" y="49"/>
                  </a:lnTo>
                  <a:lnTo>
                    <a:pt x="21" y="50"/>
                  </a:lnTo>
                  <a:lnTo>
                    <a:pt x="26" y="50"/>
                  </a:lnTo>
                  <a:lnTo>
                    <a:pt x="31" y="50"/>
                  </a:lnTo>
                  <a:lnTo>
                    <a:pt x="37" y="49"/>
                  </a:lnTo>
                  <a:lnTo>
                    <a:pt x="40" y="47"/>
                  </a:lnTo>
                  <a:lnTo>
                    <a:pt x="44" y="43"/>
                  </a:lnTo>
                  <a:lnTo>
                    <a:pt x="47" y="40"/>
                  </a:lnTo>
                  <a:lnTo>
                    <a:pt x="50" y="35"/>
                  </a:lnTo>
                  <a:lnTo>
                    <a:pt x="51" y="30"/>
                  </a:lnTo>
                  <a:lnTo>
                    <a:pt x="52" y="26"/>
                  </a:lnTo>
                  <a:lnTo>
                    <a:pt x="51" y="20"/>
                  </a:lnTo>
                  <a:lnTo>
                    <a:pt x="50" y="15"/>
                  </a:lnTo>
                  <a:lnTo>
                    <a:pt x="47" y="10"/>
                  </a:lnTo>
                  <a:lnTo>
                    <a:pt x="44" y="7"/>
                  </a:lnTo>
                  <a:lnTo>
                    <a:pt x="40" y="3"/>
                  </a:lnTo>
                  <a:lnTo>
                    <a:pt x="37" y="1"/>
                  </a:lnTo>
                  <a:lnTo>
                    <a:pt x="31" y="0"/>
                  </a:lnTo>
                  <a:lnTo>
                    <a:pt x="26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53" name="Freeform 145"/>
            <p:cNvSpPr/>
            <p:nvPr/>
          </p:nvSpPr>
          <p:spPr bwMode="auto">
            <a:xfrm>
              <a:off x="2712494" y="6281035"/>
              <a:ext cx="80963" cy="82550"/>
            </a:xfrm>
            <a:custGeom>
              <a:avLst/>
              <a:gdLst>
                <a:gd name="T0" fmla="*/ 26 w 51"/>
                <a:gd name="T1" fmla="*/ 0 h 52"/>
                <a:gd name="T2" fmla="*/ 20 w 51"/>
                <a:gd name="T3" fmla="*/ 2 h 52"/>
                <a:gd name="T4" fmla="*/ 15 w 51"/>
                <a:gd name="T5" fmla="*/ 3 h 52"/>
                <a:gd name="T6" fmla="*/ 11 w 51"/>
                <a:gd name="T7" fmla="*/ 5 h 52"/>
                <a:gd name="T8" fmla="*/ 7 w 51"/>
                <a:gd name="T9" fmla="*/ 9 h 52"/>
                <a:gd name="T10" fmla="*/ 4 w 51"/>
                <a:gd name="T11" fmla="*/ 12 h 52"/>
                <a:gd name="T12" fmla="*/ 2 w 51"/>
                <a:gd name="T13" fmla="*/ 17 h 52"/>
                <a:gd name="T14" fmla="*/ 0 w 51"/>
                <a:gd name="T15" fmla="*/ 22 h 52"/>
                <a:gd name="T16" fmla="*/ 0 w 51"/>
                <a:gd name="T17" fmla="*/ 26 h 52"/>
                <a:gd name="T18" fmla="*/ 0 w 51"/>
                <a:gd name="T19" fmla="*/ 32 h 52"/>
                <a:gd name="T20" fmla="*/ 2 w 51"/>
                <a:gd name="T21" fmla="*/ 37 h 52"/>
                <a:gd name="T22" fmla="*/ 4 w 51"/>
                <a:gd name="T23" fmla="*/ 42 h 52"/>
                <a:gd name="T24" fmla="*/ 7 w 51"/>
                <a:gd name="T25" fmla="*/ 45 h 52"/>
                <a:gd name="T26" fmla="*/ 11 w 51"/>
                <a:gd name="T27" fmla="*/ 48 h 52"/>
                <a:gd name="T28" fmla="*/ 15 w 51"/>
                <a:gd name="T29" fmla="*/ 50 h 52"/>
                <a:gd name="T30" fmla="*/ 20 w 51"/>
                <a:gd name="T31" fmla="*/ 52 h 52"/>
                <a:gd name="T32" fmla="*/ 26 w 51"/>
                <a:gd name="T33" fmla="*/ 52 h 52"/>
                <a:gd name="T34" fmla="*/ 30 w 51"/>
                <a:gd name="T35" fmla="*/ 52 h 52"/>
                <a:gd name="T36" fmla="*/ 35 w 51"/>
                <a:gd name="T37" fmla="*/ 50 h 52"/>
                <a:gd name="T38" fmla="*/ 40 w 51"/>
                <a:gd name="T39" fmla="*/ 48 h 52"/>
                <a:gd name="T40" fmla="*/ 43 w 51"/>
                <a:gd name="T41" fmla="*/ 45 h 52"/>
                <a:gd name="T42" fmla="*/ 47 w 51"/>
                <a:gd name="T43" fmla="*/ 42 h 52"/>
                <a:gd name="T44" fmla="*/ 49 w 51"/>
                <a:gd name="T45" fmla="*/ 37 h 52"/>
                <a:gd name="T46" fmla="*/ 50 w 51"/>
                <a:gd name="T47" fmla="*/ 32 h 52"/>
                <a:gd name="T48" fmla="*/ 51 w 51"/>
                <a:gd name="T49" fmla="*/ 26 h 52"/>
                <a:gd name="T50" fmla="*/ 50 w 51"/>
                <a:gd name="T51" fmla="*/ 22 h 52"/>
                <a:gd name="T52" fmla="*/ 49 w 51"/>
                <a:gd name="T53" fmla="*/ 17 h 52"/>
                <a:gd name="T54" fmla="*/ 47 w 51"/>
                <a:gd name="T55" fmla="*/ 12 h 52"/>
                <a:gd name="T56" fmla="*/ 43 w 51"/>
                <a:gd name="T57" fmla="*/ 9 h 52"/>
                <a:gd name="T58" fmla="*/ 40 w 51"/>
                <a:gd name="T59" fmla="*/ 5 h 52"/>
                <a:gd name="T60" fmla="*/ 35 w 51"/>
                <a:gd name="T61" fmla="*/ 3 h 52"/>
                <a:gd name="T62" fmla="*/ 30 w 51"/>
                <a:gd name="T63" fmla="*/ 2 h 52"/>
                <a:gd name="T64" fmla="*/ 26 w 51"/>
                <a:gd name="T65" fmla="*/ 0 h 5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1" h="52">
                  <a:moveTo>
                    <a:pt x="26" y="0"/>
                  </a:moveTo>
                  <a:lnTo>
                    <a:pt x="20" y="2"/>
                  </a:lnTo>
                  <a:lnTo>
                    <a:pt x="15" y="3"/>
                  </a:lnTo>
                  <a:lnTo>
                    <a:pt x="11" y="5"/>
                  </a:lnTo>
                  <a:lnTo>
                    <a:pt x="7" y="9"/>
                  </a:lnTo>
                  <a:lnTo>
                    <a:pt x="4" y="12"/>
                  </a:lnTo>
                  <a:lnTo>
                    <a:pt x="2" y="17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2" y="37"/>
                  </a:lnTo>
                  <a:lnTo>
                    <a:pt x="4" y="42"/>
                  </a:lnTo>
                  <a:lnTo>
                    <a:pt x="7" y="45"/>
                  </a:lnTo>
                  <a:lnTo>
                    <a:pt x="11" y="48"/>
                  </a:lnTo>
                  <a:lnTo>
                    <a:pt x="15" y="50"/>
                  </a:lnTo>
                  <a:lnTo>
                    <a:pt x="20" y="52"/>
                  </a:lnTo>
                  <a:lnTo>
                    <a:pt x="26" y="52"/>
                  </a:lnTo>
                  <a:lnTo>
                    <a:pt x="30" y="52"/>
                  </a:lnTo>
                  <a:lnTo>
                    <a:pt x="35" y="50"/>
                  </a:lnTo>
                  <a:lnTo>
                    <a:pt x="40" y="48"/>
                  </a:lnTo>
                  <a:lnTo>
                    <a:pt x="43" y="45"/>
                  </a:lnTo>
                  <a:lnTo>
                    <a:pt x="47" y="42"/>
                  </a:lnTo>
                  <a:lnTo>
                    <a:pt x="49" y="37"/>
                  </a:lnTo>
                  <a:lnTo>
                    <a:pt x="50" y="32"/>
                  </a:lnTo>
                  <a:lnTo>
                    <a:pt x="51" y="26"/>
                  </a:lnTo>
                  <a:lnTo>
                    <a:pt x="50" y="22"/>
                  </a:lnTo>
                  <a:lnTo>
                    <a:pt x="49" y="17"/>
                  </a:lnTo>
                  <a:lnTo>
                    <a:pt x="47" y="12"/>
                  </a:lnTo>
                  <a:lnTo>
                    <a:pt x="43" y="9"/>
                  </a:lnTo>
                  <a:lnTo>
                    <a:pt x="40" y="5"/>
                  </a:lnTo>
                  <a:lnTo>
                    <a:pt x="35" y="3"/>
                  </a:lnTo>
                  <a:lnTo>
                    <a:pt x="30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54" name="Freeform 146"/>
            <p:cNvSpPr/>
            <p:nvPr/>
          </p:nvSpPr>
          <p:spPr bwMode="auto">
            <a:xfrm>
              <a:off x="2712494" y="6281035"/>
              <a:ext cx="80963" cy="82550"/>
            </a:xfrm>
            <a:custGeom>
              <a:avLst/>
              <a:gdLst>
                <a:gd name="T0" fmla="*/ 26 w 51"/>
                <a:gd name="T1" fmla="*/ 0 h 52"/>
                <a:gd name="T2" fmla="*/ 20 w 51"/>
                <a:gd name="T3" fmla="*/ 2 h 52"/>
                <a:gd name="T4" fmla="*/ 15 w 51"/>
                <a:gd name="T5" fmla="*/ 3 h 52"/>
                <a:gd name="T6" fmla="*/ 11 w 51"/>
                <a:gd name="T7" fmla="*/ 5 h 52"/>
                <a:gd name="T8" fmla="*/ 7 w 51"/>
                <a:gd name="T9" fmla="*/ 9 h 52"/>
                <a:gd name="T10" fmla="*/ 4 w 51"/>
                <a:gd name="T11" fmla="*/ 12 h 52"/>
                <a:gd name="T12" fmla="*/ 2 w 51"/>
                <a:gd name="T13" fmla="*/ 17 h 52"/>
                <a:gd name="T14" fmla="*/ 0 w 51"/>
                <a:gd name="T15" fmla="*/ 22 h 52"/>
                <a:gd name="T16" fmla="*/ 0 w 51"/>
                <a:gd name="T17" fmla="*/ 26 h 52"/>
                <a:gd name="T18" fmla="*/ 0 w 51"/>
                <a:gd name="T19" fmla="*/ 32 h 52"/>
                <a:gd name="T20" fmla="*/ 2 w 51"/>
                <a:gd name="T21" fmla="*/ 37 h 52"/>
                <a:gd name="T22" fmla="*/ 4 w 51"/>
                <a:gd name="T23" fmla="*/ 42 h 52"/>
                <a:gd name="T24" fmla="*/ 7 w 51"/>
                <a:gd name="T25" fmla="*/ 45 h 52"/>
                <a:gd name="T26" fmla="*/ 11 w 51"/>
                <a:gd name="T27" fmla="*/ 48 h 52"/>
                <a:gd name="T28" fmla="*/ 15 w 51"/>
                <a:gd name="T29" fmla="*/ 50 h 52"/>
                <a:gd name="T30" fmla="*/ 20 w 51"/>
                <a:gd name="T31" fmla="*/ 52 h 52"/>
                <a:gd name="T32" fmla="*/ 26 w 51"/>
                <a:gd name="T33" fmla="*/ 52 h 52"/>
                <a:gd name="T34" fmla="*/ 30 w 51"/>
                <a:gd name="T35" fmla="*/ 52 h 52"/>
                <a:gd name="T36" fmla="*/ 35 w 51"/>
                <a:gd name="T37" fmla="*/ 50 h 52"/>
                <a:gd name="T38" fmla="*/ 40 w 51"/>
                <a:gd name="T39" fmla="*/ 48 h 52"/>
                <a:gd name="T40" fmla="*/ 43 w 51"/>
                <a:gd name="T41" fmla="*/ 45 h 52"/>
                <a:gd name="T42" fmla="*/ 47 w 51"/>
                <a:gd name="T43" fmla="*/ 42 h 52"/>
                <a:gd name="T44" fmla="*/ 49 w 51"/>
                <a:gd name="T45" fmla="*/ 37 h 52"/>
                <a:gd name="T46" fmla="*/ 50 w 51"/>
                <a:gd name="T47" fmla="*/ 32 h 52"/>
                <a:gd name="T48" fmla="*/ 51 w 51"/>
                <a:gd name="T49" fmla="*/ 26 h 52"/>
                <a:gd name="T50" fmla="*/ 50 w 51"/>
                <a:gd name="T51" fmla="*/ 22 h 52"/>
                <a:gd name="T52" fmla="*/ 49 w 51"/>
                <a:gd name="T53" fmla="*/ 17 h 52"/>
                <a:gd name="T54" fmla="*/ 47 w 51"/>
                <a:gd name="T55" fmla="*/ 12 h 52"/>
                <a:gd name="T56" fmla="*/ 43 w 51"/>
                <a:gd name="T57" fmla="*/ 9 h 52"/>
                <a:gd name="T58" fmla="*/ 40 w 51"/>
                <a:gd name="T59" fmla="*/ 5 h 52"/>
                <a:gd name="T60" fmla="*/ 35 w 51"/>
                <a:gd name="T61" fmla="*/ 3 h 52"/>
                <a:gd name="T62" fmla="*/ 30 w 51"/>
                <a:gd name="T63" fmla="*/ 2 h 52"/>
                <a:gd name="T64" fmla="*/ 26 w 51"/>
                <a:gd name="T65" fmla="*/ 0 h 5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1" h="52">
                  <a:moveTo>
                    <a:pt x="26" y="0"/>
                  </a:moveTo>
                  <a:lnTo>
                    <a:pt x="20" y="2"/>
                  </a:lnTo>
                  <a:lnTo>
                    <a:pt x="15" y="3"/>
                  </a:lnTo>
                  <a:lnTo>
                    <a:pt x="11" y="5"/>
                  </a:lnTo>
                  <a:lnTo>
                    <a:pt x="7" y="9"/>
                  </a:lnTo>
                  <a:lnTo>
                    <a:pt x="4" y="12"/>
                  </a:lnTo>
                  <a:lnTo>
                    <a:pt x="2" y="17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2" y="37"/>
                  </a:lnTo>
                  <a:lnTo>
                    <a:pt x="4" y="42"/>
                  </a:lnTo>
                  <a:lnTo>
                    <a:pt x="7" y="45"/>
                  </a:lnTo>
                  <a:lnTo>
                    <a:pt x="11" y="48"/>
                  </a:lnTo>
                  <a:lnTo>
                    <a:pt x="15" y="50"/>
                  </a:lnTo>
                  <a:lnTo>
                    <a:pt x="20" y="52"/>
                  </a:lnTo>
                  <a:lnTo>
                    <a:pt x="26" y="52"/>
                  </a:lnTo>
                  <a:lnTo>
                    <a:pt x="30" y="52"/>
                  </a:lnTo>
                  <a:lnTo>
                    <a:pt x="35" y="50"/>
                  </a:lnTo>
                  <a:lnTo>
                    <a:pt x="40" y="48"/>
                  </a:lnTo>
                  <a:lnTo>
                    <a:pt x="43" y="45"/>
                  </a:lnTo>
                  <a:lnTo>
                    <a:pt x="47" y="42"/>
                  </a:lnTo>
                  <a:lnTo>
                    <a:pt x="49" y="37"/>
                  </a:lnTo>
                  <a:lnTo>
                    <a:pt x="50" y="32"/>
                  </a:lnTo>
                  <a:lnTo>
                    <a:pt x="51" y="26"/>
                  </a:lnTo>
                  <a:lnTo>
                    <a:pt x="50" y="22"/>
                  </a:lnTo>
                  <a:lnTo>
                    <a:pt x="49" y="17"/>
                  </a:lnTo>
                  <a:lnTo>
                    <a:pt x="47" y="12"/>
                  </a:lnTo>
                  <a:lnTo>
                    <a:pt x="43" y="9"/>
                  </a:lnTo>
                  <a:lnTo>
                    <a:pt x="40" y="5"/>
                  </a:lnTo>
                  <a:lnTo>
                    <a:pt x="35" y="3"/>
                  </a:lnTo>
                  <a:lnTo>
                    <a:pt x="30" y="2"/>
                  </a:lnTo>
                  <a:lnTo>
                    <a:pt x="26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55" name="Freeform 147"/>
            <p:cNvSpPr/>
            <p:nvPr/>
          </p:nvSpPr>
          <p:spPr bwMode="auto">
            <a:xfrm>
              <a:off x="4277769" y="6274685"/>
              <a:ext cx="80963" cy="82550"/>
            </a:xfrm>
            <a:custGeom>
              <a:avLst/>
              <a:gdLst>
                <a:gd name="T0" fmla="*/ 25 w 51"/>
                <a:gd name="T1" fmla="*/ 0 h 52"/>
                <a:gd name="T2" fmla="*/ 20 w 51"/>
                <a:gd name="T3" fmla="*/ 1 h 52"/>
                <a:gd name="T4" fmla="*/ 15 w 51"/>
                <a:gd name="T5" fmla="*/ 2 h 52"/>
                <a:gd name="T6" fmla="*/ 11 w 51"/>
                <a:gd name="T7" fmla="*/ 4 h 52"/>
                <a:gd name="T8" fmla="*/ 7 w 51"/>
                <a:gd name="T9" fmla="*/ 8 h 52"/>
                <a:gd name="T10" fmla="*/ 4 w 51"/>
                <a:gd name="T11" fmla="*/ 12 h 52"/>
                <a:gd name="T12" fmla="*/ 1 w 51"/>
                <a:gd name="T13" fmla="*/ 16 h 52"/>
                <a:gd name="T14" fmla="*/ 0 w 51"/>
                <a:gd name="T15" fmla="*/ 21 h 52"/>
                <a:gd name="T16" fmla="*/ 0 w 51"/>
                <a:gd name="T17" fmla="*/ 26 h 52"/>
                <a:gd name="T18" fmla="*/ 0 w 51"/>
                <a:gd name="T19" fmla="*/ 32 h 52"/>
                <a:gd name="T20" fmla="*/ 1 w 51"/>
                <a:gd name="T21" fmla="*/ 36 h 52"/>
                <a:gd name="T22" fmla="*/ 4 w 51"/>
                <a:gd name="T23" fmla="*/ 40 h 52"/>
                <a:gd name="T24" fmla="*/ 7 w 51"/>
                <a:gd name="T25" fmla="*/ 44 h 52"/>
                <a:gd name="T26" fmla="*/ 11 w 51"/>
                <a:gd name="T27" fmla="*/ 47 h 52"/>
                <a:gd name="T28" fmla="*/ 15 w 51"/>
                <a:gd name="T29" fmla="*/ 49 h 52"/>
                <a:gd name="T30" fmla="*/ 20 w 51"/>
                <a:gd name="T31" fmla="*/ 52 h 52"/>
                <a:gd name="T32" fmla="*/ 25 w 51"/>
                <a:gd name="T33" fmla="*/ 52 h 52"/>
                <a:gd name="T34" fmla="*/ 31 w 51"/>
                <a:gd name="T35" fmla="*/ 52 h 52"/>
                <a:gd name="T36" fmla="*/ 35 w 51"/>
                <a:gd name="T37" fmla="*/ 49 h 52"/>
                <a:gd name="T38" fmla="*/ 40 w 51"/>
                <a:gd name="T39" fmla="*/ 47 h 52"/>
                <a:gd name="T40" fmla="*/ 44 w 51"/>
                <a:gd name="T41" fmla="*/ 44 h 52"/>
                <a:gd name="T42" fmla="*/ 47 w 51"/>
                <a:gd name="T43" fmla="*/ 40 h 52"/>
                <a:gd name="T44" fmla="*/ 50 w 51"/>
                <a:gd name="T45" fmla="*/ 36 h 52"/>
                <a:gd name="T46" fmla="*/ 51 w 51"/>
                <a:gd name="T47" fmla="*/ 32 h 52"/>
                <a:gd name="T48" fmla="*/ 51 w 51"/>
                <a:gd name="T49" fmla="*/ 26 h 52"/>
                <a:gd name="T50" fmla="*/ 51 w 51"/>
                <a:gd name="T51" fmla="*/ 21 h 52"/>
                <a:gd name="T52" fmla="*/ 50 w 51"/>
                <a:gd name="T53" fmla="*/ 16 h 52"/>
                <a:gd name="T54" fmla="*/ 47 w 51"/>
                <a:gd name="T55" fmla="*/ 12 h 52"/>
                <a:gd name="T56" fmla="*/ 44 w 51"/>
                <a:gd name="T57" fmla="*/ 8 h 52"/>
                <a:gd name="T58" fmla="*/ 40 w 51"/>
                <a:gd name="T59" fmla="*/ 4 h 52"/>
                <a:gd name="T60" fmla="*/ 35 w 51"/>
                <a:gd name="T61" fmla="*/ 2 h 52"/>
                <a:gd name="T62" fmla="*/ 31 w 51"/>
                <a:gd name="T63" fmla="*/ 1 h 52"/>
                <a:gd name="T64" fmla="*/ 25 w 51"/>
                <a:gd name="T65" fmla="*/ 0 h 5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1" h="52">
                  <a:moveTo>
                    <a:pt x="25" y="0"/>
                  </a:moveTo>
                  <a:lnTo>
                    <a:pt x="20" y="1"/>
                  </a:lnTo>
                  <a:lnTo>
                    <a:pt x="15" y="2"/>
                  </a:lnTo>
                  <a:lnTo>
                    <a:pt x="11" y="4"/>
                  </a:lnTo>
                  <a:lnTo>
                    <a:pt x="7" y="8"/>
                  </a:lnTo>
                  <a:lnTo>
                    <a:pt x="4" y="12"/>
                  </a:lnTo>
                  <a:lnTo>
                    <a:pt x="1" y="16"/>
                  </a:lnTo>
                  <a:lnTo>
                    <a:pt x="0" y="21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1" y="36"/>
                  </a:lnTo>
                  <a:lnTo>
                    <a:pt x="4" y="40"/>
                  </a:lnTo>
                  <a:lnTo>
                    <a:pt x="7" y="44"/>
                  </a:lnTo>
                  <a:lnTo>
                    <a:pt x="11" y="47"/>
                  </a:lnTo>
                  <a:lnTo>
                    <a:pt x="15" y="49"/>
                  </a:lnTo>
                  <a:lnTo>
                    <a:pt x="20" y="52"/>
                  </a:lnTo>
                  <a:lnTo>
                    <a:pt x="25" y="52"/>
                  </a:lnTo>
                  <a:lnTo>
                    <a:pt x="31" y="52"/>
                  </a:lnTo>
                  <a:lnTo>
                    <a:pt x="35" y="49"/>
                  </a:lnTo>
                  <a:lnTo>
                    <a:pt x="40" y="47"/>
                  </a:lnTo>
                  <a:lnTo>
                    <a:pt x="44" y="44"/>
                  </a:lnTo>
                  <a:lnTo>
                    <a:pt x="47" y="40"/>
                  </a:lnTo>
                  <a:lnTo>
                    <a:pt x="50" y="36"/>
                  </a:lnTo>
                  <a:lnTo>
                    <a:pt x="51" y="32"/>
                  </a:lnTo>
                  <a:lnTo>
                    <a:pt x="51" y="26"/>
                  </a:lnTo>
                  <a:lnTo>
                    <a:pt x="51" y="21"/>
                  </a:lnTo>
                  <a:lnTo>
                    <a:pt x="50" y="16"/>
                  </a:lnTo>
                  <a:lnTo>
                    <a:pt x="47" y="12"/>
                  </a:lnTo>
                  <a:lnTo>
                    <a:pt x="44" y="8"/>
                  </a:lnTo>
                  <a:lnTo>
                    <a:pt x="40" y="4"/>
                  </a:lnTo>
                  <a:lnTo>
                    <a:pt x="35" y="2"/>
                  </a:lnTo>
                  <a:lnTo>
                    <a:pt x="31" y="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56" name="Freeform 148"/>
            <p:cNvSpPr/>
            <p:nvPr/>
          </p:nvSpPr>
          <p:spPr bwMode="auto">
            <a:xfrm>
              <a:off x="4277769" y="6274685"/>
              <a:ext cx="80963" cy="82550"/>
            </a:xfrm>
            <a:custGeom>
              <a:avLst/>
              <a:gdLst>
                <a:gd name="T0" fmla="*/ 25 w 51"/>
                <a:gd name="T1" fmla="*/ 0 h 52"/>
                <a:gd name="T2" fmla="*/ 20 w 51"/>
                <a:gd name="T3" fmla="*/ 1 h 52"/>
                <a:gd name="T4" fmla="*/ 15 w 51"/>
                <a:gd name="T5" fmla="*/ 2 h 52"/>
                <a:gd name="T6" fmla="*/ 11 w 51"/>
                <a:gd name="T7" fmla="*/ 4 h 52"/>
                <a:gd name="T8" fmla="*/ 7 w 51"/>
                <a:gd name="T9" fmla="*/ 8 h 52"/>
                <a:gd name="T10" fmla="*/ 4 w 51"/>
                <a:gd name="T11" fmla="*/ 12 h 52"/>
                <a:gd name="T12" fmla="*/ 1 w 51"/>
                <a:gd name="T13" fmla="*/ 16 h 52"/>
                <a:gd name="T14" fmla="*/ 0 w 51"/>
                <a:gd name="T15" fmla="*/ 21 h 52"/>
                <a:gd name="T16" fmla="*/ 0 w 51"/>
                <a:gd name="T17" fmla="*/ 26 h 52"/>
                <a:gd name="T18" fmla="*/ 0 w 51"/>
                <a:gd name="T19" fmla="*/ 32 h 52"/>
                <a:gd name="T20" fmla="*/ 1 w 51"/>
                <a:gd name="T21" fmla="*/ 36 h 52"/>
                <a:gd name="T22" fmla="*/ 4 w 51"/>
                <a:gd name="T23" fmla="*/ 40 h 52"/>
                <a:gd name="T24" fmla="*/ 7 w 51"/>
                <a:gd name="T25" fmla="*/ 44 h 52"/>
                <a:gd name="T26" fmla="*/ 11 w 51"/>
                <a:gd name="T27" fmla="*/ 47 h 52"/>
                <a:gd name="T28" fmla="*/ 15 w 51"/>
                <a:gd name="T29" fmla="*/ 49 h 52"/>
                <a:gd name="T30" fmla="*/ 20 w 51"/>
                <a:gd name="T31" fmla="*/ 52 h 52"/>
                <a:gd name="T32" fmla="*/ 25 w 51"/>
                <a:gd name="T33" fmla="*/ 52 h 52"/>
                <a:gd name="T34" fmla="*/ 31 w 51"/>
                <a:gd name="T35" fmla="*/ 52 h 52"/>
                <a:gd name="T36" fmla="*/ 35 w 51"/>
                <a:gd name="T37" fmla="*/ 49 h 52"/>
                <a:gd name="T38" fmla="*/ 40 w 51"/>
                <a:gd name="T39" fmla="*/ 47 h 52"/>
                <a:gd name="T40" fmla="*/ 44 w 51"/>
                <a:gd name="T41" fmla="*/ 44 h 52"/>
                <a:gd name="T42" fmla="*/ 47 w 51"/>
                <a:gd name="T43" fmla="*/ 40 h 52"/>
                <a:gd name="T44" fmla="*/ 50 w 51"/>
                <a:gd name="T45" fmla="*/ 36 h 52"/>
                <a:gd name="T46" fmla="*/ 51 w 51"/>
                <a:gd name="T47" fmla="*/ 32 h 52"/>
                <a:gd name="T48" fmla="*/ 51 w 51"/>
                <a:gd name="T49" fmla="*/ 26 h 52"/>
                <a:gd name="T50" fmla="*/ 51 w 51"/>
                <a:gd name="T51" fmla="*/ 21 h 52"/>
                <a:gd name="T52" fmla="*/ 50 w 51"/>
                <a:gd name="T53" fmla="*/ 16 h 52"/>
                <a:gd name="T54" fmla="*/ 47 w 51"/>
                <a:gd name="T55" fmla="*/ 12 h 52"/>
                <a:gd name="T56" fmla="*/ 44 w 51"/>
                <a:gd name="T57" fmla="*/ 8 h 52"/>
                <a:gd name="T58" fmla="*/ 40 w 51"/>
                <a:gd name="T59" fmla="*/ 4 h 52"/>
                <a:gd name="T60" fmla="*/ 35 w 51"/>
                <a:gd name="T61" fmla="*/ 2 h 52"/>
                <a:gd name="T62" fmla="*/ 31 w 51"/>
                <a:gd name="T63" fmla="*/ 1 h 52"/>
                <a:gd name="T64" fmla="*/ 25 w 51"/>
                <a:gd name="T65" fmla="*/ 0 h 5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1" h="52">
                  <a:moveTo>
                    <a:pt x="25" y="0"/>
                  </a:moveTo>
                  <a:lnTo>
                    <a:pt x="20" y="1"/>
                  </a:lnTo>
                  <a:lnTo>
                    <a:pt x="15" y="2"/>
                  </a:lnTo>
                  <a:lnTo>
                    <a:pt x="11" y="4"/>
                  </a:lnTo>
                  <a:lnTo>
                    <a:pt x="7" y="8"/>
                  </a:lnTo>
                  <a:lnTo>
                    <a:pt x="4" y="12"/>
                  </a:lnTo>
                  <a:lnTo>
                    <a:pt x="1" y="16"/>
                  </a:lnTo>
                  <a:lnTo>
                    <a:pt x="0" y="21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1" y="36"/>
                  </a:lnTo>
                  <a:lnTo>
                    <a:pt x="4" y="40"/>
                  </a:lnTo>
                  <a:lnTo>
                    <a:pt x="7" y="44"/>
                  </a:lnTo>
                  <a:lnTo>
                    <a:pt x="11" y="47"/>
                  </a:lnTo>
                  <a:lnTo>
                    <a:pt x="15" y="49"/>
                  </a:lnTo>
                  <a:lnTo>
                    <a:pt x="20" y="52"/>
                  </a:lnTo>
                  <a:lnTo>
                    <a:pt x="25" y="52"/>
                  </a:lnTo>
                  <a:lnTo>
                    <a:pt x="31" y="52"/>
                  </a:lnTo>
                  <a:lnTo>
                    <a:pt x="35" y="49"/>
                  </a:lnTo>
                  <a:lnTo>
                    <a:pt x="40" y="47"/>
                  </a:lnTo>
                  <a:lnTo>
                    <a:pt x="44" y="44"/>
                  </a:lnTo>
                  <a:lnTo>
                    <a:pt x="47" y="40"/>
                  </a:lnTo>
                  <a:lnTo>
                    <a:pt x="50" y="36"/>
                  </a:lnTo>
                  <a:lnTo>
                    <a:pt x="51" y="32"/>
                  </a:lnTo>
                  <a:lnTo>
                    <a:pt x="51" y="26"/>
                  </a:lnTo>
                  <a:lnTo>
                    <a:pt x="51" y="21"/>
                  </a:lnTo>
                  <a:lnTo>
                    <a:pt x="50" y="16"/>
                  </a:lnTo>
                  <a:lnTo>
                    <a:pt x="47" y="12"/>
                  </a:lnTo>
                  <a:lnTo>
                    <a:pt x="44" y="8"/>
                  </a:lnTo>
                  <a:lnTo>
                    <a:pt x="40" y="4"/>
                  </a:lnTo>
                  <a:lnTo>
                    <a:pt x="35" y="2"/>
                  </a:lnTo>
                  <a:lnTo>
                    <a:pt x="31" y="1"/>
                  </a:lnTo>
                  <a:lnTo>
                    <a:pt x="25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57" name="Freeform 149"/>
            <p:cNvSpPr/>
            <p:nvPr/>
          </p:nvSpPr>
          <p:spPr bwMode="auto">
            <a:xfrm>
              <a:off x="1950494" y="6733472"/>
              <a:ext cx="82550" cy="82550"/>
            </a:xfrm>
            <a:custGeom>
              <a:avLst/>
              <a:gdLst>
                <a:gd name="T0" fmla="*/ 26 w 52"/>
                <a:gd name="T1" fmla="*/ 0 h 52"/>
                <a:gd name="T2" fmla="*/ 21 w 52"/>
                <a:gd name="T3" fmla="*/ 0 h 52"/>
                <a:gd name="T4" fmla="*/ 15 w 52"/>
                <a:gd name="T5" fmla="*/ 2 h 52"/>
                <a:gd name="T6" fmla="*/ 12 w 52"/>
                <a:gd name="T7" fmla="*/ 5 h 52"/>
                <a:gd name="T8" fmla="*/ 7 w 52"/>
                <a:gd name="T9" fmla="*/ 7 h 52"/>
                <a:gd name="T10" fmla="*/ 3 w 52"/>
                <a:gd name="T11" fmla="*/ 12 h 52"/>
                <a:gd name="T12" fmla="*/ 1 w 52"/>
                <a:gd name="T13" fmla="*/ 15 h 52"/>
                <a:gd name="T14" fmla="*/ 0 w 52"/>
                <a:gd name="T15" fmla="*/ 21 h 52"/>
                <a:gd name="T16" fmla="*/ 0 w 52"/>
                <a:gd name="T17" fmla="*/ 26 h 52"/>
                <a:gd name="T18" fmla="*/ 0 w 52"/>
                <a:gd name="T19" fmla="*/ 31 h 52"/>
                <a:gd name="T20" fmla="*/ 1 w 52"/>
                <a:gd name="T21" fmla="*/ 35 h 52"/>
                <a:gd name="T22" fmla="*/ 3 w 52"/>
                <a:gd name="T23" fmla="*/ 40 h 52"/>
                <a:gd name="T24" fmla="*/ 7 w 52"/>
                <a:gd name="T25" fmla="*/ 43 h 52"/>
                <a:gd name="T26" fmla="*/ 12 w 52"/>
                <a:gd name="T27" fmla="*/ 47 h 52"/>
                <a:gd name="T28" fmla="*/ 15 w 52"/>
                <a:gd name="T29" fmla="*/ 49 h 52"/>
                <a:gd name="T30" fmla="*/ 21 w 52"/>
                <a:gd name="T31" fmla="*/ 51 h 52"/>
                <a:gd name="T32" fmla="*/ 26 w 52"/>
                <a:gd name="T33" fmla="*/ 52 h 52"/>
                <a:gd name="T34" fmla="*/ 32 w 52"/>
                <a:gd name="T35" fmla="*/ 51 h 52"/>
                <a:gd name="T36" fmla="*/ 36 w 52"/>
                <a:gd name="T37" fmla="*/ 49 h 52"/>
                <a:gd name="T38" fmla="*/ 41 w 52"/>
                <a:gd name="T39" fmla="*/ 47 h 52"/>
                <a:gd name="T40" fmla="*/ 45 w 52"/>
                <a:gd name="T41" fmla="*/ 43 h 52"/>
                <a:gd name="T42" fmla="*/ 48 w 52"/>
                <a:gd name="T43" fmla="*/ 40 h 52"/>
                <a:gd name="T44" fmla="*/ 50 w 52"/>
                <a:gd name="T45" fmla="*/ 35 h 52"/>
                <a:gd name="T46" fmla="*/ 52 w 52"/>
                <a:gd name="T47" fmla="*/ 31 h 52"/>
                <a:gd name="T48" fmla="*/ 52 w 52"/>
                <a:gd name="T49" fmla="*/ 26 h 52"/>
                <a:gd name="T50" fmla="*/ 52 w 52"/>
                <a:gd name="T51" fmla="*/ 21 h 52"/>
                <a:gd name="T52" fmla="*/ 50 w 52"/>
                <a:gd name="T53" fmla="*/ 15 h 52"/>
                <a:gd name="T54" fmla="*/ 48 w 52"/>
                <a:gd name="T55" fmla="*/ 12 h 52"/>
                <a:gd name="T56" fmla="*/ 45 w 52"/>
                <a:gd name="T57" fmla="*/ 7 h 52"/>
                <a:gd name="T58" fmla="*/ 41 w 52"/>
                <a:gd name="T59" fmla="*/ 5 h 52"/>
                <a:gd name="T60" fmla="*/ 36 w 52"/>
                <a:gd name="T61" fmla="*/ 2 h 52"/>
                <a:gd name="T62" fmla="*/ 32 w 52"/>
                <a:gd name="T63" fmla="*/ 0 h 52"/>
                <a:gd name="T64" fmla="*/ 26 w 52"/>
                <a:gd name="T65" fmla="*/ 0 h 5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2" h="52">
                  <a:moveTo>
                    <a:pt x="26" y="0"/>
                  </a:moveTo>
                  <a:lnTo>
                    <a:pt x="21" y="0"/>
                  </a:lnTo>
                  <a:lnTo>
                    <a:pt x="15" y="2"/>
                  </a:lnTo>
                  <a:lnTo>
                    <a:pt x="12" y="5"/>
                  </a:lnTo>
                  <a:lnTo>
                    <a:pt x="7" y="7"/>
                  </a:lnTo>
                  <a:lnTo>
                    <a:pt x="3" y="12"/>
                  </a:lnTo>
                  <a:lnTo>
                    <a:pt x="1" y="15"/>
                  </a:lnTo>
                  <a:lnTo>
                    <a:pt x="0" y="21"/>
                  </a:lnTo>
                  <a:lnTo>
                    <a:pt x="0" y="26"/>
                  </a:lnTo>
                  <a:lnTo>
                    <a:pt x="0" y="31"/>
                  </a:lnTo>
                  <a:lnTo>
                    <a:pt x="1" y="35"/>
                  </a:lnTo>
                  <a:lnTo>
                    <a:pt x="3" y="40"/>
                  </a:lnTo>
                  <a:lnTo>
                    <a:pt x="7" y="43"/>
                  </a:lnTo>
                  <a:lnTo>
                    <a:pt x="12" y="47"/>
                  </a:lnTo>
                  <a:lnTo>
                    <a:pt x="15" y="49"/>
                  </a:lnTo>
                  <a:lnTo>
                    <a:pt x="21" y="51"/>
                  </a:lnTo>
                  <a:lnTo>
                    <a:pt x="26" y="52"/>
                  </a:lnTo>
                  <a:lnTo>
                    <a:pt x="32" y="51"/>
                  </a:lnTo>
                  <a:lnTo>
                    <a:pt x="36" y="49"/>
                  </a:lnTo>
                  <a:lnTo>
                    <a:pt x="41" y="47"/>
                  </a:lnTo>
                  <a:lnTo>
                    <a:pt x="45" y="43"/>
                  </a:lnTo>
                  <a:lnTo>
                    <a:pt x="48" y="40"/>
                  </a:lnTo>
                  <a:lnTo>
                    <a:pt x="50" y="35"/>
                  </a:lnTo>
                  <a:lnTo>
                    <a:pt x="52" y="31"/>
                  </a:lnTo>
                  <a:lnTo>
                    <a:pt x="52" y="26"/>
                  </a:lnTo>
                  <a:lnTo>
                    <a:pt x="52" y="21"/>
                  </a:lnTo>
                  <a:lnTo>
                    <a:pt x="50" y="15"/>
                  </a:lnTo>
                  <a:lnTo>
                    <a:pt x="48" y="12"/>
                  </a:lnTo>
                  <a:lnTo>
                    <a:pt x="45" y="7"/>
                  </a:lnTo>
                  <a:lnTo>
                    <a:pt x="41" y="5"/>
                  </a:lnTo>
                  <a:lnTo>
                    <a:pt x="36" y="2"/>
                  </a:lnTo>
                  <a:lnTo>
                    <a:pt x="32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58" name="Freeform 150"/>
            <p:cNvSpPr/>
            <p:nvPr/>
          </p:nvSpPr>
          <p:spPr bwMode="auto">
            <a:xfrm>
              <a:off x="1950494" y="6733472"/>
              <a:ext cx="82550" cy="82550"/>
            </a:xfrm>
            <a:custGeom>
              <a:avLst/>
              <a:gdLst>
                <a:gd name="T0" fmla="*/ 26 w 52"/>
                <a:gd name="T1" fmla="*/ 0 h 52"/>
                <a:gd name="T2" fmla="*/ 21 w 52"/>
                <a:gd name="T3" fmla="*/ 0 h 52"/>
                <a:gd name="T4" fmla="*/ 15 w 52"/>
                <a:gd name="T5" fmla="*/ 2 h 52"/>
                <a:gd name="T6" fmla="*/ 12 w 52"/>
                <a:gd name="T7" fmla="*/ 5 h 52"/>
                <a:gd name="T8" fmla="*/ 7 w 52"/>
                <a:gd name="T9" fmla="*/ 7 h 52"/>
                <a:gd name="T10" fmla="*/ 3 w 52"/>
                <a:gd name="T11" fmla="*/ 12 h 52"/>
                <a:gd name="T12" fmla="*/ 1 w 52"/>
                <a:gd name="T13" fmla="*/ 15 h 52"/>
                <a:gd name="T14" fmla="*/ 0 w 52"/>
                <a:gd name="T15" fmla="*/ 21 h 52"/>
                <a:gd name="T16" fmla="*/ 0 w 52"/>
                <a:gd name="T17" fmla="*/ 26 h 52"/>
                <a:gd name="T18" fmla="*/ 0 w 52"/>
                <a:gd name="T19" fmla="*/ 31 h 52"/>
                <a:gd name="T20" fmla="*/ 1 w 52"/>
                <a:gd name="T21" fmla="*/ 35 h 52"/>
                <a:gd name="T22" fmla="*/ 3 w 52"/>
                <a:gd name="T23" fmla="*/ 40 h 52"/>
                <a:gd name="T24" fmla="*/ 7 w 52"/>
                <a:gd name="T25" fmla="*/ 43 h 52"/>
                <a:gd name="T26" fmla="*/ 12 w 52"/>
                <a:gd name="T27" fmla="*/ 47 h 52"/>
                <a:gd name="T28" fmla="*/ 15 w 52"/>
                <a:gd name="T29" fmla="*/ 49 h 52"/>
                <a:gd name="T30" fmla="*/ 21 w 52"/>
                <a:gd name="T31" fmla="*/ 51 h 52"/>
                <a:gd name="T32" fmla="*/ 26 w 52"/>
                <a:gd name="T33" fmla="*/ 52 h 52"/>
                <a:gd name="T34" fmla="*/ 32 w 52"/>
                <a:gd name="T35" fmla="*/ 51 h 52"/>
                <a:gd name="T36" fmla="*/ 36 w 52"/>
                <a:gd name="T37" fmla="*/ 49 h 52"/>
                <a:gd name="T38" fmla="*/ 41 w 52"/>
                <a:gd name="T39" fmla="*/ 47 h 52"/>
                <a:gd name="T40" fmla="*/ 45 w 52"/>
                <a:gd name="T41" fmla="*/ 43 h 52"/>
                <a:gd name="T42" fmla="*/ 48 w 52"/>
                <a:gd name="T43" fmla="*/ 40 h 52"/>
                <a:gd name="T44" fmla="*/ 50 w 52"/>
                <a:gd name="T45" fmla="*/ 35 h 52"/>
                <a:gd name="T46" fmla="*/ 52 w 52"/>
                <a:gd name="T47" fmla="*/ 31 h 52"/>
                <a:gd name="T48" fmla="*/ 52 w 52"/>
                <a:gd name="T49" fmla="*/ 26 h 52"/>
                <a:gd name="T50" fmla="*/ 52 w 52"/>
                <a:gd name="T51" fmla="*/ 21 h 52"/>
                <a:gd name="T52" fmla="*/ 50 w 52"/>
                <a:gd name="T53" fmla="*/ 15 h 52"/>
                <a:gd name="T54" fmla="*/ 48 w 52"/>
                <a:gd name="T55" fmla="*/ 12 h 52"/>
                <a:gd name="T56" fmla="*/ 45 w 52"/>
                <a:gd name="T57" fmla="*/ 7 h 52"/>
                <a:gd name="T58" fmla="*/ 41 w 52"/>
                <a:gd name="T59" fmla="*/ 5 h 52"/>
                <a:gd name="T60" fmla="*/ 36 w 52"/>
                <a:gd name="T61" fmla="*/ 2 h 52"/>
                <a:gd name="T62" fmla="*/ 32 w 52"/>
                <a:gd name="T63" fmla="*/ 0 h 52"/>
                <a:gd name="T64" fmla="*/ 26 w 52"/>
                <a:gd name="T65" fmla="*/ 0 h 5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2" h="52">
                  <a:moveTo>
                    <a:pt x="26" y="0"/>
                  </a:moveTo>
                  <a:lnTo>
                    <a:pt x="21" y="0"/>
                  </a:lnTo>
                  <a:lnTo>
                    <a:pt x="15" y="2"/>
                  </a:lnTo>
                  <a:lnTo>
                    <a:pt x="12" y="5"/>
                  </a:lnTo>
                  <a:lnTo>
                    <a:pt x="7" y="7"/>
                  </a:lnTo>
                  <a:lnTo>
                    <a:pt x="3" y="12"/>
                  </a:lnTo>
                  <a:lnTo>
                    <a:pt x="1" y="15"/>
                  </a:lnTo>
                  <a:lnTo>
                    <a:pt x="0" y="21"/>
                  </a:lnTo>
                  <a:lnTo>
                    <a:pt x="0" y="26"/>
                  </a:lnTo>
                  <a:lnTo>
                    <a:pt x="0" y="31"/>
                  </a:lnTo>
                  <a:lnTo>
                    <a:pt x="1" y="35"/>
                  </a:lnTo>
                  <a:lnTo>
                    <a:pt x="3" y="40"/>
                  </a:lnTo>
                  <a:lnTo>
                    <a:pt x="7" y="43"/>
                  </a:lnTo>
                  <a:lnTo>
                    <a:pt x="12" y="47"/>
                  </a:lnTo>
                  <a:lnTo>
                    <a:pt x="15" y="49"/>
                  </a:lnTo>
                  <a:lnTo>
                    <a:pt x="21" y="51"/>
                  </a:lnTo>
                  <a:lnTo>
                    <a:pt x="26" y="52"/>
                  </a:lnTo>
                  <a:lnTo>
                    <a:pt x="32" y="51"/>
                  </a:lnTo>
                  <a:lnTo>
                    <a:pt x="36" y="49"/>
                  </a:lnTo>
                  <a:lnTo>
                    <a:pt x="41" y="47"/>
                  </a:lnTo>
                  <a:lnTo>
                    <a:pt x="45" y="43"/>
                  </a:lnTo>
                  <a:lnTo>
                    <a:pt x="48" y="40"/>
                  </a:lnTo>
                  <a:lnTo>
                    <a:pt x="50" y="35"/>
                  </a:lnTo>
                  <a:lnTo>
                    <a:pt x="52" y="31"/>
                  </a:lnTo>
                  <a:lnTo>
                    <a:pt x="52" y="26"/>
                  </a:lnTo>
                  <a:lnTo>
                    <a:pt x="52" y="21"/>
                  </a:lnTo>
                  <a:lnTo>
                    <a:pt x="50" y="15"/>
                  </a:lnTo>
                  <a:lnTo>
                    <a:pt x="48" y="12"/>
                  </a:lnTo>
                  <a:lnTo>
                    <a:pt x="45" y="7"/>
                  </a:lnTo>
                  <a:lnTo>
                    <a:pt x="41" y="5"/>
                  </a:lnTo>
                  <a:lnTo>
                    <a:pt x="36" y="2"/>
                  </a:lnTo>
                  <a:lnTo>
                    <a:pt x="32" y="0"/>
                  </a:lnTo>
                  <a:lnTo>
                    <a:pt x="26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59" name="Freeform 151"/>
            <p:cNvSpPr/>
            <p:nvPr/>
          </p:nvSpPr>
          <p:spPr bwMode="auto">
            <a:xfrm>
              <a:off x="2702969" y="4671310"/>
              <a:ext cx="80963" cy="82550"/>
            </a:xfrm>
            <a:custGeom>
              <a:avLst/>
              <a:gdLst>
                <a:gd name="T0" fmla="*/ 26 w 51"/>
                <a:gd name="T1" fmla="*/ 0 h 52"/>
                <a:gd name="T2" fmla="*/ 20 w 51"/>
                <a:gd name="T3" fmla="*/ 0 h 52"/>
                <a:gd name="T4" fmla="*/ 15 w 51"/>
                <a:gd name="T5" fmla="*/ 2 h 52"/>
                <a:gd name="T6" fmla="*/ 10 w 51"/>
                <a:gd name="T7" fmla="*/ 5 h 52"/>
                <a:gd name="T8" fmla="*/ 7 w 51"/>
                <a:gd name="T9" fmla="*/ 7 h 52"/>
                <a:gd name="T10" fmla="*/ 3 w 51"/>
                <a:gd name="T11" fmla="*/ 12 h 52"/>
                <a:gd name="T12" fmla="*/ 1 w 51"/>
                <a:gd name="T13" fmla="*/ 15 h 52"/>
                <a:gd name="T14" fmla="*/ 0 w 51"/>
                <a:gd name="T15" fmla="*/ 20 h 52"/>
                <a:gd name="T16" fmla="*/ 0 w 51"/>
                <a:gd name="T17" fmla="*/ 26 h 52"/>
                <a:gd name="T18" fmla="*/ 0 w 51"/>
                <a:gd name="T19" fmla="*/ 30 h 52"/>
                <a:gd name="T20" fmla="*/ 1 w 51"/>
                <a:gd name="T21" fmla="*/ 35 h 52"/>
                <a:gd name="T22" fmla="*/ 3 w 51"/>
                <a:gd name="T23" fmla="*/ 40 h 52"/>
                <a:gd name="T24" fmla="*/ 7 w 51"/>
                <a:gd name="T25" fmla="*/ 43 h 52"/>
                <a:gd name="T26" fmla="*/ 10 w 51"/>
                <a:gd name="T27" fmla="*/ 47 h 52"/>
                <a:gd name="T28" fmla="*/ 15 w 51"/>
                <a:gd name="T29" fmla="*/ 49 h 52"/>
                <a:gd name="T30" fmla="*/ 20 w 51"/>
                <a:gd name="T31" fmla="*/ 50 h 52"/>
                <a:gd name="T32" fmla="*/ 26 w 51"/>
                <a:gd name="T33" fmla="*/ 52 h 52"/>
                <a:gd name="T34" fmla="*/ 30 w 51"/>
                <a:gd name="T35" fmla="*/ 50 h 52"/>
                <a:gd name="T36" fmla="*/ 35 w 51"/>
                <a:gd name="T37" fmla="*/ 49 h 52"/>
                <a:gd name="T38" fmla="*/ 40 w 51"/>
                <a:gd name="T39" fmla="*/ 47 h 52"/>
                <a:gd name="T40" fmla="*/ 43 w 51"/>
                <a:gd name="T41" fmla="*/ 43 h 52"/>
                <a:gd name="T42" fmla="*/ 47 w 51"/>
                <a:gd name="T43" fmla="*/ 40 h 52"/>
                <a:gd name="T44" fmla="*/ 49 w 51"/>
                <a:gd name="T45" fmla="*/ 35 h 52"/>
                <a:gd name="T46" fmla="*/ 50 w 51"/>
                <a:gd name="T47" fmla="*/ 30 h 52"/>
                <a:gd name="T48" fmla="*/ 51 w 51"/>
                <a:gd name="T49" fmla="*/ 26 h 52"/>
                <a:gd name="T50" fmla="*/ 50 w 51"/>
                <a:gd name="T51" fmla="*/ 20 h 52"/>
                <a:gd name="T52" fmla="*/ 49 w 51"/>
                <a:gd name="T53" fmla="*/ 15 h 52"/>
                <a:gd name="T54" fmla="*/ 47 w 51"/>
                <a:gd name="T55" fmla="*/ 12 h 52"/>
                <a:gd name="T56" fmla="*/ 43 w 51"/>
                <a:gd name="T57" fmla="*/ 7 h 52"/>
                <a:gd name="T58" fmla="*/ 40 w 51"/>
                <a:gd name="T59" fmla="*/ 5 h 52"/>
                <a:gd name="T60" fmla="*/ 35 w 51"/>
                <a:gd name="T61" fmla="*/ 2 h 52"/>
                <a:gd name="T62" fmla="*/ 30 w 51"/>
                <a:gd name="T63" fmla="*/ 0 h 52"/>
                <a:gd name="T64" fmla="*/ 26 w 51"/>
                <a:gd name="T65" fmla="*/ 0 h 5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1" h="52">
                  <a:moveTo>
                    <a:pt x="26" y="0"/>
                  </a:moveTo>
                  <a:lnTo>
                    <a:pt x="20" y="0"/>
                  </a:lnTo>
                  <a:lnTo>
                    <a:pt x="15" y="2"/>
                  </a:lnTo>
                  <a:lnTo>
                    <a:pt x="10" y="5"/>
                  </a:lnTo>
                  <a:lnTo>
                    <a:pt x="7" y="7"/>
                  </a:lnTo>
                  <a:lnTo>
                    <a:pt x="3" y="12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1" y="35"/>
                  </a:lnTo>
                  <a:lnTo>
                    <a:pt x="3" y="40"/>
                  </a:lnTo>
                  <a:lnTo>
                    <a:pt x="7" y="43"/>
                  </a:lnTo>
                  <a:lnTo>
                    <a:pt x="10" y="47"/>
                  </a:lnTo>
                  <a:lnTo>
                    <a:pt x="15" y="49"/>
                  </a:lnTo>
                  <a:lnTo>
                    <a:pt x="20" y="50"/>
                  </a:lnTo>
                  <a:lnTo>
                    <a:pt x="26" y="52"/>
                  </a:lnTo>
                  <a:lnTo>
                    <a:pt x="30" y="50"/>
                  </a:lnTo>
                  <a:lnTo>
                    <a:pt x="35" y="49"/>
                  </a:lnTo>
                  <a:lnTo>
                    <a:pt x="40" y="47"/>
                  </a:lnTo>
                  <a:lnTo>
                    <a:pt x="43" y="43"/>
                  </a:lnTo>
                  <a:lnTo>
                    <a:pt x="47" y="40"/>
                  </a:lnTo>
                  <a:lnTo>
                    <a:pt x="49" y="35"/>
                  </a:lnTo>
                  <a:lnTo>
                    <a:pt x="50" y="30"/>
                  </a:lnTo>
                  <a:lnTo>
                    <a:pt x="51" y="26"/>
                  </a:lnTo>
                  <a:lnTo>
                    <a:pt x="50" y="20"/>
                  </a:lnTo>
                  <a:lnTo>
                    <a:pt x="49" y="15"/>
                  </a:lnTo>
                  <a:lnTo>
                    <a:pt x="47" y="12"/>
                  </a:lnTo>
                  <a:lnTo>
                    <a:pt x="43" y="7"/>
                  </a:lnTo>
                  <a:lnTo>
                    <a:pt x="40" y="5"/>
                  </a:lnTo>
                  <a:lnTo>
                    <a:pt x="35" y="2"/>
                  </a:lnTo>
                  <a:lnTo>
                    <a:pt x="30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60" name="Freeform 152"/>
            <p:cNvSpPr/>
            <p:nvPr/>
          </p:nvSpPr>
          <p:spPr bwMode="auto">
            <a:xfrm>
              <a:off x="2702969" y="4671310"/>
              <a:ext cx="80963" cy="82550"/>
            </a:xfrm>
            <a:custGeom>
              <a:avLst/>
              <a:gdLst>
                <a:gd name="T0" fmla="*/ 26 w 51"/>
                <a:gd name="T1" fmla="*/ 0 h 52"/>
                <a:gd name="T2" fmla="*/ 20 w 51"/>
                <a:gd name="T3" fmla="*/ 0 h 52"/>
                <a:gd name="T4" fmla="*/ 15 w 51"/>
                <a:gd name="T5" fmla="*/ 2 h 52"/>
                <a:gd name="T6" fmla="*/ 10 w 51"/>
                <a:gd name="T7" fmla="*/ 5 h 52"/>
                <a:gd name="T8" fmla="*/ 7 w 51"/>
                <a:gd name="T9" fmla="*/ 7 h 52"/>
                <a:gd name="T10" fmla="*/ 3 w 51"/>
                <a:gd name="T11" fmla="*/ 12 h 52"/>
                <a:gd name="T12" fmla="*/ 1 w 51"/>
                <a:gd name="T13" fmla="*/ 15 h 52"/>
                <a:gd name="T14" fmla="*/ 0 w 51"/>
                <a:gd name="T15" fmla="*/ 20 h 52"/>
                <a:gd name="T16" fmla="*/ 0 w 51"/>
                <a:gd name="T17" fmla="*/ 26 h 52"/>
                <a:gd name="T18" fmla="*/ 0 w 51"/>
                <a:gd name="T19" fmla="*/ 30 h 52"/>
                <a:gd name="T20" fmla="*/ 1 w 51"/>
                <a:gd name="T21" fmla="*/ 35 h 52"/>
                <a:gd name="T22" fmla="*/ 3 w 51"/>
                <a:gd name="T23" fmla="*/ 40 h 52"/>
                <a:gd name="T24" fmla="*/ 7 w 51"/>
                <a:gd name="T25" fmla="*/ 43 h 52"/>
                <a:gd name="T26" fmla="*/ 10 w 51"/>
                <a:gd name="T27" fmla="*/ 47 h 52"/>
                <a:gd name="T28" fmla="*/ 15 w 51"/>
                <a:gd name="T29" fmla="*/ 49 h 52"/>
                <a:gd name="T30" fmla="*/ 20 w 51"/>
                <a:gd name="T31" fmla="*/ 50 h 52"/>
                <a:gd name="T32" fmla="*/ 26 w 51"/>
                <a:gd name="T33" fmla="*/ 52 h 52"/>
                <a:gd name="T34" fmla="*/ 30 w 51"/>
                <a:gd name="T35" fmla="*/ 50 h 52"/>
                <a:gd name="T36" fmla="*/ 35 w 51"/>
                <a:gd name="T37" fmla="*/ 49 h 52"/>
                <a:gd name="T38" fmla="*/ 40 w 51"/>
                <a:gd name="T39" fmla="*/ 47 h 52"/>
                <a:gd name="T40" fmla="*/ 43 w 51"/>
                <a:gd name="T41" fmla="*/ 43 h 52"/>
                <a:gd name="T42" fmla="*/ 47 w 51"/>
                <a:gd name="T43" fmla="*/ 40 h 52"/>
                <a:gd name="T44" fmla="*/ 49 w 51"/>
                <a:gd name="T45" fmla="*/ 35 h 52"/>
                <a:gd name="T46" fmla="*/ 50 w 51"/>
                <a:gd name="T47" fmla="*/ 30 h 52"/>
                <a:gd name="T48" fmla="*/ 51 w 51"/>
                <a:gd name="T49" fmla="*/ 26 h 52"/>
                <a:gd name="T50" fmla="*/ 50 w 51"/>
                <a:gd name="T51" fmla="*/ 20 h 52"/>
                <a:gd name="T52" fmla="*/ 49 w 51"/>
                <a:gd name="T53" fmla="*/ 15 h 52"/>
                <a:gd name="T54" fmla="*/ 47 w 51"/>
                <a:gd name="T55" fmla="*/ 12 h 52"/>
                <a:gd name="T56" fmla="*/ 43 w 51"/>
                <a:gd name="T57" fmla="*/ 7 h 52"/>
                <a:gd name="T58" fmla="*/ 40 w 51"/>
                <a:gd name="T59" fmla="*/ 5 h 52"/>
                <a:gd name="T60" fmla="*/ 35 w 51"/>
                <a:gd name="T61" fmla="*/ 2 h 52"/>
                <a:gd name="T62" fmla="*/ 30 w 51"/>
                <a:gd name="T63" fmla="*/ 0 h 52"/>
                <a:gd name="T64" fmla="*/ 26 w 51"/>
                <a:gd name="T65" fmla="*/ 0 h 5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1" h="52">
                  <a:moveTo>
                    <a:pt x="26" y="0"/>
                  </a:moveTo>
                  <a:lnTo>
                    <a:pt x="20" y="0"/>
                  </a:lnTo>
                  <a:lnTo>
                    <a:pt x="15" y="2"/>
                  </a:lnTo>
                  <a:lnTo>
                    <a:pt x="10" y="5"/>
                  </a:lnTo>
                  <a:lnTo>
                    <a:pt x="7" y="7"/>
                  </a:lnTo>
                  <a:lnTo>
                    <a:pt x="3" y="12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1" y="35"/>
                  </a:lnTo>
                  <a:lnTo>
                    <a:pt x="3" y="40"/>
                  </a:lnTo>
                  <a:lnTo>
                    <a:pt x="7" y="43"/>
                  </a:lnTo>
                  <a:lnTo>
                    <a:pt x="10" y="47"/>
                  </a:lnTo>
                  <a:lnTo>
                    <a:pt x="15" y="49"/>
                  </a:lnTo>
                  <a:lnTo>
                    <a:pt x="20" y="50"/>
                  </a:lnTo>
                  <a:lnTo>
                    <a:pt x="26" y="52"/>
                  </a:lnTo>
                  <a:lnTo>
                    <a:pt x="30" y="50"/>
                  </a:lnTo>
                  <a:lnTo>
                    <a:pt x="35" y="49"/>
                  </a:lnTo>
                  <a:lnTo>
                    <a:pt x="40" y="47"/>
                  </a:lnTo>
                  <a:lnTo>
                    <a:pt x="43" y="43"/>
                  </a:lnTo>
                  <a:lnTo>
                    <a:pt x="47" y="40"/>
                  </a:lnTo>
                  <a:lnTo>
                    <a:pt x="49" y="35"/>
                  </a:lnTo>
                  <a:lnTo>
                    <a:pt x="50" y="30"/>
                  </a:lnTo>
                  <a:lnTo>
                    <a:pt x="51" y="26"/>
                  </a:lnTo>
                  <a:lnTo>
                    <a:pt x="50" y="20"/>
                  </a:lnTo>
                  <a:lnTo>
                    <a:pt x="49" y="15"/>
                  </a:lnTo>
                  <a:lnTo>
                    <a:pt x="47" y="12"/>
                  </a:lnTo>
                  <a:lnTo>
                    <a:pt x="43" y="7"/>
                  </a:lnTo>
                  <a:lnTo>
                    <a:pt x="40" y="5"/>
                  </a:lnTo>
                  <a:lnTo>
                    <a:pt x="35" y="2"/>
                  </a:lnTo>
                  <a:lnTo>
                    <a:pt x="30" y="0"/>
                  </a:lnTo>
                  <a:lnTo>
                    <a:pt x="26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61" name="Freeform 153"/>
            <p:cNvSpPr/>
            <p:nvPr/>
          </p:nvSpPr>
          <p:spPr bwMode="auto">
            <a:xfrm>
              <a:off x="4276182" y="4671310"/>
              <a:ext cx="80963" cy="82550"/>
            </a:xfrm>
            <a:custGeom>
              <a:avLst/>
              <a:gdLst>
                <a:gd name="T0" fmla="*/ 25 w 51"/>
                <a:gd name="T1" fmla="*/ 0 h 52"/>
                <a:gd name="T2" fmla="*/ 20 w 51"/>
                <a:gd name="T3" fmla="*/ 0 h 52"/>
                <a:gd name="T4" fmla="*/ 15 w 51"/>
                <a:gd name="T5" fmla="*/ 2 h 52"/>
                <a:gd name="T6" fmla="*/ 11 w 51"/>
                <a:gd name="T7" fmla="*/ 5 h 52"/>
                <a:gd name="T8" fmla="*/ 7 w 51"/>
                <a:gd name="T9" fmla="*/ 7 h 52"/>
                <a:gd name="T10" fmla="*/ 4 w 51"/>
                <a:gd name="T11" fmla="*/ 12 h 52"/>
                <a:gd name="T12" fmla="*/ 1 w 51"/>
                <a:gd name="T13" fmla="*/ 15 h 52"/>
                <a:gd name="T14" fmla="*/ 0 w 51"/>
                <a:gd name="T15" fmla="*/ 20 h 52"/>
                <a:gd name="T16" fmla="*/ 0 w 51"/>
                <a:gd name="T17" fmla="*/ 26 h 52"/>
                <a:gd name="T18" fmla="*/ 0 w 51"/>
                <a:gd name="T19" fmla="*/ 30 h 52"/>
                <a:gd name="T20" fmla="*/ 1 w 51"/>
                <a:gd name="T21" fmla="*/ 35 h 52"/>
                <a:gd name="T22" fmla="*/ 4 w 51"/>
                <a:gd name="T23" fmla="*/ 40 h 52"/>
                <a:gd name="T24" fmla="*/ 7 w 51"/>
                <a:gd name="T25" fmla="*/ 43 h 52"/>
                <a:gd name="T26" fmla="*/ 11 w 51"/>
                <a:gd name="T27" fmla="*/ 47 h 52"/>
                <a:gd name="T28" fmla="*/ 15 w 51"/>
                <a:gd name="T29" fmla="*/ 49 h 52"/>
                <a:gd name="T30" fmla="*/ 20 w 51"/>
                <a:gd name="T31" fmla="*/ 50 h 52"/>
                <a:gd name="T32" fmla="*/ 25 w 51"/>
                <a:gd name="T33" fmla="*/ 52 h 52"/>
                <a:gd name="T34" fmla="*/ 31 w 51"/>
                <a:gd name="T35" fmla="*/ 50 h 52"/>
                <a:gd name="T36" fmla="*/ 35 w 51"/>
                <a:gd name="T37" fmla="*/ 49 h 52"/>
                <a:gd name="T38" fmla="*/ 40 w 51"/>
                <a:gd name="T39" fmla="*/ 47 h 52"/>
                <a:gd name="T40" fmla="*/ 44 w 51"/>
                <a:gd name="T41" fmla="*/ 43 h 52"/>
                <a:gd name="T42" fmla="*/ 47 w 51"/>
                <a:gd name="T43" fmla="*/ 40 h 52"/>
                <a:gd name="T44" fmla="*/ 49 w 51"/>
                <a:gd name="T45" fmla="*/ 35 h 52"/>
                <a:gd name="T46" fmla="*/ 51 w 51"/>
                <a:gd name="T47" fmla="*/ 30 h 52"/>
                <a:gd name="T48" fmla="*/ 51 w 51"/>
                <a:gd name="T49" fmla="*/ 26 h 52"/>
                <a:gd name="T50" fmla="*/ 51 w 51"/>
                <a:gd name="T51" fmla="*/ 20 h 52"/>
                <a:gd name="T52" fmla="*/ 49 w 51"/>
                <a:gd name="T53" fmla="*/ 15 h 52"/>
                <a:gd name="T54" fmla="*/ 47 w 51"/>
                <a:gd name="T55" fmla="*/ 12 h 52"/>
                <a:gd name="T56" fmla="*/ 44 w 51"/>
                <a:gd name="T57" fmla="*/ 7 h 52"/>
                <a:gd name="T58" fmla="*/ 40 w 51"/>
                <a:gd name="T59" fmla="*/ 5 h 52"/>
                <a:gd name="T60" fmla="*/ 35 w 51"/>
                <a:gd name="T61" fmla="*/ 2 h 52"/>
                <a:gd name="T62" fmla="*/ 31 w 51"/>
                <a:gd name="T63" fmla="*/ 0 h 52"/>
                <a:gd name="T64" fmla="*/ 25 w 51"/>
                <a:gd name="T65" fmla="*/ 0 h 5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1" h="52">
                  <a:moveTo>
                    <a:pt x="25" y="0"/>
                  </a:moveTo>
                  <a:lnTo>
                    <a:pt x="20" y="0"/>
                  </a:lnTo>
                  <a:lnTo>
                    <a:pt x="15" y="2"/>
                  </a:lnTo>
                  <a:lnTo>
                    <a:pt x="11" y="5"/>
                  </a:lnTo>
                  <a:lnTo>
                    <a:pt x="7" y="7"/>
                  </a:lnTo>
                  <a:lnTo>
                    <a:pt x="4" y="12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1" y="35"/>
                  </a:lnTo>
                  <a:lnTo>
                    <a:pt x="4" y="40"/>
                  </a:lnTo>
                  <a:lnTo>
                    <a:pt x="7" y="43"/>
                  </a:lnTo>
                  <a:lnTo>
                    <a:pt x="11" y="47"/>
                  </a:lnTo>
                  <a:lnTo>
                    <a:pt x="15" y="49"/>
                  </a:lnTo>
                  <a:lnTo>
                    <a:pt x="20" y="50"/>
                  </a:lnTo>
                  <a:lnTo>
                    <a:pt x="25" y="52"/>
                  </a:lnTo>
                  <a:lnTo>
                    <a:pt x="31" y="50"/>
                  </a:lnTo>
                  <a:lnTo>
                    <a:pt x="35" y="49"/>
                  </a:lnTo>
                  <a:lnTo>
                    <a:pt x="40" y="47"/>
                  </a:lnTo>
                  <a:lnTo>
                    <a:pt x="44" y="43"/>
                  </a:lnTo>
                  <a:lnTo>
                    <a:pt x="47" y="40"/>
                  </a:lnTo>
                  <a:lnTo>
                    <a:pt x="49" y="35"/>
                  </a:lnTo>
                  <a:lnTo>
                    <a:pt x="51" y="30"/>
                  </a:lnTo>
                  <a:lnTo>
                    <a:pt x="51" y="26"/>
                  </a:lnTo>
                  <a:lnTo>
                    <a:pt x="51" y="20"/>
                  </a:lnTo>
                  <a:lnTo>
                    <a:pt x="49" y="15"/>
                  </a:lnTo>
                  <a:lnTo>
                    <a:pt x="47" y="12"/>
                  </a:lnTo>
                  <a:lnTo>
                    <a:pt x="44" y="7"/>
                  </a:lnTo>
                  <a:lnTo>
                    <a:pt x="40" y="5"/>
                  </a:lnTo>
                  <a:lnTo>
                    <a:pt x="35" y="2"/>
                  </a:lnTo>
                  <a:lnTo>
                    <a:pt x="31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62" name="Freeform 154"/>
            <p:cNvSpPr/>
            <p:nvPr/>
          </p:nvSpPr>
          <p:spPr bwMode="auto">
            <a:xfrm>
              <a:off x="4276182" y="4671310"/>
              <a:ext cx="80963" cy="82550"/>
            </a:xfrm>
            <a:custGeom>
              <a:avLst/>
              <a:gdLst>
                <a:gd name="T0" fmla="*/ 25 w 51"/>
                <a:gd name="T1" fmla="*/ 0 h 52"/>
                <a:gd name="T2" fmla="*/ 20 w 51"/>
                <a:gd name="T3" fmla="*/ 0 h 52"/>
                <a:gd name="T4" fmla="*/ 15 w 51"/>
                <a:gd name="T5" fmla="*/ 2 h 52"/>
                <a:gd name="T6" fmla="*/ 11 w 51"/>
                <a:gd name="T7" fmla="*/ 5 h 52"/>
                <a:gd name="T8" fmla="*/ 7 w 51"/>
                <a:gd name="T9" fmla="*/ 7 h 52"/>
                <a:gd name="T10" fmla="*/ 4 w 51"/>
                <a:gd name="T11" fmla="*/ 12 h 52"/>
                <a:gd name="T12" fmla="*/ 1 w 51"/>
                <a:gd name="T13" fmla="*/ 15 h 52"/>
                <a:gd name="T14" fmla="*/ 0 w 51"/>
                <a:gd name="T15" fmla="*/ 20 h 52"/>
                <a:gd name="T16" fmla="*/ 0 w 51"/>
                <a:gd name="T17" fmla="*/ 26 h 52"/>
                <a:gd name="T18" fmla="*/ 0 w 51"/>
                <a:gd name="T19" fmla="*/ 30 h 52"/>
                <a:gd name="T20" fmla="*/ 1 w 51"/>
                <a:gd name="T21" fmla="*/ 35 h 52"/>
                <a:gd name="T22" fmla="*/ 4 w 51"/>
                <a:gd name="T23" fmla="*/ 40 h 52"/>
                <a:gd name="T24" fmla="*/ 7 w 51"/>
                <a:gd name="T25" fmla="*/ 43 h 52"/>
                <a:gd name="T26" fmla="*/ 11 w 51"/>
                <a:gd name="T27" fmla="*/ 47 h 52"/>
                <a:gd name="T28" fmla="*/ 15 w 51"/>
                <a:gd name="T29" fmla="*/ 49 h 52"/>
                <a:gd name="T30" fmla="*/ 20 w 51"/>
                <a:gd name="T31" fmla="*/ 50 h 52"/>
                <a:gd name="T32" fmla="*/ 25 w 51"/>
                <a:gd name="T33" fmla="*/ 52 h 52"/>
                <a:gd name="T34" fmla="*/ 31 w 51"/>
                <a:gd name="T35" fmla="*/ 50 h 52"/>
                <a:gd name="T36" fmla="*/ 35 w 51"/>
                <a:gd name="T37" fmla="*/ 49 h 52"/>
                <a:gd name="T38" fmla="*/ 40 w 51"/>
                <a:gd name="T39" fmla="*/ 47 h 52"/>
                <a:gd name="T40" fmla="*/ 44 w 51"/>
                <a:gd name="T41" fmla="*/ 43 h 52"/>
                <a:gd name="T42" fmla="*/ 47 w 51"/>
                <a:gd name="T43" fmla="*/ 40 h 52"/>
                <a:gd name="T44" fmla="*/ 49 w 51"/>
                <a:gd name="T45" fmla="*/ 35 h 52"/>
                <a:gd name="T46" fmla="*/ 51 w 51"/>
                <a:gd name="T47" fmla="*/ 30 h 52"/>
                <a:gd name="T48" fmla="*/ 51 w 51"/>
                <a:gd name="T49" fmla="*/ 26 h 52"/>
                <a:gd name="T50" fmla="*/ 51 w 51"/>
                <a:gd name="T51" fmla="*/ 20 h 52"/>
                <a:gd name="T52" fmla="*/ 49 w 51"/>
                <a:gd name="T53" fmla="*/ 15 h 52"/>
                <a:gd name="T54" fmla="*/ 47 w 51"/>
                <a:gd name="T55" fmla="*/ 12 h 52"/>
                <a:gd name="T56" fmla="*/ 44 w 51"/>
                <a:gd name="T57" fmla="*/ 7 h 52"/>
                <a:gd name="T58" fmla="*/ 40 w 51"/>
                <a:gd name="T59" fmla="*/ 5 h 52"/>
                <a:gd name="T60" fmla="*/ 35 w 51"/>
                <a:gd name="T61" fmla="*/ 2 h 52"/>
                <a:gd name="T62" fmla="*/ 31 w 51"/>
                <a:gd name="T63" fmla="*/ 0 h 52"/>
                <a:gd name="T64" fmla="*/ 25 w 51"/>
                <a:gd name="T65" fmla="*/ 0 h 5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1" h="52">
                  <a:moveTo>
                    <a:pt x="25" y="0"/>
                  </a:moveTo>
                  <a:lnTo>
                    <a:pt x="20" y="0"/>
                  </a:lnTo>
                  <a:lnTo>
                    <a:pt x="15" y="2"/>
                  </a:lnTo>
                  <a:lnTo>
                    <a:pt x="11" y="5"/>
                  </a:lnTo>
                  <a:lnTo>
                    <a:pt x="7" y="7"/>
                  </a:lnTo>
                  <a:lnTo>
                    <a:pt x="4" y="12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1" y="35"/>
                  </a:lnTo>
                  <a:lnTo>
                    <a:pt x="4" y="40"/>
                  </a:lnTo>
                  <a:lnTo>
                    <a:pt x="7" y="43"/>
                  </a:lnTo>
                  <a:lnTo>
                    <a:pt x="11" y="47"/>
                  </a:lnTo>
                  <a:lnTo>
                    <a:pt x="15" y="49"/>
                  </a:lnTo>
                  <a:lnTo>
                    <a:pt x="20" y="50"/>
                  </a:lnTo>
                  <a:lnTo>
                    <a:pt x="25" y="52"/>
                  </a:lnTo>
                  <a:lnTo>
                    <a:pt x="31" y="50"/>
                  </a:lnTo>
                  <a:lnTo>
                    <a:pt x="35" y="49"/>
                  </a:lnTo>
                  <a:lnTo>
                    <a:pt x="40" y="47"/>
                  </a:lnTo>
                  <a:lnTo>
                    <a:pt x="44" y="43"/>
                  </a:lnTo>
                  <a:lnTo>
                    <a:pt x="47" y="40"/>
                  </a:lnTo>
                  <a:lnTo>
                    <a:pt x="49" y="35"/>
                  </a:lnTo>
                  <a:lnTo>
                    <a:pt x="51" y="30"/>
                  </a:lnTo>
                  <a:lnTo>
                    <a:pt x="51" y="26"/>
                  </a:lnTo>
                  <a:lnTo>
                    <a:pt x="51" y="20"/>
                  </a:lnTo>
                  <a:lnTo>
                    <a:pt x="49" y="15"/>
                  </a:lnTo>
                  <a:lnTo>
                    <a:pt x="47" y="12"/>
                  </a:lnTo>
                  <a:lnTo>
                    <a:pt x="44" y="7"/>
                  </a:lnTo>
                  <a:lnTo>
                    <a:pt x="40" y="5"/>
                  </a:lnTo>
                  <a:lnTo>
                    <a:pt x="35" y="2"/>
                  </a:lnTo>
                  <a:lnTo>
                    <a:pt x="31" y="0"/>
                  </a:lnTo>
                  <a:lnTo>
                    <a:pt x="25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63" name="Freeform 155"/>
            <p:cNvSpPr/>
            <p:nvPr/>
          </p:nvSpPr>
          <p:spPr bwMode="auto">
            <a:xfrm>
              <a:off x="1947319" y="5126922"/>
              <a:ext cx="79375" cy="79375"/>
            </a:xfrm>
            <a:custGeom>
              <a:avLst/>
              <a:gdLst>
                <a:gd name="T0" fmla="*/ 24 w 50"/>
                <a:gd name="T1" fmla="*/ 0 h 50"/>
                <a:gd name="T2" fmla="*/ 20 w 50"/>
                <a:gd name="T3" fmla="*/ 0 h 50"/>
                <a:gd name="T4" fmla="*/ 15 w 50"/>
                <a:gd name="T5" fmla="*/ 1 h 50"/>
                <a:gd name="T6" fmla="*/ 10 w 50"/>
                <a:gd name="T7" fmla="*/ 3 h 50"/>
                <a:gd name="T8" fmla="*/ 7 w 50"/>
                <a:gd name="T9" fmla="*/ 7 h 50"/>
                <a:gd name="T10" fmla="*/ 3 w 50"/>
                <a:gd name="T11" fmla="*/ 10 h 50"/>
                <a:gd name="T12" fmla="*/ 1 w 50"/>
                <a:gd name="T13" fmla="*/ 15 h 50"/>
                <a:gd name="T14" fmla="*/ 0 w 50"/>
                <a:gd name="T15" fmla="*/ 20 h 50"/>
                <a:gd name="T16" fmla="*/ 0 w 50"/>
                <a:gd name="T17" fmla="*/ 26 h 50"/>
                <a:gd name="T18" fmla="*/ 0 w 50"/>
                <a:gd name="T19" fmla="*/ 30 h 50"/>
                <a:gd name="T20" fmla="*/ 1 w 50"/>
                <a:gd name="T21" fmla="*/ 35 h 50"/>
                <a:gd name="T22" fmla="*/ 3 w 50"/>
                <a:gd name="T23" fmla="*/ 40 h 50"/>
                <a:gd name="T24" fmla="*/ 7 w 50"/>
                <a:gd name="T25" fmla="*/ 43 h 50"/>
                <a:gd name="T26" fmla="*/ 10 w 50"/>
                <a:gd name="T27" fmla="*/ 47 h 50"/>
                <a:gd name="T28" fmla="*/ 15 w 50"/>
                <a:gd name="T29" fmla="*/ 49 h 50"/>
                <a:gd name="T30" fmla="*/ 20 w 50"/>
                <a:gd name="T31" fmla="*/ 50 h 50"/>
                <a:gd name="T32" fmla="*/ 24 w 50"/>
                <a:gd name="T33" fmla="*/ 50 h 50"/>
                <a:gd name="T34" fmla="*/ 30 w 50"/>
                <a:gd name="T35" fmla="*/ 50 h 50"/>
                <a:gd name="T36" fmla="*/ 35 w 50"/>
                <a:gd name="T37" fmla="*/ 49 h 50"/>
                <a:gd name="T38" fmla="*/ 40 w 50"/>
                <a:gd name="T39" fmla="*/ 47 h 50"/>
                <a:gd name="T40" fmla="*/ 43 w 50"/>
                <a:gd name="T41" fmla="*/ 43 h 50"/>
                <a:gd name="T42" fmla="*/ 47 w 50"/>
                <a:gd name="T43" fmla="*/ 40 h 50"/>
                <a:gd name="T44" fmla="*/ 49 w 50"/>
                <a:gd name="T45" fmla="*/ 35 h 50"/>
                <a:gd name="T46" fmla="*/ 50 w 50"/>
                <a:gd name="T47" fmla="*/ 30 h 50"/>
                <a:gd name="T48" fmla="*/ 50 w 50"/>
                <a:gd name="T49" fmla="*/ 26 h 50"/>
                <a:gd name="T50" fmla="*/ 50 w 50"/>
                <a:gd name="T51" fmla="*/ 20 h 50"/>
                <a:gd name="T52" fmla="*/ 49 w 50"/>
                <a:gd name="T53" fmla="*/ 15 h 50"/>
                <a:gd name="T54" fmla="*/ 47 w 50"/>
                <a:gd name="T55" fmla="*/ 10 h 50"/>
                <a:gd name="T56" fmla="*/ 43 w 50"/>
                <a:gd name="T57" fmla="*/ 7 h 50"/>
                <a:gd name="T58" fmla="*/ 40 w 50"/>
                <a:gd name="T59" fmla="*/ 3 h 50"/>
                <a:gd name="T60" fmla="*/ 35 w 50"/>
                <a:gd name="T61" fmla="*/ 1 h 50"/>
                <a:gd name="T62" fmla="*/ 30 w 50"/>
                <a:gd name="T63" fmla="*/ 0 h 50"/>
                <a:gd name="T64" fmla="*/ 24 w 50"/>
                <a:gd name="T65" fmla="*/ 0 h 5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0" h="50">
                  <a:moveTo>
                    <a:pt x="24" y="0"/>
                  </a:moveTo>
                  <a:lnTo>
                    <a:pt x="20" y="0"/>
                  </a:lnTo>
                  <a:lnTo>
                    <a:pt x="15" y="1"/>
                  </a:lnTo>
                  <a:lnTo>
                    <a:pt x="10" y="3"/>
                  </a:lnTo>
                  <a:lnTo>
                    <a:pt x="7" y="7"/>
                  </a:lnTo>
                  <a:lnTo>
                    <a:pt x="3" y="10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1" y="35"/>
                  </a:lnTo>
                  <a:lnTo>
                    <a:pt x="3" y="40"/>
                  </a:lnTo>
                  <a:lnTo>
                    <a:pt x="7" y="43"/>
                  </a:lnTo>
                  <a:lnTo>
                    <a:pt x="10" y="47"/>
                  </a:lnTo>
                  <a:lnTo>
                    <a:pt x="15" y="49"/>
                  </a:lnTo>
                  <a:lnTo>
                    <a:pt x="20" y="50"/>
                  </a:lnTo>
                  <a:lnTo>
                    <a:pt x="24" y="50"/>
                  </a:lnTo>
                  <a:lnTo>
                    <a:pt x="30" y="50"/>
                  </a:lnTo>
                  <a:lnTo>
                    <a:pt x="35" y="49"/>
                  </a:lnTo>
                  <a:lnTo>
                    <a:pt x="40" y="47"/>
                  </a:lnTo>
                  <a:lnTo>
                    <a:pt x="43" y="43"/>
                  </a:lnTo>
                  <a:lnTo>
                    <a:pt x="47" y="40"/>
                  </a:lnTo>
                  <a:lnTo>
                    <a:pt x="49" y="35"/>
                  </a:lnTo>
                  <a:lnTo>
                    <a:pt x="50" y="30"/>
                  </a:lnTo>
                  <a:lnTo>
                    <a:pt x="50" y="26"/>
                  </a:lnTo>
                  <a:lnTo>
                    <a:pt x="50" y="20"/>
                  </a:lnTo>
                  <a:lnTo>
                    <a:pt x="49" y="15"/>
                  </a:lnTo>
                  <a:lnTo>
                    <a:pt x="47" y="10"/>
                  </a:lnTo>
                  <a:lnTo>
                    <a:pt x="43" y="7"/>
                  </a:lnTo>
                  <a:lnTo>
                    <a:pt x="40" y="3"/>
                  </a:lnTo>
                  <a:lnTo>
                    <a:pt x="35" y="1"/>
                  </a:lnTo>
                  <a:lnTo>
                    <a:pt x="30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64" name="Freeform 156"/>
            <p:cNvSpPr/>
            <p:nvPr/>
          </p:nvSpPr>
          <p:spPr bwMode="auto">
            <a:xfrm>
              <a:off x="1947319" y="5126922"/>
              <a:ext cx="79375" cy="79375"/>
            </a:xfrm>
            <a:custGeom>
              <a:avLst/>
              <a:gdLst>
                <a:gd name="T0" fmla="*/ 24 w 50"/>
                <a:gd name="T1" fmla="*/ 0 h 50"/>
                <a:gd name="T2" fmla="*/ 20 w 50"/>
                <a:gd name="T3" fmla="*/ 0 h 50"/>
                <a:gd name="T4" fmla="*/ 15 w 50"/>
                <a:gd name="T5" fmla="*/ 1 h 50"/>
                <a:gd name="T6" fmla="*/ 10 w 50"/>
                <a:gd name="T7" fmla="*/ 3 h 50"/>
                <a:gd name="T8" fmla="*/ 7 w 50"/>
                <a:gd name="T9" fmla="*/ 7 h 50"/>
                <a:gd name="T10" fmla="*/ 3 w 50"/>
                <a:gd name="T11" fmla="*/ 10 h 50"/>
                <a:gd name="T12" fmla="*/ 1 w 50"/>
                <a:gd name="T13" fmla="*/ 15 h 50"/>
                <a:gd name="T14" fmla="*/ 0 w 50"/>
                <a:gd name="T15" fmla="*/ 20 h 50"/>
                <a:gd name="T16" fmla="*/ 0 w 50"/>
                <a:gd name="T17" fmla="*/ 26 h 50"/>
                <a:gd name="T18" fmla="*/ 0 w 50"/>
                <a:gd name="T19" fmla="*/ 30 h 50"/>
                <a:gd name="T20" fmla="*/ 1 w 50"/>
                <a:gd name="T21" fmla="*/ 35 h 50"/>
                <a:gd name="T22" fmla="*/ 3 w 50"/>
                <a:gd name="T23" fmla="*/ 40 h 50"/>
                <a:gd name="T24" fmla="*/ 7 w 50"/>
                <a:gd name="T25" fmla="*/ 43 h 50"/>
                <a:gd name="T26" fmla="*/ 10 w 50"/>
                <a:gd name="T27" fmla="*/ 47 h 50"/>
                <a:gd name="T28" fmla="*/ 15 w 50"/>
                <a:gd name="T29" fmla="*/ 49 h 50"/>
                <a:gd name="T30" fmla="*/ 20 w 50"/>
                <a:gd name="T31" fmla="*/ 50 h 50"/>
                <a:gd name="T32" fmla="*/ 24 w 50"/>
                <a:gd name="T33" fmla="*/ 50 h 50"/>
                <a:gd name="T34" fmla="*/ 30 w 50"/>
                <a:gd name="T35" fmla="*/ 50 h 50"/>
                <a:gd name="T36" fmla="*/ 35 w 50"/>
                <a:gd name="T37" fmla="*/ 49 h 50"/>
                <a:gd name="T38" fmla="*/ 40 w 50"/>
                <a:gd name="T39" fmla="*/ 47 h 50"/>
                <a:gd name="T40" fmla="*/ 43 w 50"/>
                <a:gd name="T41" fmla="*/ 43 h 50"/>
                <a:gd name="T42" fmla="*/ 47 w 50"/>
                <a:gd name="T43" fmla="*/ 40 h 50"/>
                <a:gd name="T44" fmla="*/ 49 w 50"/>
                <a:gd name="T45" fmla="*/ 35 h 50"/>
                <a:gd name="T46" fmla="*/ 50 w 50"/>
                <a:gd name="T47" fmla="*/ 30 h 50"/>
                <a:gd name="T48" fmla="*/ 50 w 50"/>
                <a:gd name="T49" fmla="*/ 26 h 50"/>
                <a:gd name="T50" fmla="*/ 50 w 50"/>
                <a:gd name="T51" fmla="*/ 20 h 50"/>
                <a:gd name="T52" fmla="*/ 49 w 50"/>
                <a:gd name="T53" fmla="*/ 15 h 50"/>
                <a:gd name="T54" fmla="*/ 47 w 50"/>
                <a:gd name="T55" fmla="*/ 10 h 50"/>
                <a:gd name="T56" fmla="*/ 43 w 50"/>
                <a:gd name="T57" fmla="*/ 7 h 50"/>
                <a:gd name="T58" fmla="*/ 40 w 50"/>
                <a:gd name="T59" fmla="*/ 3 h 50"/>
                <a:gd name="T60" fmla="*/ 35 w 50"/>
                <a:gd name="T61" fmla="*/ 1 h 50"/>
                <a:gd name="T62" fmla="*/ 30 w 50"/>
                <a:gd name="T63" fmla="*/ 0 h 50"/>
                <a:gd name="T64" fmla="*/ 24 w 50"/>
                <a:gd name="T65" fmla="*/ 0 h 5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0" h="50">
                  <a:moveTo>
                    <a:pt x="24" y="0"/>
                  </a:moveTo>
                  <a:lnTo>
                    <a:pt x="20" y="0"/>
                  </a:lnTo>
                  <a:lnTo>
                    <a:pt x="15" y="1"/>
                  </a:lnTo>
                  <a:lnTo>
                    <a:pt x="10" y="3"/>
                  </a:lnTo>
                  <a:lnTo>
                    <a:pt x="7" y="7"/>
                  </a:lnTo>
                  <a:lnTo>
                    <a:pt x="3" y="10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1" y="35"/>
                  </a:lnTo>
                  <a:lnTo>
                    <a:pt x="3" y="40"/>
                  </a:lnTo>
                  <a:lnTo>
                    <a:pt x="7" y="43"/>
                  </a:lnTo>
                  <a:lnTo>
                    <a:pt x="10" y="47"/>
                  </a:lnTo>
                  <a:lnTo>
                    <a:pt x="15" y="49"/>
                  </a:lnTo>
                  <a:lnTo>
                    <a:pt x="20" y="50"/>
                  </a:lnTo>
                  <a:lnTo>
                    <a:pt x="24" y="50"/>
                  </a:lnTo>
                  <a:lnTo>
                    <a:pt x="30" y="50"/>
                  </a:lnTo>
                  <a:lnTo>
                    <a:pt x="35" y="49"/>
                  </a:lnTo>
                  <a:lnTo>
                    <a:pt x="40" y="47"/>
                  </a:lnTo>
                  <a:lnTo>
                    <a:pt x="43" y="43"/>
                  </a:lnTo>
                  <a:lnTo>
                    <a:pt x="47" y="40"/>
                  </a:lnTo>
                  <a:lnTo>
                    <a:pt x="49" y="35"/>
                  </a:lnTo>
                  <a:lnTo>
                    <a:pt x="50" y="30"/>
                  </a:lnTo>
                  <a:lnTo>
                    <a:pt x="50" y="26"/>
                  </a:lnTo>
                  <a:lnTo>
                    <a:pt x="50" y="20"/>
                  </a:lnTo>
                  <a:lnTo>
                    <a:pt x="49" y="15"/>
                  </a:lnTo>
                  <a:lnTo>
                    <a:pt x="47" y="10"/>
                  </a:lnTo>
                  <a:lnTo>
                    <a:pt x="43" y="7"/>
                  </a:lnTo>
                  <a:lnTo>
                    <a:pt x="40" y="3"/>
                  </a:lnTo>
                  <a:lnTo>
                    <a:pt x="35" y="1"/>
                  </a:lnTo>
                  <a:lnTo>
                    <a:pt x="30" y="0"/>
                  </a:lnTo>
                  <a:lnTo>
                    <a:pt x="24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65" name="Freeform 157"/>
            <p:cNvSpPr/>
            <p:nvPr/>
          </p:nvSpPr>
          <p:spPr bwMode="auto">
            <a:xfrm>
              <a:off x="3118894" y="5682547"/>
              <a:ext cx="80963" cy="80963"/>
            </a:xfrm>
            <a:custGeom>
              <a:avLst/>
              <a:gdLst>
                <a:gd name="T0" fmla="*/ 26 w 51"/>
                <a:gd name="T1" fmla="*/ 0 h 51"/>
                <a:gd name="T2" fmla="*/ 20 w 51"/>
                <a:gd name="T3" fmla="*/ 0 h 51"/>
                <a:gd name="T4" fmla="*/ 15 w 51"/>
                <a:gd name="T5" fmla="*/ 1 h 51"/>
                <a:gd name="T6" fmla="*/ 11 w 51"/>
                <a:gd name="T7" fmla="*/ 4 h 51"/>
                <a:gd name="T8" fmla="*/ 7 w 51"/>
                <a:gd name="T9" fmla="*/ 7 h 51"/>
                <a:gd name="T10" fmla="*/ 4 w 51"/>
                <a:gd name="T11" fmla="*/ 11 h 51"/>
                <a:gd name="T12" fmla="*/ 1 w 51"/>
                <a:gd name="T13" fmla="*/ 15 h 51"/>
                <a:gd name="T14" fmla="*/ 0 w 51"/>
                <a:gd name="T15" fmla="*/ 20 h 51"/>
                <a:gd name="T16" fmla="*/ 0 w 51"/>
                <a:gd name="T17" fmla="*/ 25 h 51"/>
                <a:gd name="T18" fmla="*/ 0 w 51"/>
                <a:gd name="T19" fmla="*/ 31 h 51"/>
                <a:gd name="T20" fmla="*/ 1 w 51"/>
                <a:gd name="T21" fmla="*/ 35 h 51"/>
                <a:gd name="T22" fmla="*/ 4 w 51"/>
                <a:gd name="T23" fmla="*/ 40 h 51"/>
                <a:gd name="T24" fmla="*/ 7 w 51"/>
                <a:gd name="T25" fmla="*/ 44 h 51"/>
                <a:gd name="T26" fmla="*/ 11 w 51"/>
                <a:gd name="T27" fmla="*/ 47 h 51"/>
                <a:gd name="T28" fmla="*/ 15 w 51"/>
                <a:gd name="T29" fmla="*/ 49 h 51"/>
                <a:gd name="T30" fmla="*/ 20 w 51"/>
                <a:gd name="T31" fmla="*/ 51 h 51"/>
                <a:gd name="T32" fmla="*/ 26 w 51"/>
                <a:gd name="T33" fmla="*/ 51 h 51"/>
                <a:gd name="T34" fmla="*/ 31 w 51"/>
                <a:gd name="T35" fmla="*/ 51 h 51"/>
                <a:gd name="T36" fmla="*/ 35 w 51"/>
                <a:gd name="T37" fmla="*/ 49 h 51"/>
                <a:gd name="T38" fmla="*/ 40 w 51"/>
                <a:gd name="T39" fmla="*/ 47 h 51"/>
                <a:gd name="T40" fmla="*/ 43 w 51"/>
                <a:gd name="T41" fmla="*/ 44 h 51"/>
                <a:gd name="T42" fmla="*/ 47 w 51"/>
                <a:gd name="T43" fmla="*/ 40 h 51"/>
                <a:gd name="T44" fmla="*/ 49 w 51"/>
                <a:gd name="T45" fmla="*/ 35 h 51"/>
                <a:gd name="T46" fmla="*/ 51 w 51"/>
                <a:gd name="T47" fmla="*/ 31 h 51"/>
                <a:gd name="T48" fmla="*/ 51 w 51"/>
                <a:gd name="T49" fmla="*/ 25 h 51"/>
                <a:gd name="T50" fmla="*/ 51 w 51"/>
                <a:gd name="T51" fmla="*/ 20 h 51"/>
                <a:gd name="T52" fmla="*/ 49 w 51"/>
                <a:gd name="T53" fmla="*/ 15 h 51"/>
                <a:gd name="T54" fmla="*/ 47 w 51"/>
                <a:gd name="T55" fmla="*/ 11 h 51"/>
                <a:gd name="T56" fmla="*/ 43 w 51"/>
                <a:gd name="T57" fmla="*/ 7 h 51"/>
                <a:gd name="T58" fmla="*/ 40 w 51"/>
                <a:gd name="T59" fmla="*/ 4 h 51"/>
                <a:gd name="T60" fmla="*/ 35 w 51"/>
                <a:gd name="T61" fmla="*/ 1 h 51"/>
                <a:gd name="T62" fmla="*/ 31 w 51"/>
                <a:gd name="T63" fmla="*/ 0 h 51"/>
                <a:gd name="T64" fmla="*/ 26 w 51"/>
                <a:gd name="T65" fmla="*/ 0 h 5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1" h="51">
                  <a:moveTo>
                    <a:pt x="26" y="0"/>
                  </a:moveTo>
                  <a:lnTo>
                    <a:pt x="20" y="0"/>
                  </a:lnTo>
                  <a:lnTo>
                    <a:pt x="15" y="1"/>
                  </a:lnTo>
                  <a:lnTo>
                    <a:pt x="11" y="4"/>
                  </a:lnTo>
                  <a:lnTo>
                    <a:pt x="7" y="7"/>
                  </a:lnTo>
                  <a:lnTo>
                    <a:pt x="4" y="11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0" y="25"/>
                  </a:lnTo>
                  <a:lnTo>
                    <a:pt x="0" y="31"/>
                  </a:lnTo>
                  <a:lnTo>
                    <a:pt x="1" y="35"/>
                  </a:lnTo>
                  <a:lnTo>
                    <a:pt x="4" y="40"/>
                  </a:lnTo>
                  <a:lnTo>
                    <a:pt x="7" y="44"/>
                  </a:lnTo>
                  <a:lnTo>
                    <a:pt x="11" y="47"/>
                  </a:lnTo>
                  <a:lnTo>
                    <a:pt x="15" y="49"/>
                  </a:lnTo>
                  <a:lnTo>
                    <a:pt x="20" y="51"/>
                  </a:lnTo>
                  <a:lnTo>
                    <a:pt x="26" y="51"/>
                  </a:lnTo>
                  <a:lnTo>
                    <a:pt x="31" y="51"/>
                  </a:lnTo>
                  <a:lnTo>
                    <a:pt x="35" y="49"/>
                  </a:lnTo>
                  <a:lnTo>
                    <a:pt x="40" y="47"/>
                  </a:lnTo>
                  <a:lnTo>
                    <a:pt x="43" y="44"/>
                  </a:lnTo>
                  <a:lnTo>
                    <a:pt x="47" y="40"/>
                  </a:lnTo>
                  <a:lnTo>
                    <a:pt x="49" y="35"/>
                  </a:lnTo>
                  <a:lnTo>
                    <a:pt x="51" y="31"/>
                  </a:lnTo>
                  <a:lnTo>
                    <a:pt x="51" y="25"/>
                  </a:lnTo>
                  <a:lnTo>
                    <a:pt x="51" y="20"/>
                  </a:lnTo>
                  <a:lnTo>
                    <a:pt x="49" y="15"/>
                  </a:lnTo>
                  <a:lnTo>
                    <a:pt x="47" y="11"/>
                  </a:lnTo>
                  <a:lnTo>
                    <a:pt x="43" y="7"/>
                  </a:lnTo>
                  <a:lnTo>
                    <a:pt x="40" y="4"/>
                  </a:lnTo>
                  <a:lnTo>
                    <a:pt x="35" y="1"/>
                  </a:lnTo>
                  <a:lnTo>
                    <a:pt x="31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66" name="Freeform 158"/>
            <p:cNvSpPr/>
            <p:nvPr/>
          </p:nvSpPr>
          <p:spPr bwMode="auto">
            <a:xfrm>
              <a:off x="3118894" y="5682547"/>
              <a:ext cx="80963" cy="80963"/>
            </a:xfrm>
            <a:custGeom>
              <a:avLst/>
              <a:gdLst>
                <a:gd name="T0" fmla="*/ 26 w 51"/>
                <a:gd name="T1" fmla="*/ 0 h 51"/>
                <a:gd name="T2" fmla="*/ 20 w 51"/>
                <a:gd name="T3" fmla="*/ 0 h 51"/>
                <a:gd name="T4" fmla="*/ 15 w 51"/>
                <a:gd name="T5" fmla="*/ 1 h 51"/>
                <a:gd name="T6" fmla="*/ 11 w 51"/>
                <a:gd name="T7" fmla="*/ 4 h 51"/>
                <a:gd name="T8" fmla="*/ 7 w 51"/>
                <a:gd name="T9" fmla="*/ 7 h 51"/>
                <a:gd name="T10" fmla="*/ 4 w 51"/>
                <a:gd name="T11" fmla="*/ 11 h 51"/>
                <a:gd name="T12" fmla="*/ 1 w 51"/>
                <a:gd name="T13" fmla="*/ 15 h 51"/>
                <a:gd name="T14" fmla="*/ 0 w 51"/>
                <a:gd name="T15" fmla="*/ 20 h 51"/>
                <a:gd name="T16" fmla="*/ 0 w 51"/>
                <a:gd name="T17" fmla="*/ 25 h 51"/>
                <a:gd name="T18" fmla="*/ 0 w 51"/>
                <a:gd name="T19" fmla="*/ 31 h 51"/>
                <a:gd name="T20" fmla="*/ 1 w 51"/>
                <a:gd name="T21" fmla="*/ 35 h 51"/>
                <a:gd name="T22" fmla="*/ 4 w 51"/>
                <a:gd name="T23" fmla="*/ 40 h 51"/>
                <a:gd name="T24" fmla="*/ 7 w 51"/>
                <a:gd name="T25" fmla="*/ 44 h 51"/>
                <a:gd name="T26" fmla="*/ 11 w 51"/>
                <a:gd name="T27" fmla="*/ 47 h 51"/>
                <a:gd name="T28" fmla="*/ 15 w 51"/>
                <a:gd name="T29" fmla="*/ 49 h 51"/>
                <a:gd name="T30" fmla="*/ 20 w 51"/>
                <a:gd name="T31" fmla="*/ 51 h 51"/>
                <a:gd name="T32" fmla="*/ 26 w 51"/>
                <a:gd name="T33" fmla="*/ 51 h 51"/>
                <a:gd name="T34" fmla="*/ 31 w 51"/>
                <a:gd name="T35" fmla="*/ 51 h 51"/>
                <a:gd name="T36" fmla="*/ 35 w 51"/>
                <a:gd name="T37" fmla="*/ 49 h 51"/>
                <a:gd name="T38" fmla="*/ 40 w 51"/>
                <a:gd name="T39" fmla="*/ 47 h 51"/>
                <a:gd name="T40" fmla="*/ 43 w 51"/>
                <a:gd name="T41" fmla="*/ 44 h 51"/>
                <a:gd name="T42" fmla="*/ 47 w 51"/>
                <a:gd name="T43" fmla="*/ 40 h 51"/>
                <a:gd name="T44" fmla="*/ 49 w 51"/>
                <a:gd name="T45" fmla="*/ 35 h 51"/>
                <a:gd name="T46" fmla="*/ 51 w 51"/>
                <a:gd name="T47" fmla="*/ 31 h 51"/>
                <a:gd name="T48" fmla="*/ 51 w 51"/>
                <a:gd name="T49" fmla="*/ 25 h 51"/>
                <a:gd name="T50" fmla="*/ 51 w 51"/>
                <a:gd name="T51" fmla="*/ 20 h 51"/>
                <a:gd name="T52" fmla="*/ 49 w 51"/>
                <a:gd name="T53" fmla="*/ 15 h 51"/>
                <a:gd name="T54" fmla="*/ 47 w 51"/>
                <a:gd name="T55" fmla="*/ 11 h 51"/>
                <a:gd name="T56" fmla="*/ 43 w 51"/>
                <a:gd name="T57" fmla="*/ 7 h 51"/>
                <a:gd name="T58" fmla="*/ 40 w 51"/>
                <a:gd name="T59" fmla="*/ 4 h 51"/>
                <a:gd name="T60" fmla="*/ 35 w 51"/>
                <a:gd name="T61" fmla="*/ 1 h 51"/>
                <a:gd name="T62" fmla="*/ 31 w 51"/>
                <a:gd name="T63" fmla="*/ 0 h 51"/>
                <a:gd name="T64" fmla="*/ 26 w 51"/>
                <a:gd name="T65" fmla="*/ 0 h 5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1" h="51">
                  <a:moveTo>
                    <a:pt x="26" y="0"/>
                  </a:moveTo>
                  <a:lnTo>
                    <a:pt x="20" y="0"/>
                  </a:lnTo>
                  <a:lnTo>
                    <a:pt x="15" y="1"/>
                  </a:lnTo>
                  <a:lnTo>
                    <a:pt x="11" y="4"/>
                  </a:lnTo>
                  <a:lnTo>
                    <a:pt x="7" y="7"/>
                  </a:lnTo>
                  <a:lnTo>
                    <a:pt x="4" y="11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0" y="25"/>
                  </a:lnTo>
                  <a:lnTo>
                    <a:pt x="0" y="31"/>
                  </a:lnTo>
                  <a:lnTo>
                    <a:pt x="1" y="35"/>
                  </a:lnTo>
                  <a:lnTo>
                    <a:pt x="4" y="40"/>
                  </a:lnTo>
                  <a:lnTo>
                    <a:pt x="7" y="44"/>
                  </a:lnTo>
                  <a:lnTo>
                    <a:pt x="11" y="47"/>
                  </a:lnTo>
                  <a:lnTo>
                    <a:pt x="15" y="49"/>
                  </a:lnTo>
                  <a:lnTo>
                    <a:pt x="20" y="51"/>
                  </a:lnTo>
                  <a:lnTo>
                    <a:pt x="26" y="51"/>
                  </a:lnTo>
                  <a:lnTo>
                    <a:pt x="31" y="51"/>
                  </a:lnTo>
                  <a:lnTo>
                    <a:pt x="35" y="49"/>
                  </a:lnTo>
                  <a:lnTo>
                    <a:pt x="40" y="47"/>
                  </a:lnTo>
                  <a:lnTo>
                    <a:pt x="43" y="44"/>
                  </a:lnTo>
                  <a:lnTo>
                    <a:pt x="47" y="40"/>
                  </a:lnTo>
                  <a:lnTo>
                    <a:pt x="49" y="35"/>
                  </a:lnTo>
                  <a:lnTo>
                    <a:pt x="51" y="31"/>
                  </a:lnTo>
                  <a:lnTo>
                    <a:pt x="51" y="25"/>
                  </a:lnTo>
                  <a:lnTo>
                    <a:pt x="51" y="20"/>
                  </a:lnTo>
                  <a:lnTo>
                    <a:pt x="49" y="15"/>
                  </a:lnTo>
                  <a:lnTo>
                    <a:pt x="47" y="11"/>
                  </a:lnTo>
                  <a:lnTo>
                    <a:pt x="43" y="7"/>
                  </a:lnTo>
                  <a:lnTo>
                    <a:pt x="40" y="4"/>
                  </a:lnTo>
                  <a:lnTo>
                    <a:pt x="35" y="1"/>
                  </a:lnTo>
                  <a:lnTo>
                    <a:pt x="31" y="0"/>
                  </a:lnTo>
                  <a:lnTo>
                    <a:pt x="26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67" name="Freeform 159"/>
            <p:cNvSpPr>
              <a:spLocks noEditPoints="1"/>
            </p:cNvSpPr>
            <p:nvPr/>
          </p:nvSpPr>
          <p:spPr bwMode="auto">
            <a:xfrm>
              <a:off x="1960019" y="6735060"/>
              <a:ext cx="1597025" cy="61913"/>
            </a:xfrm>
            <a:custGeom>
              <a:avLst/>
              <a:gdLst>
                <a:gd name="T0" fmla="*/ 0 w 1006"/>
                <a:gd name="T1" fmla="*/ 9 h 39"/>
                <a:gd name="T2" fmla="*/ 957 w 1006"/>
                <a:gd name="T3" fmla="*/ 9 h 39"/>
                <a:gd name="T4" fmla="*/ 957 w 1006"/>
                <a:gd name="T5" fmla="*/ 29 h 39"/>
                <a:gd name="T6" fmla="*/ 0 w 1006"/>
                <a:gd name="T7" fmla="*/ 29 h 39"/>
                <a:gd name="T8" fmla="*/ 0 w 1006"/>
                <a:gd name="T9" fmla="*/ 9 h 39"/>
                <a:gd name="T10" fmla="*/ 948 w 1006"/>
                <a:gd name="T11" fmla="*/ 0 h 39"/>
                <a:gd name="T12" fmla="*/ 1006 w 1006"/>
                <a:gd name="T13" fmla="*/ 19 h 39"/>
                <a:gd name="T14" fmla="*/ 948 w 1006"/>
                <a:gd name="T15" fmla="*/ 39 h 39"/>
                <a:gd name="T16" fmla="*/ 948 w 1006"/>
                <a:gd name="T17" fmla="*/ 0 h 3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6" h="39">
                  <a:moveTo>
                    <a:pt x="0" y="9"/>
                  </a:moveTo>
                  <a:lnTo>
                    <a:pt x="957" y="9"/>
                  </a:lnTo>
                  <a:lnTo>
                    <a:pt x="957" y="29"/>
                  </a:lnTo>
                  <a:lnTo>
                    <a:pt x="0" y="29"/>
                  </a:lnTo>
                  <a:lnTo>
                    <a:pt x="0" y="9"/>
                  </a:lnTo>
                  <a:close/>
                  <a:moveTo>
                    <a:pt x="948" y="0"/>
                  </a:moveTo>
                  <a:lnTo>
                    <a:pt x="1006" y="19"/>
                  </a:lnTo>
                  <a:lnTo>
                    <a:pt x="948" y="39"/>
                  </a:lnTo>
                  <a:lnTo>
                    <a:pt x="948" y="0"/>
                  </a:lnTo>
                  <a:close/>
                </a:path>
              </a:pathLst>
            </a:custGeom>
            <a:solidFill>
              <a:srgbClr val="000000"/>
            </a:solidFill>
            <a:ln w="1588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68" name="Freeform 160"/>
            <p:cNvSpPr>
              <a:spLocks noEditPoints="1"/>
            </p:cNvSpPr>
            <p:nvPr/>
          </p:nvSpPr>
          <p:spPr bwMode="auto">
            <a:xfrm>
              <a:off x="1936206" y="5160424"/>
              <a:ext cx="61913" cy="1598613"/>
            </a:xfrm>
            <a:custGeom>
              <a:avLst/>
              <a:gdLst>
                <a:gd name="T0" fmla="*/ 30 w 39"/>
                <a:gd name="T1" fmla="*/ 50 h 1007"/>
                <a:gd name="T2" fmla="*/ 31 w 39"/>
                <a:gd name="T3" fmla="*/ 1007 h 1007"/>
                <a:gd name="T4" fmla="*/ 11 w 39"/>
                <a:gd name="T5" fmla="*/ 1007 h 1007"/>
                <a:gd name="T6" fmla="*/ 10 w 39"/>
                <a:gd name="T7" fmla="*/ 50 h 1007"/>
                <a:gd name="T8" fmla="*/ 30 w 39"/>
                <a:gd name="T9" fmla="*/ 50 h 1007"/>
                <a:gd name="T10" fmla="*/ 0 w 39"/>
                <a:gd name="T11" fmla="*/ 59 h 1007"/>
                <a:gd name="T12" fmla="*/ 19 w 39"/>
                <a:gd name="T13" fmla="*/ 0 h 1007"/>
                <a:gd name="T14" fmla="*/ 39 w 39"/>
                <a:gd name="T15" fmla="*/ 59 h 1007"/>
                <a:gd name="T16" fmla="*/ 0 w 39"/>
                <a:gd name="T17" fmla="*/ 59 h 10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9" h="1007">
                  <a:moveTo>
                    <a:pt x="30" y="50"/>
                  </a:moveTo>
                  <a:lnTo>
                    <a:pt x="31" y="1007"/>
                  </a:lnTo>
                  <a:lnTo>
                    <a:pt x="11" y="1007"/>
                  </a:lnTo>
                  <a:lnTo>
                    <a:pt x="10" y="50"/>
                  </a:lnTo>
                  <a:lnTo>
                    <a:pt x="30" y="50"/>
                  </a:lnTo>
                  <a:close/>
                  <a:moveTo>
                    <a:pt x="0" y="59"/>
                  </a:moveTo>
                  <a:lnTo>
                    <a:pt x="19" y="0"/>
                  </a:lnTo>
                  <a:lnTo>
                    <a:pt x="39" y="59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000000"/>
            </a:solidFill>
            <a:ln w="1588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69" name="Rectangle 161"/>
            <p:cNvSpPr>
              <a:spLocks noChangeArrowheads="1"/>
            </p:cNvSpPr>
            <p:nvPr/>
          </p:nvSpPr>
          <p:spPr bwMode="auto">
            <a:xfrm>
              <a:off x="4828632" y="5547610"/>
              <a:ext cx="15875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500" b="1">
                  <a:solidFill>
                    <a:srgbClr val="336666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70" name="Rectangle 162"/>
            <p:cNvSpPr>
              <a:spLocks noChangeArrowheads="1"/>
            </p:cNvSpPr>
            <p:nvPr/>
          </p:nvSpPr>
          <p:spPr bwMode="auto">
            <a:xfrm>
              <a:off x="3847557" y="5266622"/>
              <a:ext cx="176213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500" b="1">
                  <a:solidFill>
                    <a:srgbClr val="336666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72" name="Rectangle 164"/>
            <p:cNvSpPr>
              <a:spLocks noChangeArrowheads="1"/>
            </p:cNvSpPr>
            <p:nvPr/>
          </p:nvSpPr>
          <p:spPr bwMode="auto">
            <a:xfrm>
              <a:off x="2433094" y="4703060"/>
              <a:ext cx="309563" cy="38417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500" b="1" dirty="0">
                  <a:solidFill>
                    <a:srgbClr val="FF0000"/>
                  </a:solidFill>
                  <a:latin typeface="Symbol" panose="05050102010706020507" pitchFamily="18" charset="2"/>
                  <a:ea typeface="微软雅黑" panose="020B0503020204020204" pitchFamily="34" charset="-122"/>
                  <a:cs typeface="Times New Roman" panose="02020603050405020304" pitchFamily="18" charset="0"/>
                </a:rPr>
                <a:t>a</a:t>
              </a:r>
              <a:r>
                <a:rPr lang="en-US" altLang="zh-CN" sz="2500" b="1" baseline="-25000" dirty="0">
                  <a:solidFill>
                    <a:srgbClr val="FF0000"/>
                  </a:solidFill>
                  <a:latin typeface="Symbol" panose="05050102010706020507" pitchFamily="18" charset="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73" name="Rectangle 165"/>
            <p:cNvSpPr>
              <a:spLocks noChangeArrowheads="1"/>
            </p:cNvSpPr>
            <p:nvPr/>
          </p:nvSpPr>
          <p:spPr bwMode="auto">
            <a:xfrm>
              <a:off x="2682332" y="4617335"/>
              <a:ext cx="103188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</a:t>
              </a:r>
            </a:p>
          </p:txBody>
        </p:sp>
        <p:sp>
          <p:nvSpPr>
            <p:cNvPr id="174" name="Rectangle 168"/>
            <p:cNvSpPr>
              <a:spLocks noChangeArrowheads="1"/>
            </p:cNvSpPr>
            <p:nvPr/>
          </p:nvSpPr>
          <p:spPr bwMode="auto">
            <a:xfrm>
              <a:off x="4212682" y="6230235"/>
              <a:ext cx="309563" cy="38417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500" b="1" dirty="0">
                  <a:solidFill>
                    <a:srgbClr val="FF0000"/>
                  </a:solidFill>
                  <a:latin typeface="Symbol" panose="05050102010706020507" pitchFamily="18" charset="2"/>
                  <a:ea typeface="微软雅黑" panose="020B0503020204020204" pitchFamily="34" charset="-122"/>
                  <a:cs typeface="Times New Roman" panose="02020603050405020304" pitchFamily="18" charset="0"/>
                </a:rPr>
                <a:t>a</a:t>
              </a:r>
              <a:r>
                <a:rPr lang="en-US" altLang="zh-CN" sz="2500" b="1" baseline="-25000" dirty="0">
                  <a:solidFill>
                    <a:srgbClr val="FF0000"/>
                  </a:solidFill>
                  <a:latin typeface="Symbol" panose="05050102010706020507" pitchFamily="18" charset="2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76" name="Freeform 171"/>
            <p:cNvSpPr/>
            <p:nvPr/>
          </p:nvSpPr>
          <p:spPr bwMode="auto">
            <a:xfrm>
              <a:off x="3117307" y="4090285"/>
              <a:ext cx="79375" cy="82550"/>
            </a:xfrm>
            <a:custGeom>
              <a:avLst/>
              <a:gdLst>
                <a:gd name="T0" fmla="*/ 26 w 50"/>
                <a:gd name="T1" fmla="*/ 0 h 52"/>
                <a:gd name="T2" fmla="*/ 20 w 50"/>
                <a:gd name="T3" fmla="*/ 1 h 52"/>
                <a:gd name="T4" fmla="*/ 15 w 50"/>
                <a:gd name="T5" fmla="*/ 3 h 52"/>
                <a:gd name="T6" fmla="*/ 10 w 50"/>
                <a:gd name="T7" fmla="*/ 5 h 52"/>
                <a:gd name="T8" fmla="*/ 7 w 50"/>
                <a:gd name="T9" fmla="*/ 8 h 52"/>
                <a:gd name="T10" fmla="*/ 3 w 50"/>
                <a:gd name="T11" fmla="*/ 12 h 52"/>
                <a:gd name="T12" fmla="*/ 1 w 50"/>
                <a:gd name="T13" fmla="*/ 17 h 52"/>
                <a:gd name="T14" fmla="*/ 0 w 50"/>
                <a:gd name="T15" fmla="*/ 21 h 52"/>
                <a:gd name="T16" fmla="*/ 0 w 50"/>
                <a:gd name="T17" fmla="*/ 26 h 52"/>
                <a:gd name="T18" fmla="*/ 0 w 50"/>
                <a:gd name="T19" fmla="*/ 32 h 52"/>
                <a:gd name="T20" fmla="*/ 1 w 50"/>
                <a:gd name="T21" fmla="*/ 37 h 52"/>
                <a:gd name="T22" fmla="*/ 3 w 50"/>
                <a:gd name="T23" fmla="*/ 41 h 52"/>
                <a:gd name="T24" fmla="*/ 7 w 50"/>
                <a:gd name="T25" fmla="*/ 45 h 52"/>
                <a:gd name="T26" fmla="*/ 10 w 50"/>
                <a:gd name="T27" fmla="*/ 47 h 52"/>
                <a:gd name="T28" fmla="*/ 15 w 50"/>
                <a:gd name="T29" fmla="*/ 50 h 52"/>
                <a:gd name="T30" fmla="*/ 20 w 50"/>
                <a:gd name="T31" fmla="*/ 52 h 52"/>
                <a:gd name="T32" fmla="*/ 26 w 50"/>
                <a:gd name="T33" fmla="*/ 52 h 52"/>
                <a:gd name="T34" fmla="*/ 30 w 50"/>
                <a:gd name="T35" fmla="*/ 52 h 52"/>
                <a:gd name="T36" fmla="*/ 35 w 50"/>
                <a:gd name="T37" fmla="*/ 50 h 52"/>
                <a:gd name="T38" fmla="*/ 40 w 50"/>
                <a:gd name="T39" fmla="*/ 47 h 52"/>
                <a:gd name="T40" fmla="*/ 43 w 50"/>
                <a:gd name="T41" fmla="*/ 45 h 52"/>
                <a:gd name="T42" fmla="*/ 47 w 50"/>
                <a:gd name="T43" fmla="*/ 41 h 52"/>
                <a:gd name="T44" fmla="*/ 49 w 50"/>
                <a:gd name="T45" fmla="*/ 37 h 52"/>
                <a:gd name="T46" fmla="*/ 50 w 50"/>
                <a:gd name="T47" fmla="*/ 32 h 52"/>
                <a:gd name="T48" fmla="*/ 50 w 50"/>
                <a:gd name="T49" fmla="*/ 26 h 52"/>
                <a:gd name="T50" fmla="*/ 50 w 50"/>
                <a:gd name="T51" fmla="*/ 21 h 52"/>
                <a:gd name="T52" fmla="*/ 49 w 50"/>
                <a:gd name="T53" fmla="*/ 17 h 52"/>
                <a:gd name="T54" fmla="*/ 47 w 50"/>
                <a:gd name="T55" fmla="*/ 12 h 52"/>
                <a:gd name="T56" fmla="*/ 43 w 50"/>
                <a:gd name="T57" fmla="*/ 8 h 52"/>
                <a:gd name="T58" fmla="*/ 40 w 50"/>
                <a:gd name="T59" fmla="*/ 5 h 52"/>
                <a:gd name="T60" fmla="*/ 35 w 50"/>
                <a:gd name="T61" fmla="*/ 3 h 52"/>
                <a:gd name="T62" fmla="*/ 30 w 50"/>
                <a:gd name="T63" fmla="*/ 1 h 52"/>
                <a:gd name="T64" fmla="*/ 26 w 50"/>
                <a:gd name="T65" fmla="*/ 0 h 5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0" y="1"/>
                  </a:lnTo>
                  <a:lnTo>
                    <a:pt x="15" y="3"/>
                  </a:lnTo>
                  <a:lnTo>
                    <a:pt x="10" y="5"/>
                  </a:lnTo>
                  <a:lnTo>
                    <a:pt x="7" y="8"/>
                  </a:lnTo>
                  <a:lnTo>
                    <a:pt x="3" y="12"/>
                  </a:lnTo>
                  <a:lnTo>
                    <a:pt x="1" y="17"/>
                  </a:lnTo>
                  <a:lnTo>
                    <a:pt x="0" y="21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1" y="37"/>
                  </a:lnTo>
                  <a:lnTo>
                    <a:pt x="3" y="41"/>
                  </a:lnTo>
                  <a:lnTo>
                    <a:pt x="7" y="45"/>
                  </a:lnTo>
                  <a:lnTo>
                    <a:pt x="10" y="47"/>
                  </a:lnTo>
                  <a:lnTo>
                    <a:pt x="15" y="50"/>
                  </a:lnTo>
                  <a:lnTo>
                    <a:pt x="20" y="52"/>
                  </a:lnTo>
                  <a:lnTo>
                    <a:pt x="26" y="52"/>
                  </a:lnTo>
                  <a:lnTo>
                    <a:pt x="30" y="52"/>
                  </a:lnTo>
                  <a:lnTo>
                    <a:pt x="35" y="50"/>
                  </a:lnTo>
                  <a:lnTo>
                    <a:pt x="40" y="47"/>
                  </a:lnTo>
                  <a:lnTo>
                    <a:pt x="43" y="45"/>
                  </a:lnTo>
                  <a:lnTo>
                    <a:pt x="47" y="41"/>
                  </a:lnTo>
                  <a:lnTo>
                    <a:pt x="49" y="37"/>
                  </a:lnTo>
                  <a:lnTo>
                    <a:pt x="50" y="32"/>
                  </a:lnTo>
                  <a:lnTo>
                    <a:pt x="50" y="26"/>
                  </a:lnTo>
                  <a:lnTo>
                    <a:pt x="50" y="21"/>
                  </a:lnTo>
                  <a:lnTo>
                    <a:pt x="49" y="17"/>
                  </a:lnTo>
                  <a:lnTo>
                    <a:pt x="47" y="12"/>
                  </a:lnTo>
                  <a:lnTo>
                    <a:pt x="43" y="8"/>
                  </a:lnTo>
                  <a:lnTo>
                    <a:pt x="40" y="5"/>
                  </a:lnTo>
                  <a:lnTo>
                    <a:pt x="35" y="3"/>
                  </a:lnTo>
                  <a:lnTo>
                    <a:pt x="30" y="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7" name="Freeform 172"/>
            <p:cNvSpPr/>
            <p:nvPr/>
          </p:nvSpPr>
          <p:spPr bwMode="auto">
            <a:xfrm>
              <a:off x="3117307" y="4090285"/>
              <a:ext cx="79375" cy="82550"/>
            </a:xfrm>
            <a:custGeom>
              <a:avLst/>
              <a:gdLst>
                <a:gd name="T0" fmla="*/ 26 w 50"/>
                <a:gd name="T1" fmla="*/ 0 h 52"/>
                <a:gd name="T2" fmla="*/ 20 w 50"/>
                <a:gd name="T3" fmla="*/ 1 h 52"/>
                <a:gd name="T4" fmla="*/ 15 w 50"/>
                <a:gd name="T5" fmla="*/ 3 h 52"/>
                <a:gd name="T6" fmla="*/ 10 w 50"/>
                <a:gd name="T7" fmla="*/ 5 h 52"/>
                <a:gd name="T8" fmla="*/ 7 w 50"/>
                <a:gd name="T9" fmla="*/ 8 h 52"/>
                <a:gd name="T10" fmla="*/ 3 w 50"/>
                <a:gd name="T11" fmla="*/ 12 h 52"/>
                <a:gd name="T12" fmla="*/ 1 w 50"/>
                <a:gd name="T13" fmla="*/ 17 h 52"/>
                <a:gd name="T14" fmla="*/ 0 w 50"/>
                <a:gd name="T15" fmla="*/ 21 h 52"/>
                <a:gd name="T16" fmla="*/ 0 w 50"/>
                <a:gd name="T17" fmla="*/ 26 h 52"/>
                <a:gd name="T18" fmla="*/ 0 w 50"/>
                <a:gd name="T19" fmla="*/ 32 h 52"/>
                <a:gd name="T20" fmla="*/ 1 w 50"/>
                <a:gd name="T21" fmla="*/ 37 h 52"/>
                <a:gd name="T22" fmla="*/ 3 w 50"/>
                <a:gd name="T23" fmla="*/ 41 h 52"/>
                <a:gd name="T24" fmla="*/ 7 w 50"/>
                <a:gd name="T25" fmla="*/ 45 h 52"/>
                <a:gd name="T26" fmla="*/ 10 w 50"/>
                <a:gd name="T27" fmla="*/ 47 h 52"/>
                <a:gd name="T28" fmla="*/ 15 w 50"/>
                <a:gd name="T29" fmla="*/ 50 h 52"/>
                <a:gd name="T30" fmla="*/ 20 w 50"/>
                <a:gd name="T31" fmla="*/ 52 h 52"/>
                <a:gd name="T32" fmla="*/ 26 w 50"/>
                <a:gd name="T33" fmla="*/ 52 h 52"/>
                <a:gd name="T34" fmla="*/ 30 w 50"/>
                <a:gd name="T35" fmla="*/ 52 h 52"/>
                <a:gd name="T36" fmla="*/ 35 w 50"/>
                <a:gd name="T37" fmla="*/ 50 h 52"/>
                <a:gd name="T38" fmla="*/ 40 w 50"/>
                <a:gd name="T39" fmla="*/ 47 h 52"/>
                <a:gd name="T40" fmla="*/ 43 w 50"/>
                <a:gd name="T41" fmla="*/ 45 h 52"/>
                <a:gd name="T42" fmla="*/ 47 w 50"/>
                <a:gd name="T43" fmla="*/ 41 h 52"/>
                <a:gd name="T44" fmla="*/ 49 w 50"/>
                <a:gd name="T45" fmla="*/ 37 h 52"/>
                <a:gd name="T46" fmla="*/ 50 w 50"/>
                <a:gd name="T47" fmla="*/ 32 h 52"/>
                <a:gd name="T48" fmla="*/ 50 w 50"/>
                <a:gd name="T49" fmla="*/ 26 h 52"/>
                <a:gd name="T50" fmla="*/ 50 w 50"/>
                <a:gd name="T51" fmla="*/ 21 h 52"/>
                <a:gd name="T52" fmla="*/ 49 w 50"/>
                <a:gd name="T53" fmla="*/ 17 h 52"/>
                <a:gd name="T54" fmla="*/ 47 w 50"/>
                <a:gd name="T55" fmla="*/ 12 h 52"/>
                <a:gd name="T56" fmla="*/ 43 w 50"/>
                <a:gd name="T57" fmla="*/ 8 h 52"/>
                <a:gd name="T58" fmla="*/ 40 w 50"/>
                <a:gd name="T59" fmla="*/ 5 h 52"/>
                <a:gd name="T60" fmla="*/ 35 w 50"/>
                <a:gd name="T61" fmla="*/ 3 h 52"/>
                <a:gd name="T62" fmla="*/ 30 w 50"/>
                <a:gd name="T63" fmla="*/ 1 h 52"/>
                <a:gd name="T64" fmla="*/ 26 w 50"/>
                <a:gd name="T65" fmla="*/ 0 h 5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0" y="1"/>
                  </a:lnTo>
                  <a:lnTo>
                    <a:pt x="15" y="3"/>
                  </a:lnTo>
                  <a:lnTo>
                    <a:pt x="10" y="5"/>
                  </a:lnTo>
                  <a:lnTo>
                    <a:pt x="7" y="8"/>
                  </a:lnTo>
                  <a:lnTo>
                    <a:pt x="3" y="12"/>
                  </a:lnTo>
                  <a:lnTo>
                    <a:pt x="1" y="17"/>
                  </a:lnTo>
                  <a:lnTo>
                    <a:pt x="0" y="21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1" y="37"/>
                  </a:lnTo>
                  <a:lnTo>
                    <a:pt x="3" y="41"/>
                  </a:lnTo>
                  <a:lnTo>
                    <a:pt x="7" y="45"/>
                  </a:lnTo>
                  <a:lnTo>
                    <a:pt x="10" y="47"/>
                  </a:lnTo>
                  <a:lnTo>
                    <a:pt x="15" y="50"/>
                  </a:lnTo>
                  <a:lnTo>
                    <a:pt x="20" y="52"/>
                  </a:lnTo>
                  <a:lnTo>
                    <a:pt x="26" y="52"/>
                  </a:lnTo>
                  <a:lnTo>
                    <a:pt x="30" y="52"/>
                  </a:lnTo>
                  <a:lnTo>
                    <a:pt x="35" y="50"/>
                  </a:lnTo>
                  <a:lnTo>
                    <a:pt x="40" y="47"/>
                  </a:lnTo>
                  <a:lnTo>
                    <a:pt x="43" y="45"/>
                  </a:lnTo>
                  <a:lnTo>
                    <a:pt x="47" y="41"/>
                  </a:lnTo>
                  <a:lnTo>
                    <a:pt x="49" y="37"/>
                  </a:lnTo>
                  <a:lnTo>
                    <a:pt x="50" y="32"/>
                  </a:lnTo>
                  <a:lnTo>
                    <a:pt x="50" y="26"/>
                  </a:lnTo>
                  <a:lnTo>
                    <a:pt x="50" y="21"/>
                  </a:lnTo>
                  <a:lnTo>
                    <a:pt x="49" y="17"/>
                  </a:lnTo>
                  <a:lnTo>
                    <a:pt x="47" y="12"/>
                  </a:lnTo>
                  <a:lnTo>
                    <a:pt x="43" y="8"/>
                  </a:lnTo>
                  <a:lnTo>
                    <a:pt x="40" y="5"/>
                  </a:lnTo>
                  <a:lnTo>
                    <a:pt x="35" y="3"/>
                  </a:lnTo>
                  <a:lnTo>
                    <a:pt x="30" y="1"/>
                  </a:lnTo>
                  <a:lnTo>
                    <a:pt x="26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8" name="Freeform 173"/>
            <p:cNvSpPr/>
            <p:nvPr/>
          </p:nvSpPr>
          <p:spPr bwMode="auto">
            <a:xfrm>
              <a:off x="3701507" y="5311072"/>
              <a:ext cx="82550" cy="80963"/>
            </a:xfrm>
            <a:custGeom>
              <a:avLst/>
              <a:gdLst>
                <a:gd name="T0" fmla="*/ 26 w 52"/>
                <a:gd name="T1" fmla="*/ 0 h 51"/>
                <a:gd name="T2" fmla="*/ 21 w 52"/>
                <a:gd name="T3" fmla="*/ 0 h 51"/>
                <a:gd name="T4" fmla="*/ 16 w 52"/>
                <a:gd name="T5" fmla="*/ 1 h 51"/>
                <a:gd name="T6" fmla="*/ 12 w 52"/>
                <a:gd name="T7" fmla="*/ 4 h 51"/>
                <a:gd name="T8" fmla="*/ 8 w 52"/>
                <a:gd name="T9" fmla="*/ 7 h 51"/>
                <a:gd name="T10" fmla="*/ 5 w 52"/>
                <a:gd name="T11" fmla="*/ 11 h 51"/>
                <a:gd name="T12" fmla="*/ 2 w 52"/>
                <a:gd name="T13" fmla="*/ 15 h 51"/>
                <a:gd name="T14" fmla="*/ 1 w 52"/>
                <a:gd name="T15" fmla="*/ 20 h 51"/>
                <a:gd name="T16" fmla="*/ 0 w 52"/>
                <a:gd name="T17" fmla="*/ 25 h 51"/>
                <a:gd name="T18" fmla="*/ 1 w 52"/>
                <a:gd name="T19" fmla="*/ 31 h 51"/>
                <a:gd name="T20" fmla="*/ 2 w 52"/>
                <a:gd name="T21" fmla="*/ 35 h 51"/>
                <a:gd name="T22" fmla="*/ 5 w 52"/>
                <a:gd name="T23" fmla="*/ 40 h 51"/>
                <a:gd name="T24" fmla="*/ 8 w 52"/>
                <a:gd name="T25" fmla="*/ 44 h 51"/>
                <a:gd name="T26" fmla="*/ 12 w 52"/>
                <a:gd name="T27" fmla="*/ 47 h 51"/>
                <a:gd name="T28" fmla="*/ 16 w 52"/>
                <a:gd name="T29" fmla="*/ 50 h 51"/>
                <a:gd name="T30" fmla="*/ 21 w 52"/>
                <a:gd name="T31" fmla="*/ 51 h 51"/>
                <a:gd name="T32" fmla="*/ 26 w 52"/>
                <a:gd name="T33" fmla="*/ 51 h 51"/>
                <a:gd name="T34" fmla="*/ 30 w 52"/>
                <a:gd name="T35" fmla="*/ 51 h 51"/>
                <a:gd name="T36" fmla="*/ 36 w 52"/>
                <a:gd name="T37" fmla="*/ 50 h 51"/>
                <a:gd name="T38" fmla="*/ 40 w 52"/>
                <a:gd name="T39" fmla="*/ 47 h 51"/>
                <a:gd name="T40" fmla="*/ 45 w 52"/>
                <a:gd name="T41" fmla="*/ 44 h 51"/>
                <a:gd name="T42" fmla="*/ 47 w 52"/>
                <a:gd name="T43" fmla="*/ 40 h 51"/>
                <a:gd name="T44" fmla="*/ 49 w 52"/>
                <a:gd name="T45" fmla="*/ 35 h 51"/>
                <a:gd name="T46" fmla="*/ 50 w 52"/>
                <a:gd name="T47" fmla="*/ 31 h 51"/>
                <a:gd name="T48" fmla="*/ 52 w 52"/>
                <a:gd name="T49" fmla="*/ 25 h 51"/>
                <a:gd name="T50" fmla="*/ 50 w 52"/>
                <a:gd name="T51" fmla="*/ 20 h 51"/>
                <a:gd name="T52" fmla="*/ 49 w 52"/>
                <a:gd name="T53" fmla="*/ 15 h 51"/>
                <a:gd name="T54" fmla="*/ 47 w 52"/>
                <a:gd name="T55" fmla="*/ 11 h 51"/>
                <a:gd name="T56" fmla="*/ 45 w 52"/>
                <a:gd name="T57" fmla="*/ 7 h 51"/>
                <a:gd name="T58" fmla="*/ 40 w 52"/>
                <a:gd name="T59" fmla="*/ 4 h 51"/>
                <a:gd name="T60" fmla="*/ 36 w 52"/>
                <a:gd name="T61" fmla="*/ 1 h 51"/>
                <a:gd name="T62" fmla="*/ 30 w 52"/>
                <a:gd name="T63" fmla="*/ 0 h 51"/>
                <a:gd name="T64" fmla="*/ 26 w 52"/>
                <a:gd name="T65" fmla="*/ 0 h 5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2" h="51">
                  <a:moveTo>
                    <a:pt x="26" y="0"/>
                  </a:moveTo>
                  <a:lnTo>
                    <a:pt x="21" y="0"/>
                  </a:lnTo>
                  <a:lnTo>
                    <a:pt x="16" y="1"/>
                  </a:lnTo>
                  <a:lnTo>
                    <a:pt x="12" y="4"/>
                  </a:lnTo>
                  <a:lnTo>
                    <a:pt x="8" y="7"/>
                  </a:lnTo>
                  <a:lnTo>
                    <a:pt x="5" y="11"/>
                  </a:lnTo>
                  <a:lnTo>
                    <a:pt x="2" y="15"/>
                  </a:lnTo>
                  <a:lnTo>
                    <a:pt x="1" y="20"/>
                  </a:lnTo>
                  <a:lnTo>
                    <a:pt x="0" y="25"/>
                  </a:lnTo>
                  <a:lnTo>
                    <a:pt x="1" y="31"/>
                  </a:lnTo>
                  <a:lnTo>
                    <a:pt x="2" y="35"/>
                  </a:lnTo>
                  <a:lnTo>
                    <a:pt x="5" y="40"/>
                  </a:lnTo>
                  <a:lnTo>
                    <a:pt x="8" y="44"/>
                  </a:lnTo>
                  <a:lnTo>
                    <a:pt x="12" y="47"/>
                  </a:lnTo>
                  <a:lnTo>
                    <a:pt x="16" y="50"/>
                  </a:lnTo>
                  <a:lnTo>
                    <a:pt x="21" y="51"/>
                  </a:lnTo>
                  <a:lnTo>
                    <a:pt x="26" y="51"/>
                  </a:lnTo>
                  <a:lnTo>
                    <a:pt x="30" y="51"/>
                  </a:lnTo>
                  <a:lnTo>
                    <a:pt x="36" y="50"/>
                  </a:lnTo>
                  <a:lnTo>
                    <a:pt x="40" y="47"/>
                  </a:lnTo>
                  <a:lnTo>
                    <a:pt x="45" y="44"/>
                  </a:lnTo>
                  <a:lnTo>
                    <a:pt x="47" y="40"/>
                  </a:lnTo>
                  <a:lnTo>
                    <a:pt x="49" y="35"/>
                  </a:lnTo>
                  <a:lnTo>
                    <a:pt x="50" y="31"/>
                  </a:lnTo>
                  <a:lnTo>
                    <a:pt x="52" y="25"/>
                  </a:lnTo>
                  <a:lnTo>
                    <a:pt x="50" y="20"/>
                  </a:lnTo>
                  <a:lnTo>
                    <a:pt x="49" y="15"/>
                  </a:lnTo>
                  <a:lnTo>
                    <a:pt x="47" y="11"/>
                  </a:lnTo>
                  <a:lnTo>
                    <a:pt x="45" y="7"/>
                  </a:lnTo>
                  <a:lnTo>
                    <a:pt x="40" y="4"/>
                  </a:lnTo>
                  <a:lnTo>
                    <a:pt x="36" y="1"/>
                  </a:lnTo>
                  <a:lnTo>
                    <a:pt x="30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9" name="Freeform 174"/>
            <p:cNvSpPr/>
            <p:nvPr/>
          </p:nvSpPr>
          <p:spPr bwMode="auto">
            <a:xfrm>
              <a:off x="3701507" y="5311072"/>
              <a:ext cx="82550" cy="80963"/>
            </a:xfrm>
            <a:custGeom>
              <a:avLst/>
              <a:gdLst>
                <a:gd name="T0" fmla="*/ 26 w 52"/>
                <a:gd name="T1" fmla="*/ 0 h 51"/>
                <a:gd name="T2" fmla="*/ 21 w 52"/>
                <a:gd name="T3" fmla="*/ 0 h 51"/>
                <a:gd name="T4" fmla="*/ 16 w 52"/>
                <a:gd name="T5" fmla="*/ 1 h 51"/>
                <a:gd name="T6" fmla="*/ 12 w 52"/>
                <a:gd name="T7" fmla="*/ 4 h 51"/>
                <a:gd name="T8" fmla="*/ 8 w 52"/>
                <a:gd name="T9" fmla="*/ 7 h 51"/>
                <a:gd name="T10" fmla="*/ 5 w 52"/>
                <a:gd name="T11" fmla="*/ 11 h 51"/>
                <a:gd name="T12" fmla="*/ 2 w 52"/>
                <a:gd name="T13" fmla="*/ 15 h 51"/>
                <a:gd name="T14" fmla="*/ 1 w 52"/>
                <a:gd name="T15" fmla="*/ 20 h 51"/>
                <a:gd name="T16" fmla="*/ 0 w 52"/>
                <a:gd name="T17" fmla="*/ 25 h 51"/>
                <a:gd name="T18" fmla="*/ 1 w 52"/>
                <a:gd name="T19" fmla="*/ 31 h 51"/>
                <a:gd name="T20" fmla="*/ 2 w 52"/>
                <a:gd name="T21" fmla="*/ 35 h 51"/>
                <a:gd name="T22" fmla="*/ 5 w 52"/>
                <a:gd name="T23" fmla="*/ 40 h 51"/>
                <a:gd name="T24" fmla="*/ 8 w 52"/>
                <a:gd name="T25" fmla="*/ 44 h 51"/>
                <a:gd name="T26" fmla="*/ 12 w 52"/>
                <a:gd name="T27" fmla="*/ 47 h 51"/>
                <a:gd name="T28" fmla="*/ 16 w 52"/>
                <a:gd name="T29" fmla="*/ 50 h 51"/>
                <a:gd name="T30" fmla="*/ 21 w 52"/>
                <a:gd name="T31" fmla="*/ 51 h 51"/>
                <a:gd name="T32" fmla="*/ 26 w 52"/>
                <a:gd name="T33" fmla="*/ 51 h 51"/>
                <a:gd name="T34" fmla="*/ 30 w 52"/>
                <a:gd name="T35" fmla="*/ 51 h 51"/>
                <a:gd name="T36" fmla="*/ 36 w 52"/>
                <a:gd name="T37" fmla="*/ 50 h 51"/>
                <a:gd name="T38" fmla="*/ 40 w 52"/>
                <a:gd name="T39" fmla="*/ 47 h 51"/>
                <a:gd name="T40" fmla="*/ 45 w 52"/>
                <a:gd name="T41" fmla="*/ 44 h 51"/>
                <a:gd name="T42" fmla="*/ 47 w 52"/>
                <a:gd name="T43" fmla="*/ 40 h 51"/>
                <a:gd name="T44" fmla="*/ 49 w 52"/>
                <a:gd name="T45" fmla="*/ 35 h 51"/>
                <a:gd name="T46" fmla="*/ 50 w 52"/>
                <a:gd name="T47" fmla="*/ 31 h 51"/>
                <a:gd name="T48" fmla="*/ 52 w 52"/>
                <a:gd name="T49" fmla="*/ 25 h 51"/>
                <a:gd name="T50" fmla="*/ 50 w 52"/>
                <a:gd name="T51" fmla="*/ 20 h 51"/>
                <a:gd name="T52" fmla="*/ 49 w 52"/>
                <a:gd name="T53" fmla="*/ 15 h 51"/>
                <a:gd name="T54" fmla="*/ 47 w 52"/>
                <a:gd name="T55" fmla="*/ 11 h 51"/>
                <a:gd name="T56" fmla="*/ 45 w 52"/>
                <a:gd name="T57" fmla="*/ 7 h 51"/>
                <a:gd name="T58" fmla="*/ 40 w 52"/>
                <a:gd name="T59" fmla="*/ 4 h 51"/>
                <a:gd name="T60" fmla="*/ 36 w 52"/>
                <a:gd name="T61" fmla="*/ 1 h 51"/>
                <a:gd name="T62" fmla="*/ 30 w 52"/>
                <a:gd name="T63" fmla="*/ 0 h 51"/>
                <a:gd name="T64" fmla="*/ 26 w 52"/>
                <a:gd name="T65" fmla="*/ 0 h 5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2" h="51">
                  <a:moveTo>
                    <a:pt x="26" y="0"/>
                  </a:moveTo>
                  <a:lnTo>
                    <a:pt x="21" y="0"/>
                  </a:lnTo>
                  <a:lnTo>
                    <a:pt x="16" y="1"/>
                  </a:lnTo>
                  <a:lnTo>
                    <a:pt x="12" y="4"/>
                  </a:lnTo>
                  <a:lnTo>
                    <a:pt x="8" y="7"/>
                  </a:lnTo>
                  <a:lnTo>
                    <a:pt x="5" y="11"/>
                  </a:lnTo>
                  <a:lnTo>
                    <a:pt x="2" y="15"/>
                  </a:lnTo>
                  <a:lnTo>
                    <a:pt x="1" y="20"/>
                  </a:lnTo>
                  <a:lnTo>
                    <a:pt x="0" y="25"/>
                  </a:lnTo>
                  <a:lnTo>
                    <a:pt x="1" y="31"/>
                  </a:lnTo>
                  <a:lnTo>
                    <a:pt x="2" y="35"/>
                  </a:lnTo>
                  <a:lnTo>
                    <a:pt x="5" y="40"/>
                  </a:lnTo>
                  <a:lnTo>
                    <a:pt x="8" y="44"/>
                  </a:lnTo>
                  <a:lnTo>
                    <a:pt x="12" y="47"/>
                  </a:lnTo>
                  <a:lnTo>
                    <a:pt x="16" y="50"/>
                  </a:lnTo>
                  <a:lnTo>
                    <a:pt x="21" y="51"/>
                  </a:lnTo>
                  <a:lnTo>
                    <a:pt x="26" y="51"/>
                  </a:lnTo>
                  <a:lnTo>
                    <a:pt x="30" y="51"/>
                  </a:lnTo>
                  <a:lnTo>
                    <a:pt x="36" y="50"/>
                  </a:lnTo>
                  <a:lnTo>
                    <a:pt x="40" y="47"/>
                  </a:lnTo>
                  <a:lnTo>
                    <a:pt x="45" y="44"/>
                  </a:lnTo>
                  <a:lnTo>
                    <a:pt x="47" y="40"/>
                  </a:lnTo>
                  <a:lnTo>
                    <a:pt x="49" y="35"/>
                  </a:lnTo>
                  <a:lnTo>
                    <a:pt x="50" y="31"/>
                  </a:lnTo>
                  <a:lnTo>
                    <a:pt x="52" y="25"/>
                  </a:lnTo>
                  <a:lnTo>
                    <a:pt x="50" y="20"/>
                  </a:lnTo>
                  <a:lnTo>
                    <a:pt x="49" y="15"/>
                  </a:lnTo>
                  <a:lnTo>
                    <a:pt x="47" y="11"/>
                  </a:lnTo>
                  <a:lnTo>
                    <a:pt x="45" y="7"/>
                  </a:lnTo>
                  <a:lnTo>
                    <a:pt x="40" y="4"/>
                  </a:lnTo>
                  <a:lnTo>
                    <a:pt x="36" y="1"/>
                  </a:lnTo>
                  <a:lnTo>
                    <a:pt x="30" y="0"/>
                  </a:lnTo>
                  <a:lnTo>
                    <a:pt x="26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80" name="Freeform 175"/>
            <p:cNvSpPr/>
            <p:nvPr/>
          </p:nvSpPr>
          <p:spPr bwMode="auto">
            <a:xfrm>
              <a:off x="4680994" y="5674610"/>
              <a:ext cx="82550" cy="84138"/>
            </a:xfrm>
            <a:custGeom>
              <a:avLst/>
              <a:gdLst>
                <a:gd name="T0" fmla="*/ 26 w 52"/>
                <a:gd name="T1" fmla="*/ 0 h 53"/>
                <a:gd name="T2" fmla="*/ 21 w 52"/>
                <a:gd name="T3" fmla="*/ 2 h 53"/>
                <a:gd name="T4" fmla="*/ 17 w 52"/>
                <a:gd name="T5" fmla="*/ 3 h 53"/>
                <a:gd name="T6" fmla="*/ 12 w 52"/>
                <a:gd name="T7" fmla="*/ 5 h 53"/>
                <a:gd name="T8" fmla="*/ 8 w 52"/>
                <a:gd name="T9" fmla="*/ 9 h 53"/>
                <a:gd name="T10" fmla="*/ 5 w 52"/>
                <a:gd name="T11" fmla="*/ 12 h 53"/>
                <a:gd name="T12" fmla="*/ 3 w 52"/>
                <a:gd name="T13" fmla="*/ 17 h 53"/>
                <a:gd name="T14" fmla="*/ 1 w 52"/>
                <a:gd name="T15" fmla="*/ 22 h 53"/>
                <a:gd name="T16" fmla="*/ 0 w 52"/>
                <a:gd name="T17" fmla="*/ 27 h 53"/>
                <a:gd name="T18" fmla="*/ 1 w 52"/>
                <a:gd name="T19" fmla="*/ 32 h 53"/>
                <a:gd name="T20" fmla="*/ 3 w 52"/>
                <a:gd name="T21" fmla="*/ 37 h 53"/>
                <a:gd name="T22" fmla="*/ 5 w 52"/>
                <a:gd name="T23" fmla="*/ 42 h 53"/>
                <a:gd name="T24" fmla="*/ 8 w 52"/>
                <a:gd name="T25" fmla="*/ 46 h 53"/>
                <a:gd name="T26" fmla="*/ 12 w 52"/>
                <a:gd name="T27" fmla="*/ 49 h 53"/>
                <a:gd name="T28" fmla="*/ 17 w 52"/>
                <a:gd name="T29" fmla="*/ 51 h 53"/>
                <a:gd name="T30" fmla="*/ 21 w 52"/>
                <a:gd name="T31" fmla="*/ 53 h 53"/>
                <a:gd name="T32" fmla="*/ 26 w 52"/>
                <a:gd name="T33" fmla="*/ 53 h 53"/>
                <a:gd name="T34" fmla="*/ 31 w 52"/>
                <a:gd name="T35" fmla="*/ 53 h 53"/>
                <a:gd name="T36" fmla="*/ 37 w 52"/>
                <a:gd name="T37" fmla="*/ 51 h 53"/>
                <a:gd name="T38" fmla="*/ 40 w 52"/>
                <a:gd name="T39" fmla="*/ 49 h 53"/>
                <a:gd name="T40" fmla="*/ 45 w 52"/>
                <a:gd name="T41" fmla="*/ 46 h 53"/>
                <a:gd name="T42" fmla="*/ 47 w 52"/>
                <a:gd name="T43" fmla="*/ 42 h 53"/>
                <a:gd name="T44" fmla="*/ 50 w 52"/>
                <a:gd name="T45" fmla="*/ 37 h 53"/>
                <a:gd name="T46" fmla="*/ 51 w 52"/>
                <a:gd name="T47" fmla="*/ 32 h 53"/>
                <a:gd name="T48" fmla="*/ 52 w 52"/>
                <a:gd name="T49" fmla="*/ 27 h 53"/>
                <a:gd name="T50" fmla="*/ 51 w 52"/>
                <a:gd name="T51" fmla="*/ 22 h 53"/>
                <a:gd name="T52" fmla="*/ 50 w 52"/>
                <a:gd name="T53" fmla="*/ 17 h 53"/>
                <a:gd name="T54" fmla="*/ 47 w 52"/>
                <a:gd name="T55" fmla="*/ 12 h 53"/>
                <a:gd name="T56" fmla="*/ 45 w 52"/>
                <a:gd name="T57" fmla="*/ 9 h 53"/>
                <a:gd name="T58" fmla="*/ 40 w 52"/>
                <a:gd name="T59" fmla="*/ 5 h 53"/>
                <a:gd name="T60" fmla="*/ 37 w 52"/>
                <a:gd name="T61" fmla="*/ 3 h 53"/>
                <a:gd name="T62" fmla="*/ 31 w 52"/>
                <a:gd name="T63" fmla="*/ 2 h 53"/>
                <a:gd name="T64" fmla="*/ 26 w 52"/>
                <a:gd name="T65" fmla="*/ 0 h 5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2" h="53">
                  <a:moveTo>
                    <a:pt x="26" y="0"/>
                  </a:moveTo>
                  <a:lnTo>
                    <a:pt x="21" y="2"/>
                  </a:lnTo>
                  <a:lnTo>
                    <a:pt x="17" y="3"/>
                  </a:lnTo>
                  <a:lnTo>
                    <a:pt x="12" y="5"/>
                  </a:lnTo>
                  <a:lnTo>
                    <a:pt x="8" y="9"/>
                  </a:lnTo>
                  <a:lnTo>
                    <a:pt x="5" y="12"/>
                  </a:lnTo>
                  <a:lnTo>
                    <a:pt x="3" y="17"/>
                  </a:lnTo>
                  <a:lnTo>
                    <a:pt x="1" y="22"/>
                  </a:lnTo>
                  <a:lnTo>
                    <a:pt x="0" y="27"/>
                  </a:lnTo>
                  <a:lnTo>
                    <a:pt x="1" y="32"/>
                  </a:lnTo>
                  <a:lnTo>
                    <a:pt x="3" y="37"/>
                  </a:lnTo>
                  <a:lnTo>
                    <a:pt x="5" y="42"/>
                  </a:lnTo>
                  <a:lnTo>
                    <a:pt x="8" y="46"/>
                  </a:lnTo>
                  <a:lnTo>
                    <a:pt x="12" y="49"/>
                  </a:lnTo>
                  <a:lnTo>
                    <a:pt x="17" y="51"/>
                  </a:lnTo>
                  <a:lnTo>
                    <a:pt x="21" y="53"/>
                  </a:lnTo>
                  <a:lnTo>
                    <a:pt x="26" y="53"/>
                  </a:lnTo>
                  <a:lnTo>
                    <a:pt x="31" y="53"/>
                  </a:lnTo>
                  <a:lnTo>
                    <a:pt x="37" y="51"/>
                  </a:lnTo>
                  <a:lnTo>
                    <a:pt x="40" y="49"/>
                  </a:lnTo>
                  <a:lnTo>
                    <a:pt x="45" y="46"/>
                  </a:lnTo>
                  <a:lnTo>
                    <a:pt x="47" y="42"/>
                  </a:lnTo>
                  <a:lnTo>
                    <a:pt x="50" y="37"/>
                  </a:lnTo>
                  <a:lnTo>
                    <a:pt x="51" y="32"/>
                  </a:lnTo>
                  <a:lnTo>
                    <a:pt x="52" y="27"/>
                  </a:lnTo>
                  <a:lnTo>
                    <a:pt x="51" y="22"/>
                  </a:lnTo>
                  <a:lnTo>
                    <a:pt x="50" y="17"/>
                  </a:lnTo>
                  <a:lnTo>
                    <a:pt x="47" y="12"/>
                  </a:lnTo>
                  <a:lnTo>
                    <a:pt x="45" y="9"/>
                  </a:lnTo>
                  <a:lnTo>
                    <a:pt x="40" y="5"/>
                  </a:lnTo>
                  <a:lnTo>
                    <a:pt x="37" y="3"/>
                  </a:lnTo>
                  <a:lnTo>
                    <a:pt x="31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81" name="Freeform 176"/>
            <p:cNvSpPr/>
            <p:nvPr/>
          </p:nvSpPr>
          <p:spPr bwMode="auto">
            <a:xfrm>
              <a:off x="4680994" y="5674610"/>
              <a:ext cx="82550" cy="84138"/>
            </a:xfrm>
            <a:custGeom>
              <a:avLst/>
              <a:gdLst>
                <a:gd name="T0" fmla="*/ 26 w 52"/>
                <a:gd name="T1" fmla="*/ 0 h 53"/>
                <a:gd name="T2" fmla="*/ 21 w 52"/>
                <a:gd name="T3" fmla="*/ 2 h 53"/>
                <a:gd name="T4" fmla="*/ 17 w 52"/>
                <a:gd name="T5" fmla="*/ 3 h 53"/>
                <a:gd name="T6" fmla="*/ 12 w 52"/>
                <a:gd name="T7" fmla="*/ 5 h 53"/>
                <a:gd name="T8" fmla="*/ 8 w 52"/>
                <a:gd name="T9" fmla="*/ 9 h 53"/>
                <a:gd name="T10" fmla="*/ 5 w 52"/>
                <a:gd name="T11" fmla="*/ 12 h 53"/>
                <a:gd name="T12" fmla="*/ 3 w 52"/>
                <a:gd name="T13" fmla="*/ 17 h 53"/>
                <a:gd name="T14" fmla="*/ 1 w 52"/>
                <a:gd name="T15" fmla="*/ 22 h 53"/>
                <a:gd name="T16" fmla="*/ 0 w 52"/>
                <a:gd name="T17" fmla="*/ 27 h 53"/>
                <a:gd name="T18" fmla="*/ 1 w 52"/>
                <a:gd name="T19" fmla="*/ 32 h 53"/>
                <a:gd name="T20" fmla="*/ 3 w 52"/>
                <a:gd name="T21" fmla="*/ 37 h 53"/>
                <a:gd name="T22" fmla="*/ 5 w 52"/>
                <a:gd name="T23" fmla="*/ 42 h 53"/>
                <a:gd name="T24" fmla="*/ 8 w 52"/>
                <a:gd name="T25" fmla="*/ 46 h 53"/>
                <a:gd name="T26" fmla="*/ 12 w 52"/>
                <a:gd name="T27" fmla="*/ 49 h 53"/>
                <a:gd name="T28" fmla="*/ 17 w 52"/>
                <a:gd name="T29" fmla="*/ 51 h 53"/>
                <a:gd name="T30" fmla="*/ 21 w 52"/>
                <a:gd name="T31" fmla="*/ 53 h 53"/>
                <a:gd name="T32" fmla="*/ 26 w 52"/>
                <a:gd name="T33" fmla="*/ 53 h 53"/>
                <a:gd name="T34" fmla="*/ 31 w 52"/>
                <a:gd name="T35" fmla="*/ 53 h 53"/>
                <a:gd name="T36" fmla="*/ 37 w 52"/>
                <a:gd name="T37" fmla="*/ 51 h 53"/>
                <a:gd name="T38" fmla="*/ 40 w 52"/>
                <a:gd name="T39" fmla="*/ 49 h 53"/>
                <a:gd name="T40" fmla="*/ 45 w 52"/>
                <a:gd name="T41" fmla="*/ 46 h 53"/>
                <a:gd name="T42" fmla="*/ 47 w 52"/>
                <a:gd name="T43" fmla="*/ 42 h 53"/>
                <a:gd name="T44" fmla="*/ 50 w 52"/>
                <a:gd name="T45" fmla="*/ 37 h 53"/>
                <a:gd name="T46" fmla="*/ 51 w 52"/>
                <a:gd name="T47" fmla="*/ 32 h 53"/>
                <a:gd name="T48" fmla="*/ 52 w 52"/>
                <a:gd name="T49" fmla="*/ 27 h 53"/>
                <a:gd name="T50" fmla="*/ 51 w 52"/>
                <a:gd name="T51" fmla="*/ 22 h 53"/>
                <a:gd name="T52" fmla="*/ 50 w 52"/>
                <a:gd name="T53" fmla="*/ 17 h 53"/>
                <a:gd name="T54" fmla="*/ 47 w 52"/>
                <a:gd name="T55" fmla="*/ 12 h 53"/>
                <a:gd name="T56" fmla="*/ 45 w 52"/>
                <a:gd name="T57" fmla="*/ 9 h 53"/>
                <a:gd name="T58" fmla="*/ 40 w 52"/>
                <a:gd name="T59" fmla="*/ 5 h 53"/>
                <a:gd name="T60" fmla="*/ 37 w 52"/>
                <a:gd name="T61" fmla="*/ 3 h 53"/>
                <a:gd name="T62" fmla="*/ 31 w 52"/>
                <a:gd name="T63" fmla="*/ 2 h 53"/>
                <a:gd name="T64" fmla="*/ 26 w 52"/>
                <a:gd name="T65" fmla="*/ 0 h 5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2" h="53">
                  <a:moveTo>
                    <a:pt x="26" y="0"/>
                  </a:moveTo>
                  <a:lnTo>
                    <a:pt x="21" y="2"/>
                  </a:lnTo>
                  <a:lnTo>
                    <a:pt x="17" y="3"/>
                  </a:lnTo>
                  <a:lnTo>
                    <a:pt x="12" y="5"/>
                  </a:lnTo>
                  <a:lnTo>
                    <a:pt x="8" y="9"/>
                  </a:lnTo>
                  <a:lnTo>
                    <a:pt x="5" y="12"/>
                  </a:lnTo>
                  <a:lnTo>
                    <a:pt x="3" y="17"/>
                  </a:lnTo>
                  <a:lnTo>
                    <a:pt x="1" y="22"/>
                  </a:lnTo>
                  <a:lnTo>
                    <a:pt x="0" y="27"/>
                  </a:lnTo>
                  <a:lnTo>
                    <a:pt x="1" y="32"/>
                  </a:lnTo>
                  <a:lnTo>
                    <a:pt x="3" y="37"/>
                  </a:lnTo>
                  <a:lnTo>
                    <a:pt x="5" y="42"/>
                  </a:lnTo>
                  <a:lnTo>
                    <a:pt x="8" y="46"/>
                  </a:lnTo>
                  <a:lnTo>
                    <a:pt x="12" y="49"/>
                  </a:lnTo>
                  <a:lnTo>
                    <a:pt x="17" y="51"/>
                  </a:lnTo>
                  <a:lnTo>
                    <a:pt x="21" y="53"/>
                  </a:lnTo>
                  <a:lnTo>
                    <a:pt x="26" y="53"/>
                  </a:lnTo>
                  <a:lnTo>
                    <a:pt x="31" y="53"/>
                  </a:lnTo>
                  <a:lnTo>
                    <a:pt x="37" y="51"/>
                  </a:lnTo>
                  <a:lnTo>
                    <a:pt x="40" y="49"/>
                  </a:lnTo>
                  <a:lnTo>
                    <a:pt x="45" y="46"/>
                  </a:lnTo>
                  <a:lnTo>
                    <a:pt x="47" y="42"/>
                  </a:lnTo>
                  <a:lnTo>
                    <a:pt x="50" y="37"/>
                  </a:lnTo>
                  <a:lnTo>
                    <a:pt x="51" y="32"/>
                  </a:lnTo>
                  <a:lnTo>
                    <a:pt x="52" y="27"/>
                  </a:lnTo>
                  <a:lnTo>
                    <a:pt x="51" y="22"/>
                  </a:lnTo>
                  <a:lnTo>
                    <a:pt x="50" y="17"/>
                  </a:lnTo>
                  <a:lnTo>
                    <a:pt x="47" y="12"/>
                  </a:lnTo>
                  <a:lnTo>
                    <a:pt x="45" y="9"/>
                  </a:lnTo>
                  <a:lnTo>
                    <a:pt x="40" y="5"/>
                  </a:lnTo>
                  <a:lnTo>
                    <a:pt x="37" y="3"/>
                  </a:lnTo>
                  <a:lnTo>
                    <a:pt x="31" y="2"/>
                  </a:lnTo>
                  <a:lnTo>
                    <a:pt x="26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Text Box 392"/>
            <p:cNvSpPr txBox="1">
              <a:spLocks noChangeArrowheads="1"/>
            </p:cNvSpPr>
            <p:nvPr/>
          </p:nvSpPr>
          <p:spPr bwMode="auto">
            <a:xfrm>
              <a:off x="1536336" y="4944949"/>
              <a:ext cx="44114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</a:t>
              </a:r>
              <a:r>
                <a:rPr lang="en-US" altLang="zh-CN" sz="24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7" name="Rectangle 393"/>
            <p:cNvSpPr>
              <a:spLocks noChangeArrowheads="1"/>
            </p:cNvSpPr>
            <p:nvPr/>
          </p:nvSpPr>
          <p:spPr bwMode="auto">
            <a:xfrm>
              <a:off x="4855619" y="5639685"/>
              <a:ext cx="217488" cy="21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Text Box 394"/>
            <p:cNvSpPr txBox="1">
              <a:spLocks noChangeArrowheads="1"/>
            </p:cNvSpPr>
            <p:nvPr/>
          </p:nvSpPr>
          <p:spPr bwMode="auto">
            <a:xfrm>
              <a:off x="3672932" y="6519581"/>
              <a:ext cx="44114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</a:t>
              </a:r>
              <a:r>
                <a:rPr lang="en-US" altLang="zh-CN" sz="24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9" name="Rectangle 395"/>
            <p:cNvSpPr>
              <a:spLocks noChangeArrowheads="1"/>
            </p:cNvSpPr>
            <p:nvPr/>
          </p:nvSpPr>
          <p:spPr bwMode="auto">
            <a:xfrm>
              <a:off x="3861844" y="5350760"/>
              <a:ext cx="217488" cy="21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Text Box 396"/>
            <p:cNvSpPr txBox="1">
              <a:spLocks noChangeArrowheads="1"/>
            </p:cNvSpPr>
            <p:nvPr/>
          </p:nvSpPr>
          <p:spPr bwMode="auto">
            <a:xfrm>
              <a:off x="2346574" y="5854738"/>
              <a:ext cx="44114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</a:t>
              </a:r>
              <a:r>
                <a:rPr lang="en-US" altLang="zh-CN" sz="24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3" name="Rectangle 164"/>
            <p:cNvSpPr>
              <a:spLocks noChangeArrowheads="1"/>
            </p:cNvSpPr>
            <p:nvPr/>
          </p:nvSpPr>
          <p:spPr bwMode="auto">
            <a:xfrm>
              <a:off x="3248328" y="4766560"/>
              <a:ext cx="309380" cy="38472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500" b="1" dirty="0">
                  <a:solidFill>
                    <a:srgbClr val="FF0000"/>
                  </a:solidFill>
                  <a:latin typeface="Symbol" panose="05050102010706020507" pitchFamily="18" charset="2"/>
                  <a:ea typeface="微软雅黑" panose="020B0503020204020204" pitchFamily="34" charset="-122"/>
                  <a:cs typeface="Times New Roman" panose="02020603050405020304" pitchFamily="18" charset="0"/>
                </a:rPr>
                <a:t>a</a:t>
              </a:r>
              <a:r>
                <a:rPr lang="en-US" altLang="zh-CN" sz="2500" b="1" baseline="-25000" dirty="0">
                  <a:solidFill>
                    <a:srgbClr val="FF0000"/>
                  </a:solidFill>
                  <a:latin typeface="Symbol" panose="05050102010706020507" pitchFamily="18" charset="2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</a:p>
          </p:txBody>
        </p:sp>
      </p:grpSp>
      <p:grpSp>
        <p:nvGrpSpPr>
          <p:cNvPr id="183" name="组合 182"/>
          <p:cNvGrpSpPr/>
          <p:nvPr/>
        </p:nvGrpSpPr>
        <p:grpSpPr>
          <a:xfrm>
            <a:off x="6597417" y="4259661"/>
            <a:ext cx="2979758" cy="2678095"/>
            <a:chOff x="5918663" y="3933056"/>
            <a:chExt cx="2979758" cy="2678095"/>
          </a:xfrm>
        </p:grpSpPr>
        <p:grpSp>
          <p:nvGrpSpPr>
            <p:cNvPr id="184" name="组合 183"/>
            <p:cNvGrpSpPr/>
            <p:nvPr/>
          </p:nvGrpSpPr>
          <p:grpSpPr>
            <a:xfrm>
              <a:off x="5918663" y="3933056"/>
              <a:ext cx="2979758" cy="2678095"/>
              <a:chOff x="5557045" y="3500438"/>
              <a:chExt cx="3191668" cy="2998787"/>
            </a:xfrm>
          </p:grpSpPr>
          <p:grpSp>
            <p:nvGrpSpPr>
              <p:cNvPr id="188" name="Group 177"/>
              <p:cNvGrpSpPr>
                <a:grpSpLocks noChangeAspect="1"/>
              </p:cNvGrpSpPr>
              <p:nvPr/>
            </p:nvGrpSpPr>
            <p:grpSpPr bwMode="auto">
              <a:xfrm>
                <a:off x="5580063" y="3500438"/>
                <a:ext cx="3168650" cy="2998787"/>
                <a:chOff x="3515" y="2205"/>
                <a:chExt cx="1996" cy="1889"/>
              </a:xfrm>
            </p:grpSpPr>
            <p:sp>
              <p:nvSpPr>
                <p:cNvPr id="195" name="AutoShape 178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515" y="2205"/>
                  <a:ext cx="1996" cy="18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6" name="Line 179"/>
                <p:cNvSpPr>
                  <a:spLocks noChangeShapeType="1"/>
                </p:cNvSpPr>
                <p:nvPr/>
              </p:nvSpPr>
              <p:spPr bwMode="auto">
                <a:xfrm flipV="1">
                  <a:off x="4381" y="2426"/>
                  <a:ext cx="244" cy="746"/>
                </a:xfrm>
                <a:prstGeom prst="line">
                  <a:avLst/>
                </a:prstGeom>
                <a:noFill/>
                <a:ln w="14288">
                  <a:solidFill>
                    <a:srgbClr val="00CC99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197" name="Freeform 180"/>
                <p:cNvSpPr>
                  <a:spLocks noEditPoints="1"/>
                </p:cNvSpPr>
                <p:nvPr/>
              </p:nvSpPr>
              <p:spPr bwMode="auto">
                <a:xfrm>
                  <a:off x="4032" y="2828"/>
                  <a:ext cx="830" cy="186"/>
                </a:xfrm>
                <a:custGeom>
                  <a:avLst/>
                  <a:gdLst>
                    <a:gd name="T0" fmla="*/ 38 w 830"/>
                    <a:gd name="T1" fmla="*/ 168 h 186"/>
                    <a:gd name="T2" fmla="*/ 2 w 830"/>
                    <a:gd name="T3" fmla="*/ 186 h 186"/>
                    <a:gd name="T4" fmla="*/ 66 w 830"/>
                    <a:gd name="T5" fmla="*/ 162 h 186"/>
                    <a:gd name="T6" fmla="*/ 107 w 830"/>
                    <a:gd name="T7" fmla="*/ 164 h 186"/>
                    <a:gd name="T8" fmla="*/ 66 w 830"/>
                    <a:gd name="T9" fmla="*/ 162 h 186"/>
                    <a:gd name="T10" fmla="*/ 171 w 830"/>
                    <a:gd name="T11" fmla="*/ 140 h 186"/>
                    <a:gd name="T12" fmla="*/ 135 w 830"/>
                    <a:gd name="T13" fmla="*/ 158 h 186"/>
                    <a:gd name="T14" fmla="*/ 199 w 830"/>
                    <a:gd name="T15" fmla="*/ 134 h 186"/>
                    <a:gd name="T16" fmla="*/ 240 w 830"/>
                    <a:gd name="T17" fmla="*/ 136 h 186"/>
                    <a:gd name="T18" fmla="*/ 199 w 830"/>
                    <a:gd name="T19" fmla="*/ 134 h 186"/>
                    <a:gd name="T20" fmla="*/ 304 w 830"/>
                    <a:gd name="T21" fmla="*/ 112 h 186"/>
                    <a:gd name="T22" fmla="*/ 268 w 830"/>
                    <a:gd name="T23" fmla="*/ 130 h 186"/>
                    <a:gd name="T24" fmla="*/ 332 w 830"/>
                    <a:gd name="T25" fmla="*/ 106 h 186"/>
                    <a:gd name="T26" fmla="*/ 373 w 830"/>
                    <a:gd name="T27" fmla="*/ 108 h 186"/>
                    <a:gd name="T28" fmla="*/ 332 w 830"/>
                    <a:gd name="T29" fmla="*/ 106 h 186"/>
                    <a:gd name="T30" fmla="*/ 437 w 830"/>
                    <a:gd name="T31" fmla="*/ 84 h 186"/>
                    <a:gd name="T32" fmla="*/ 401 w 830"/>
                    <a:gd name="T33" fmla="*/ 102 h 186"/>
                    <a:gd name="T34" fmla="*/ 466 w 830"/>
                    <a:gd name="T35" fmla="*/ 77 h 186"/>
                    <a:gd name="T36" fmla="*/ 505 w 830"/>
                    <a:gd name="T37" fmla="*/ 80 h 186"/>
                    <a:gd name="T38" fmla="*/ 466 w 830"/>
                    <a:gd name="T39" fmla="*/ 77 h 186"/>
                    <a:gd name="T40" fmla="*/ 570 w 830"/>
                    <a:gd name="T41" fmla="*/ 55 h 186"/>
                    <a:gd name="T42" fmla="*/ 533 w 830"/>
                    <a:gd name="T43" fmla="*/ 73 h 186"/>
                    <a:gd name="T44" fmla="*/ 599 w 830"/>
                    <a:gd name="T45" fmla="*/ 49 h 186"/>
                    <a:gd name="T46" fmla="*/ 638 w 830"/>
                    <a:gd name="T47" fmla="*/ 51 h 186"/>
                    <a:gd name="T48" fmla="*/ 599 w 830"/>
                    <a:gd name="T49" fmla="*/ 49 h 186"/>
                    <a:gd name="T50" fmla="*/ 702 w 830"/>
                    <a:gd name="T51" fmla="*/ 27 h 186"/>
                    <a:gd name="T52" fmla="*/ 667 w 830"/>
                    <a:gd name="T53" fmla="*/ 45 h 186"/>
                    <a:gd name="T54" fmla="*/ 731 w 830"/>
                    <a:gd name="T55" fmla="*/ 21 h 186"/>
                    <a:gd name="T56" fmla="*/ 771 w 830"/>
                    <a:gd name="T57" fmla="*/ 23 h 186"/>
                    <a:gd name="T58" fmla="*/ 731 w 830"/>
                    <a:gd name="T59" fmla="*/ 21 h 186"/>
                    <a:gd name="T60" fmla="*/ 828 w 830"/>
                    <a:gd name="T61" fmla="*/ 0 h 186"/>
                    <a:gd name="T62" fmla="*/ 800 w 830"/>
                    <a:gd name="T63" fmla="*/ 17 h 18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0" t="0" r="r" b="b"/>
                  <a:pathLst>
                    <a:path w="830" h="186">
                      <a:moveTo>
                        <a:pt x="0" y="176"/>
                      </a:moveTo>
                      <a:lnTo>
                        <a:pt x="38" y="168"/>
                      </a:lnTo>
                      <a:lnTo>
                        <a:pt x="41" y="178"/>
                      </a:lnTo>
                      <a:lnTo>
                        <a:pt x="2" y="186"/>
                      </a:lnTo>
                      <a:lnTo>
                        <a:pt x="0" y="176"/>
                      </a:lnTo>
                      <a:close/>
                      <a:moveTo>
                        <a:pt x="66" y="162"/>
                      </a:moveTo>
                      <a:lnTo>
                        <a:pt x="105" y="154"/>
                      </a:lnTo>
                      <a:lnTo>
                        <a:pt x="107" y="164"/>
                      </a:lnTo>
                      <a:lnTo>
                        <a:pt x="69" y="172"/>
                      </a:lnTo>
                      <a:lnTo>
                        <a:pt x="66" y="162"/>
                      </a:lnTo>
                      <a:close/>
                      <a:moveTo>
                        <a:pt x="133" y="148"/>
                      </a:moveTo>
                      <a:lnTo>
                        <a:pt x="171" y="140"/>
                      </a:lnTo>
                      <a:lnTo>
                        <a:pt x="174" y="150"/>
                      </a:lnTo>
                      <a:lnTo>
                        <a:pt x="135" y="158"/>
                      </a:lnTo>
                      <a:lnTo>
                        <a:pt x="133" y="148"/>
                      </a:lnTo>
                      <a:close/>
                      <a:moveTo>
                        <a:pt x="199" y="134"/>
                      </a:moveTo>
                      <a:lnTo>
                        <a:pt x="238" y="126"/>
                      </a:lnTo>
                      <a:lnTo>
                        <a:pt x="240" y="136"/>
                      </a:lnTo>
                      <a:lnTo>
                        <a:pt x="202" y="144"/>
                      </a:lnTo>
                      <a:lnTo>
                        <a:pt x="199" y="134"/>
                      </a:lnTo>
                      <a:close/>
                      <a:moveTo>
                        <a:pt x="266" y="120"/>
                      </a:moveTo>
                      <a:lnTo>
                        <a:pt x="304" y="112"/>
                      </a:lnTo>
                      <a:lnTo>
                        <a:pt x="306" y="122"/>
                      </a:lnTo>
                      <a:lnTo>
                        <a:pt x="268" y="130"/>
                      </a:lnTo>
                      <a:lnTo>
                        <a:pt x="266" y="120"/>
                      </a:lnTo>
                      <a:close/>
                      <a:moveTo>
                        <a:pt x="332" y="106"/>
                      </a:moveTo>
                      <a:lnTo>
                        <a:pt x="370" y="98"/>
                      </a:lnTo>
                      <a:lnTo>
                        <a:pt x="373" y="108"/>
                      </a:lnTo>
                      <a:lnTo>
                        <a:pt x="334" y="116"/>
                      </a:lnTo>
                      <a:lnTo>
                        <a:pt x="332" y="106"/>
                      </a:lnTo>
                      <a:close/>
                      <a:moveTo>
                        <a:pt x="399" y="91"/>
                      </a:moveTo>
                      <a:lnTo>
                        <a:pt x="437" y="84"/>
                      </a:lnTo>
                      <a:lnTo>
                        <a:pt x="439" y="94"/>
                      </a:lnTo>
                      <a:lnTo>
                        <a:pt x="401" y="102"/>
                      </a:lnTo>
                      <a:lnTo>
                        <a:pt x="399" y="91"/>
                      </a:lnTo>
                      <a:close/>
                      <a:moveTo>
                        <a:pt x="466" y="77"/>
                      </a:moveTo>
                      <a:lnTo>
                        <a:pt x="503" y="69"/>
                      </a:lnTo>
                      <a:lnTo>
                        <a:pt x="505" y="80"/>
                      </a:lnTo>
                      <a:lnTo>
                        <a:pt x="467" y="88"/>
                      </a:lnTo>
                      <a:lnTo>
                        <a:pt x="466" y="77"/>
                      </a:lnTo>
                      <a:close/>
                      <a:moveTo>
                        <a:pt x="532" y="63"/>
                      </a:moveTo>
                      <a:lnTo>
                        <a:pt x="570" y="55"/>
                      </a:lnTo>
                      <a:lnTo>
                        <a:pt x="572" y="65"/>
                      </a:lnTo>
                      <a:lnTo>
                        <a:pt x="533" y="73"/>
                      </a:lnTo>
                      <a:lnTo>
                        <a:pt x="532" y="63"/>
                      </a:lnTo>
                      <a:close/>
                      <a:moveTo>
                        <a:pt x="599" y="49"/>
                      </a:moveTo>
                      <a:lnTo>
                        <a:pt x="636" y="41"/>
                      </a:lnTo>
                      <a:lnTo>
                        <a:pt x="638" y="51"/>
                      </a:lnTo>
                      <a:lnTo>
                        <a:pt x="600" y="59"/>
                      </a:lnTo>
                      <a:lnTo>
                        <a:pt x="599" y="49"/>
                      </a:lnTo>
                      <a:close/>
                      <a:moveTo>
                        <a:pt x="665" y="35"/>
                      </a:moveTo>
                      <a:lnTo>
                        <a:pt x="702" y="27"/>
                      </a:lnTo>
                      <a:lnTo>
                        <a:pt x="705" y="37"/>
                      </a:lnTo>
                      <a:lnTo>
                        <a:pt x="667" y="45"/>
                      </a:lnTo>
                      <a:lnTo>
                        <a:pt x="665" y="35"/>
                      </a:lnTo>
                      <a:close/>
                      <a:moveTo>
                        <a:pt x="731" y="21"/>
                      </a:moveTo>
                      <a:lnTo>
                        <a:pt x="769" y="13"/>
                      </a:lnTo>
                      <a:lnTo>
                        <a:pt x="771" y="23"/>
                      </a:lnTo>
                      <a:lnTo>
                        <a:pt x="734" y="31"/>
                      </a:lnTo>
                      <a:lnTo>
                        <a:pt x="731" y="21"/>
                      </a:lnTo>
                      <a:close/>
                      <a:moveTo>
                        <a:pt x="798" y="7"/>
                      </a:moveTo>
                      <a:lnTo>
                        <a:pt x="828" y="0"/>
                      </a:lnTo>
                      <a:lnTo>
                        <a:pt x="830" y="10"/>
                      </a:lnTo>
                      <a:lnTo>
                        <a:pt x="800" y="17"/>
                      </a:lnTo>
                      <a:lnTo>
                        <a:pt x="798" y="7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 w="1588">
                  <a:solidFill>
                    <a:srgbClr val="00CC99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8" name="Line 181"/>
                <p:cNvSpPr>
                  <a:spLocks noChangeShapeType="1"/>
                </p:cNvSpPr>
                <p:nvPr/>
              </p:nvSpPr>
              <p:spPr bwMode="auto">
                <a:xfrm flipV="1">
                  <a:off x="4633" y="2239"/>
                  <a:ext cx="823" cy="175"/>
                </a:xfrm>
                <a:prstGeom prst="line">
                  <a:avLst/>
                </a:prstGeom>
                <a:noFill/>
                <a:ln w="14288">
                  <a:solidFill>
                    <a:srgbClr val="00CC99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199" name="Line 182"/>
                <p:cNvSpPr>
                  <a:spLocks noChangeShapeType="1"/>
                </p:cNvSpPr>
                <p:nvPr/>
              </p:nvSpPr>
              <p:spPr bwMode="auto">
                <a:xfrm flipV="1">
                  <a:off x="4614" y="2995"/>
                  <a:ext cx="604" cy="583"/>
                </a:xfrm>
                <a:prstGeom prst="line">
                  <a:avLst/>
                </a:prstGeom>
                <a:noFill/>
                <a:ln w="14288">
                  <a:solidFill>
                    <a:srgbClr val="00CC99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200" name="Freeform 183"/>
                <p:cNvSpPr>
                  <a:spLocks noEditPoints="1"/>
                </p:cNvSpPr>
                <p:nvPr/>
              </p:nvSpPr>
              <p:spPr bwMode="auto">
                <a:xfrm>
                  <a:off x="3772" y="3008"/>
                  <a:ext cx="246" cy="773"/>
                </a:xfrm>
                <a:custGeom>
                  <a:avLst/>
                  <a:gdLst>
                    <a:gd name="T0" fmla="*/ 0 w 246"/>
                    <a:gd name="T1" fmla="*/ 767 h 773"/>
                    <a:gd name="T2" fmla="*/ 222 w 246"/>
                    <a:gd name="T3" fmla="*/ 44 h 773"/>
                    <a:gd name="T4" fmla="*/ 240 w 246"/>
                    <a:gd name="T5" fmla="*/ 49 h 773"/>
                    <a:gd name="T6" fmla="*/ 19 w 246"/>
                    <a:gd name="T7" fmla="*/ 773 h 773"/>
                    <a:gd name="T8" fmla="*/ 0 w 246"/>
                    <a:gd name="T9" fmla="*/ 767 h 773"/>
                    <a:gd name="T10" fmla="*/ 209 w 246"/>
                    <a:gd name="T11" fmla="*/ 50 h 773"/>
                    <a:gd name="T12" fmla="*/ 245 w 246"/>
                    <a:gd name="T13" fmla="*/ 0 h 773"/>
                    <a:gd name="T14" fmla="*/ 246 w 246"/>
                    <a:gd name="T15" fmla="*/ 62 h 773"/>
                    <a:gd name="T16" fmla="*/ 209 w 246"/>
                    <a:gd name="T17" fmla="*/ 50 h 7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46" h="773">
                      <a:moveTo>
                        <a:pt x="0" y="767"/>
                      </a:moveTo>
                      <a:lnTo>
                        <a:pt x="222" y="44"/>
                      </a:lnTo>
                      <a:lnTo>
                        <a:pt x="240" y="49"/>
                      </a:lnTo>
                      <a:lnTo>
                        <a:pt x="19" y="773"/>
                      </a:lnTo>
                      <a:lnTo>
                        <a:pt x="0" y="767"/>
                      </a:lnTo>
                      <a:close/>
                      <a:moveTo>
                        <a:pt x="209" y="50"/>
                      </a:moveTo>
                      <a:lnTo>
                        <a:pt x="245" y="0"/>
                      </a:lnTo>
                      <a:lnTo>
                        <a:pt x="246" y="62"/>
                      </a:lnTo>
                      <a:lnTo>
                        <a:pt x="209" y="5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1588">
                  <a:solidFill>
                    <a:srgbClr val="FF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1" name="Freeform 184"/>
                <p:cNvSpPr>
                  <a:spLocks noEditPoints="1"/>
                </p:cNvSpPr>
                <p:nvPr/>
              </p:nvSpPr>
              <p:spPr bwMode="auto">
                <a:xfrm>
                  <a:off x="3789" y="3178"/>
                  <a:ext cx="595" cy="615"/>
                </a:xfrm>
                <a:custGeom>
                  <a:avLst/>
                  <a:gdLst>
                    <a:gd name="T0" fmla="*/ 0 w 595"/>
                    <a:gd name="T1" fmla="*/ 603 h 615"/>
                    <a:gd name="T2" fmla="*/ 554 w 595"/>
                    <a:gd name="T3" fmla="*/ 29 h 615"/>
                    <a:gd name="T4" fmla="*/ 568 w 595"/>
                    <a:gd name="T5" fmla="*/ 42 h 615"/>
                    <a:gd name="T6" fmla="*/ 14 w 595"/>
                    <a:gd name="T7" fmla="*/ 615 h 615"/>
                    <a:gd name="T8" fmla="*/ 0 w 595"/>
                    <a:gd name="T9" fmla="*/ 603 h 615"/>
                    <a:gd name="T10" fmla="*/ 540 w 595"/>
                    <a:gd name="T11" fmla="*/ 29 h 615"/>
                    <a:gd name="T12" fmla="*/ 595 w 595"/>
                    <a:gd name="T13" fmla="*/ 0 h 615"/>
                    <a:gd name="T14" fmla="*/ 568 w 595"/>
                    <a:gd name="T15" fmla="*/ 56 h 615"/>
                    <a:gd name="T16" fmla="*/ 540 w 595"/>
                    <a:gd name="T17" fmla="*/ 29 h 6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595" h="615">
                      <a:moveTo>
                        <a:pt x="0" y="603"/>
                      </a:moveTo>
                      <a:lnTo>
                        <a:pt x="554" y="29"/>
                      </a:lnTo>
                      <a:lnTo>
                        <a:pt x="568" y="42"/>
                      </a:lnTo>
                      <a:lnTo>
                        <a:pt x="14" y="615"/>
                      </a:lnTo>
                      <a:lnTo>
                        <a:pt x="0" y="603"/>
                      </a:lnTo>
                      <a:close/>
                      <a:moveTo>
                        <a:pt x="540" y="29"/>
                      </a:moveTo>
                      <a:lnTo>
                        <a:pt x="595" y="0"/>
                      </a:lnTo>
                      <a:lnTo>
                        <a:pt x="568" y="56"/>
                      </a:lnTo>
                      <a:lnTo>
                        <a:pt x="540" y="2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1588">
                  <a:solidFill>
                    <a:srgbClr val="FF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2" name="Freeform 185"/>
                <p:cNvSpPr>
                  <a:spLocks noEditPoints="1"/>
                </p:cNvSpPr>
                <p:nvPr/>
              </p:nvSpPr>
              <p:spPr bwMode="auto">
                <a:xfrm>
                  <a:off x="3791" y="3574"/>
                  <a:ext cx="816" cy="217"/>
                </a:xfrm>
                <a:custGeom>
                  <a:avLst/>
                  <a:gdLst>
                    <a:gd name="T0" fmla="*/ 0 w 816"/>
                    <a:gd name="T1" fmla="*/ 198 h 217"/>
                    <a:gd name="T2" fmla="*/ 766 w 816"/>
                    <a:gd name="T3" fmla="*/ 7 h 217"/>
                    <a:gd name="T4" fmla="*/ 771 w 816"/>
                    <a:gd name="T5" fmla="*/ 26 h 217"/>
                    <a:gd name="T6" fmla="*/ 5 w 816"/>
                    <a:gd name="T7" fmla="*/ 217 h 217"/>
                    <a:gd name="T8" fmla="*/ 0 w 816"/>
                    <a:gd name="T9" fmla="*/ 198 h 217"/>
                    <a:gd name="T10" fmla="*/ 755 w 816"/>
                    <a:gd name="T11" fmla="*/ 0 h 217"/>
                    <a:gd name="T12" fmla="*/ 816 w 816"/>
                    <a:gd name="T13" fmla="*/ 5 h 217"/>
                    <a:gd name="T14" fmla="*/ 764 w 816"/>
                    <a:gd name="T15" fmla="*/ 38 h 217"/>
                    <a:gd name="T16" fmla="*/ 755 w 816"/>
                    <a:gd name="T17" fmla="*/ 0 h 21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816" h="217">
                      <a:moveTo>
                        <a:pt x="0" y="198"/>
                      </a:moveTo>
                      <a:lnTo>
                        <a:pt x="766" y="7"/>
                      </a:lnTo>
                      <a:lnTo>
                        <a:pt x="771" y="26"/>
                      </a:lnTo>
                      <a:lnTo>
                        <a:pt x="5" y="217"/>
                      </a:lnTo>
                      <a:lnTo>
                        <a:pt x="0" y="198"/>
                      </a:lnTo>
                      <a:close/>
                      <a:moveTo>
                        <a:pt x="755" y="0"/>
                      </a:moveTo>
                      <a:lnTo>
                        <a:pt x="816" y="5"/>
                      </a:lnTo>
                      <a:lnTo>
                        <a:pt x="764" y="38"/>
                      </a:lnTo>
                      <a:lnTo>
                        <a:pt x="755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1588">
                  <a:solidFill>
                    <a:srgbClr val="FF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3" name="Line 186"/>
                <p:cNvSpPr>
                  <a:spLocks noChangeShapeType="1"/>
                </p:cNvSpPr>
                <p:nvPr/>
              </p:nvSpPr>
              <p:spPr bwMode="auto">
                <a:xfrm flipV="1">
                  <a:off x="5218" y="2238"/>
                  <a:ext cx="246" cy="761"/>
                </a:xfrm>
                <a:prstGeom prst="line">
                  <a:avLst/>
                </a:prstGeom>
                <a:noFill/>
                <a:ln w="14288">
                  <a:solidFill>
                    <a:srgbClr val="00CC99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204" name="Line 187"/>
                <p:cNvSpPr>
                  <a:spLocks noChangeShapeType="1"/>
                </p:cNvSpPr>
                <p:nvPr/>
              </p:nvSpPr>
              <p:spPr bwMode="auto">
                <a:xfrm flipV="1">
                  <a:off x="4392" y="2995"/>
                  <a:ext cx="816" cy="188"/>
                </a:xfrm>
                <a:prstGeom prst="line">
                  <a:avLst/>
                </a:prstGeom>
                <a:noFill/>
                <a:ln w="14288">
                  <a:solidFill>
                    <a:srgbClr val="00CC99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205" name="Freeform 188"/>
                <p:cNvSpPr>
                  <a:spLocks noEditPoints="1"/>
                </p:cNvSpPr>
                <p:nvPr/>
              </p:nvSpPr>
              <p:spPr bwMode="auto">
                <a:xfrm>
                  <a:off x="4884" y="2236"/>
                  <a:ext cx="592" cy="594"/>
                </a:xfrm>
                <a:custGeom>
                  <a:avLst/>
                  <a:gdLst>
                    <a:gd name="T0" fmla="*/ 27 w 592"/>
                    <a:gd name="T1" fmla="*/ 559 h 594"/>
                    <a:gd name="T2" fmla="*/ 7 w 592"/>
                    <a:gd name="T3" fmla="*/ 594 h 594"/>
                    <a:gd name="T4" fmla="*/ 48 w 592"/>
                    <a:gd name="T5" fmla="*/ 538 h 594"/>
                    <a:gd name="T6" fmla="*/ 82 w 592"/>
                    <a:gd name="T7" fmla="*/ 518 h 594"/>
                    <a:gd name="T8" fmla="*/ 48 w 592"/>
                    <a:gd name="T9" fmla="*/ 538 h 594"/>
                    <a:gd name="T10" fmla="*/ 124 w 592"/>
                    <a:gd name="T11" fmla="*/ 463 h 594"/>
                    <a:gd name="T12" fmla="*/ 103 w 592"/>
                    <a:gd name="T13" fmla="*/ 497 h 594"/>
                    <a:gd name="T14" fmla="*/ 144 w 592"/>
                    <a:gd name="T15" fmla="*/ 442 h 594"/>
                    <a:gd name="T16" fmla="*/ 179 w 592"/>
                    <a:gd name="T17" fmla="*/ 421 h 594"/>
                    <a:gd name="T18" fmla="*/ 144 w 592"/>
                    <a:gd name="T19" fmla="*/ 442 h 594"/>
                    <a:gd name="T20" fmla="*/ 219 w 592"/>
                    <a:gd name="T21" fmla="*/ 366 h 594"/>
                    <a:gd name="T22" fmla="*/ 200 w 592"/>
                    <a:gd name="T23" fmla="*/ 401 h 594"/>
                    <a:gd name="T24" fmla="*/ 240 w 592"/>
                    <a:gd name="T25" fmla="*/ 345 h 594"/>
                    <a:gd name="T26" fmla="*/ 274 w 592"/>
                    <a:gd name="T27" fmla="*/ 326 h 594"/>
                    <a:gd name="T28" fmla="*/ 240 w 592"/>
                    <a:gd name="T29" fmla="*/ 345 h 594"/>
                    <a:gd name="T30" fmla="*/ 316 w 592"/>
                    <a:gd name="T31" fmla="*/ 271 h 594"/>
                    <a:gd name="T32" fmla="*/ 295 w 592"/>
                    <a:gd name="T33" fmla="*/ 305 h 594"/>
                    <a:gd name="T34" fmla="*/ 336 w 592"/>
                    <a:gd name="T35" fmla="*/ 250 h 594"/>
                    <a:gd name="T36" fmla="*/ 371 w 592"/>
                    <a:gd name="T37" fmla="*/ 229 h 594"/>
                    <a:gd name="T38" fmla="*/ 336 w 592"/>
                    <a:gd name="T39" fmla="*/ 250 h 594"/>
                    <a:gd name="T40" fmla="*/ 412 w 592"/>
                    <a:gd name="T41" fmla="*/ 174 h 594"/>
                    <a:gd name="T42" fmla="*/ 392 w 592"/>
                    <a:gd name="T43" fmla="*/ 209 h 594"/>
                    <a:gd name="T44" fmla="*/ 433 w 592"/>
                    <a:gd name="T45" fmla="*/ 153 h 594"/>
                    <a:gd name="T46" fmla="*/ 466 w 592"/>
                    <a:gd name="T47" fmla="*/ 133 h 594"/>
                    <a:gd name="T48" fmla="*/ 433 w 592"/>
                    <a:gd name="T49" fmla="*/ 153 h 594"/>
                    <a:gd name="T50" fmla="*/ 508 w 592"/>
                    <a:gd name="T51" fmla="*/ 79 h 594"/>
                    <a:gd name="T52" fmla="*/ 487 w 592"/>
                    <a:gd name="T53" fmla="*/ 112 h 594"/>
                    <a:gd name="T54" fmla="*/ 528 w 592"/>
                    <a:gd name="T55" fmla="*/ 58 h 594"/>
                    <a:gd name="T56" fmla="*/ 563 w 592"/>
                    <a:gd name="T57" fmla="*/ 37 h 594"/>
                    <a:gd name="T58" fmla="*/ 528 w 592"/>
                    <a:gd name="T59" fmla="*/ 58 h 594"/>
                    <a:gd name="T60" fmla="*/ 585 w 592"/>
                    <a:gd name="T61" fmla="*/ 0 h 594"/>
                    <a:gd name="T62" fmla="*/ 584 w 592"/>
                    <a:gd name="T63" fmla="*/ 17 h 594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0" t="0" r="r" b="b"/>
                  <a:pathLst>
                    <a:path w="592" h="594">
                      <a:moveTo>
                        <a:pt x="0" y="587"/>
                      </a:moveTo>
                      <a:lnTo>
                        <a:pt x="27" y="559"/>
                      </a:lnTo>
                      <a:lnTo>
                        <a:pt x="34" y="566"/>
                      </a:lnTo>
                      <a:lnTo>
                        <a:pt x="7" y="594"/>
                      </a:lnTo>
                      <a:lnTo>
                        <a:pt x="0" y="587"/>
                      </a:lnTo>
                      <a:close/>
                      <a:moveTo>
                        <a:pt x="48" y="538"/>
                      </a:moveTo>
                      <a:lnTo>
                        <a:pt x="76" y="511"/>
                      </a:lnTo>
                      <a:lnTo>
                        <a:pt x="82" y="518"/>
                      </a:lnTo>
                      <a:lnTo>
                        <a:pt x="55" y="545"/>
                      </a:lnTo>
                      <a:lnTo>
                        <a:pt x="48" y="538"/>
                      </a:lnTo>
                      <a:close/>
                      <a:moveTo>
                        <a:pt x="96" y="490"/>
                      </a:moveTo>
                      <a:lnTo>
                        <a:pt x="124" y="463"/>
                      </a:lnTo>
                      <a:lnTo>
                        <a:pt x="131" y="469"/>
                      </a:lnTo>
                      <a:lnTo>
                        <a:pt x="103" y="497"/>
                      </a:lnTo>
                      <a:lnTo>
                        <a:pt x="96" y="490"/>
                      </a:lnTo>
                      <a:close/>
                      <a:moveTo>
                        <a:pt x="144" y="442"/>
                      </a:moveTo>
                      <a:lnTo>
                        <a:pt x="172" y="414"/>
                      </a:lnTo>
                      <a:lnTo>
                        <a:pt x="179" y="421"/>
                      </a:lnTo>
                      <a:lnTo>
                        <a:pt x="151" y="449"/>
                      </a:lnTo>
                      <a:lnTo>
                        <a:pt x="144" y="442"/>
                      </a:lnTo>
                      <a:close/>
                      <a:moveTo>
                        <a:pt x="193" y="394"/>
                      </a:moveTo>
                      <a:lnTo>
                        <a:pt x="219" y="366"/>
                      </a:lnTo>
                      <a:lnTo>
                        <a:pt x="226" y="373"/>
                      </a:lnTo>
                      <a:lnTo>
                        <a:pt x="200" y="401"/>
                      </a:lnTo>
                      <a:lnTo>
                        <a:pt x="193" y="394"/>
                      </a:lnTo>
                      <a:close/>
                      <a:moveTo>
                        <a:pt x="240" y="345"/>
                      </a:moveTo>
                      <a:lnTo>
                        <a:pt x="268" y="319"/>
                      </a:lnTo>
                      <a:lnTo>
                        <a:pt x="274" y="326"/>
                      </a:lnTo>
                      <a:lnTo>
                        <a:pt x="247" y="352"/>
                      </a:lnTo>
                      <a:lnTo>
                        <a:pt x="240" y="345"/>
                      </a:lnTo>
                      <a:close/>
                      <a:moveTo>
                        <a:pt x="288" y="298"/>
                      </a:moveTo>
                      <a:lnTo>
                        <a:pt x="316" y="271"/>
                      </a:lnTo>
                      <a:lnTo>
                        <a:pt x="323" y="277"/>
                      </a:lnTo>
                      <a:lnTo>
                        <a:pt x="295" y="305"/>
                      </a:lnTo>
                      <a:lnTo>
                        <a:pt x="288" y="298"/>
                      </a:lnTo>
                      <a:close/>
                      <a:moveTo>
                        <a:pt x="336" y="250"/>
                      </a:moveTo>
                      <a:lnTo>
                        <a:pt x="364" y="222"/>
                      </a:lnTo>
                      <a:lnTo>
                        <a:pt x="371" y="229"/>
                      </a:lnTo>
                      <a:lnTo>
                        <a:pt x="343" y="257"/>
                      </a:lnTo>
                      <a:lnTo>
                        <a:pt x="336" y="250"/>
                      </a:lnTo>
                      <a:close/>
                      <a:moveTo>
                        <a:pt x="385" y="202"/>
                      </a:moveTo>
                      <a:lnTo>
                        <a:pt x="412" y="174"/>
                      </a:lnTo>
                      <a:lnTo>
                        <a:pt x="419" y="181"/>
                      </a:lnTo>
                      <a:lnTo>
                        <a:pt x="392" y="209"/>
                      </a:lnTo>
                      <a:lnTo>
                        <a:pt x="385" y="202"/>
                      </a:lnTo>
                      <a:close/>
                      <a:moveTo>
                        <a:pt x="433" y="153"/>
                      </a:moveTo>
                      <a:lnTo>
                        <a:pt x="460" y="126"/>
                      </a:lnTo>
                      <a:lnTo>
                        <a:pt x="466" y="133"/>
                      </a:lnTo>
                      <a:lnTo>
                        <a:pt x="440" y="160"/>
                      </a:lnTo>
                      <a:lnTo>
                        <a:pt x="433" y="153"/>
                      </a:lnTo>
                      <a:close/>
                      <a:moveTo>
                        <a:pt x="480" y="105"/>
                      </a:moveTo>
                      <a:lnTo>
                        <a:pt x="508" y="79"/>
                      </a:lnTo>
                      <a:lnTo>
                        <a:pt x="515" y="84"/>
                      </a:lnTo>
                      <a:lnTo>
                        <a:pt x="487" y="112"/>
                      </a:lnTo>
                      <a:lnTo>
                        <a:pt x="480" y="105"/>
                      </a:lnTo>
                      <a:close/>
                      <a:moveTo>
                        <a:pt x="528" y="58"/>
                      </a:moveTo>
                      <a:lnTo>
                        <a:pt x="556" y="30"/>
                      </a:lnTo>
                      <a:lnTo>
                        <a:pt x="563" y="37"/>
                      </a:lnTo>
                      <a:lnTo>
                        <a:pt x="535" y="65"/>
                      </a:lnTo>
                      <a:lnTo>
                        <a:pt x="528" y="58"/>
                      </a:lnTo>
                      <a:close/>
                      <a:moveTo>
                        <a:pt x="577" y="10"/>
                      </a:moveTo>
                      <a:lnTo>
                        <a:pt x="585" y="0"/>
                      </a:lnTo>
                      <a:lnTo>
                        <a:pt x="592" y="7"/>
                      </a:lnTo>
                      <a:lnTo>
                        <a:pt x="584" y="17"/>
                      </a:lnTo>
                      <a:lnTo>
                        <a:pt x="577" y="10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 w="1588">
                  <a:solidFill>
                    <a:srgbClr val="00CC99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6" name="Freeform 189"/>
                <p:cNvSpPr>
                  <a:spLocks noEditPoints="1"/>
                </p:cNvSpPr>
                <p:nvPr/>
              </p:nvSpPr>
              <p:spPr bwMode="auto">
                <a:xfrm>
                  <a:off x="4608" y="2845"/>
                  <a:ext cx="278" cy="742"/>
                </a:xfrm>
                <a:custGeom>
                  <a:avLst/>
                  <a:gdLst>
                    <a:gd name="T0" fmla="*/ 0 w 278"/>
                    <a:gd name="T1" fmla="*/ 739 h 742"/>
                    <a:gd name="T2" fmla="*/ 13 w 278"/>
                    <a:gd name="T3" fmla="*/ 702 h 742"/>
                    <a:gd name="T4" fmla="*/ 23 w 278"/>
                    <a:gd name="T5" fmla="*/ 706 h 742"/>
                    <a:gd name="T6" fmla="*/ 10 w 278"/>
                    <a:gd name="T7" fmla="*/ 742 h 742"/>
                    <a:gd name="T8" fmla="*/ 0 w 278"/>
                    <a:gd name="T9" fmla="*/ 739 h 742"/>
                    <a:gd name="T10" fmla="*/ 24 w 278"/>
                    <a:gd name="T11" fmla="*/ 674 h 742"/>
                    <a:gd name="T12" fmla="*/ 37 w 278"/>
                    <a:gd name="T13" fmla="*/ 638 h 742"/>
                    <a:gd name="T14" fmla="*/ 46 w 278"/>
                    <a:gd name="T15" fmla="*/ 642 h 742"/>
                    <a:gd name="T16" fmla="*/ 33 w 278"/>
                    <a:gd name="T17" fmla="*/ 678 h 742"/>
                    <a:gd name="T18" fmla="*/ 24 w 278"/>
                    <a:gd name="T19" fmla="*/ 674 h 742"/>
                    <a:gd name="T20" fmla="*/ 47 w 278"/>
                    <a:gd name="T21" fmla="*/ 612 h 742"/>
                    <a:gd name="T22" fmla="*/ 60 w 278"/>
                    <a:gd name="T23" fmla="*/ 574 h 742"/>
                    <a:gd name="T24" fmla="*/ 69 w 278"/>
                    <a:gd name="T25" fmla="*/ 578 h 742"/>
                    <a:gd name="T26" fmla="*/ 55 w 278"/>
                    <a:gd name="T27" fmla="*/ 614 h 742"/>
                    <a:gd name="T28" fmla="*/ 47 w 278"/>
                    <a:gd name="T29" fmla="*/ 612 h 742"/>
                    <a:gd name="T30" fmla="*/ 70 w 278"/>
                    <a:gd name="T31" fmla="*/ 547 h 742"/>
                    <a:gd name="T32" fmla="*/ 83 w 278"/>
                    <a:gd name="T33" fmla="*/ 510 h 742"/>
                    <a:gd name="T34" fmla="*/ 92 w 278"/>
                    <a:gd name="T35" fmla="*/ 514 h 742"/>
                    <a:gd name="T36" fmla="*/ 79 w 278"/>
                    <a:gd name="T37" fmla="*/ 551 h 742"/>
                    <a:gd name="T38" fmla="*/ 70 w 278"/>
                    <a:gd name="T39" fmla="*/ 547 h 742"/>
                    <a:gd name="T40" fmla="*/ 94 w 278"/>
                    <a:gd name="T41" fmla="*/ 483 h 742"/>
                    <a:gd name="T42" fmla="*/ 106 w 278"/>
                    <a:gd name="T43" fmla="*/ 447 h 742"/>
                    <a:gd name="T44" fmla="*/ 116 w 278"/>
                    <a:gd name="T45" fmla="*/ 451 h 742"/>
                    <a:gd name="T46" fmla="*/ 102 w 278"/>
                    <a:gd name="T47" fmla="*/ 487 h 742"/>
                    <a:gd name="T48" fmla="*/ 94 w 278"/>
                    <a:gd name="T49" fmla="*/ 483 h 742"/>
                    <a:gd name="T50" fmla="*/ 116 w 278"/>
                    <a:gd name="T51" fmla="*/ 419 h 742"/>
                    <a:gd name="T52" fmla="*/ 130 w 278"/>
                    <a:gd name="T53" fmla="*/ 383 h 742"/>
                    <a:gd name="T54" fmla="*/ 139 w 278"/>
                    <a:gd name="T55" fmla="*/ 387 h 742"/>
                    <a:gd name="T56" fmla="*/ 125 w 278"/>
                    <a:gd name="T57" fmla="*/ 423 h 742"/>
                    <a:gd name="T58" fmla="*/ 116 w 278"/>
                    <a:gd name="T59" fmla="*/ 419 h 742"/>
                    <a:gd name="T60" fmla="*/ 139 w 278"/>
                    <a:gd name="T61" fmla="*/ 355 h 742"/>
                    <a:gd name="T62" fmla="*/ 153 w 278"/>
                    <a:gd name="T63" fmla="*/ 319 h 742"/>
                    <a:gd name="T64" fmla="*/ 162 w 278"/>
                    <a:gd name="T65" fmla="*/ 323 h 742"/>
                    <a:gd name="T66" fmla="*/ 148 w 278"/>
                    <a:gd name="T67" fmla="*/ 359 h 742"/>
                    <a:gd name="T68" fmla="*/ 139 w 278"/>
                    <a:gd name="T69" fmla="*/ 355 h 742"/>
                    <a:gd name="T70" fmla="*/ 162 w 278"/>
                    <a:gd name="T71" fmla="*/ 292 h 742"/>
                    <a:gd name="T72" fmla="*/ 176 w 278"/>
                    <a:gd name="T73" fmla="*/ 255 h 742"/>
                    <a:gd name="T74" fmla="*/ 186 w 278"/>
                    <a:gd name="T75" fmla="*/ 258 h 742"/>
                    <a:gd name="T76" fmla="*/ 172 w 278"/>
                    <a:gd name="T77" fmla="*/ 295 h 742"/>
                    <a:gd name="T78" fmla="*/ 162 w 278"/>
                    <a:gd name="T79" fmla="*/ 292 h 742"/>
                    <a:gd name="T80" fmla="*/ 186 w 278"/>
                    <a:gd name="T81" fmla="*/ 228 h 742"/>
                    <a:gd name="T82" fmla="*/ 200 w 278"/>
                    <a:gd name="T83" fmla="*/ 191 h 742"/>
                    <a:gd name="T84" fmla="*/ 209 w 278"/>
                    <a:gd name="T85" fmla="*/ 194 h 742"/>
                    <a:gd name="T86" fmla="*/ 195 w 278"/>
                    <a:gd name="T87" fmla="*/ 232 h 742"/>
                    <a:gd name="T88" fmla="*/ 186 w 278"/>
                    <a:gd name="T89" fmla="*/ 228 h 742"/>
                    <a:gd name="T90" fmla="*/ 209 w 278"/>
                    <a:gd name="T91" fmla="*/ 164 h 742"/>
                    <a:gd name="T92" fmla="*/ 223 w 278"/>
                    <a:gd name="T93" fmla="*/ 128 h 742"/>
                    <a:gd name="T94" fmla="*/ 232 w 278"/>
                    <a:gd name="T95" fmla="*/ 130 h 742"/>
                    <a:gd name="T96" fmla="*/ 218 w 278"/>
                    <a:gd name="T97" fmla="*/ 168 h 742"/>
                    <a:gd name="T98" fmla="*/ 209 w 278"/>
                    <a:gd name="T99" fmla="*/ 164 h 742"/>
                    <a:gd name="T100" fmla="*/ 232 w 278"/>
                    <a:gd name="T101" fmla="*/ 100 h 742"/>
                    <a:gd name="T102" fmla="*/ 246 w 278"/>
                    <a:gd name="T103" fmla="*/ 64 h 742"/>
                    <a:gd name="T104" fmla="*/ 254 w 278"/>
                    <a:gd name="T105" fmla="*/ 67 h 742"/>
                    <a:gd name="T106" fmla="*/ 242 w 278"/>
                    <a:gd name="T107" fmla="*/ 103 h 742"/>
                    <a:gd name="T108" fmla="*/ 232 w 278"/>
                    <a:gd name="T109" fmla="*/ 100 h 742"/>
                    <a:gd name="T110" fmla="*/ 256 w 278"/>
                    <a:gd name="T111" fmla="*/ 36 h 742"/>
                    <a:gd name="T112" fmla="*/ 269 w 278"/>
                    <a:gd name="T113" fmla="*/ 0 h 742"/>
                    <a:gd name="T114" fmla="*/ 278 w 278"/>
                    <a:gd name="T115" fmla="*/ 3 h 742"/>
                    <a:gd name="T116" fmla="*/ 265 w 278"/>
                    <a:gd name="T117" fmla="*/ 39 h 742"/>
                    <a:gd name="T118" fmla="*/ 256 w 278"/>
                    <a:gd name="T119" fmla="*/ 36 h 742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0" t="0" r="r" b="b"/>
                  <a:pathLst>
                    <a:path w="278" h="742">
                      <a:moveTo>
                        <a:pt x="0" y="739"/>
                      </a:moveTo>
                      <a:lnTo>
                        <a:pt x="13" y="702"/>
                      </a:lnTo>
                      <a:lnTo>
                        <a:pt x="23" y="706"/>
                      </a:lnTo>
                      <a:lnTo>
                        <a:pt x="10" y="742"/>
                      </a:lnTo>
                      <a:lnTo>
                        <a:pt x="0" y="739"/>
                      </a:lnTo>
                      <a:close/>
                      <a:moveTo>
                        <a:pt x="24" y="674"/>
                      </a:moveTo>
                      <a:lnTo>
                        <a:pt x="37" y="638"/>
                      </a:lnTo>
                      <a:lnTo>
                        <a:pt x="46" y="642"/>
                      </a:lnTo>
                      <a:lnTo>
                        <a:pt x="33" y="678"/>
                      </a:lnTo>
                      <a:lnTo>
                        <a:pt x="24" y="674"/>
                      </a:lnTo>
                      <a:close/>
                      <a:moveTo>
                        <a:pt x="47" y="612"/>
                      </a:moveTo>
                      <a:lnTo>
                        <a:pt x="60" y="574"/>
                      </a:lnTo>
                      <a:lnTo>
                        <a:pt x="69" y="578"/>
                      </a:lnTo>
                      <a:lnTo>
                        <a:pt x="55" y="614"/>
                      </a:lnTo>
                      <a:lnTo>
                        <a:pt x="47" y="612"/>
                      </a:lnTo>
                      <a:close/>
                      <a:moveTo>
                        <a:pt x="70" y="547"/>
                      </a:moveTo>
                      <a:lnTo>
                        <a:pt x="83" y="510"/>
                      </a:lnTo>
                      <a:lnTo>
                        <a:pt x="92" y="514"/>
                      </a:lnTo>
                      <a:lnTo>
                        <a:pt x="79" y="551"/>
                      </a:lnTo>
                      <a:lnTo>
                        <a:pt x="70" y="547"/>
                      </a:lnTo>
                      <a:close/>
                      <a:moveTo>
                        <a:pt x="94" y="483"/>
                      </a:moveTo>
                      <a:lnTo>
                        <a:pt x="106" y="447"/>
                      </a:lnTo>
                      <a:lnTo>
                        <a:pt x="116" y="451"/>
                      </a:lnTo>
                      <a:lnTo>
                        <a:pt x="102" y="487"/>
                      </a:lnTo>
                      <a:lnTo>
                        <a:pt x="94" y="483"/>
                      </a:lnTo>
                      <a:close/>
                      <a:moveTo>
                        <a:pt x="116" y="419"/>
                      </a:moveTo>
                      <a:lnTo>
                        <a:pt x="130" y="383"/>
                      </a:lnTo>
                      <a:lnTo>
                        <a:pt x="139" y="387"/>
                      </a:lnTo>
                      <a:lnTo>
                        <a:pt x="125" y="423"/>
                      </a:lnTo>
                      <a:lnTo>
                        <a:pt x="116" y="419"/>
                      </a:lnTo>
                      <a:close/>
                      <a:moveTo>
                        <a:pt x="139" y="355"/>
                      </a:moveTo>
                      <a:lnTo>
                        <a:pt x="153" y="319"/>
                      </a:lnTo>
                      <a:lnTo>
                        <a:pt x="162" y="323"/>
                      </a:lnTo>
                      <a:lnTo>
                        <a:pt x="148" y="359"/>
                      </a:lnTo>
                      <a:lnTo>
                        <a:pt x="139" y="355"/>
                      </a:lnTo>
                      <a:close/>
                      <a:moveTo>
                        <a:pt x="162" y="292"/>
                      </a:moveTo>
                      <a:lnTo>
                        <a:pt x="176" y="255"/>
                      </a:lnTo>
                      <a:lnTo>
                        <a:pt x="186" y="258"/>
                      </a:lnTo>
                      <a:lnTo>
                        <a:pt x="172" y="295"/>
                      </a:lnTo>
                      <a:lnTo>
                        <a:pt x="162" y="292"/>
                      </a:lnTo>
                      <a:close/>
                      <a:moveTo>
                        <a:pt x="186" y="228"/>
                      </a:moveTo>
                      <a:lnTo>
                        <a:pt x="200" y="191"/>
                      </a:lnTo>
                      <a:lnTo>
                        <a:pt x="209" y="194"/>
                      </a:lnTo>
                      <a:lnTo>
                        <a:pt x="195" y="232"/>
                      </a:lnTo>
                      <a:lnTo>
                        <a:pt x="186" y="228"/>
                      </a:lnTo>
                      <a:close/>
                      <a:moveTo>
                        <a:pt x="209" y="164"/>
                      </a:moveTo>
                      <a:lnTo>
                        <a:pt x="223" y="128"/>
                      </a:lnTo>
                      <a:lnTo>
                        <a:pt x="232" y="130"/>
                      </a:lnTo>
                      <a:lnTo>
                        <a:pt x="218" y="168"/>
                      </a:lnTo>
                      <a:lnTo>
                        <a:pt x="209" y="164"/>
                      </a:lnTo>
                      <a:close/>
                      <a:moveTo>
                        <a:pt x="232" y="100"/>
                      </a:moveTo>
                      <a:lnTo>
                        <a:pt x="246" y="64"/>
                      </a:lnTo>
                      <a:lnTo>
                        <a:pt x="254" y="67"/>
                      </a:lnTo>
                      <a:lnTo>
                        <a:pt x="242" y="103"/>
                      </a:lnTo>
                      <a:lnTo>
                        <a:pt x="232" y="100"/>
                      </a:lnTo>
                      <a:close/>
                      <a:moveTo>
                        <a:pt x="256" y="36"/>
                      </a:moveTo>
                      <a:lnTo>
                        <a:pt x="269" y="0"/>
                      </a:lnTo>
                      <a:lnTo>
                        <a:pt x="278" y="3"/>
                      </a:lnTo>
                      <a:lnTo>
                        <a:pt x="265" y="39"/>
                      </a:lnTo>
                      <a:lnTo>
                        <a:pt x="256" y="36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 w="1588">
                  <a:solidFill>
                    <a:srgbClr val="00CC99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7" name="Line 190"/>
                <p:cNvSpPr>
                  <a:spLocks noChangeShapeType="1"/>
                </p:cNvSpPr>
                <p:nvPr/>
              </p:nvSpPr>
              <p:spPr bwMode="auto">
                <a:xfrm flipV="1">
                  <a:off x="4027" y="2436"/>
                  <a:ext cx="575" cy="556"/>
                </a:xfrm>
                <a:prstGeom prst="line">
                  <a:avLst/>
                </a:prstGeom>
                <a:noFill/>
                <a:ln w="14288">
                  <a:solidFill>
                    <a:srgbClr val="00CC99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208" name="Freeform 191"/>
                <p:cNvSpPr/>
                <p:nvPr/>
              </p:nvSpPr>
              <p:spPr bwMode="auto">
                <a:xfrm>
                  <a:off x="3994" y="2989"/>
                  <a:ext cx="38" cy="40"/>
                </a:xfrm>
                <a:custGeom>
                  <a:avLst/>
                  <a:gdLst>
                    <a:gd name="T0" fmla="*/ 19 w 38"/>
                    <a:gd name="T1" fmla="*/ 0 h 40"/>
                    <a:gd name="T2" fmla="*/ 15 w 38"/>
                    <a:gd name="T3" fmla="*/ 0 h 40"/>
                    <a:gd name="T4" fmla="*/ 11 w 38"/>
                    <a:gd name="T5" fmla="*/ 1 h 40"/>
                    <a:gd name="T6" fmla="*/ 8 w 38"/>
                    <a:gd name="T7" fmla="*/ 4 h 40"/>
                    <a:gd name="T8" fmla="*/ 5 w 38"/>
                    <a:gd name="T9" fmla="*/ 6 h 40"/>
                    <a:gd name="T10" fmla="*/ 3 w 38"/>
                    <a:gd name="T11" fmla="*/ 10 h 40"/>
                    <a:gd name="T12" fmla="*/ 1 w 38"/>
                    <a:gd name="T13" fmla="*/ 13 h 40"/>
                    <a:gd name="T14" fmla="*/ 0 w 38"/>
                    <a:gd name="T15" fmla="*/ 17 h 40"/>
                    <a:gd name="T16" fmla="*/ 0 w 38"/>
                    <a:gd name="T17" fmla="*/ 20 h 40"/>
                    <a:gd name="T18" fmla="*/ 0 w 38"/>
                    <a:gd name="T19" fmla="*/ 25 h 40"/>
                    <a:gd name="T20" fmla="*/ 1 w 38"/>
                    <a:gd name="T21" fmla="*/ 28 h 40"/>
                    <a:gd name="T22" fmla="*/ 3 w 38"/>
                    <a:gd name="T23" fmla="*/ 32 h 40"/>
                    <a:gd name="T24" fmla="*/ 5 w 38"/>
                    <a:gd name="T25" fmla="*/ 34 h 40"/>
                    <a:gd name="T26" fmla="*/ 8 w 38"/>
                    <a:gd name="T27" fmla="*/ 36 h 40"/>
                    <a:gd name="T28" fmla="*/ 11 w 38"/>
                    <a:gd name="T29" fmla="*/ 39 h 40"/>
                    <a:gd name="T30" fmla="*/ 15 w 38"/>
                    <a:gd name="T31" fmla="*/ 40 h 40"/>
                    <a:gd name="T32" fmla="*/ 19 w 38"/>
                    <a:gd name="T33" fmla="*/ 40 h 40"/>
                    <a:gd name="T34" fmla="*/ 23 w 38"/>
                    <a:gd name="T35" fmla="*/ 40 h 40"/>
                    <a:gd name="T36" fmla="*/ 26 w 38"/>
                    <a:gd name="T37" fmla="*/ 39 h 40"/>
                    <a:gd name="T38" fmla="*/ 30 w 38"/>
                    <a:gd name="T39" fmla="*/ 36 h 40"/>
                    <a:gd name="T40" fmla="*/ 32 w 38"/>
                    <a:gd name="T41" fmla="*/ 34 h 40"/>
                    <a:gd name="T42" fmla="*/ 36 w 38"/>
                    <a:gd name="T43" fmla="*/ 32 h 40"/>
                    <a:gd name="T44" fmla="*/ 37 w 38"/>
                    <a:gd name="T45" fmla="*/ 28 h 40"/>
                    <a:gd name="T46" fmla="*/ 38 w 38"/>
                    <a:gd name="T47" fmla="*/ 25 h 40"/>
                    <a:gd name="T48" fmla="*/ 38 w 38"/>
                    <a:gd name="T49" fmla="*/ 20 h 40"/>
                    <a:gd name="T50" fmla="*/ 38 w 38"/>
                    <a:gd name="T51" fmla="*/ 17 h 40"/>
                    <a:gd name="T52" fmla="*/ 37 w 38"/>
                    <a:gd name="T53" fmla="*/ 13 h 40"/>
                    <a:gd name="T54" fmla="*/ 36 w 38"/>
                    <a:gd name="T55" fmla="*/ 10 h 40"/>
                    <a:gd name="T56" fmla="*/ 32 w 38"/>
                    <a:gd name="T57" fmla="*/ 6 h 40"/>
                    <a:gd name="T58" fmla="*/ 30 w 38"/>
                    <a:gd name="T59" fmla="*/ 4 h 40"/>
                    <a:gd name="T60" fmla="*/ 26 w 38"/>
                    <a:gd name="T61" fmla="*/ 1 h 40"/>
                    <a:gd name="T62" fmla="*/ 23 w 38"/>
                    <a:gd name="T63" fmla="*/ 0 h 40"/>
                    <a:gd name="T64" fmla="*/ 19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3" y="10"/>
                      </a:lnTo>
                      <a:lnTo>
                        <a:pt x="1" y="13"/>
                      </a:lnTo>
                      <a:lnTo>
                        <a:pt x="0" y="17"/>
                      </a:lnTo>
                      <a:lnTo>
                        <a:pt x="0" y="20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3" y="32"/>
                      </a:lnTo>
                      <a:lnTo>
                        <a:pt x="5" y="34"/>
                      </a:lnTo>
                      <a:lnTo>
                        <a:pt x="8" y="36"/>
                      </a:lnTo>
                      <a:lnTo>
                        <a:pt x="11" y="39"/>
                      </a:lnTo>
                      <a:lnTo>
                        <a:pt x="15" y="40"/>
                      </a:lnTo>
                      <a:lnTo>
                        <a:pt x="19" y="40"/>
                      </a:lnTo>
                      <a:lnTo>
                        <a:pt x="23" y="40"/>
                      </a:lnTo>
                      <a:lnTo>
                        <a:pt x="26" y="39"/>
                      </a:lnTo>
                      <a:lnTo>
                        <a:pt x="30" y="36"/>
                      </a:lnTo>
                      <a:lnTo>
                        <a:pt x="32" y="34"/>
                      </a:lnTo>
                      <a:lnTo>
                        <a:pt x="36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0"/>
                      </a:lnTo>
                      <a:lnTo>
                        <a:pt x="38" y="17"/>
                      </a:lnTo>
                      <a:lnTo>
                        <a:pt x="37" y="13"/>
                      </a:lnTo>
                      <a:lnTo>
                        <a:pt x="36" y="10"/>
                      </a:lnTo>
                      <a:lnTo>
                        <a:pt x="32" y="6"/>
                      </a:lnTo>
                      <a:lnTo>
                        <a:pt x="30" y="4"/>
                      </a:lnTo>
                      <a:lnTo>
                        <a:pt x="26" y="1"/>
                      </a:lnTo>
                      <a:lnTo>
                        <a:pt x="23" y="0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9" name="Freeform 192"/>
                <p:cNvSpPr/>
                <p:nvPr/>
              </p:nvSpPr>
              <p:spPr bwMode="auto">
                <a:xfrm>
                  <a:off x="3994" y="2989"/>
                  <a:ext cx="38" cy="40"/>
                </a:xfrm>
                <a:custGeom>
                  <a:avLst/>
                  <a:gdLst>
                    <a:gd name="T0" fmla="*/ 19 w 38"/>
                    <a:gd name="T1" fmla="*/ 0 h 40"/>
                    <a:gd name="T2" fmla="*/ 15 w 38"/>
                    <a:gd name="T3" fmla="*/ 0 h 40"/>
                    <a:gd name="T4" fmla="*/ 11 w 38"/>
                    <a:gd name="T5" fmla="*/ 1 h 40"/>
                    <a:gd name="T6" fmla="*/ 8 w 38"/>
                    <a:gd name="T7" fmla="*/ 4 h 40"/>
                    <a:gd name="T8" fmla="*/ 5 w 38"/>
                    <a:gd name="T9" fmla="*/ 6 h 40"/>
                    <a:gd name="T10" fmla="*/ 3 w 38"/>
                    <a:gd name="T11" fmla="*/ 10 h 40"/>
                    <a:gd name="T12" fmla="*/ 1 w 38"/>
                    <a:gd name="T13" fmla="*/ 13 h 40"/>
                    <a:gd name="T14" fmla="*/ 0 w 38"/>
                    <a:gd name="T15" fmla="*/ 17 h 40"/>
                    <a:gd name="T16" fmla="*/ 0 w 38"/>
                    <a:gd name="T17" fmla="*/ 20 h 40"/>
                    <a:gd name="T18" fmla="*/ 0 w 38"/>
                    <a:gd name="T19" fmla="*/ 25 h 40"/>
                    <a:gd name="T20" fmla="*/ 1 w 38"/>
                    <a:gd name="T21" fmla="*/ 28 h 40"/>
                    <a:gd name="T22" fmla="*/ 3 w 38"/>
                    <a:gd name="T23" fmla="*/ 32 h 40"/>
                    <a:gd name="T24" fmla="*/ 5 w 38"/>
                    <a:gd name="T25" fmla="*/ 34 h 40"/>
                    <a:gd name="T26" fmla="*/ 8 w 38"/>
                    <a:gd name="T27" fmla="*/ 36 h 40"/>
                    <a:gd name="T28" fmla="*/ 11 w 38"/>
                    <a:gd name="T29" fmla="*/ 39 h 40"/>
                    <a:gd name="T30" fmla="*/ 15 w 38"/>
                    <a:gd name="T31" fmla="*/ 40 h 40"/>
                    <a:gd name="T32" fmla="*/ 19 w 38"/>
                    <a:gd name="T33" fmla="*/ 40 h 40"/>
                    <a:gd name="T34" fmla="*/ 23 w 38"/>
                    <a:gd name="T35" fmla="*/ 40 h 40"/>
                    <a:gd name="T36" fmla="*/ 26 w 38"/>
                    <a:gd name="T37" fmla="*/ 39 h 40"/>
                    <a:gd name="T38" fmla="*/ 30 w 38"/>
                    <a:gd name="T39" fmla="*/ 36 h 40"/>
                    <a:gd name="T40" fmla="*/ 32 w 38"/>
                    <a:gd name="T41" fmla="*/ 34 h 40"/>
                    <a:gd name="T42" fmla="*/ 36 w 38"/>
                    <a:gd name="T43" fmla="*/ 32 h 40"/>
                    <a:gd name="T44" fmla="*/ 37 w 38"/>
                    <a:gd name="T45" fmla="*/ 28 h 40"/>
                    <a:gd name="T46" fmla="*/ 38 w 38"/>
                    <a:gd name="T47" fmla="*/ 25 h 40"/>
                    <a:gd name="T48" fmla="*/ 38 w 38"/>
                    <a:gd name="T49" fmla="*/ 20 h 40"/>
                    <a:gd name="T50" fmla="*/ 38 w 38"/>
                    <a:gd name="T51" fmla="*/ 17 h 40"/>
                    <a:gd name="T52" fmla="*/ 37 w 38"/>
                    <a:gd name="T53" fmla="*/ 13 h 40"/>
                    <a:gd name="T54" fmla="*/ 36 w 38"/>
                    <a:gd name="T55" fmla="*/ 10 h 40"/>
                    <a:gd name="T56" fmla="*/ 32 w 38"/>
                    <a:gd name="T57" fmla="*/ 6 h 40"/>
                    <a:gd name="T58" fmla="*/ 30 w 38"/>
                    <a:gd name="T59" fmla="*/ 4 h 40"/>
                    <a:gd name="T60" fmla="*/ 26 w 38"/>
                    <a:gd name="T61" fmla="*/ 1 h 40"/>
                    <a:gd name="T62" fmla="*/ 23 w 38"/>
                    <a:gd name="T63" fmla="*/ 0 h 40"/>
                    <a:gd name="T64" fmla="*/ 19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3" y="10"/>
                      </a:lnTo>
                      <a:lnTo>
                        <a:pt x="1" y="13"/>
                      </a:lnTo>
                      <a:lnTo>
                        <a:pt x="0" y="17"/>
                      </a:lnTo>
                      <a:lnTo>
                        <a:pt x="0" y="20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3" y="32"/>
                      </a:lnTo>
                      <a:lnTo>
                        <a:pt x="5" y="34"/>
                      </a:lnTo>
                      <a:lnTo>
                        <a:pt x="8" y="36"/>
                      </a:lnTo>
                      <a:lnTo>
                        <a:pt x="11" y="39"/>
                      </a:lnTo>
                      <a:lnTo>
                        <a:pt x="15" y="40"/>
                      </a:lnTo>
                      <a:lnTo>
                        <a:pt x="19" y="40"/>
                      </a:lnTo>
                      <a:lnTo>
                        <a:pt x="23" y="40"/>
                      </a:lnTo>
                      <a:lnTo>
                        <a:pt x="26" y="39"/>
                      </a:lnTo>
                      <a:lnTo>
                        <a:pt x="30" y="36"/>
                      </a:lnTo>
                      <a:lnTo>
                        <a:pt x="32" y="34"/>
                      </a:lnTo>
                      <a:lnTo>
                        <a:pt x="36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0"/>
                      </a:lnTo>
                      <a:lnTo>
                        <a:pt x="38" y="17"/>
                      </a:lnTo>
                      <a:lnTo>
                        <a:pt x="37" y="13"/>
                      </a:lnTo>
                      <a:lnTo>
                        <a:pt x="36" y="10"/>
                      </a:lnTo>
                      <a:lnTo>
                        <a:pt x="32" y="6"/>
                      </a:lnTo>
                      <a:lnTo>
                        <a:pt x="30" y="4"/>
                      </a:lnTo>
                      <a:lnTo>
                        <a:pt x="26" y="1"/>
                      </a:lnTo>
                      <a:lnTo>
                        <a:pt x="23" y="0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0" name="Freeform 193"/>
                <p:cNvSpPr>
                  <a:spLocks noEditPoints="1"/>
                </p:cNvSpPr>
                <p:nvPr/>
              </p:nvSpPr>
              <p:spPr bwMode="auto">
                <a:xfrm>
                  <a:off x="3789" y="3777"/>
                  <a:ext cx="1169" cy="38"/>
                </a:xfrm>
                <a:custGeom>
                  <a:avLst/>
                  <a:gdLst>
                    <a:gd name="T0" fmla="*/ 0 w 1169"/>
                    <a:gd name="T1" fmla="*/ 9 h 38"/>
                    <a:gd name="T2" fmla="*/ 1121 w 1169"/>
                    <a:gd name="T3" fmla="*/ 9 h 38"/>
                    <a:gd name="T4" fmla="*/ 1121 w 1169"/>
                    <a:gd name="T5" fmla="*/ 29 h 38"/>
                    <a:gd name="T6" fmla="*/ 0 w 1169"/>
                    <a:gd name="T7" fmla="*/ 29 h 38"/>
                    <a:gd name="T8" fmla="*/ 0 w 1169"/>
                    <a:gd name="T9" fmla="*/ 9 h 38"/>
                    <a:gd name="T10" fmla="*/ 1111 w 1169"/>
                    <a:gd name="T11" fmla="*/ 0 h 38"/>
                    <a:gd name="T12" fmla="*/ 1169 w 1169"/>
                    <a:gd name="T13" fmla="*/ 20 h 38"/>
                    <a:gd name="T14" fmla="*/ 1111 w 1169"/>
                    <a:gd name="T15" fmla="*/ 38 h 38"/>
                    <a:gd name="T16" fmla="*/ 1111 w 1169"/>
                    <a:gd name="T17" fmla="*/ 0 h 3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169" h="38">
                      <a:moveTo>
                        <a:pt x="0" y="9"/>
                      </a:moveTo>
                      <a:lnTo>
                        <a:pt x="1121" y="9"/>
                      </a:lnTo>
                      <a:lnTo>
                        <a:pt x="1121" y="29"/>
                      </a:lnTo>
                      <a:lnTo>
                        <a:pt x="0" y="29"/>
                      </a:lnTo>
                      <a:lnTo>
                        <a:pt x="0" y="9"/>
                      </a:lnTo>
                      <a:close/>
                      <a:moveTo>
                        <a:pt x="1111" y="0"/>
                      </a:moveTo>
                      <a:lnTo>
                        <a:pt x="1169" y="20"/>
                      </a:lnTo>
                      <a:lnTo>
                        <a:pt x="1111" y="38"/>
                      </a:lnTo>
                      <a:lnTo>
                        <a:pt x="111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1" name="Line 194"/>
                <p:cNvSpPr>
                  <a:spLocks noChangeShapeType="1"/>
                </p:cNvSpPr>
                <p:nvPr/>
              </p:nvSpPr>
              <p:spPr bwMode="auto">
                <a:xfrm>
                  <a:off x="4303" y="2232"/>
                  <a:ext cx="1170" cy="1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212" name="Line 195"/>
                <p:cNvSpPr>
                  <a:spLocks noChangeShapeType="1"/>
                </p:cNvSpPr>
                <p:nvPr/>
              </p:nvSpPr>
              <p:spPr bwMode="auto">
                <a:xfrm>
                  <a:off x="3792" y="2613"/>
                  <a:ext cx="1169" cy="1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213" name="Freeform 196"/>
                <p:cNvSpPr>
                  <a:spLocks noEditPoints="1"/>
                </p:cNvSpPr>
                <p:nvPr/>
              </p:nvSpPr>
              <p:spPr bwMode="auto">
                <a:xfrm>
                  <a:off x="4300" y="3389"/>
                  <a:ext cx="1149" cy="7"/>
                </a:xfrm>
                <a:custGeom>
                  <a:avLst/>
                  <a:gdLst>
                    <a:gd name="T0" fmla="*/ 28 w 1149"/>
                    <a:gd name="T1" fmla="*/ 6 h 7"/>
                    <a:gd name="T2" fmla="*/ 0 w 1149"/>
                    <a:gd name="T3" fmla="*/ 2 h 7"/>
                    <a:gd name="T4" fmla="*/ 78 w 1149"/>
                    <a:gd name="T5" fmla="*/ 1 h 7"/>
                    <a:gd name="T6" fmla="*/ 52 w 1149"/>
                    <a:gd name="T7" fmla="*/ 7 h 7"/>
                    <a:gd name="T8" fmla="*/ 53 w 1149"/>
                    <a:gd name="T9" fmla="*/ 0 h 7"/>
                    <a:gd name="T10" fmla="*/ 129 w 1149"/>
                    <a:gd name="T11" fmla="*/ 6 h 7"/>
                    <a:gd name="T12" fmla="*/ 101 w 1149"/>
                    <a:gd name="T13" fmla="*/ 2 h 7"/>
                    <a:gd name="T14" fmla="*/ 180 w 1149"/>
                    <a:gd name="T15" fmla="*/ 1 h 7"/>
                    <a:gd name="T16" fmla="*/ 155 w 1149"/>
                    <a:gd name="T17" fmla="*/ 7 h 7"/>
                    <a:gd name="T18" fmla="*/ 156 w 1149"/>
                    <a:gd name="T19" fmla="*/ 0 h 7"/>
                    <a:gd name="T20" fmla="*/ 232 w 1149"/>
                    <a:gd name="T21" fmla="*/ 6 h 7"/>
                    <a:gd name="T22" fmla="*/ 204 w 1149"/>
                    <a:gd name="T23" fmla="*/ 2 h 7"/>
                    <a:gd name="T24" fmla="*/ 282 w 1149"/>
                    <a:gd name="T25" fmla="*/ 1 h 7"/>
                    <a:gd name="T26" fmla="*/ 256 w 1149"/>
                    <a:gd name="T27" fmla="*/ 7 h 7"/>
                    <a:gd name="T28" fmla="*/ 257 w 1149"/>
                    <a:gd name="T29" fmla="*/ 0 h 7"/>
                    <a:gd name="T30" fmla="*/ 333 w 1149"/>
                    <a:gd name="T31" fmla="*/ 6 h 7"/>
                    <a:gd name="T32" fmla="*/ 305 w 1149"/>
                    <a:gd name="T33" fmla="*/ 2 h 7"/>
                    <a:gd name="T34" fmla="*/ 384 w 1149"/>
                    <a:gd name="T35" fmla="*/ 1 h 7"/>
                    <a:gd name="T36" fmla="*/ 359 w 1149"/>
                    <a:gd name="T37" fmla="*/ 7 h 7"/>
                    <a:gd name="T38" fmla="*/ 360 w 1149"/>
                    <a:gd name="T39" fmla="*/ 0 h 7"/>
                    <a:gd name="T40" fmla="*/ 435 w 1149"/>
                    <a:gd name="T41" fmla="*/ 6 h 7"/>
                    <a:gd name="T42" fmla="*/ 407 w 1149"/>
                    <a:gd name="T43" fmla="*/ 2 h 7"/>
                    <a:gd name="T44" fmla="*/ 485 w 1149"/>
                    <a:gd name="T45" fmla="*/ 1 h 7"/>
                    <a:gd name="T46" fmla="*/ 460 w 1149"/>
                    <a:gd name="T47" fmla="*/ 7 h 7"/>
                    <a:gd name="T48" fmla="*/ 461 w 1149"/>
                    <a:gd name="T49" fmla="*/ 0 h 7"/>
                    <a:gd name="T50" fmla="*/ 537 w 1149"/>
                    <a:gd name="T51" fmla="*/ 6 h 7"/>
                    <a:gd name="T52" fmla="*/ 509 w 1149"/>
                    <a:gd name="T53" fmla="*/ 2 h 7"/>
                    <a:gd name="T54" fmla="*/ 588 w 1149"/>
                    <a:gd name="T55" fmla="*/ 1 h 7"/>
                    <a:gd name="T56" fmla="*/ 562 w 1149"/>
                    <a:gd name="T57" fmla="*/ 7 h 7"/>
                    <a:gd name="T58" fmla="*/ 564 w 1149"/>
                    <a:gd name="T59" fmla="*/ 0 h 7"/>
                    <a:gd name="T60" fmla="*/ 639 w 1149"/>
                    <a:gd name="T61" fmla="*/ 6 h 7"/>
                    <a:gd name="T62" fmla="*/ 611 w 1149"/>
                    <a:gd name="T63" fmla="*/ 2 h 7"/>
                    <a:gd name="T64" fmla="*/ 689 w 1149"/>
                    <a:gd name="T65" fmla="*/ 1 h 7"/>
                    <a:gd name="T66" fmla="*/ 664 w 1149"/>
                    <a:gd name="T67" fmla="*/ 7 h 7"/>
                    <a:gd name="T68" fmla="*/ 665 w 1149"/>
                    <a:gd name="T69" fmla="*/ 0 h 7"/>
                    <a:gd name="T70" fmla="*/ 741 w 1149"/>
                    <a:gd name="T71" fmla="*/ 6 h 7"/>
                    <a:gd name="T72" fmla="*/ 713 w 1149"/>
                    <a:gd name="T73" fmla="*/ 2 h 7"/>
                    <a:gd name="T74" fmla="*/ 792 w 1149"/>
                    <a:gd name="T75" fmla="*/ 1 h 7"/>
                    <a:gd name="T76" fmla="*/ 766 w 1149"/>
                    <a:gd name="T77" fmla="*/ 7 h 7"/>
                    <a:gd name="T78" fmla="*/ 767 w 1149"/>
                    <a:gd name="T79" fmla="*/ 0 h 7"/>
                    <a:gd name="T80" fmla="*/ 843 w 1149"/>
                    <a:gd name="T81" fmla="*/ 6 h 7"/>
                    <a:gd name="T82" fmla="*/ 815 w 1149"/>
                    <a:gd name="T83" fmla="*/ 2 h 7"/>
                    <a:gd name="T84" fmla="*/ 893 w 1149"/>
                    <a:gd name="T85" fmla="*/ 1 h 7"/>
                    <a:gd name="T86" fmla="*/ 867 w 1149"/>
                    <a:gd name="T87" fmla="*/ 7 h 7"/>
                    <a:gd name="T88" fmla="*/ 869 w 1149"/>
                    <a:gd name="T89" fmla="*/ 0 h 7"/>
                    <a:gd name="T90" fmla="*/ 944 w 1149"/>
                    <a:gd name="T91" fmla="*/ 6 h 7"/>
                    <a:gd name="T92" fmla="*/ 916 w 1149"/>
                    <a:gd name="T93" fmla="*/ 2 h 7"/>
                    <a:gd name="T94" fmla="*/ 996 w 1149"/>
                    <a:gd name="T95" fmla="*/ 1 h 7"/>
                    <a:gd name="T96" fmla="*/ 970 w 1149"/>
                    <a:gd name="T97" fmla="*/ 7 h 7"/>
                    <a:gd name="T98" fmla="*/ 971 w 1149"/>
                    <a:gd name="T99" fmla="*/ 0 h 7"/>
                    <a:gd name="T100" fmla="*/ 1047 w 1149"/>
                    <a:gd name="T101" fmla="*/ 6 h 7"/>
                    <a:gd name="T102" fmla="*/ 1019 w 1149"/>
                    <a:gd name="T103" fmla="*/ 2 h 7"/>
                    <a:gd name="T104" fmla="*/ 1097 w 1149"/>
                    <a:gd name="T105" fmla="*/ 1 h 7"/>
                    <a:gd name="T106" fmla="*/ 1071 w 1149"/>
                    <a:gd name="T107" fmla="*/ 7 h 7"/>
                    <a:gd name="T108" fmla="*/ 1072 w 1149"/>
                    <a:gd name="T109" fmla="*/ 0 h 7"/>
                    <a:gd name="T110" fmla="*/ 1148 w 1149"/>
                    <a:gd name="T111" fmla="*/ 6 h 7"/>
                    <a:gd name="T112" fmla="*/ 1120 w 1149"/>
                    <a:gd name="T113" fmla="*/ 2 h 7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149" h="7">
                      <a:moveTo>
                        <a:pt x="3" y="0"/>
                      </a:moveTo>
                      <a:lnTo>
                        <a:pt x="24" y="0"/>
                      </a:lnTo>
                      <a:lnTo>
                        <a:pt x="27" y="0"/>
                      </a:lnTo>
                      <a:lnTo>
                        <a:pt x="28" y="1"/>
                      </a:lnTo>
                      <a:lnTo>
                        <a:pt x="28" y="2"/>
                      </a:lnTo>
                      <a:lnTo>
                        <a:pt x="29" y="3"/>
                      </a:lnTo>
                      <a:lnTo>
                        <a:pt x="28" y="5"/>
                      </a:lnTo>
                      <a:lnTo>
                        <a:pt x="28" y="6"/>
                      </a:lnTo>
                      <a:lnTo>
                        <a:pt x="27" y="7"/>
                      </a:lnTo>
                      <a:lnTo>
                        <a:pt x="24" y="7"/>
                      </a:lnTo>
                      <a:lnTo>
                        <a:pt x="3" y="7"/>
                      </a:lnTo>
                      <a:lnTo>
                        <a:pt x="1" y="7"/>
                      </a:lnTo>
                      <a:lnTo>
                        <a:pt x="0" y="6"/>
                      </a:ln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3" y="0"/>
                      </a:lnTo>
                      <a:close/>
                      <a:moveTo>
                        <a:pt x="53" y="0"/>
                      </a:moveTo>
                      <a:lnTo>
                        <a:pt x="76" y="0"/>
                      </a:lnTo>
                      <a:lnTo>
                        <a:pt x="77" y="0"/>
                      </a:lnTo>
                      <a:lnTo>
                        <a:pt x="78" y="1"/>
                      </a:lnTo>
                      <a:lnTo>
                        <a:pt x="79" y="2"/>
                      </a:lnTo>
                      <a:lnTo>
                        <a:pt x="79" y="3"/>
                      </a:lnTo>
                      <a:lnTo>
                        <a:pt x="79" y="5"/>
                      </a:lnTo>
                      <a:lnTo>
                        <a:pt x="78" y="6"/>
                      </a:lnTo>
                      <a:lnTo>
                        <a:pt x="77" y="7"/>
                      </a:lnTo>
                      <a:lnTo>
                        <a:pt x="76" y="7"/>
                      </a:lnTo>
                      <a:lnTo>
                        <a:pt x="53" y="7"/>
                      </a:lnTo>
                      <a:lnTo>
                        <a:pt x="52" y="7"/>
                      </a:lnTo>
                      <a:lnTo>
                        <a:pt x="51" y="6"/>
                      </a:lnTo>
                      <a:lnTo>
                        <a:pt x="51" y="5"/>
                      </a:lnTo>
                      <a:lnTo>
                        <a:pt x="50" y="3"/>
                      </a:lnTo>
                      <a:lnTo>
                        <a:pt x="51" y="2"/>
                      </a:lnTo>
                      <a:lnTo>
                        <a:pt x="51" y="1"/>
                      </a:lnTo>
                      <a:lnTo>
                        <a:pt x="52" y="0"/>
                      </a:lnTo>
                      <a:lnTo>
                        <a:pt x="53" y="0"/>
                      </a:lnTo>
                      <a:close/>
                      <a:moveTo>
                        <a:pt x="105" y="0"/>
                      </a:moveTo>
                      <a:lnTo>
                        <a:pt x="127" y="0"/>
                      </a:lnTo>
                      <a:lnTo>
                        <a:pt x="128" y="0"/>
                      </a:lnTo>
                      <a:lnTo>
                        <a:pt x="129" y="1"/>
                      </a:lnTo>
                      <a:lnTo>
                        <a:pt x="130" y="2"/>
                      </a:lnTo>
                      <a:lnTo>
                        <a:pt x="130" y="3"/>
                      </a:lnTo>
                      <a:lnTo>
                        <a:pt x="130" y="5"/>
                      </a:lnTo>
                      <a:lnTo>
                        <a:pt x="129" y="6"/>
                      </a:lnTo>
                      <a:lnTo>
                        <a:pt x="128" y="7"/>
                      </a:lnTo>
                      <a:lnTo>
                        <a:pt x="127" y="7"/>
                      </a:lnTo>
                      <a:lnTo>
                        <a:pt x="105" y="7"/>
                      </a:lnTo>
                      <a:lnTo>
                        <a:pt x="104" y="7"/>
                      </a:lnTo>
                      <a:lnTo>
                        <a:pt x="102" y="6"/>
                      </a:lnTo>
                      <a:lnTo>
                        <a:pt x="101" y="5"/>
                      </a:lnTo>
                      <a:lnTo>
                        <a:pt x="101" y="3"/>
                      </a:lnTo>
                      <a:lnTo>
                        <a:pt x="101" y="2"/>
                      </a:lnTo>
                      <a:lnTo>
                        <a:pt x="102" y="1"/>
                      </a:lnTo>
                      <a:lnTo>
                        <a:pt x="104" y="0"/>
                      </a:lnTo>
                      <a:lnTo>
                        <a:pt x="105" y="0"/>
                      </a:lnTo>
                      <a:close/>
                      <a:moveTo>
                        <a:pt x="156" y="0"/>
                      </a:moveTo>
                      <a:lnTo>
                        <a:pt x="178" y="0"/>
                      </a:lnTo>
                      <a:lnTo>
                        <a:pt x="179" y="0"/>
                      </a:lnTo>
                      <a:lnTo>
                        <a:pt x="180" y="1"/>
                      </a:lnTo>
                      <a:lnTo>
                        <a:pt x="182" y="2"/>
                      </a:lnTo>
                      <a:lnTo>
                        <a:pt x="182" y="3"/>
                      </a:lnTo>
                      <a:lnTo>
                        <a:pt x="182" y="5"/>
                      </a:lnTo>
                      <a:lnTo>
                        <a:pt x="180" y="6"/>
                      </a:lnTo>
                      <a:lnTo>
                        <a:pt x="179" y="7"/>
                      </a:lnTo>
                      <a:lnTo>
                        <a:pt x="178" y="7"/>
                      </a:lnTo>
                      <a:lnTo>
                        <a:pt x="156" y="7"/>
                      </a:lnTo>
                      <a:lnTo>
                        <a:pt x="155" y="7"/>
                      </a:lnTo>
                      <a:lnTo>
                        <a:pt x="154" y="6"/>
                      </a:lnTo>
                      <a:lnTo>
                        <a:pt x="152" y="5"/>
                      </a:lnTo>
                      <a:lnTo>
                        <a:pt x="152" y="3"/>
                      </a:lnTo>
                      <a:lnTo>
                        <a:pt x="152" y="2"/>
                      </a:lnTo>
                      <a:lnTo>
                        <a:pt x="154" y="1"/>
                      </a:lnTo>
                      <a:lnTo>
                        <a:pt x="155" y="0"/>
                      </a:lnTo>
                      <a:lnTo>
                        <a:pt x="156" y="0"/>
                      </a:lnTo>
                      <a:close/>
                      <a:moveTo>
                        <a:pt x="207" y="0"/>
                      </a:moveTo>
                      <a:lnTo>
                        <a:pt x="228" y="0"/>
                      </a:lnTo>
                      <a:lnTo>
                        <a:pt x="230" y="0"/>
                      </a:lnTo>
                      <a:lnTo>
                        <a:pt x="232" y="1"/>
                      </a:lnTo>
                      <a:lnTo>
                        <a:pt x="232" y="2"/>
                      </a:lnTo>
                      <a:lnTo>
                        <a:pt x="233" y="3"/>
                      </a:lnTo>
                      <a:lnTo>
                        <a:pt x="232" y="5"/>
                      </a:lnTo>
                      <a:lnTo>
                        <a:pt x="232" y="6"/>
                      </a:lnTo>
                      <a:lnTo>
                        <a:pt x="230" y="7"/>
                      </a:lnTo>
                      <a:lnTo>
                        <a:pt x="228" y="7"/>
                      </a:lnTo>
                      <a:lnTo>
                        <a:pt x="207" y="7"/>
                      </a:lnTo>
                      <a:lnTo>
                        <a:pt x="205" y="7"/>
                      </a:lnTo>
                      <a:lnTo>
                        <a:pt x="204" y="6"/>
                      </a:lnTo>
                      <a:lnTo>
                        <a:pt x="204" y="5"/>
                      </a:lnTo>
                      <a:lnTo>
                        <a:pt x="204" y="3"/>
                      </a:lnTo>
                      <a:lnTo>
                        <a:pt x="204" y="2"/>
                      </a:lnTo>
                      <a:lnTo>
                        <a:pt x="204" y="1"/>
                      </a:lnTo>
                      <a:lnTo>
                        <a:pt x="205" y="0"/>
                      </a:lnTo>
                      <a:lnTo>
                        <a:pt x="207" y="0"/>
                      </a:lnTo>
                      <a:close/>
                      <a:moveTo>
                        <a:pt x="257" y="0"/>
                      </a:moveTo>
                      <a:lnTo>
                        <a:pt x="279" y="0"/>
                      </a:lnTo>
                      <a:lnTo>
                        <a:pt x="281" y="0"/>
                      </a:lnTo>
                      <a:lnTo>
                        <a:pt x="282" y="1"/>
                      </a:lnTo>
                      <a:lnTo>
                        <a:pt x="283" y="2"/>
                      </a:lnTo>
                      <a:lnTo>
                        <a:pt x="283" y="3"/>
                      </a:lnTo>
                      <a:lnTo>
                        <a:pt x="283" y="5"/>
                      </a:lnTo>
                      <a:lnTo>
                        <a:pt x="282" y="6"/>
                      </a:lnTo>
                      <a:lnTo>
                        <a:pt x="281" y="7"/>
                      </a:lnTo>
                      <a:lnTo>
                        <a:pt x="279" y="7"/>
                      </a:lnTo>
                      <a:lnTo>
                        <a:pt x="257" y="7"/>
                      </a:lnTo>
                      <a:lnTo>
                        <a:pt x="256" y="7"/>
                      </a:lnTo>
                      <a:lnTo>
                        <a:pt x="255" y="6"/>
                      </a:lnTo>
                      <a:lnTo>
                        <a:pt x="255" y="5"/>
                      </a:lnTo>
                      <a:lnTo>
                        <a:pt x="254" y="3"/>
                      </a:lnTo>
                      <a:lnTo>
                        <a:pt x="255" y="2"/>
                      </a:lnTo>
                      <a:lnTo>
                        <a:pt x="255" y="1"/>
                      </a:lnTo>
                      <a:lnTo>
                        <a:pt x="256" y="0"/>
                      </a:lnTo>
                      <a:lnTo>
                        <a:pt x="257" y="0"/>
                      </a:lnTo>
                      <a:close/>
                      <a:moveTo>
                        <a:pt x="308" y="0"/>
                      </a:moveTo>
                      <a:lnTo>
                        <a:pt x="331" y="0"/>
                      </a:lnTo>
                      <a:lnTo>
                        <a:pt x="332" y="0"/>
                      </a:lnTo>
                      <a:lnTo>
                        <a:pt x="333" y="1"/>
                      </a:lnTo>
                      <a:lnTo>
                        <a:pt x="334" y="2"/>
                      </a:lnTo>
                      <a:lnTo>
                        <a:pt x="334" y="3"/>
                      </a:lnTo>
                      <a:lnTo>
                        <a:pt x="334" y="5"/>
                      </a:lnTo>
                      <a:lnTo>
                        <a:pt x="333" y="6"/>
                      </a:lnTo>
                      <a:lnTo>
                        <a:pt x="332" y="7"/>
                      </a:lnTo>
                      <a:lnTo>
                        <a:pt x="331" y="7"/>
                      </a:lnTo>
                      <a:lnTo>
                        <a:pt x="308" y="7"/>
                      </a:lnTo>
                      <a:lnTo>
                        <a:pt x="307" y="7"/>
                      </a:lnTo>
                      <a:lnTo>
                        <a:pt x="306" y="6"/>
                      </a:lnTo>
                      <a:lnTo>
                        <a:pt x="305" y="5"/>
                      </a:lnTo>
                      <a:lnTo>
                        <a:pt x="305" y="3"/>
                      </a:lnTo>
                      <a:lnTo>
                        <a:pt x="305" y="2"/>
                      </a:lnTo>
                      <a:lnTo>
                        <a:pt x="306" y="1"/>
                      </a:lnTo>
                      <a:lnTo>
                        <a:pt x="307" y="0"/>
                      </a:lnTo>
                      <a:lnTo>
                        <a:pt x="308" y="0"/>
                      </a:lnTo>
                      <a:close/>
                      <a:moveTo>
                        <a:pt x="360" y="0"/>
                      </a:moveTo>
                      <a:lnTo>
                        <a:pt x="382" y="0"/>
                      </a:lnTo>
                      <a:lnTo>
                        <a:pt x="383" y="0"/>
                      </a:lnTo>
                      <a:lnTo>
                        <a:pt x="384" y="1"/>
                      </a:lnTo>
                      <a:lnTo>
                        <a:pt x="385" y="2"/>
                      </a:lnTo>
                      <a:lnTo>
                        <a:pt x="385" y="3"/>
                      </a:lnTo>
                      <a:lnTo>
                        <a:pt x="385" y="5"/>
                      </a:lnTo>
                      <a:lnTo>
                        <a:pt x="384" y="6"/>
                      </a:lnTo>
                      <a:lnTo>
                        <a:pt x="383" y="7"/>
                      </a:lnTo>
                      <a:lnTo>
                        <a:pt x="382" y="7"/>
                      </a:lnTo>
                      <a:lnTo>
                        <a:pt x="360" y="7"/>
                      </a:lnTo>
                      <a:lnTo>
                        <a:pt x="359" y="7"/>
                      </a:lnTo>
                      <a:lnTo>
                        <a:pt x="357" y="6"/>
                      </a:lnTo>
                      <a:lnTo>
                        <a:pt x="356" y="5"/>
                      </a:lnTo>
                      <a:lnTo>
                        <a:pt x="356" y="3"/>
                      </a:lnTo>
                      <a:lnTo>
                        <a:pt x="356" y="2"/>
                      </a:lnTo>
                      <a:lnTo>
                        <a:pt x="357" y="1"/>
                      </a:lnTo>
                      <a:lnTo>
                        <a:pt x="359" y="0"/>
                      </a:lnTo>
                      <a:lnTo>
                        <a:pt x="360" y="0"/>
                      </a:lnTo>
                      <a:close/>
                      <a:moveTo>
                        <a:pt x="411" y="0"/>
                      </a:moveTo>
                      <a:lnTo>
                        <a:pt x="432" y="0"/>
                      </a:lnTo>
                      <a:lnTo>
                        <a:pt x="434" y="0"/>
                      </a:lnTo>
                      <a:lnTo>
                        <a:pt x="435" y="1"/>
                      </a:lnTo>
                      <a:lnTo>
                        <a:pt x="435" y="2"/>
                      </a:lnTo>
                      <a:lnTo>
                        <a:pt x="437" y="3"/>
                      </a:lnTo>
                      <a:lnTo>
                        <a:pt x="435" y="5"/>
                      </a:lnTo>
                      <a:lnTo>
                        <a:pt x="435" y="6"/>
                      </a:lnTo>
                      <a:lnTo>
                        <a:pt x="434" y="7"/>
                      </a:lnTo>
                      <a:lnTo>
                        <a:pt x="432" y="7"/>
                      </a:lnTo>
                      <a:lnTo>
                        <a:pt x="411" y="7"/>
                      </a:lnTo>
                      <a:lnTo>
                        <a:pt x="409" y="7"/>
                      </a:lnTo>
                      <a:lnTo>
                        <a:pt x="407" y="6"/>
                      </a:lnTo>
                      <a:lnTo>
                        <a:pt x="407" y="5"/>
                      </a:lnTo>
                      <a:lnTo>
                        <a:pt x="407" y="3"/>
                      </a:lnTo>
                      <a:lnTo>
                        <a:pt x="407" y="2"/>
                      </a:lnTo>
                      <a:lnTo>
                        <a:pt x="407" y="1"/>
                      </a:lnTo>
                      <a:lnTo>
                        <a:pt x="409" y="0"/>
                      </a:lnTo>
                      <a:lnTo>
                        <a:pt x="411" y="0"/>
                      </a:lnTo>
                      <a:close/>
                      <a:moveTo>
                        <a:pt x="461" y="0"/>
                      </a:moveTo>
                      <a:lnTo>
                        <a:pt x="483" y="0"/>
                      </a:lnTo>
                      <a:lnTo>
                        <a:pt x="484" y="0"/>
                      </a:lnTo>
                      <a:lnTo>
                        <a:pt x="485" y="1"/>
                      </a:lnTo>
                      <a:lnTo>
                        <a:pt x="487" y="2"/>
                      </a:lnTo>
                      <a:lnTo>
                        <a:pt x="487" y="3"/>
                      </a:lnTo>
                      <a:lnTo>
                        <a:pt x="487" y="5"/>
                      </a:lnTo>
                      <a:lnTo>
                        <a:pt x="485" y="6"/>
                      </a:lnTo>
                      <a:lnTo>
                        <a:pt x="484" y="7"/>
                      </a:lnTo>
                      <a:lnTo>
                        <a:pt x="483" y="7"/>
                      </a:lnTo>
                      <a:lnTo>
                        <a:pt x="461" y="7"/>
                      </a:lnTo>
                      <a:lnTo>
                        <a:pt x="460" y="7"/>
                      </a:lnTo>
                      <a:lnTo>
                        <a:pt x="459" y="6"/>
                      </a:lnTo>
                      <a:lnTo>
                        <a:pt x="459" y="5"/>
                      </a:lnTo>
                      <a:lnTo>
                        <a:pt x="458" y="3"/>
                      </a:lnTo>
                      <a:lnTo>
                        <a:pt x="459" y="2"/>
                      </a:lnTo>
                      <a:lnTo>
                        <a:pt x="459" y="1"/>
                      </a:lnTo>
                      <a:lnTo>
                        <a:pt x="460" y="0"/>
                      </a:lnTo>
                      <a:lnTo>
                        <a:pt x="461" y="0"/>
                      </a:lnTo>
                      <a:close/>
                      <a:moveTo>
                        <a:pt x="512" y="0"/>
                      </a:moveTo>
                      <a:lnTo>
                        <a:pt x="534" y="0"/>
                      </a:lnTo>
                      <a:lnTo>
                        <a:pt x="536" y="0"/>
                      </a:lnTo>
                      <a:lnTo>
                        <a:pt x="537" y="1"/>
                      </a:lnTo>
                      <a:lnTo>
                        <a:pt x="538" y="2"/>
                      </a:lnTo>
                      <a:lnTo>
                        <a:pt x="538" y="3"/>
                      </a:lnTo>
                      <a:lnTo>
                        <a:pt x="538" y="5"/>
                      </a:lnTo>
                      <a:lnTo>
                        <a:pt x="537" y="6"/>
                      </a:lnTo>
                      <a:lnTo>
                        <a:pt x="536" y="7"/>
                      </a:lnTo>
                      <a:lnTo>
                        <a:pt x="534" y="7"/>
                      </a:lnTo>
                      <a:lnTo>
                        <a:pt x="512" y="7"/>
                      </a:lnTo>
                      <a:lnTo>
                        <a:pt x="511" y="7"/>
                      </a:lnTo>
                      <a:lnTo>
                        <a:pt x="510" y="6"/>
                      </a:lnTo>
                      <a:lnTo>
                        <a:pt x="509" y="5"/>
                      </a:lnTo>
                      <a:lnTo>
                        <a:pt x="509" y="3"/>
                      </a:lnTo>
                      <a:lnTo>
                        <a:pt x="509" y="2"/>
                      </a:lnTo>
                      <a:lnTo>
                        <a:pt x="510" y="1"/>
                      </a:lnTo>
                      <a:lnTo>
                        <a:pt x="511" y="0"/>
                      </a:lnTo>
                      <a:lnTo>
                        <a:pt x="512" y="0"/>
                      </a:lnTo>
                      <a:close/>
                      <a:moveTo>
                        <a:pt x="564" y="0"/>
                      </a:moveTo>
                      <a:lnTo>
                        <a:pt x="586" y="0"/>
                      </a:lnTo>
                      <a:lnTo>
                        <a:pt x="587" y="0"/>
                      </a:lnTo>
                      <a:lnTo>
                        <a:pt x="588" y="1"/>
                      </a:lnTo>
                      <a:lnTo>
                        <a:pt x="589" y="2"/>
                      </a:lnTo>
                      <a:lnTo>
                        <a:pt x="589" y="3"/>
                      </a:lnTo>
                      <a:lnTo>
                        <a:pt x="589" y="5"/>
                      </a:lnTo>
                      <a:lnTo>
                        <a:pt x="588" y="6"/>
                      </a:lnTo>
                      <a:lnTo>
                        <a:pt x="587" y="7"/>
                      </a:lnTo>
                      <a:lnTo>
                        <a:pt x="586" y="7"/>
                      </a:lnTo>
                      <a:lnTo>
                        <a:pt x="564" y="7"/>
                      </a:lnTo>
                      <a:lnTo>
                        <a:pt x="562" y="7"/>
                      </a:lnTo>
                      <a:lnTo>
                        <a:pt x="561" y="6"/>
                      </a:lnTo>
                      <a:lnTo>
                        <a:pt x="560" y="5"/>
                      </a:lnTo>
                      <a:lnTo>
                        <a:pt x="560" y="3"/>
                      </a:lnTo>
                      <a:lnTo>
                        <a:pt x="560" y="2"/>
                      </a:lnTo>
                      <a:lnTo>
                        <a:pt x="561" y="1"/>
                      </a:lnTo>
                      <a:lnTo>
                        <a:pt x="562" y="0"/>
                      </a:lnTo>
                      <a:lnTo>
                        <a:pt x="564" y="0"/>
                      </a:lnTo>
                      <a:close/>
                      <a:moveTo>
                        <a:pt x="615" y="0"/>
                      </a:moveTo>
                      <a:lnTo>
                        <a:pt x="636" y="0"/>
                      </a:lnTo>
                      <a:lnTo>
                        <a:pt x="638" y="0"/>
                      </a:lnTo>
                      <a:lnTo>
                        <a:pt x="639" y="1"/>
                      </a:lnTo>
                      <a:lnTo>
                        <a:pt x="639" y="2"/>
                      </a:lnTo>
                      <a:lnTo>
                        <a:pt x="640" y="3"/>
                      </a:lnTo>
                      <a:lnTo>
                        <a:pt x="639" y="5"/>
                      </a:lnTo>
                      <a:lnTo>
                        <a:pt x="639" y="6"/>
                      </a:lnTo>
                      <a:lnTo>
                        <a:pt x="638" y="7"/>
                      </a:lnTo>
                      <a:lnTo>
                        <a:pt x="636" y="7"/>
                      </a:lnTo>
                      <a:lnTo>
                        <a:pt x="615" y="7"/>
                      </a:lnTo>
                      <a:lnTo>
                        <a:pt x="612" y="7"/>
                      </a:lnTo>
                      <a:lnTo>
                        <a:pt x="611" y="6"/>
                      </a:lnTo>
                      <a:lnTo>
                        <a:pt x="611" y="5"/>
                      </a:lnTo>
                      <a:lnTo>
                        <a:pt x="611" y="3"/>
                      </a:lnTo>
                      <a:lnTo>
                        <a:pt x="611" y="2"/>
                      </a:lnTo>
                      <a:lnTo>
                        <a:pt x="611" y="1"/>
                      </a:lnTo>
                      <a:lnTo>
                        <a:pt x="612" y="0"/>
                      </a:lnTo>
                      <a:lnTo>
                        <a:pt x="615" y="0"/>
                      </a:lnTo>
                      <a:close/>
                      <a:moveTo>
                        <a:pt x="665" y="0"/>
                      </a:moveTo>
                      <a:lnTo>
                        <a:pt x="687" y="0"/>
                      </a:lnTo>
                      <a:lnTo>
                        <a:pt x="688" y="0"/>
                      </a:lnTo>
                      <a:lnTo>
                        <a:pt x="689" y="1"/>
                      </a:lnTo>
                      <a:lnTo>
                        <a:pt x="690" y="2"/>
                      </a:lnTo>
                      <a:lnTo>
                        <a:pt x="690" y="3"/>
                      </a:lnTo>
                      <a:lnTo>
                        <a:pt x="690" y="5"/>
                      </a:lnTo>
                      <a:lnTo>
                        <a:pt x="689" y="6"/>
                      </a:lnTo>
                      <a:lnTo>
                        <a:pt x="688" y="7"/>
                      </a:lnTo>
                      <a:lnTo>
                        <a:pt x="687" y="7"/>
                      </a:lnTo>
                      <a:lnTo>
                        <a:pt x="665" y="7"/>
                      </a:lnTo>
                      <a:lnTo>
                        <a:pt x="664" y="7"/>
                      </a:lnTo>
                      <a:lnTo>
                        <a:pt x="663" y="6"/>
                      </a:lnTo>
                      <a:lnTo>
                        <a:pt x="663" y="5"/>
                      </a:lnTo>
                      <a:lnTo>
                        <a:pt x="661" y="3"/>
                      </a:lnTo>
                      <a:lnTo>
                        <a:pt x="663" y="2"/>
                      </a:lnTo>
                      <a:lnTo>
                        <a:pt x="663" y="1"/>
                      </a:lnTo>
                      <a:lnTo>
                        <a:pt x="664" y="0"/>
                      </a:lnTo>
                      <a:lnTo>
                        <a:pt x="665" y="0"/>
                      </a:lnTo>
                      <a:close/>
                      <a:moveTo>
                        <a:pt x="716" y="0"/>
                      </a:moveTo>
                      <a:lnTo>
                        <a:pt x="738" y="0"/>
                      </a:lnTo>
                      <a:lnTo>
                        <a:pt x="739" y="0"/>
                      </a:lnTo>
                      <a:lnTo>
                        <a:pt x="741" y="1"/>
                      </a:lnTo>
                      <a:lnTo>
                        <a:pt x="742" y="2"/>
                      </a:lnTo>
                      <a:lnTo>
                        <a:pt x="742" y="3"/>
                      </a:lnTo>
                      <a:lnTo>
                        <a:pt x="742" y="5"/>
                      </a:lnTo>
                      <a:lnTo>
                        <a:pt x="741" y="6"/>
                      </a:lnTo>
                      <a:lnTo>
                        <a:pt x="739" y="7"/>
                      </a:lnTo>
                      <a:lnTo>
                        <a:pt x="738" y="7"/>
                      </a:lnTo>
                      <a:lnTo>
                        <a:pt x="716" y="7"/>
                      </a:lnTo>
                      <a:lnTo>
                        <a:pt x="715" y="7"/>
                      </a:lnTo>
                      <a:lnTo>
                        <a:pt x="714" y="6"/>
                      </a:lnTo>
                      <a:lnTo>
                        <a:pt x="713" y="5"/>
                      </a:lnTo>
                      <a:lnTo>
                        <a:pt x="713" y="3"/>
                      </a:lnTo>
                      <a:lnTo>
                        <a:pt x="713" y="2"/>
                      </a:lnTo>
                      <a:lnTo>
                        <a:pt x="714" y="1"/>
                      </a:lnTo>
                      <a:lnTo>
                        <a:pt x="715" y="0"/>
                      </a:lnTo>
                      <a:lnTo>
                        <a:pt x="716" y="0"/>
                      </a:lnTo>
                      <a:close/>
                      <a:moveTo>
                        <a:pt x="767" y="0"/>
                      </a:moveTo>
                      <a:lnTo>
                        <a:pt x="789" y="0"/>
                      </a:lnTo>
                      <a:lnTo>
                        <a:pt x="791" y="0"/>
                      </a:lnTo>
                      <a:lnTo>
                        <a:pt x="792" y="1"/>
                      </a:lnTo>
                      <a:lnTo>
                        <a:pt x="793" y="2"/>
                      </a:lnTo>
                      <a:lnTo>
                        <a:pt x="793" y="3"/>
                      </a:lnTo>
                      <a:lnTo>
                        <a:pt x="793" y="5"/>
                      </a:lnTo>
                      <a:lnTo>
                        <a:pt x="792" y="6"/>
                      </a:lnTo>
                      <a:lnTo>
                        <a:pt x="791" y="7"/>
                      </a:lnTo>
                      <a:lnTo>
                        <a:pt x="789" y="7"/>
                      </a:lnTo>
                      <a:lnTo>
                        <a:pt x="767" y="7"/>
                      </a:lnTo>
                      <a:lnTo>
                        <a:pt x="766" y="7"/>
                      </a:lnTo>
                      <a:lnTo>
                        <a:pt x="765" y="6"/>
                      </a:lnTo>
                      <a:lnTo>
                        <a:pt x="764" y="5"/>
                      </a:lnTo>
                      <a:lnTo>
                        <a:pt x="764" y="3"/>
                      </a:lnTo>
                      <a:lnTo>
                        <a:pt x="764" y="2"/>
                      </a:lnTo>
                      <a:lnTo>
                        <a:pt x="765" y="1"/>
                      </a:lnTo>
                      <a:lnTo>
                        <a:pt x="766" y="0"/>
                      </a:lnTo>
                      <a:lnTo>
                        <a:pt x="767" y="0"/>
                      </a:lnTo>
                      <a:close/>
                      <a:moveTo>
                        <a:pt x="819" y="0"/>
                      </a:moveTo>
                      <a:lnTo>
                        <a:pt x="840" y="0"/>
                      </a:lnTo>
                      <a:lnTo>
                        <a:pt x="842" y="0"/>
                      </a:lnTo>
                      <a:lnTo>
                        <a:pt x="843" y="1"/>
                      </a:lnTo>
                      <a:lnTo>
                        <a:pt x="843" y="2"/>
                      </a:lnTo>
                      <a:lnTo>
                        <a:pt x="844" y="3"/>
                      </a:lnTo>
                      <a:lnTo>
                        <a:pt x="843" y="5"/>
                      </a:lnTo>
                      <a:lnTo>
                        <a:pt x="843" y="6"/>
                      </a:lnTo>
                      <a:lnTo>
                        <a:pt x="842" y="7"/>
                      </a:lnTo>
                      <a:lnTo>
                        <a:pt x="840" y="7"/>
                      </a:lnTo>
                      <a:lnTo>
                        <a:pt x="819" y="7"/>
                      </a:lnTo>
                      <a:lnTo>
                        <a:pt x="816" y="7"/>
                      </a:lnTo>
                      <a:lnTo>
                        <a:pt x="815" y="6"/>
                      </a:lnTo>
                      <a:lnTo>
                        <a:pt x="815" y="5"/>
                      </a:lnTo>
                      <a:lnTo>
                        <a:pt x="815" y="3"/>
                      </a:lnTo>
                      <a:lnTo>
                        <a:pt x="815" y="2"/>
                      </a:lnTo>
                      <a:lnTo>
                        <a:pt x="815" y="1"/>
                      </a:lnTo>
                      <a:lnTo>
                        <a:pt x="816" y="0"/>
                      </a:lnTo>
                      <a:lnTo>
                        <a:pt x="819" y="0"/>
                      </a:lnTo>
                      <a:close/>
                      <a:moveTo>
                        <a:pt x="869" y="0"/>
                      </a:moveTo>
                      <a:lnTo>
                        <a:pt x="891" y="0"/>
                      </a:lnTo>
                      <a:lnTo>
                        <a:pt x="892" y="0"/>
                      </a:lnTo>
                      <a:lnTo>
                        <a:pt x="893" y="1"/>
                      </a:lnTo>
                      <a:lnTo>
                        <a:pt x="894" y="2"/>
                      </a:lnTo>
                      <a:lnTo>
                        <a:pt x="894" y="3"/>
                      </a:lnTo>
                      <a:lnTo>
                        <a:pt x="894" y="5"/>
                      </a:lnTo>
                      <a:lnTo>
                        <a:pt x="893" y="6"/>
                      </a:lnTo>
                      <a:lnTo>
                        <a:pt x="892" y="7"/>
                      </a:lnTo>
                      <a:lnTo>
                        <a:pt x="891" y="7"/>
                      </a:lnTo>
                      <a:lnTo>
                        <a:pt x="869" y="7"/>
                      </a:lnTo>
                      <a:lnTo>
                        <a:pt x="867" y="7"/>
                      </a:lnTo>
                      <a:lnTo>
                        <a:pt x="866" y="6"/>
                      </a:lnTo>
                      <a:lnTo>
                        <a:pt x="866" y="5"/>
                      </a:lnTo>
                      <a:lnTo>
                        <a:pt x="865" y="3"/>
                      </a:lnTo>
                      <a:lnTo>
                        <a:pt x="866" y="2"/>
                      </a:lnTo>
                      <a:lnTo>
                        <a:pt x="866" y="1"/>
                      </a:lnTo>
                      <a:lnTo>
                        <a:pt x="867" y="0"/>
                      </a:lnTo>
                      <a:lnTo>
                        <a:pt x="869" y="0"/>
                      </a:lnTo>
                      <a:close/>
                      <a:moveTo>
                        <a:pt x="920" y="0"/>
                      </a:moveTo>
                      <a:lnTo>
                        <a:pt x="942" y="0"/>
                      </a:lnTo>
                      <a:lnTo>
                        <a:pt x="943" y="0"/>
                      </a:lnTo>
                      <a:lnTo>
                        <a:pt x="944" y="1"/>
                      </a:lnTo>
                      <a:lnTo>
                        <a:pt x="945" y="2"/>
                      </a:lnTo>
                      <a:lnTo>
                        <a:pt x="945" y="3"/>
                      </a:lnTo>
                      <a:lnTo>
                        <a:pt x="945" y="5"/>
                      </a:lnTo>
                      <a:lnTo>
                        <a:pt x="944" y="6"/>
                      </a:lnTo>
                      <a:lnTo>
                        <a:pt x="943" y="7"/>
                      </a:lnTo>
                      <a:lnTo>
                        <a:pt x="942" y="7"/>
                      </a:lnTo>
                      <a:lnTo>
                        <a:pt x="920" y="7"/>
                      </a:lnTo>
                      <a:lnTo>
                        <a:pt x="919" y="7"/>
                      </a:lnTo>
                      <a:lnTo>
                        <a:pt x="918" y="6"/>
                      </a:lnTo>
                      <a:lnTo>
                        <a:pt x="916" y="5"/>
                      </a:lnTo>
                      <a:lnTo>
                        <a:pt x="916" y="3"/>
                      </a:lnTo>
                      <a:lnTo>
                        <a:pt x="916" y="2"/>
                      </a:lnTo>
                      <a:lnTo>
                        <a:pt x="918" y="1"/>
                      </a:lnTo>
                      <a:lnTo>
                        <a:pt x="919" y="0"/>
                      </a:lnTo>
                      <a:lnTo>
                        <a:pt x="920" y="0"/>
                      </a:lnTo>
                      <a:close/>
                      <a:moveTo>
                        <a:pt x="971" y="0"/>
                      </a:moveTo>
                      <a:lnTo>
                        <a:pt x="993" y="0"/>
                      </a:lnTo>
                      <a:lnTo>
                        <a:pt x="994" y="0"/>
                      </a:lnTo>
                      <a:lnTo>
                        <a:pt x="996" y="1"/>
                      </a:lnTo>
                      <a:lnTo>
                        <a:pt x="997" y="2"/>
                      </a:lnTo>
                      <a:lnTo>
                        <a:pt x="997" y="3"/>
                      </a:lnTo>
                      <a:lnTo>
                        <a:pt x="997" y="5"/>
                      </a:lnTo>
                      <a:lnTo>
                        <a:pt x="996" y="6"/>
                      </a:lnTo>
                      <a:lnTo>
                        <a:pt x="994" y="7"/>
                      </a:lnTo>
                      <a:lnTo>
                        <a:pt x="993" y="7"/>
                      </a:lnTo>
                      <a:lnTo>
                        <a:pt x="971" y="7"/>
                      </a:lnTo>
                      <a:lnTo>
                        <a:pt x="970" y="7"/>
                      </a:lnTo>
                      <a:lnTo>
                        <a:pt x="969" y="6"/>
                      </a:lnTo>
                      <a:lnTo>
                        <a:pt x="968" y="5"/>
                      </a:lnTo>
                      <a:lnTo>
                        <a:pt x="968" y="3"/>
                      </a:lnTo>
                      <a:lnTo>
                        <a:pt x="968" y="2"/>
                      </a:lnTo>
                      <a:lnTo>
                        <a:pt x="969" y="1"/>
                      </a:lnTo>
                      <a:lnTo>
                        <a:pt x="970" y="0"/>
                      </a:lnTo>
                      <a:lnTo>
                        <a:pt x="971" y="0"/>
                      </a:lnTo>
                      <a:close/>
                      <a:moveTo>
                        <a:pt x="1022" y="0"/>
                      </a:moveTo>
                      <a:lnTo>
                        <a:pt x="1043" y="0"/>
                      </a:lnTo>
                      <a:lnTo>
                        <a:pt x="1046" y="0"/>
                      </a:lnTo>
                      <a:lnTo>
                        <a:pt x="1047" y="1"/>
                      </a:lnTo>
                      <a:lnTo>
                        <a:pt x="1047" y="2"/>
                      </a:lnTo>
                      <a:lnTo>
                        <a:pt x="1048" y="3"/>
                      </a:lnTo>
                      <a:lnTo>
                        <a:pt x="1047" y="5"/>
                      </a:lnTo>
                      <a:lnTo>
                        <a:pt x="1047" y="6"/>
                      </a:lnTo>
                      <a:lnTo>
                        <a:pt x="1046" y="7"/>
                      </a:lnTo>
                      <a:lnTo>
                        <a:pt x="1043" y="7"/>
                      </a:lnTo>
                      <a:lnTo>
                        <a:pt x="1022" y="7"/>
                      </a:lnTo>
                      <a:lnTo>
                        <a:pt x="1020" y="7"/>
                      </a:lnTo>
                      <a:lnTo>
                        <a:pt x="1019" y="6"/>
                      </a:lnTo>
                      <a:lnTo>
                        <a:pt x="1019" y="5"/>
                      </a:lnTo>
                      <a:lnTo>
                        <a:pt x="1019" y="3"/>
                      </a:lnTo>
                      <a:lnTo>
                        <a:pt x="1019" y="2"/>
                      </a:lnTo>
                      <a:lnTo>
                        <a:pt x="1019" y="1"/>
                      </a:lnTo>
                      <a:lnTo>
                        <a:pt x="1020" y="0"/>
                      </a:lnTo>
                      <a:lnTo>
                        <a:pt x="1022" y="0"/>
                      </a:lnTo>
                      <a:close/>
                      <a:moveTo>
                        <a:pt x="1072" y="0"/>
                      </a:moveTo>
                      <a:lnTo>
                        <a:pt x="1095" y="0"/>
                      </a:lnTo>
                      <a:lnTo>
                        <a:pt x="1096" y="0"/>
                      </a:lnTo>
                      <a:lnTo>
                        <a:pt x="1097" y="1"/>
                      </a:lnTo>
                      <a:lnTo>
                        <a:pt x="1098" y="2"/>
                      </a:lnTo>
                      <a:lnTo>
                        <a:pt x="1098" y="3"/>
                      </a:lnTo>
                      <a:lnTo>
                        <a:pt x="1098" y="5"/>
                      </a:lnTo>
                      <a:lnTo>
                        <a:pt x="1097" y="6"/>
                      </a:lnTo>
                      <a:lnTo>
                        <a:pt x="1096" y="7"/>
                      </a:lnTo>
                      <a:lnTo>
                        <a:pt x="1095" y="7"/>
                      </a:lnTo>
                      <a:lnTo>
                        <a:pt x="1072" y="7"/>
                      </a:lnTo>
                      <a:lnTo>
                        <a:pt x="1071" y="7"/>
                      </a:lnTo>
                      <a:lnTo>
                        <a:pt x="1070" y="6"/>
                      </a:lnTo>
                      <a:lnTo>
                        <a:pt x="1070" y="5"/>
                      </a:lnTo>
                      <a:lnTo>
                        <a:pt x="1069" y="3"/>
                      </a:lnTo>
                      <a:lnTo>
                        <a:pt x="1070" y="2"/>
                      </a:lnTo>
                      <a:lnTo>
                        <a:pt x="1070" y="1"/>
                      </a:lnTo>
                      <a:lnTo>
                        <a:pt x="1071" y="0"/>
                      </a:lnTo>
                      <a:lnTo>
                        <a:pt x="1072" y="0"/>
                      </a:lnTo>
                      <a:close/>
                      <a:moveTo>
                        <a:pt x="1124" y="0"/>
                      </a:moveTo>
                      <a:lnTo>
                        <a:pt x="1146" y="0"/>
                      </a:lnTo>
                      <a:lnTo>
                        <a:pt x="1147" y="0"/>
                      </a:lnTo>
                      <a:lnTo>
                        <a:pt x="1148" y="1"/>
                      </a:lnTo>
                      <a:lnTo>
                        <a:pt x="1149" y="2"/>
                      </a:lnTo>
                      <a:lnTo>
                        <a:pt x="1149" y="3"/>
                      </a:lnTo>
                      <a:lnTo>
                        <a:pt x="1149" y="5"/>
                      </a:lnTo>
                      <a:lnTo>
                        <a:pt x="1148" y="6"/>
                      </a:lnTo>
                      <a:lnTo>
                        <a:pt x="1147" y="7"/>
                      </a:lnTo>
                      <a:lnTo>
                        <a:pt x="1146" y="7"/>
                      </a:lnTo>
                      <a:lnTo>
                        <a:pt x="1124" y="7"/>
                      </a:lnTo>
                      <a:lnTo>
                        <a:pt x="1122" y="7"/>
                      </a:lnTo>
                      <a:lnTo>
                        <a:pt x="1121" y="6"/>
                      </a:lnTo>
                      <a:lnTo>
                        <a:pt x="1120" y="5"/>
                      </a:lnTo>
                      <a:lnTo>
                        <a:pt x="1120" y="3"/>
                      </a:lnTo>
                      <a:lnTo>
                        <a:pt x="1120" y="2"/>
                      </a:lnTo>
                      <a:lnTo>
                        <a:pt x="1121" y="1"/>
                      </a:lnTo>
                      <a:lnTo>
                        <a:pt x="1122" y="0"/>
                      </a:lnTo>
                      <a:lnTo>
                        <a:pt x="112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4" name="Line 197"/>
                <p:cNvSpPr>
                  <a:spLocks noChangeShapeType="1"/>
                </p:cNvSpPr>
                <p:nvPr/>
              </p:nvSpPr>
              <p:spPr bwMode="auto">
                <a:xfrm>
                  <a:off x="4961" y="2604"/>
                  <a:ext cx="1" cy="1170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215" name="Freeform 198"/>
                <p:cNvSpPr>
                  <a:spLocks noEditPoints="1"/>
                </p:cNvSpPr>
                <p:nvPr/>
              </p:nvSpPr>
              <p:spPr bwMode="auto">
                <a:xfrm>
                  <a:off x="4292" y="2218"/>
                  <a:ext cx="8" cy="1150"/>
                </a:xfrm>
                <a:custGeom>
                  <a:avLst/>
                  <a:gdLst>
                    <a:gd name="T0" fmla="*/ 1 w 8"/>
                    <a:gd name="T1" fmla="*/ 28 h 1150"/>
                    <a:gd name="T2" fmla="*/ 6 w 8"/>
                    <a:gd name="T3" fmla="*/ 0 h 1150"/>
                    <a:gd name="T4" fmla="*/ 7 w 8"/>
                    <a:gd name="T5" fmla="*/ 78 h 1150"/>
                    <a:gd name="T6" fmla="*/ 1 w 8"/>
                    <a:gd name="T7" fmla="*/ 52 h 1150"/>
                    <a:gd name="T8" fmla="*/ 8 w 8"/>
                    <a:gd name="T9" fmla="*/ 53 h 1150"/>
                    <a:gd name="T10" fmla="*/ 1 w 8"/>
                    <a:gd name="T11" fmla="*/ 129 h 1150"/>
                    <a:gd name="T12" fmla="*/ 6 w 8"/>
                    <a:gd name="T13" fmla="*/ 101 h 1150"/>
                    <a:gd name="T14" fmla="*/ 7 w 8"/>
                    <a:gd name="T15" fmla="*/ 180 h 1150"/>
                    <a:gd name="T16" fmla="*/ 1 w 8"/>
                    <a:gd name="T17" fmla="*/ 155 h 1150"/>
                    <a:gd name="T18" fmla="*/ 8 w 8"/>
                    <a:gd name="T19" fmla="*/ 156 h 1150"/>
                    <a:gd name="T20" fmla="*/ 1 w 8"/>
                    <a:gd name="T21" fmla="*/ 232 h 1150"/>
                    <a:gd name="T22" fmla="*/ 6 w 8"/>
                    <a:gd name="T23" fmla="*/ 204 h 1150"/>
                    <a:gd name="T24" fmla="*/ 7 w 8"/>
                    <a:gd name="T25" fmla="*/ 282 h 1150"/>
                    <a:gd name="T26" fmla="*/ 1 w 8"/>
                    <a:gd name="T27" fmla="*/ 256 h 1150"/>
                    <a:gd name="T28" fmla="*/ 8 w 8"/>
                    <a:gd name="T29" fmla="*/ 257 h 1150"/>
                    <a:gd name="T30" fmla="*/ 1 w 8"/>
                    <a:gd name="T31" fmla="*/ 333 h 1150"/>
                    <a:gd name="T32" fmla="*/ 6 w 8"/>
                    <a:gd name="T33" fmla="*/ 305 h 1150"/>
                    <a:gd name="T34" fmla="*/ 7 w 8"/>
                    <a:gd name="T35" fmla="*/ 384 h 1150"/>
                    <a:gd name="T36" fmla="*/ 1 w 8"/>
                    <a:gd name="T37" fmla="*/ 359 h 1150"/>
                    <a:gd name="T38" fmla="*/ 8 w 8"/>
                    <a:gd name="T39" fmla="*/ 360 h 1150"/>
                    <a:gd name="T40" fmla="*/ 1 w 8"/>
                    <a:gd name="T41" fmla="*/ 436 h 1150"/>
                    <a:gd name="T42" fmla="*/ 6 w 8"/>
                    <a:gd name="T43" fmla="*/ 408 h 1150"/>
                    <a:gd name="T44" fmla="*/ 7 w 8"/>
                    <a:gd name="T45" fmla="*/ 486 h 1150"/>
                    <a:gd name="T46" fmla="*/ 1 w 8"/>
                    <a:gd name="T47" fmla="*/ 460 h 1150"/>
                    <a:gd name="T48" fmla="*/ 8 w 8"/>
                    <a:gd name="T49" fmla="*/ 461 h 1150"/>
                    <a:gd name="T50" fmla="*/ 1 w 8"/>
                    <a:gd name="T51" fmla="*/ 537 h 1150"/>
                    <a:gd name="T52" fmla="*/ 6 w 8"/>
                    <a:gd name="T53" fmla="*/ 509 h 1150"/>
                    <a:gd name="T54" fmla="*/ 7 w 8"/>
                    <a:gd name="T55" fmla="*/ 588 h 1150"/>
                    <a:gd name="T56" fmla="*/ 1 w 8"/>
                    <a:gd name="T57" fmla="*/ 563 h 1150"/>
                    <a:gd name="T58" fmla="*/ 8 w 8"/>
                    <a:gd name="T59" fmla="*/ 564 h 1150"/>
                    <a:gd name="T60" fmla="*/ 1 w 8"/>
                    <a:gd name="T61" fmla="*/ 640 h 1150"/>
                    <a:gd name="T62" fmla="*/ 6 w 8"/>
                    <a:gd name="T63" fmla="*/ 612 h 1150"/>
                    <a:gd name="T64" fmla="*/ 7 w 8"/>
                    <a:gd name="T65" fmla="*/ 690 h 1150"/>
                    <a:gd name="T66" fmla="*/ 1 w 8"/>
                    <a:gd name="T67" fmla="*/ 664 h 1150"/>
                    <a:gd name="T68" fmla="*/ 8 w 8"/>
                    <a:gd name="T69" fmla="*/ 665 h 1150"/>
                    <a:gd name="T70" fmla="*/ 1 w 8"/>
                    <a:gd name="T71" fmla="*/ 741 h 1150"/>
                    <a:gd name="T72" fmla="*/ 6 w 8"/>
                    <a:gd name="T73" fmla="*/ 713 h 1150"/>
                    <a:gd name="T74" fmla="*/ 7 w 8"/>
                    <a:gd name="T75" fmla="*/ 792 h 1150"/>
                    <a:gd name="T76" fmla="*/ 1 w 8"/>
                    <a:gd name="T77" fmla="*/ 767 h 1150"/>
                    <a:gd name="T78" fmla="*/ 8 w 8"/>
                    <a:gd name="T79" fmla="*/ 768 h 1150"/>
                    <a:gd name="T80" fmla="*/ 1 w 8"/>
                    <a:gd name="T81" fmla="*/ 844 h 1150"/>
                    <a:gd name="T82" fmla="*/ 6 w 8"/>
                    <a:gd name="T83" fmla="*/ 816 h 1150"/>
                    <a:gd name="T84" fmla="*/ 7 w 8"/>
                    <a:gd name="T85" fmla="*/ 894 h 1150"/>
                    <a:gd name="T86" fmla="*/ 1 w 8"/>
                    <a:gd name="T87" fmla="*/ 868 h 1150"/>
                    <a:gd name="T88" fmla="*/ 8 w 8"/>
                    <a:gd name="T89" fmla="*/ 869 h 1150"/>
                    <a:gd name="T90" fmla="*/ 1 w 8"/>
                    <a:gd name="T91" fmla="*/ 945 h 1150"/>
                    <a:gd name="T92" fmla="*/ 6 w 8"/>
                    <a:gd name="T93" fmla="*/ 917 h 1150"/>
                    <a:gd name="T94" fmla="*/ 7 w 8"/>
                    <a:gd name="T95" fmla="*/ 996 h 1150"/>
                    <a:gd name="T96" fmla="*/ 1 w 8"/>
                    <a:gd name="T97" fmla="*/ 971 h 1150"/>
                    <a:gd name="T98" fmla="*/ 8 w 8"/>
                    <a:gd name="T99" fmla="*/ 972 h 1150"/>
                    <a:gd name="T100" fmla="*/ 1 w 8"/>
                    <a:gd name="T101" fmla="*/ 1047 h 1150"/>
                    <a:gd name="T102" fmla="*/ 6 w 8"/>
                    <a:gd name="T103" fmla="*/ 1019 h 1150"/>
                    <a:gd name="T104" fmla="*/ 7 w 8"/>
                    <a:gd name="T105" fmla="*/ 1098 h 1150"/>
                    <a:gd name="T106" fmla="*/ 1 w 8"/>
                    <a:gd name="T107" fmla="*/ 1072 h 1150"/>
                    <a:gd name="T108" fmla="*/ 8 w 8"/>
                    <a:gd name="T109" fmla="*/ 1073 h 1150"/>
                    <a:gd name="T110" fmla="*/ 1 w 8"/>
                    <a:gd name="T111" fmla="*/ 1149 h 1150"/>
                    <a:gd name="T112" fmla="*/ 6 w 8"/>
                    <a:gd name="T113" fmla="*/ 1121 h 1150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8" h="1150">
                      <a:moveTo>
                        <a:pt x="8" y="3"/>
                      </a:moveTo>
                      <a:lnTo>
                        <a:pt x="8" y="24"/>
                      </a:lnTo>
                      <a:lnTo>
                        <a:pt x="7" y="27"/>
                      </a:lnTo>
                      <a:lnTo>
                        <a:pt x="7" y="28"/>
                      </a:lnTo>
                      <a:lnTo>
                        <a:pt x="6" y="28"/>
                      </a:lnTo>
                      <a:lnTo>
                        <a:pt x="3" y="29"/>
                      </a:lnTo>
                      <a:lnTo>
                        <a:pt x="2" y="28"/>
                      </a:lnTo>
                      <a:lnTo>
                        <a:pt x="1" y="28"/>
                      </a:lnTo>
                      <a:lnTo>
                        <a:pt x="1" y="27"/>
                      </a:lnTo>
                      <a:lnTo>
                        <a:pt x="0" y="24"/>
                      </a:lnTo>
                      <a:lnTo>
                        <a:pt x="0" y="3"/>
                      </a:lnTo>
                      <a:lnTo>
                        <a:pt x="1" y="1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6" y="0"/>
                      </a:lnTo>
                      <a:lnTo>
                        <a:pt x="7" y="0"/>
                      </a:lnTo>
                      <a:lnTo>
                        <a:pt x="7" y="1"/>
                      </a:lnTo>
                      <a:lnTo>
                        <a:pt x="8" y="3"/>
                      </a:lnTo>
                      <a:close/>
                      <a:moveTo>
                        <a:pt x="8" y="53"/>
                      </a:moveTo>
                      <a:lnTo>
                        <a:pt x="8" y="76"/>
                      </a:lnTo>
                      <a:lnTo>
                        <a:pt x="7" y="77"/>
                      </a:lnTo>
                      <a:lnTo>
                        <a:pt x="7" y="78"/>
                      </a:lnTo>
                      <a:lnTo>
                        <a:pt x="6" y="79"/>
                      </a:lnTo>
                      <a:lnTo>
                        <a:pt x="3" y="79"/>
                      </a:lnTo>
                      <a:lnTo>
                        <a:pt x="2" y="79"/>
                      </a:lnTo>
                      <a:lnTo>
                        <a:pt x="1" y="78"/>
                      </a:lnTo>
                      <a:lnTo>
                        <a:pt x="1" y="77"/>
                      </a:lnTo>
                      <a:lnTo>
                        <a:pt x="0" y="76"/>
                      </a:lnTo>
                      <a:lnTo>
                        <a:pt x="0" y="53"/>
                      </a:lnTo>
                      <a:lnTo>
                        <a:pt x="1" y="52"/>
                      </a:lnTo>
                      <a:lnTo>
                        <a:pt x="1" y="51"/>
                      </a:lnTo>
                      <a:lnTo>
                        <a:pt x="2" y="51"/>
                      </a:lnTo>
                      <a:lnTo>
                        <a:pt x="3" y="50"/>
                      </a:lnTo>
                      <a:lnTo>
                        <a:pt x="6" y="51"/>
                      </a:lnTo>
                      <a:lnTo>
                        <a:pt x="7" y="51"/>
                      </a:lnTo>
                      <a:lnTo>
                        <a:pt x="7" y="52"/>
                      </a:lnTo>
                      <a:lnTo>
                        <a:pt x="8" y="53"/>
                      </a:lnTo>
                      <a:close/>
                      <a:moveTo>
                        <a:pt x="8" y="105"/>
                      </a:moveTo>
                      <a:lnTo>
                        <a:pt x="8" y="127"/>
                      </a:lnTo>
                      <a:lnTo>
                        <a:pt x="7" y="128"/>
                      </a:lnTo>
                      <a:lnTo>
                        <a:pt x="7" y="129"/>
                      </a:lnTo>
                      <a:lnTo>
                        <a:pt x="6" y="130"/>
                      </a:lnTo>
                      <a:lnTo>
                        <a:pt x="3" y="130"/>
                      </a:lnTo>
                      <a:lnTo>
                        <a:pt x="2" y="130"/>
                      </a:lnTo>
                      <a:lnTo>
                        <a:pt x="1" y="129"/>
                      </a:lnTo>
                      <a:lnTo>
                        <a:pt x="1" y="128"/>
                      </a:lnTo>
                      <a:lnTo>
                        <a:pt x="0" y="127"/>
                      </a:lnTo>
                      <a:lnTo>
                        <a:pt x="0" y="105"/>
                      </a:lnTo>
                      <a:lnTo>
                        <a:pt x="1" y="104"/>
                      </a:lnTo>
                      <a:lnTo>
                        <a:pt x="1" y="102"/>
                      </a:lnTo>
                      <a:lnTo>
                        <a:pt x="2" y="101"/>
                      </a:lnTo>
                      <a:lnTo>
                        <a:pt x="3" y="101"/>
                      </a:lnTo>
                      <a:lnTo>
                        <a:pt x="6" y="101"/>
                      </a:lnTo>
                      <a:lnTo>
                        <a:pt x="7" y="102"/>
                      </a:lnTo>
                      <a:lnTo>
                        <a:pt x="7" y="104"/>
                      </a:lnTo>
                      <a:lnTo>
                        <a:pt x="8" y="105"/>
                      </a:lnTo>
                      <a:close/>
                      <a:moveTo>
                        <a:pt x="8" y="156"/>
                      </a:moveTo>
                      <a:lnTo>
                        <a:pt x="8" y="178"/>
                      </a:lnTo>
                      <a:lnTo>
                        <a:pt x="7" y="179"/>
                      </a:lnTo>
                      <a:lnTo>
                        <a:pt x="7" y="180"/>
                      </a:lnTo>
                      <a:lnTo>
                        <a:pt x="6" y="182"/>
                      </a:lnTo>
                      <a:lnTo>
                        <a:pt x="3" y="182"/>
                      </a:lnTo>
                      <a:lnTo>
                        <a:pt x="2" y="182"/>
                      </a:lnTo>
                      <a:lnTo>
                        <a:pt x="1" y="180"/>
                      </a:lnTo>
                      <a:lnTo>
                        <a:pt x="1" y="179"/>
                      </a:lnTo>
                      <a:lnTo>
                        <a:pt x="0" y="178"/>
                      </a:lnTo>
                      <a:lnTo>
                        <a:pt x="0" y="156"/>
                      </a:lnTo>
                      <a:lnTo>
                        <a:pt x="1" y="155"/>
                      </a:lnTo>
                      <a:lnTo>
                        <a:pt x="1" y="154"/>
                      </a:lnTo>
                      <a:lnTo>
                        <a:pt x="2" y="152"/>
                      </a:lnTo>
                      <a:lnTo>
                        <a:pt x="3" y="152"/>
                      </a:lnTo>
                      <a:lnTo>
                        <a:pt x="6" y="152"/>
                      </a:lnTo>
                      <a:lnTo>
                        <a:pt x="7" y="154"/>
                      </a:lnTo>
                      <a:lnTo>
                        <a:pt x="7" y="155"/>
                      </a:lnTo>
                      <a:lnTo>
                        <a:pt x="8" y="156"/>
                      </a:lnTo>
                      <a:close/>
                      <a:moveTo>
                        <a:pt x="8" y="207"/>
                      </a:moveTo>
                      <a:lnTo>
                        <a:pt x="8" y="228"/>
                      </a:lnTo>
                      <a:lnTo>
                        <a:pt x="7" y="231"/>
                      </a:lnTo>
                      <a:lnTo>
                        <a:pt x="7" y="232"/>
                      </a:lnTo>
                      <a:lnTo>
                        <a:pt x="6" y="232"/>
                      </a:lnTo>
                      <a:lnTo>
                        <a:pt x="3" y="233"/>
                      </a:lnTo>
                      <a:lnTo>
                        <a:pt x="2" y="232"/>
                      </a:lnTo>
                      <a:lnTo>
                        <a:pt x="1" y="232"/>
                      </a:lnTo>
                      <a:lnTo>
                        <a:pt x="1" y="231"/>
                      </a:lnTo>
                      <a:lnTo>
                        <a:pt x="0" y="228"/>
                      </a:lnTo>
                      <a:lnTo>
                        <a:pt x="0" y="207"/>
                      </a:lnTo>
                      <a:lnTo>
                        <a:pt x="1" y="205"/>
                      </a:lnTo>
                      <a:lnTo>
                        <a:pt x="1" y="204"/>
                      </a:lnTo>
                      <a:lnTo>
                        <a:pt x="2" y="204"/>
                      </a:lnTo>
                      <a:lnTo>
                        <a:pt x="3" y="204"/>
                      </a:lnTo>
                      <a:lnTo>
                        <a:pt x="6" y="204"/>
                      </a:lnTo>
                      <a:lnTo>
                        <a:pt x="7" y="204"/>
                      </a:lnTo>
                      <a:lnTo>
                        <a:pt x="7" y="205"/>
                      </a:lnTo>
                      <a:lnTo>
                        <a:pt x="8" y="207"/>
                      </a:lnTo>
                      <a:close/>
                      <a:moveTo>
                        <a:pt x="8" y="257"/>
                      </a:moveTo>
                      <a:lnTo>
                        <a:pt x="8" y="279"/>
                      </a:lnTo>
                      <a:lnTo>
                        <a:pt x="7" y="281"/>
                      </a:lnTo>
                      <a:lnTo>
                        <a:pt x="7" y="282"/>
                      </a:lnTo>
                      <a:lnTo>
                        <a:pt x="6" y="283"/>
                      </a:lnTo>
                      <a:lnTo>
                        <a:pt x="3" y="283"/>
                      </a:lnTo>
                      <a:lnTo>
                        <a:pt x="2" y="283"/>
                      </a:lnTo>
                      <a:lnTo>
                        <a:pt x="1" y="282"/>
                      </a:lnTo>
                      <a:lnTo>
                        <a:pt x="1" y="281"/>
                      </a:lnTo>
                      <a:lnTo>
                        <a:pt x="0" y="279"/>
                      </a:lnTo>
                      <a:lnTo>
                        <a:pt x="0" y="257"/>
                      </a:lnTo>
                      <a:lnTo>
                        <a:pt x="1" y="256"/>
                      </a:lnTo>
                      <a:lnTo>
                        <a:pt x="1" y="255"/>
                      </a:lnTo>
                      <a:lnTo>
                        <a:pt x="2" y="255"/>
                      </a:lnTo>
                      <a:lnTo>
                        <a:pt x="3" y="254"/>
                      </a:lnTo>
                      <a:lnTo>
                        <a:pt x="6" y="255"/>
                      </a:lnTo>
                      <a:lnTo>
                        <a:pt x="7" y="255"/>
                      </a:lnTo>
                      <a:lnTo>
                        <a:pt x="7" y="256"/>
                      </a:lnTo>
                      <a:lnTo>
                        <a:pt x="8" y="257"/>
                      </a:lnTo>
                      <a:close/>
                      <a:moveTo>
                        <a:pt x="8" y="309"/>
                      </a:moveTo>
                      <a:lnTo>
                        <a:pt x="8" y="331"/>
                      </a:lnTo>
                      <a:lnTo>
                        <a:pt x="7" y="332"/>
                      </a:lnTo>
                      <a:lnTo>
                        <a:pt x="7" y="333"/>
                      </a:lnTo>
                      <a:lnTo>
                        <a:pt x="6" y="334"/>
                      </a:lnTo>
                      <a:lnTo>
                        <a:pt x="3" y="334"/>
                      </a:lnTo>
                      <a:lnTo>
                        <a:pt x="2" y="334"/>
                      </a:lnTo>
                      <a:lnTo>
                        <a:pt x="1" y="333"/>
                      </a:lnTo>
                      <a:lnTo>
                        <a:pt x="1" y="332"/>
                      </a:lnTo>
                      <a:lnTo>
                        <a:pt x="0" y="331"/>
                      </a:lnTo>
                      <a:lnTo>
                        <a:pt x="0" y="309"/>
                      </a:lnTo>
                      <a:lnTo>
                        <a:pt x="1" y="307"/>
                      </a:lnTo>
                      <a:lnTo>
                        <a:pt x="1" y="306"/>
                      </a:lnTo>
                      <a:lnTo>
                        <a:pt x="2" y="305"/>
                      </a:lnTo>
                      <a:lnTo>
                        <a:pt x="3" y="305"/>
                      </a:lnTo>
                      <a:lnTo>
                        <a:pt x="6" y="305"/>
                      </a:lnTo>
                      <a:lnTo>
                        <a:pt x="7" y="306"/>
                      </a:lnTo>
                      <a:lnTo>
                        <a:pt x="7" y="307"/>
                      </a:lnTo>
                      <a:lnTo>
                        <a:pt x="8" y="309"/>
                      </a:lnTo>
                      <a:close/>
                      <a:moveTo>
                        <a:pt x="8" y="360"/>
                      </a:moveTo>
                      <a:lnTo>
                        <a:pt x="8" y="382"/>
                      </a:lnTo>
                      <a:lnTo>
                        <a:pt x="7" y="383"/>
                      </a:lnTo>
                      <a:lnTo>
                        <a:pt x="7" y="384"/>
                      </a:lnTo>
                      <a:lnTo>
                        <a:pt x="6" y="386"/>
                      </a:lnTo>
                      <a:lnTo>
                        <a:pt x="3" y="386"/>
                      </a:lnTo>
                      <a:lnTo>
                        <a:pt x="2" y="386"/>
                      </a:lnTo>
                      <a:lnTo>
                        <a:pt x="1" y="384"/>
                      </a:lnTo>
                      <a:lnTo>
                        <a:pt x="1" y="383"/>
                      </a:lnTo>
                      <a:lnTo>
                        <a:pt x="0" y="382"/>
                      </a:lnTo>
                      <a:lnTo>
                        <a:pt x="0" y="360"/>
                      </a:lnTo>
                      <a:lnTo>
                        <a:pt x="1" y="359"/>
                      </a:lnTo>
                      <a:lnTo>
                        <a:pt x="1" y="358"/>
                      </a:lnTo>
                      <a:lnTo>
                        <a:pt x="2" y="356"/>
                      </a:lnTo>
                      <a:lnTo>
                        <a:pt x="3" y="356"/>
                      </a:lnTo>
                      <a:lnTo>
                        <a:pt x="6" y="356"/>
                      </a:lnTo>
                      <a:lnTo>
                        <a:pt x="7" y="358"/>
                      </a:lnTo>
                      <a:lnTo>
                        <a:pt x="7" y="359"/>
                      </a:lnTo>
                      <a:lnTo>
                        <a:pt x="8" y="360"/>
                      </a:lnTo>
                      <a:close/>
                      <a:moveTo>
                        <a:pt x="8" y="411"/>
                      </a:moveTo>
                      <a:lnTo>
                        <a:pt x="8" y="432"/>
                      </a:lnTo>
                      <a:lnTo>
                        <a:pt x="7" y="434"/>
                      </a:lnTo>
                      <a:lnTo>
                        <a:pt x="7" y="436"/>
                      </a:lnTo>
                      <a:lnTo>
                        <a:pt x="6" y="436"/>
                      </a:lnTo>
                      <a:lnTo>
                        <a:pt x="3" y="437"/>
                      </a:lnTo>
                      <a:lnTo>
                        <a:pt x="2" y="436"/>
                      </a:lnTo>
                      <a:lnTo>
                        <a:pt x="1" y="436"/>
                      </a:lnTo>
                      <a:lnTo>
                        <a:pt x="1" y="434"/>
                      </a:lnTo>
                      <a:lnTo>
                        <a:pt x="0" y="432"/>
                      </a:lnTo>
                      <a:lnTo>
                        <a:pt x="0" y="411"/>
                      </a:lnTo>
                      <a:lnTo>
                        <a:pt x="1" y="409"/>
                      </a:lnTo>
                      <a:lnTo>
                        <a:pt x="1" y="408"/>
                      </a:lnTo>
                      <a:lnTo>
                        <a:pt x="2" y="408"/>
                      </a:lnTo>
                      <a:lnTo>
                        <a:pt x="3" y="408"/>
                      </a:lnTo>
                      <a:lnTo>
                        <a:pt x="6" y="408"/>
                      </a:lnTo>
                      <a:lnTo>
                        <a:pt x="7" y="408"/>
                      </a:lnTo>
                      <a:lnTo>
                        <a:pt x="7" y="409"/>
                      </a:lnTo>
                      <a:lnTo>
                        <a:pt x="8" y="411"/>
                      </a:lnTo>
                      <a:close/>
                      <a:moveTo>
                        <a:pt x="8" y="461"/>
                      </a:moveTo>
                      <a:lnTo>
                        <a:pt x="8" y="483"/>
                      </a:lnTo>
                      <a:lnTo>
                        <a:pt x="7" y="485"/>
                      </a:lnTo>
                      <a:lnTo>
                        <a:pt x="7" y="486"/>
                      </a:lnTo>
                      <a:lnTo>
                        <a:pt x="6" y="487"/>
                      </a:lnTo>
                      <a:lnTo>
                        <a:pt x="3" y="487"/>
                      </a:lnTo>
                      <a:lnTo>
                        <a:pt x="2" y="487"/>
                      </a:lnTo>
                      <a:lnTo>
                        <a:pt x="1" y="486"/>
                      </a:lnTo>
                      <a:lnTo>
                        <a:pt x="1" y="485"/>
                      </a:lnTo>
                      <a:lnTo>
                        <a:pt x="0" y="483"/>
                      </a:lnTo>
                      <a:lnTo>
                        <a:pt x="0" y="461"/>
                      </a:lnTo>
                      <a:lnTo>
                        <a:pt x="1" y="460"/>
                      </a:lnTo>
                      <a:lnTo>
                        <a:pt x="1" y="459"/>
                      </a:lnTo>
                      <a:lnTo>
                        <a:pt x="2" y="459"/>
                      </a:lnTo>
                      <a:lnTo>
                        <a:pt x="3" y="458"/>
                      </a:lnTo>
                      <a:lnTo>
                        <a:pt x="6" y="459"/>
                      </a:lnTo>
                      <a:lnTo>
                        <a:pt x="7" y="459"/>
                      </a:lnTo>
                      <a:lnTo>
                        <a:pt x="7" y="460"/>
                      </a:lnTo>
                      <a:lnTo>
                        <a:pt x="8" y="461"/>
                      </a:lnTo>
                      <a:close/>
                      <a:moveTo>
                        <a:pt x="8" y="513"/>
                      </a:moveTo>
                      <a:lnTo>
                        <a:pt x="8" y="535"/>
                      </a:lnTo>
                      <a:lnTo>
                        <a:pt x="7" y="536"/>
                      </a:lnTo>
                      <a:lnTo>
                        <a:pt x="7" y="537"/>
                      </a:lnTo>
                      <a:lnTo>
                        <a:pt x="6" y="538"/>
                      </a:lnTo>
                      <a:lnTo>
                        <a:pt x="3" y="538"/>
                      </a:lnTo>
                      <a:lnTo>
                        <a:pt x="2" y="538"/>
                      </a:lnTo>
                      <a:lnTo>
                        <a:pt x="1" y="537"/>
                      </a:lnTo>
                      <a:lnTo>
                        <a:pt x="1" y="536"/>
                      </a:lnTo>
                      <a:lnTo>
                        <a:pt x="0" y="535"/>
                      </a:lnTo>
                      <a:lnTo>
                        <a:pt x="0" y="513"/>
                      </a:lnTo>
                      <a:lnTo>
                        <a:pt x="1" y="511"/>
                      </a:lnTo>
                      <a:lnTo>
                        <a:pt x="1" y="510"/>
                      </a:lnTo>
                      <a:lnTo>
                        <a:pt x="2" y="509"/>
                      </a:lnTo>
                      <a:lnTo>
                        <a:pt x="3" y="509"/>
                      </a:lnTo>
                      <a:lnTo>
                        <a:pt x="6" y="509"/>
                      </a:lnTo>
                      <a:lnTo>
                        <a:pt x="7" y="510"/>
                      </a:lnTo>
                      <a:lnTo>
                        <a:pt x="7" y="511"/>
                      </a:lnTo>
                      <a:lnTo>
                        <a:pt x="8" y="513"/>
                      </a:lnTo>
                      <a:close/>
                      <a:moveTo>
                        <a:pt x="8" y="564"/>
                      </a:moveTo>
                      <a:lnTo>
                        <a:pt x="8" y="586"/>
                      </a:lnTo>
                      <a:lnTo>
                        <a:pt x="7" y="587"/>
                      </a:lnTo>
                      <a:lnTo>
                        <a:pt x="7" y="588"/>
                      </a:lnTo>
                      <a:lnTo>
                        <a:pt x="6" y="589"/>
                      </a:lnTo>
                      <a:lnTo>
                        <a:pt x="3" y="589"/>
                      </a:lnTo>
                      <a:lnTo>
                        <a:pt x="2" y="589"/>
                      </a:lnTo>
                      <a:lnTo>
                        <a:pt x="1" y="588"/>
                      </a:lnTo>
                      <a:lnTo>
                        <a:pt x="1" y="587"/>
                      </a:lnTo>
                      <a:lnTo>
                        <a:pt x="0" y="586"/>
                      </a:lnTo>
                      <a:lnTo>
                        <a:pt x="0" y="564"/>
                      </a:lnTo>
                      <a:lnTo>
                        <a:pt x="1" y="563"/>
                      </a:lnTo>
                      <a:lnTo>
                        <a:pt x="1" y="562"/>
                      </a:lnTo>
                      <a:lnTo>
                        <a:pt x="2" y="560"/>
                      </a:lnTo>
                      <a:lnTo>
                        <a:pt x="3" y="560"/>
                      </a:lnTo>
                      <a:lnTo>
                        <a:pt x="6" y="560"/>
                      </a:lnTo>
                      <a:lnTo>
                        <a:pt x="7" y="562"/>
                      </a:lnTo>
                      <a:lnTo>
                        <a:pt x="7" y="563"/>
                      </a:lnTo>
                      <a:lnTo>
                        <a:pt x="8" y="564"/>
                      </a:lnTo>
                      <a:close/>
                      <a:moveTo>
                        <a:pt x="8" y="615"/>
                      </a:moveTo>
                      <a:lnTo>
                        <a:pt x="8" y="636"/>
                      </a:lnTo>
                      <a:lnTo>
                        <a:pt x="7" y="638"/>
                      </a:lnTo>
                      <a:lnTo>
                        <a:pt x="7" y="640"/>
                      </a:lnTo>
                      <a:lnTo>
                        <a:pt x="6" y="640"/>
                      </a:lnTo>
                      <a:lnTo>
                        <a:pt x="3" y="641"/>
                      </a:lnTo>
                      <a:lnTo>
                        <a:pt x="2" y="640"/>
                      </a:lnTo>
                      <a:lnTo>
                        <a:pt x="1" y="640"/>
                      </a:lnTo>
                      <a:lnTo>
                        <a:pt x="1" y="638"/>
                      </a:lnTo>
                      <a:lnTo>
                        <a:pt x="0" y="636"/>
                      </a:lnTo>
                      <a:lnTo>
                        <a:pt x="0" y="615"/>
                      </a:lnTo>
                      <a:lnTo>
                        <a:pt x="1" y="613"/>
                      </a:lnTo>
                      <a:lnTo>
                        <a:pt x="1" y="612"/>
                      </a:lnTo>
                      <a:lnTo>
                        <a:pt x="2" y="612"/>
                      </a:lnTo>
                      <a:lnTo>
                        <a:pt x="3" y="612"/>
                      </a:lnTo>
                      <a:lnTo>
                        <a:pt x="6" y="612"/>
                      </a:lnTo>
                      <a:lnTo>
                        <a:pt x="7" y="612"/>
                      </a:lnTo>
                      <a:lnTo>
                        <a:pt x="7" y="613"/>
                      </a:lnTo>
                      <a:lnTo>
                        <a:pt x="8" y="615"/>
                      </a:lnTo>
                      <a:close/>
                      <a:moveTo>
                        <a:pt x="8" y="665"/>
                      </a:moveTo>
                      <a:lnTo>
                        <a:pt x="8" y="687"/>
                      </a:lnTo>
                      <a:lnTo>
                        <a:pt x="7" y="689"/>
                      </a:lnTo>
                      <a:lnTo>
                        <a:pt x="7" y="690"/>
                      </a:lnTo>
                      <a:lnTo>
                        <a:pt x="6" y="691"/>
                      </a:lnTo>
                      <a:lnTo>
                        <a:pt x="3" y="691"/>
                      </a:lnTo>
                      <a:lnTo>
                        <a:pt x="2" y="691"/>
                      </a:lnTo>
                      <a:lnTo>
                        <a:pt x="1" y="690"/>
                      </a:lnTo>
                      <a:lnTo>
                        <a:pt x="1" y="689"/>
                      </a:lnTo>
                      <a:lnTo>
                        <a:pt x="0" y="687"/>
                      </a:lnTo>
                      <a:lnTo>
                        <a:pt x="0" y="665"/>
                      </a:lnTo>
                      <a:lnTo>
                        <a:pt x="1" y="664"/>
                      </a:lnTo>
                      <a:lnTo>
                        <a:pt x="1" y="663"/>
                      </a:lnTo>
                      <a:lnTo>
                        <a:pt x="2" y="663"/>
                      </a:lnTo>
                      <a:lnTo>
                        <a:pt x="3" y="662"/>
                      </a:lnTo>
                      <a:lnTo>
                        <a:pt x="6" y="663"/>
                      </a:lnTo>
                      <a:lnTo>
                        <a:pt x="7" y="663"/>
                      </a:lnTo>
                      <a:lnTo>
                        <a:pt x="7" y="664"/>
                      </a:lnTo>
                      <a:lnTo>
                        <a:pt x="8" y="665"/>
                      </a:lnTo>
                      <a:close/>
                      <a:moveTo>
                        <a:pt x="8" y="716"/>
                      </a:moveTo>
                      <a:lnTo>
                        <a:pt x="8" y="739"/>
                      </a:lnTo>
                      <a:lnTo>
                        <a:pt x="7" y="740"/>
                      </a:lnTo>
                      <a:lnTo>
                        <a:pt x="7" y="741"/>
                      </a:lnTo>
                      <a:lnTo>
                        <a:pt x="6" y="742"/>
                      </a:lnTo>
                      <a:lnTo>
                        <a:pt x="3" y="742"/>
                      </a:lnTo>
                      <a:lnTo>
                        <a:pt x="2" y="742"/>
                      </a:lnTo>
                      <a:lnTo>
                        <a:pt x="1" y="741"/>
                      </a:lnTo>
                      <a:lnTo>
                        <a:pt x="1" y="740"/>
                      </a:lnTo>
                      <a:lnTo>
                        <a:pt x="0" y="739"/>
                      </a:lnTo>
                      <a:lnTo>
                        <a:pt x="0" y="716"/>
                      </a:lnTo>
                      <a:lnTo>
                        <a:pt x="1" y="715"/>
                      </a:lnTo>
                      <a:lnTo>
                        <a:pt x="1" y="714"/>
                      </a:lnTo>
                      <a:lnTo>
                        <a:pt x="2" y="713"/>
                      </a:lnTo>
                      <a:lnTo>
                        <a:pt x="3" y="713"/>
                      </a:lnTo>
                      <a:lnTo>
                        <a:pt x="6" y="713"/>
                      </a:lnTo>
                      <a:lnTo>
                        <a:pt x="7" y="714"/>
                      </a:lnTo>
                      <a:lnTo>
                        <a:pt x="7" y="715"/>
                      </a:lnTo>
                      <a:lnTo>
                        <a:pt x="8" y="716"/>
                      </a:lnTo>
                      <a:close/>
                      <a:moveTo>
                        <a:pt x="8" y="768"/>
                      </a:moveTo>
                      <a:lnTo>
                        <a:pt x="8" y="790"/>
                      </a:lnTo>
                      <a:lnTo>
                        <a:pt x="7" y="791"/>
                      </a:lnTo>
                      <a:lnTo>
                        <a:pt x="7" y="792"/>
                      </a:lnTo>
                      <a:lnTo>
                        <a:pt x="6" y="793"/>
                      </a:lnTo>
                      <a:lnTo>
                        <a:pt x="3" y="793"/>
                      </a:lnTo>
                      <a:lnTo>
                        <a:pt x="2" y="793"/>
                      </a:lnTo>
                      <a:lnTo>
                        <a:pt x="1" y="792"/>
                      </a:lnTo>
                      <a:lnTo>
                        <a:pt x="1" y="791"/>
                      </a:lnTo>
                      <a:lnTo>
                        <a:pt x="0" y="790"/>
                      </a:lnTo>
                      <a:lnTo>
                        <a:pt x="0" y="768"/>
                      </a:lnTo>
                      <a:lnTo>
                        <a:pt x="1" y="767"/>
                      </a:lnTo>
                      <a:lnTo>
                        <a:pt x="1" y="765"/>
                      </a:lnTo>
                      <a:lnTo>
                        <a:pt x="2" y="764"/>
                      </a:lnTo>
                      <a:lnTo>
                        <a:pt x="3" y="764"/>
                      </a:lnTo>
                      <a:lnTo>
                        <a:pt x="6" y="764"/>
                      </a:lnTo>
                      <a:lnTo>
                        <a:pt x="7" y="765"/>
                      </a:lnTo>
                      <a:lnTo>
                        <a:pt x="7" y="767"/>
                      </a:lnTo>
                      <a:lnTo>
                        <a:pt x="8" y="768"/>
                      </a:lnTo>
                      <a:close/>
                      <a:moveTo>
                        <a:pt x="8" y="819"/>
                      </a:moveTo>
                      <a:lnTo>
                        <a:pt x="8" y="840"/>
                      </a:lnTo>
                      <a:lnTo>
                        <a:pt x="7" y="842"/>
                      </a:lnTo>
                      <a:lnTo>
                        <a:pt x="7" y="844"/>
                      </a:lnTo>
                      <a:lnTo>
                        <a:pt x="6" y="844"/>
                      </a:lnTo>
                      <a:lnTo>
                        <a:pt x="3" y="845"/>
                      </a:lnTo>
                      <a:lnTo>
                        <a:pt x="2" y="844"/>
                      </a:lnTo>
                      <a:lnTo>
                        <a:pt x="1" y="844"/>
                      </a:lnTo>
                      <a:lnTo>
                        <a:pt x="1" y="842"/>
                      </a:lnTo>
                      <a:lnTo>
                        <a:pt x="0" y="840"/>
                      </a:lnTo>
                      <a:lnTo>
                        <a:pt x="0" y="819"/>
                      </a:lnTo>
                      <a:lnTo>
                        <a:pt x="1" y="817"/>
                      </a:lnTo>
                      <a:lnTo>
                        <a:pt x="1" y="816"/>
                      </a:lnTo>
                      <a:lnTo>
                        <a:pt x="2" y="816"/>
                      </a:lnTo>
                      <a:lnTo>
                        <a:pt x="3" y="816"/>
                      </a:lnTo>
                      <a:lnTo>
                        <a:pt x="6" y="816"/>
                      </a:lnTo>
                      <a:lnTo>
                        <a:pt x="7" y="816"/>
                      </a:lnTo>
                      <a:lnTo>
                        <a:pt x="7" y="817"/>
                      </a:lnTo>
                      <a:lnTo>
                        <a:pt x="8" y="819"/>
                      </a:lnTo>
                      <a:close/>
                      <a:moveTo>
                        <a:pt x="8" y="869"/>
                      </a:moveTo>
                      <a:lnTo>
                        <a:pt x="8" y="891"/>
                      </a:lnTo>
                      <a:lnTo>
                        <a:pt x="7" y="892"/>
                      </a:lnTo>
                      <a:lnTo>
                        <a:pt x="7" y="894"/>
                      </a:lnTo>
                      <a:lnTo>
                        <a:pt x="6" y="895"/>
                      </a:lnTo>
                      <a:lnTo>
                        <a:pt x="3" y="895"/>
                      </a:lnTo>
                      <a:lnTo>
                        <a:pt x="2" y="895"/>
                      </a:lnTo>
                      <a:lnTo>
                        <a:pt x="1" y="894"/>
                      </a:lnTo>
                      <a:lnTo>
                        <a:pt x="1" y="892"/>
                      </a:lnTo>
                      <a:lnTo>
                        <a:pt x="0" y="891"/>
                      </a:lnTo>
                      <a:lnTo>
                        <a:pt x="0" y="869"/>
                      </a:lnTo>
                      <a:lnTo>
                        <a:pt x="1" y="868"/>
                      </a:lnTo>
                      <a:lnTo>
                        <a:pt x="1" y="867"/>
                      </a:lnTo>
                      <a:lnTo>
                        <a:pt x="2" y="867"/>
                      </a:lnTo>
                      <a:lnTo>
                        <a:pt x="3" y="866"/>
                      </a:lnTo>
                      <a:lnTo>
                        <a:pt x="6" y="867"/>
                      </a:lnTo>
                      <a:lnTo>
                        <a:pt x="7" y="867"/>
                      </a:lnTo>
                      <a:lnTo>
                        <a:pt x="7" y="868"/>
                      </a:lnTo>
                      <a:lnTo>
                        <a:pt x="8" y="869"/>
                      </a:lnTo>
                      <a:close/>
                      <a:moveTo>
                        <a:pt x="8" y="920"/>
                      </a:moveTo>
                      <a:lnTo>
                        <a:pt x="8" y="943"/>
                      </a:lnTo>
                      <a:lnTo>
                        <a:pt x="7" y="944"/>
                      </a:lnTo>
                      <a:lnTo>
                        <a:pt x="7" y="945"/>
                      </a:lnTo>
                      <a:lnTo>
                        <a:pt x="6" y="946"/>
                      </a:lnTo>
                      <a:lnTo>
                        <a:pt x="3" y="946"/>
                      </a:lnTo>
                      <a:lnTo>
                        <a:pt x="2" y="946"/>
                      </a:lnTo>
                      <a:lnTo>
                        <a:pt x="1" y="945"/>
                      </a:lnTo>
                      <a:lnTo>
                        <a:pt x="1" y="944"/>
                      </a:lnTo>
                      <a:lnTo>
                        <a:pt x="0" y="943"/>
                      </a:lnTo>
                      <a:lnTo>
                        <a:pt x="0" y="920"/>
                      </a:lnTo>
                      <a:lnTo>
                        <a:pt x="1" y="919"/>
                      </a:lnTo>
                      <a:lnTo>
                        <a:pt x="1" y="918"/>
                      </a:lnTo>
                      <a:lnTo>
                        <a:pt x="2" y="917"/>
                      </a:lnTo>
                      <a:lnTo>
                        <a:pt x="3" y="917"/>
                      </a:lnTo>
                      <a:lnTo>
                        <a:pt x="6" y="917"/>
                      </a:lnTo>
                      <a:lnTo>
                        <a:pt x="7" y="918"/>
                      </a:lnTo>
                      <a:lnTo>
                        <a:pt x="7" y="919"/>
                      </a:lnTo>
                      <a:lnTo>
                        <a:pt x="8" y="920"/>
                      </a:lnTo>
                      <a:close/>
                      <a:moveTo>
                        <a:pt x="8" y="972"/>
                      </a:moveTo>
                      <a:lnTo>
                        <a:pt x="8" y="994"/>
                      </a:lnTo>
                      <a:lnTo>
                        <a:pt x="7" y="995"/>
                      </a:lnTo>
                      <a:lnTo>
                        <a:pt x="7" y="996"/>
                      </a:lnTo>
                      <a:lnTo>
                        <a:pt x="6" y="997"/>
                      </a:lnTo>
                      <a:lnTo>
                        <a:pt x="3" y="997"/>
                      </a:lnTo>
                      <a:lnTo>
                        <a:pt x="2" y="997"/>
                      </a:lnTo>
                      <a:lnTo>
                        <a:pt x="1" y="996"/>
                      </a:lnTo>
                      <a:lnTo>
                        <a:pt x="1" y="995"/>
                      </a:lnTo>
                      <a:lnTo>
                        <a:pt x="0" y="994"/>
                      </a:lnTo>
                      <a:lnTo>
                        <a:pt x="0" y="972"/>
                      </a:lnTo>
                      <a:lnTo>
                        <a:pt x="1" y="971"/>
                      </a:lnTo>
                      <a:lnTo>
                        <a:pt x="1" y="969"/>
                      </a:lnTo>
                      <a:lnTo>
                        <a:pt x="2" y="968"/>
                      </a:lnTo>
                      <a:lnTo>
                        <a:pt x="3" y="968"/>
                      </a:lnTo>
                      <a:lnTo>
                        <a:pt x="6" y="968"/>
                      </a:lnTo>
                      <a:lnTo>
                        <a:pt x="7" y="969"/>
                      </a:lnTo>
                      <a:lnTo>
                        <a:pt x="7" y="971"/>
                      </a:lnTo>
                      <a:lnTo>
                        <a:pt x="8" y="972"/>
                      </a:lnTo>
                      <a:close/>
                      <a:moveTo>
                        <a:pt x="8" y="1023"/>
                      </a:moveTo>
                      <a:lnTo>
                        <a:pt x="8" y="1044"/>
                      </a:lnTo>
                      <a:lnTo>
                        <a:pt x="7" y="1046"/>
                      </a:lnTo>
                      <a:lnTo>
                        <a:pt x="7" y="1047"/>
                      </a:lnTo>
                      <a:lnTo>
                        <a:pt x="6" y="1047"/>
                      </a:lnTo>
                      <a:lnTo>
                        <a:pt x="3" y="1049"/>
                      </a:lnTo>
                      <a:lnTo>
                        <a:pt x="2" y="1047"/>
                      </a:lnTo>
                      <a:lnTo>
                        <a:pt x="1" y="1047"/>
                      </a:lnTo>
                      <a:lnTo>
                        <a:pt x="1" y="1046"/>
                      </a:lnTo>
                      <a:lnTo>
                        <a:pt x="0" y="1044"/>
                      </a:lnTo>
                      <a:lnTo>
                        <a:pt x="0" y="1023"/>
                      </a:lnTo>
                      <a:lnTo>
                        <a:pt x="1" y="1021"/>
                      </a:lnTo>
                      <a:lnTo>
                        <a:pt x="1" y="1019"/>
                      </a:lnTo>
                      <a:lnTo>
                        <a:pt x="2" y="1019"/>
                      </a:lnTo>
                      <a:lnTo>
                        <a:pt x="3" y="1019"/>
                      </a:lnTo>
                      <a:lnTo>
                        <a:pt x="6" y="1019"/>
                      </a:lnTo>
                      <a:lnTo>
                        <a:pt x="7" y="1019"/>
                      </a:lnTo>
                      <a:lnTo>
                        <a:pt x="7" y="1021"/>
                      </a:lnTo>
                      <a:lnTo>
                        <a:pt x="8" y="1023"/>
                      </a:lnTo>
                      <a:close/>
                      <a:moveTo>
                        <a:pt x="8" y="1073"/>
                      </a:moveTo>
                      <a:lnTo>
                        <a:pt x="8" y="1095"/>
                      </a:lnTo>
                      <a:lnTo>
                        <a:pt x="7" y="1096"/>
                      </a:lnTo>
                      <a:lnTo>
                        <a:pt x="7" y="1098"/>
                      </a:lnTo>
                      <a:lnTo>
                        <a:pt x="6" y="1099"/>
                      </a:lnTo>
                      <a:lnTo>
                        <a:pt x="3" y="1099"/>
                      </a:lnTo>
                      <a:lnTo>
                        <a:pt x="2" y="1099"/>
                      </a:lnTo>
                      <a:lnTo>
                        <a:pt x="1" y="1098"/>
                      </a:lnTo>
                      <a:lnTo>
                        <a:pt x="1" y="1096"/>
                      </a:lnTo>
                      <a:lnTo>
                        <a:pt x="0" y="1095"/>
                      </a:lnTo>
                      <a:lnTo>
                        <a:pt x="0" y="1073"/>
                      </a:lnTo>
                      <a:lnTo>
                        <a:pt x="1" y="1072"/>
                      </a:lnTo>
                      <a:lnTo>
                        <a:pt x="1" y="1071"/>
                      </a:lnTo>
                      <a:lnTo>
                        <a:pt x="2" y="1071"/>
                      </a:lnTo>
                      <a:lnTo>
                        <a:pt x="3" y="1070"/>
                      </a:lnTo>
                      <a:lnTo>
                        <a:pt x="6" y="1071"/>
                      </a:lnTo>
                      <a:lnTo>
                        <a:pt x="7" y="1071"/>
                      </a:lnTo>
                      <a:lnTo>
                        <a:pt x="7" y="1072"/>
                      </a:lnTo>
                      <a:lnTo>
                        <a:pt x="8" y="1073"/>
                      </a:lnTo>
                      <a:close/>
                      <a:moveTo>
                        <a:pt x="8" y="1124"/>
                      </a:moveTo>
                      <a:lnTo>
                        <a:pt x="8" y="1147"/>
                      </a:lnTo>
                      <a:lnTo>
                        <a:pt x="7" y="1148"/>
                      </a:lnTo>
                      <a:lnTo>
                        <a:pt x="7" y="1149"/>
                      </a:lnTo>
                      <a:lnTo>
                        <a:pt x="6" y="1150"/>
                      </a:lnTo>
                      <a:lnTo>
                        <a:pt x="3" y="1150"/>
                      </a:lnTo>
                      <a:lnTo>
                        <a:pt x="2" y="1150"/>
                      </a:lnTo>
                      <a:lnTo>
                        <a:pt x="1" y="1149"/>
                      </a:lnTo>
                      <a:lnTo>
                        <a:pt x="1" y="1148"/>
                      </a:lnTo>
                      <a:lnTo>
                        <a:pt x="0" y="1147"/>
                      </a:lnTo>
                      <a:lnTo>
                        <a:pt x="0" y="1124"/>
                      </a:lnTo>
                      <a:lnTo>
                        <a:pt x="1" y="1123"/>
                      </a:lnTo>
                      <a:lnTo>
                        <a:pt x="1" y="1122"/>
                      </a:lnTo>
                      <a:lnTo>
                        <a:pt x="2" y="1121"/>
                      </a:lnTo>
                      <a:lnTo>
                        <a:pt x="3" y="1121"/>
                      </a:lnTo>
                      <a:lnTo>
                        <a:pt x="6" y="1121"/>
                      </a:lnTo>
                      <a:lnTo>
                        <a:pt x="7" y="1122"/>
                      </a:lnTo>
                      <a:lnTo>
                        <a:pt x="7" y="1123"/>
                      </a:lnTo>
                      <a:lnTo>
                        <a:pt x="8" y="112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6" name="Line 199"/>
                <p:cNvSpPr>
                  <a:spLocks noChangeShapeType="1"/>
                </p:cNvSpPr>
                <p:nvPr/>
              </p:nvSpPr>
              <p:spPr bwMode="auto">
                <a:xfrm>
                  <a:off x="5478" y="2226"/>
                  <a:ext cx="1" cy="1171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217" name="Freeform 200"/>
                <p:cNvSpPr>
                  <a:spLocks noEditPoints="1"/>
                </p:cNvSpPr>
                <p:nvPr/>
              </p:nvSpPr>
              <p:spPr bwMode="auto">
                <a:xfrm>
                  <a:off x="3778" y="2616"/>
                  <a:ext cx="39" cy="1172"/>
                </a:xfrm>
                <a:custGeom>
                  <a:avLst/>
                  <a:gdLst>
                    <a:gd name="T0" fmla="*/ 29 w 39"/>
                    <a:gd name="T1" fmla="*/ 49 h 1172"/>
                    <a:gd name="T2" fmla="*/ 29 w 39"/>
                    <a:gd name="T3" fmla="*/ 1172 h 1172"/>
                    <a:gd name="T4" fmla="*/ 9 w 39"/>
                    <a:gd name="T5" fmla="*/ 1172 h 1172"/>
                    <a:gd name="T6" fmla="*/ 9 w 39"/>
                    <a:gd name="T7" fmla="*/ 49 h 1172"/>
                    <a:gd name="T8" fmla="*/ 29 w 39"/>
                    <a:gd name="T9" fmla="*/ 49 h 1172"/>
                    <a:gd name="T10" fmla="*/ 0 w 39"/>
                    <a:gd name="T11" fmla="*/ 59 h 1172"/>
                    <a:gd name="T12" fmla="*/ 19 w 39"/>
                    <a:gd name="T13" fmla="*/ 0 h 1172"/>
                    <a:gd name="T14" fmla="*/ 39 w 39"/>
                    <a:gd name="T15" fmla="*/ 59 h 1172"/>
                    <a:gd name="T16" fmla="*/ 0 w 39"/>
                    <a:gd name="T17" fmla="*/ 59 h 117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39" h="1172">
                      <a:moveTo>
                        <a:pt x="29" y="49"/>
                      </a:moveTo>
                      <a:lnTo>
                        <a:pt x="29" y="1172"/>
                      </a:lnTo>
                      <a:lnTo>
                        <a:pt x="9" y="1172"/>
                      </a:lnTo>
                      <a:lnTo>
                        <a:pt x="9" y="49"/>
                      </a:lnTo>
                      <a:lnTo>
                        <a:pt x="29" y="49"/>
                      </a:lnTo>
                      <a:close/>
                      <a:moveTo>
                        <a:pt x="0" y="59"/>
                      </a:moveTo>
                      <a:lnTo>
                        <a:pt x="19" y="0"/>
                      </a:lnTo>
                      <a:lnTo>
                        <a:pt x="39" y="59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8" name="Line 201"/>
                <p:cNvSpPr>
                  <a:spLocks noChangeShapeType="1"/>
                </p:cNvSpPr>
                <p:nvPr/>
              </p:nvSpPr>
              <p:spPr bwMode="auto">
                <a:xfrm flipV="1">
                  <a:off x="4981" y="3397"/>
                  <a:ext cx="482" cy="364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219" name="Freeform 202"/>
                <p:cNvSpPr>
                  <a:spLocks noEditPoints="1"/>
                </p:cNvSpPr>
                <p:nvPr/>
              </p:nvSpPr>
              <p:spPr bwMode="auto">
                <a:xfrm>
                  <a:off x="3797" y="3399"/>
                  <a:ext cx="489" cy="372"/>
                </a:xfrm>
                <a:custGeom>
                  <a:avLst/>
                  <a:gdLst>
                    <a:gd name="T0" fmla="*/ 0 w 489"/>
                    <a:gd name="T1" fmla="*/ 357 h 372"/>
                    <a:gd name="T2" fmla="*/ 445 w 489"/>
                    <a:gd name="T3" fmla="*/ 21 h 372"/>
                    <a:gd name="T4" fmla="*/ 456 w 489"/>
                    <a:gd name="T5" fmla="*/ 38 h 372"/>
                    <a:gd name="T6" fmla="*/ 11 w 489"/>
                    <a:gd name="T7" fmla="*/ 372 h 372"/>
                    <a:gd name="T8" fmla="*/ 0 w 489"/>
                    <a:gd name="T9" fmla="*/ 357 h 372"/>
                    <a:gd name="T10" fmla="*/ 431 w 489"/>
                    <a:gd name="T11" fmla="*/ 20 h 372"/>
                    <a:gd name="T12" fmla="*/ 489 w 489"/>
                    <a:gd name="T13" fmla="*/ 0 h 372"/>
                    <a:gd name="T14" fmla="*/ 454 w 489"/>
                    <a:gd name="T15" fmla="*/ 51 h 372"/>
                    <a:gd name="T16" fmla="*/ 431 w 489"/>
                    <a:gd name="T17" fmla="*/ 20 h 37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489" h="372">
                      <a:moveTo>
                        <a:pt x="0" y="357"/>
                      </a:moveTo>
                      <a:lnTo>
                        <a:pt x="445" y="21"/>
                      </a:lnTo>
                      <a:lnTo>
                        <a:pt x="456" y="38"/>
                      </a:lnTo>
                      <a:lnTo>
                        <a:pt x="11" y="372"/>
                      </a:lnTo>
                      <a:lnTo>
                        <a:pt x="0" y="357"/>
                      </a:lnTo>
                      <a:close/>
                      <a:moveTo>
                        <a:pt x="431" y="20"/>
                      </a:moveTo>
                      <a:lnTo>
                        <a:pt x="489" y="0"/>
                      </a:lnTo>
                      <a:lnTo>
                        <a:pt x="454" y="51"/>
                      </a:lnTo>
                      <a:lnTo>
                        <a:pt x="431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0" name="Line 203"/>
                <p:cNvSpPr>
                  <a:spLocks noChangeShapeType="1"/>
                </p:cNvSpPr>
                <p:nvPr/>
              </p:nvSpPr>
              <p:spPr bwMode="auto">
                <a:xfrm flipV="1">
                  <a:off x="4976" y="2240"/>
                  <a:ext cx="484" cy="365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221" name="Line 204"/>
                <p:cNvSpPr>
                  <a:spLocks noChangeShapeType="1"/>
                </p:cNvSpPr>
                <p:nvPr/>
              </p:nvSpPr>
              <p:spPr bwMode="auto">
                <a:xfrm flipV="1">
                  <a:off x="3798" y="2232"/>
                  <a:ext cx="483" cy="363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222" name="Freeform 205"/>
                <p:cNvSpPr/>
                <p:nvPr/>
              </p:nvSpPr>
              <p:spPr bwMode="auto">
                <a:xfrm>
                  <a:off x="5456" y="2210"/>
                  <a:ext cx="40" cy="40"/>
                </a:xfrm>
                <a:custGeom>
                  <a:avLst/>
                  <a:gdLst>
                    <a:gd name="T0" fmla="*/ 20 w 40"/>
                    <a:gd name="T1" fmla="*/ 0 h 40"/>
                    <a:gd name="T2" fmla="*/ 17 w 40"/>
                    <a:gd name="T3" fmla="*/ 1 h 40"/>
                    <a:gd name="T4" fmla="*/ 12 w 40"/>
                    <a:gd name="T5" fmla="*/ 2 h 40"/>
                    <a:gd name="T6" fmla="*/ 10 w 40"/>
                    <a:gd name="T7" fmla="*/ 3 h 40"/>
                    <a:gd name="T8" fmla="*/ 6 w 40"/>
                    <a:gd name="T9" fmla="*/ 5 h 40"/>
                    <a:gd name="T10" fmla="*/ 4 w 40"/>
                    <a:gd name="T11" fmla="*/ 9 h 40"/>
                    <a:gd name="T12" fmla="*/ 3 w 40"/>
                    <a:gd name="T13" fmla="*/ 12 h 40"/>
                    <a:gd name="T14" fmla="*/ 1 w 40"/>
                    <a:gd name="T15" fmla="*/ 16 h 40"/>
                    <a:gd name="T16" fmla="*/ 0 w 40"/>
                    <a:gd name="T17" fmla="*/ 21 h 40"/>
                    <a:gd name="T18" fmla="*/ 1 w 40"/>
                    <a:gd name="T19" fmla="*/ 24 h 40"/>
                    <a:gd name="T20" fmla="*/ 3 w 40"/>
                    <a:gd name="T21" fmla="*/ 28 h 40"/>
                    <a:gd name="T22" fmla="*/ 4 w 40"/>
                    <a:gd name="T23" fmla="*/ 31 h 40"/>
                    <a:gd name="T24" fmla="*/ 6 w 40"/>
                    <a:gd name="T25" fmla="*/ 35 h 40"/>
                    <a:gd name="T26" fmla="*/ 10 w 40"/>
                    <a:gd name="T27" fmla="*/ 37 h 40"/>
                    <a:gd name="T28" fmla="*/ 12 w 40"/>
                    <a:gd name="T29" fmla="*/ 38 h 40"/>
                    <a:gd name="T30" fmla="*/ 17 w 40"/>
                    <a:gd name="T31" fmla="*/ 39 h 40"/>
                    <a:gd name="T32" fmla="*/ 20 w 40"/>
                    <a:gd name="T33" fmla="*/ 40 h 40"/>
                    <a:gd name="T34" fmla="*/ 24 w 40"/>
                    <a:gd name="T35" fmla="*/ 39 h 40"/>
                    <a:gd name="T36" fmla="*/ 27 w 40"/>
                    <a:gd name="T37" fmla="*/ 38 h 40"/>
                    <a:gd name="T38" fmla="*/ 31 w 40"/>
                    <a:gd name="T39" fmla="*/ 37 h 40"/>
                    <a:gd name="T40" fmla="*/ 34 w 40"/>
                    <a:gd name="T41" fmla="*/ 35 h 40"/>
                    <a:gd name="T42" fmla="*/ 36 w 40"/>
                    <a:gd name="T43" fmla="*/ 31 h 40"/>
                    <a:gd name="T44" fmla="*/ 38 w 40"/>
                    <a:gd name="T45" fmla="*/ 28 h 40"/>
                    <a:gd name="T46" fmla="*/ 39 w 40"/>
                    <a:gd name="T47" fmla="*/ 24 h 40"/>
                    <a:gd name="T48" fmla="*/ 40 w 40"/>
                    <a:gd name="T49" fmla="*/ 21 h 40"/>
                    <a:gd name="T50" fmla="*/ 39 w 40"/>
                    <a:gd name="T51" fmla="*/ 16 h 40"/>
                    <a:gd name="T52" fmla="*/ 38 w 40"/>
                    <a:gd name="T53" fmla="*/ 12 h 40"/>
                    <a:gd name="T54" fmla="*/ 36 w 40"/>
                    <a:gd name="T55" fmla="*/ 9 h 40"/>
                    <a:gd name="T56" fmla="*/ 34 w 40"/>
                    <a:gd name="T57" fmla="*/ 5 h 40"/>
                    <a:gd name="T58" fmla="*/ 31 w 40"/>
                    <a:gd name="T59" fmla="*/ 3 h 40"/>
                    <a:gd name="T60" fmla="*/ 27 w 40"/>
                    <a:gd name="T61" fmla="*/ 2 h 40"/>
                    <a:gd name="T62" fmla="*/ 24 w 40"/>
                    <a:gd name="T63" fmla="*/ 1 h 40"/>
                    <a:gd name="T64" fmla="*/ 20 w 40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40">
                      <a:moveTo>
                        <a:pt x="20" y="0"/>
                      </a:moveTo>
                      <a:lnTo>
                        <a:pt x="17" y="1"/>
                      </a:lnTo>
                      <a:lnTo>
                        <a:pt x="12" y="2"/>
                      </a:lnTo>
                      <a:lnTo>
                        <a:pt x="10" y="3"/>
                      </a:lnTo>
                      <a:lnTo>
                        <a:pt x="6" y="5"/>
                      </a:lnTo>
                      <a:lnTo>
                        <a:pt x="4" y="9"/>
                      </a:lnTo>
                      <a:lnTo>
                        <a:pt x="3" y="12"/>
                      </a:lnTo>
                      <a:lnTo>
                        <a:pt x="1" y="16"/>
                      </a:lnTo>
                      <a:lnTo>
                        <a:pt x="0" y="21"/>
                      </a:lnTo>
                      <a:lnTo>
                        <a:pt x="1" y="24"/>
                      </a:lnTo>
                      <a:lnTo>
                        <a:pt x="3" y="28"/>
                      </a:lnTo>
                      <a:lnTo>
                        <a:pt x="4" y="31"/>
                      </a:lnTo>
                      <a:lnTo>
                        <a:pt x="6" y="35"/>
                      </a:lnTo>
                      <a:lnTo>
                        <a:pt x="10" y="37"/>
                      </a:lnTo>
                      <a:lnTo>
                        <a:pt x="12" y="38"/>
                      </a:lnTo>
                      <a:lnTo>
                        <a:pt x="17" y="39"/>
                      </a:lnTo>
                      <a:lnTo>
                        <a:pt x="20" y="40"/>
                      </a:lnTo>
                      <a:lnTo>
                        <a:pt x="24" y="39"/>
                      </a:lnTo>
                      <a:lnTo>
                        <a:pt x="27" y="38"/>
                      </a:lnTo>
                      <a:lnTo>
                        <a:pt x="31" y="37"/>
                      </a:lnTo>
                      <a:lnTo>
                        <a:pt x="34" y="35"/>
                      </a:lnTo>
                      <a:lnTo>
                        <a:pt x="36" y="31"/>
                      </a:lnTo>
                      <a:lnTo>
                        <a:pt x="38" y="28"/>
                      </a:lnTo>
                      <a:lnTo>
                        <a:pt x="39" y="24"/>
                      </a:lnTo>
                      <a:lnTo>
                        <a:pt x="40" y="21"/>
                      </a:lnTo>
                      <a:lnTo>
                        <a:pt x="39" y="16"/>
                      </a:lnTo>
                      <a:lnTo>
                        <a:pt x="38" y="12"/>
                      </a:lnTo>
                      <a:lnTo>
                        <a:pt x="36" y="9"/>
                      </a:lnTo>
                      <a:lnTo>
                        <a:pt x="34" y="5"/>
                      </a:lnTo>
                      <a:lnTo>
                        <a:pt x="31" y="3"/>
                      </a:lnTo>
                      <a:lnTo>
                        <a:pt x="27" y="2"/>
                      </a:lnTo>
                      <a:lnTo>
                        <a:pt x="24" y="1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3" name="Freeform 206"/>
                <p:cNvSpPr/>
                <p:nvPr/>
              </p:nvSpPr>
              <p:spPr bwMode="auto">
                <a:xfrm>
                  <a:off x="5456" y="2210"/>
                  <a:ext cx="40" cy="40"/>
                </a:xfrm>
                <a:custGeom>
                  <a:avLst/>
                  <a:gdLst>
                    <a:gd name="T0" fmla="*/ 20 w 40"/>
                    <a:gd name="T1" fmla="*/ 0 h 40"/>
                    <a:gd name="T2" fmla="*/ 17 w 40"/>
                    <a:gd name="T3" fmla="*/ 1 h 40"/>
                    <a:gd name="T4" fmla="*/ 12 w 40"/>
                    <a:gd name="T5" fmla="*/ 2 h 40"/>
                    <a:gd name="T6" fmla="*/ 10 w 40"/>
                    <a:gd name="T7" fmla="*/ 3 h 40"/>
                    <a:gd name="T8" fmla="*/ 6 w 40"/>
                    <a:gd name="T9" fmla="*/ 5 h 40"/>
                    <a:gd name="T10" fmla="*/ 4 w 40"/>
                    <a:gd name="T11" fmla="*/ 9 h 40"/>
                    <a:gd name="T12" fmla="*/ 3 w 40"/>
                    <a:gd name="T13" fmla="*/ 12 h 40"/>
                    <a:gd name="T14" fmla="*/ 1 w 40"/>
                    <a:gd name="T15" fmla="*/ 16 h 40"/>
                    <a:gd name="T16" fmla="*/ 0 w 40"/>
                    <a:gd name="T17" fmla="*/ 21 h 40"/>
                    <a:gd name="T18" fmla="*/ 1 w 40"/>
                    <a:gd name="T19" fmla="*/ 24 h 40"/>
                    <a:gd name="T20" fmla="*/ 3 w 40"/>
                    <a:gd name="T21" fmla="*/ 28 h 40"/>
                    <a:gd name="T22" fmla="*/ 4 w 40"/>
                    <a:gd name="T23" fmla="*/ 31 h 40"/>
                    <a:gd name="T24" fmla="*/ 6 w 40"/>
                    <a:gd name="T25" fmla="*/ 35 h 40"/>
                    <a:gd name="T26" fmla="*/ 10 w 40"/>
                    <a:gd name="T27" fmla="*/ 37 h 40"/>
                    <a:gd name="T28" fmla="*/ 12 w 40"/>
                    <a:gd name="T29" fmla="*/ 38 h 40"/>
                    <a:gd name="T30" fmla="*/ 17 w 40"/>
                    <a:gd name="T31" fmla="*/ 39 h 40"/>
                    <a:gd name="T32" fmla="*/ 20 w 40"/>
                    <a:gd name="T33" fmla="*/ 40 h 40"/>
                    <a:gd name="T34" fmla="*/ 24 w 40"/>
                    <a:gd name="T35" fmla="*/ 39 h 40"/>
                    <a:gd name="T36" fmla="*/ 27 w 40"/>
                    <a:gd name="T37" fmla="*/ 38 h 40"/>
                    <a:gd name="T38" fmla="*/ 31 w 40"/>
                    <a:gd name="T39" fmla="*/ 37 h 40"/>
                    <a:gd name="T40" fmla="*/ 34 w 40"/>
                    <a:gd name="T41" fmla="*/ 35 h 40"/>
                    <a:gd name="T42" fmla="*/ 36 w 40"/>
                    <a:gd name="T43" fmla="*/ 31 h 40"/>
                    <a:gd name="T44" fmla="*/ 38 w 40"/>
                    <a:gd name="T45" fmla="*/ 28 h 40"/>
                    <a:gd name="T46" fmla="*/ 39 w 40"/>
                    <a:gd name="T47" fmla="*/ 24 h 40"/>
                    <a:gd name="T48" fmla="*/ 40 w 40"/>
                    <a:gd name="T49" fmla="*/ 21 h 40"/>
                    <a:gd name="T50" fmla="*/ 39 w 40"/>
                    <a:gd name="T51" fmla="*/ 16 h 40"/>
                    <a:gd name="T52" fmla="*/ 38 w 40"/>
                    <a:gd name="T53" fmla="*/ 12 h 40"/>
                    <a:gd name="T54" fmla="*/ 36 w 40"/>
                    <a:gd name="T55" fmla="*/ 9 h 40"/>
                    <a:gd name="T56" fmla="*/ 34 w 40"/>
                    <a:gd name="T57" fmla="*/ 5 h 40"/>
                    <a:gd name="T58" fmla="*/ 31 w 40"/>
                    <a:gd name="T59" fmla="*/ 3 h 40"/>
                    <a:gd name="T60" fmla="*/ 27 w 40"/>
                    <a:gd name="T61" fmla="*/ 2 h 40"/>
                    <a:gd name="T62" fmla="*/ 24 w 40"/>
                    <a:gd name="T63" fmla="*/ 1 h 40"/>
                    <a:gd name="T64" fmla="*/ 20 w 40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40">
                      <a:moveTo>
                        <a:pt x="20" y="0"/>
                      </a:moveTo>
                      <a:lnTo>
                        <a:pt x="17" y="1"/>
                      </a:lnTo>
                      <a:lnTo>
                        <a:pt x="12" y="2"/>
                      </a:lnTo>
                      <a:lnTo>
                        <a:pt x="10" y="3"/>
                      </a:lnTo>
                      <a:lnTo>
                        <a:pt x="6" y="5"/>
                      </a:lnTo>
                      <a:lnTo>
                        <a:pt x="4" y="9"/>
                      </a:lnTo>
                      <a:lnTo>
                        <a:pt x="3" y="12"/>
                      </a:lnTo>
                      <a:lnTo>
                        <a:pt x="1" y="16"/>
                      </a:lnTo>
                      <a:lnTo>
                        <a:pt x="0" y="21"/>
                      </a:lnTo>
                      <a:lnTo>
                        <a:pt x="1" y="24"/>
                      </a:lnTo>
                      <a:lnTo>
                        <a:pt x="3" y="28"/>
                      </a:lnTo>
                      <a:lnTo>
                        <a:pt x="4" y="31"/>
                      </a:lnTo>
                      <a:lnTo>
                        <a:pt x="6" y="35"/>
                      </a:lnTo>
                      <a:lnTo>
                        <a:pt x="10" y="37"/>
                      </a:lnTo>
                      <a:lnTo>
                        <a:pt x="12" y="38"/>
                      </a:lnTo>
                      <a:lnTo>
                        <a:pt x="17" y="39"/>
                      </a:lnTo>
                      <a:lnTo>
                        <a:pt x="20" y="40"/>
                      </a:lnTo>
                      <a:lnTo>
                        <a:pt x="24" y="39"/>
                      </a:lnTo>
                      <a:lnTo>
                        <a:pt x="27" y="38"/>
                      </a:lnTo>
                      <a:lnTo>
                        <a:pt x="31" y="37"/>
                      </a:lnTo>
                      <a:lnTo>
                        <a:pt x="34" y="35"/>
                      </a:lnTo>
                      <a:lnTo>
                        <a:pt x="36" y="31"/>
                      </a:lnTo>
                      <a:lnTo>
                        <a:pt x="38" y="28"/>
                      </a:lnTo>
                      <a:lnTo>
                        <a:pt x="39" y="24"/>
                      </a:lnTo>
                      <a:lnTo>
                        <a:pt x="40" y="21"/>
                      </a:lnTo>
                      <a:lnTo>
                        <a:pt x="39" y="16"/>
                      </a:lnTo>
                      <a:lnTo>
                        <a:pt x="38" y="12"/>
                      </a:lnTo>
                      <a:lnTo>
                        <a:pt x="36" y="9"/>
                      </a:lnTo>
                      <a:lnTo>
                        <a:pt x="34" y="5"/>
                      </a:lnTo>
                      <a:lnTo>
                        <a:pt x="31" y="3"/>
                      </a:lnTo>
                      <a:lnTo>
                        <a:pt x="27" y="2"/>
                      </a:lnTo>
                      <a:lnTo>
                        <a:pt x="24" y="1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4" name="Freeform 207"/>
                <p:cNvSpPr/>
                <p:nvPr/>
              </p:nvSpPr>
              <p:spPr bwMode="auto">
                <a:xfrm>
                  <a:off x="4271" y="3369"/>
                  <a:ext cx="38" cy="40"/>
                </a:xfrm>
                <a:custGeom>
                  <a:avLst/>
                  <a:gdLst>
                    <a:gd name="T0" fmla="*/ 18 w 38"/>
                    <a:gd name="T1" fmla="*/ 0 h 40"/>
                    <a:gd name="T2" fmla="*/ 15 w 38"/>
                    <a:gd name="T3" fmla="*/ 0 h 40"/>
                    <a:gd name="T4" fmla="*/ 11 w 38"/>
                    <a:gd name="T5" fmla="*/ 1 h 40"/>
                    <a:gd name="T6" fmla="*/ 8 w 38"/>
                    <a:gd name="T7" fmla="*/ 4 h 40"/>
                    <a:gd name="T8" fmla="*/ 4 w 38"/>
                    <a:gd name="T9" fmla="*/ 6 h 40"/>
                    <a:gd name="T10" fmla="*/ 2 w 38"/>
                    <a:gd name="T11" fmla="*/ 9 h 40"/>
                    <a:gd name="T12" fmla="*/ 1 w 38"/>
                    <a:gd name="T13" fmla="*/ 13 h 40"/>
                    <a:gd name="T14" fmla="*/ 0 w 38"/>
                    <a:gd name="T15" fmla="*/ 16 h 40"/>
                    <a:gd name="T16" fmla="*/ 0 w 38"/>
                    <a:gd name="T17" fmla="*/ 20 h 40"/>
                    <a:gd name="T18" fmla="*/ 0 w 38"/>
                    <a:gd name="T19" fmla="*/ 25 h 40"/>
                    <a:gd name="T20" fmla="*/ 1 w 38"/>
                    <a:gd name="T21" fmla="*/ 28 h 40"/>
                    <a:gd name="T22" fmla="*/ 2 w 38"/>
                    <a:gd name="T23" fmla="*/ 32 h 40"/>
                    <a:gd name="T24" fmla="*/ 4 w 38"/>
                    <a:gd name="T25" fmla="*/ 34 h 40"/>
                    <a:gd name="T26" fmla="*/ 8 w 38"/>
                    <a:gd name="T27" fmla="*/ 36 h 40"/>
                    <a:gd name="T28" fmla="*/ 11 w 38"/>
                    <a:gd name="T29" fmla="*/ 39 h 40"/>
                    <a:gd name="T30" fmla="*/ 15 w 38"/>
                    <a:gd name="T31" fmla="*/ 40 h 40"/>
                    <a:gd name="T32" fmla="*/ 18 w 38"/>
                    <a:gd name="T33" fmla="*/ 40 h 40"/>
                    <a:gd name="T34" fmla="*/ 23 w 38"/>
                    <a:gd name="T35" fmla="*/ 40 h 40"/>
                    <a:gd name="T36" fmla="*/ 27 w 38"/>
                    <a:gd name="T37" fmla="*/ 39 h 40"/>
                    <a:gd name="T38" fmla="*/ 29 w 38"/>
                    <a:gd name="T39" fmla="*/ 36 h 40"/>
                    <a:gd name="T40" fmla="*/ 32 w 38"/>
                    <a:gd name="T41" fmla="*/ 34 h 40"/>
                    <a:gd name="T42" fmla="*/ 35 w 38"/>
                    <a:gd name="T43" fmla="*/ 32 h 40"/>
                    <a:gd name="T44" fmla="*/ 37 w 38"/>
                    <a:gd name="T45" fmla="*/ 28 h 40"/>
                    <a:gd name="T46" fmla="*/ 38 w 38"/>
                    <a:gd name="T47" fmla="*/ 25 h 40"/>
                    <a:gd name="T48" fmla="*/ 38 w 38"/>
                    <a:gd name="T49" fmla="*/ 20 h 40"/>
                    <a:gd name="T50" fmla="*/ 38 w 38"/>
                    <a:gd name="T51" fmla="*/ 16 h 40"/>
                    <a:gd name="T52" fmla="*/ 37 w 38"/>
                    <a:gd name="T53" fmla="*/ 13 h 40"/>
                    <a:gd name="T54" fmla="*/ 35 w 38"/>
                    <a:gd name="T55" fmla="*/ 9 h 40"/>
                    <a:gd name="T56" fmla="*/ 32 w 38"/>
                    <a:gd name="T57" fmla="*/ 6 h 40"/>
                    <a:gd name="T58" fmla="*/ 29 w 38"/>
                    <a:gd name="T59" fmla="*/ 4 h 40"/>
                    <a:gd name="T60" fmla="*/ 27 w 38"/>
                    <a:gd name="T61" fmla="*/ 1 h 40"/>
                    <a:gd name="T62" fmla="*/ 23 w 38"/>
                    <a:gd name="T63" fmla="*/ 0 h 40"/>
                    <a:gd name="T64" fmla="*/ 18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8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4"/>
                      </a:lnTo>
                      <a:lnTo>
                        <a:pt x="4" y="6"/>
                      </a:lnTo>
                      <a:lnTo>
                        <a:pt x="2" y="9"/>
                      </a:lnTo>
                      <a:lnTo>
                        <a:pt x="1" y="13"/>
                      </a:lnTo>
                      <a:lnTo>
                        <a:pt x="0" y="16"/>
                      </a:lnTo>
                      <a:lnTo>
                        <a:pt x="0" y="20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2" y="32"/>
                      </a:lnTo>
                      <a:lnTo>
                        <a:pt x="4" y="34"/>
                      </a:lnTo>
                      <a:lnTo>
                        <a:pt x="8" y="36"/>
                      </a:lnTo>
                      <a:lnTo>
                        <a:pt x="11" y="39"/>
                      </a:lnTo>
                      <a:lnTo>
                        <a:pt x="15" y="40"/>
                      </a:lnTo>
                      <a:lnTo>
                        <a:pt x="18" y="40"/>
                      </a:lnTo>
                      <a:lnTo>
                        <a:pt x="23" y="40"/>
                      </a:lnTo>
                      <a:lnTo>
                        <a:pt x="27" y="39"/>
                      </a:lnTo>
                      <a:lnTo>
                        <a:pt x="29" y="36"/>
                      </a:lnTo>
                      <a:lnTo>
                        <a:pt x="32" y="34"/>
                      </a:lnTo>
                      <a:lnTo>
                        <a:pt x="35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0"/>
                      </a:lnTo>
                      <a:lnTo>
                        <a:pt x="38" y="16"/>
                      </a:lnTo>
                      <a:lnTo>
                        <a:pt x="37" y="13"/>
                      </a:lnTo>
                      <a:lnTo>
                        <a:pt x="35" y="9"/>
                      </a:lnTo>
                      <a:lnTo>
                        <a:pt x="32" y="6"/>
                      </a:lnTo>
                      <a:lnTo>
                        <a:pt x="29" y="4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5" name="Freeform 208"/>
                <p:cNvSpPr/>
                <p:nvPr/>
              </p:nvSpPr>
              <p:spPr bwMode="auto">
                <a:xfrm>
                  <a:off x="4271" y="3369"/>
                  <a:ext cx="38" cy="40"/>
                </a:xfrm>
                <a:custGeom>
                  <a:avLst/>
                  <a:gdLst>
                    <a:gd name="T0" fmla="*/ 18 w 38"/>
                    <a:gd name="T1" fmla="*/ 0 h 40"/>
                    <a:gd name="T2" fmla="*/ 15 w 38"/>
                    <a:gd name="T3" fmla="*/ 0 h 40"/>
                    <a:gd name="T4" fmla="*/ 11 w 38"/>
                    <a:gd name="T5" fmla="*/ 1 h 40"/>
                    <a:gd name="T6" fmla="*/ 8 w 38"/>
                    <a:gd name="T7" fmla="*/ 4 h 40"/>
                    <a:gd name="T8" fmla="*/ 4 w 38"/>
                    <a:gd name="T9" fmla="*/ 6 h 40"/>
                    <a:gd name="T10" fmla="*/ 2 w 38"/>
                    <a:gd name="T11" fmla="*/ 9 h 40"/>
                    <a:gd name="T12" fmla="*/ 1 w 38"/>
                    <a:gd name="T13" fmla="*/ 13 h 40"/>
                    <a:gd name="T14" fmla="*/ 0 w 38"/>
                    <a:gd name="T15" fmla="*/ 16 h 40"/>
                    <a:gd name="T16" fmla="*/ 0 w 38"/>
                    <a:gd name="T17" fmla="*/ 20 h 40"/>
                    <a:gd name="T18" fmla="*/ 0 w 38"/>
                    <a:gd name="T19" fmla="*/ 25 h 40"/>
                    <a:gd name="T20" fmla="*/ 1 w 38"/>
                    <a:gd name="T21" fmla="*/ 28 h 40"/>
                    <a:gd name="T22" fmla="*/ 2 w 38"/>
                    <a:gd name="T23" fmla="*/ 32 h 40"/>
                    <a:gd name="T24" fmla="*/ 4 w 38"/>
                    <a:gd name="T25" fmla="*/ 34 h 40"/>
                    <a:gd name="T26" fmla="*/ 8 w 38"/>
                    <a:gd name="T27" fmla="*/ 36 h 40"/>
                    <a:gd name="T28" fmla="*/ 11 w 38"/>
                    <a:gd name="T29" fmla="*/ 39 h 40"/>
                    <a:gd name="T30" fmla="*/ 15 w 38"/>
                    <a:gd name="T31" fmla="*/ 40 h 40"/>
                    <a:gd name="T32" fmla="*/ 18 w 38"/>
                    <a:gd name="T33" fmla="*/ 40 h 40"/>
                    <a:gd name="T34" fmla="*/ 23 w 38"/>
                    <a:gd name="T35" fmla="*/ 40 h 40"/>
                    <a:gd name="T36" fmla="*/ 27 w 38"/>
                    <a:gd name="T37" fmla="*/ 39 h 40"/>
                    <a:gd name="T38" fmla="*/ 29 w 38"/>
                    <a:gd name="T39" fmla="*/ 36 h 40"/>
                    <a:gd name="T40" fmla="*/ 32 w 38"/>
                    <a:gd name="T41" fmla="*/ 34 h 40"/>
                    <a:gd name="T42" fmla="*/ 35 w 38"/>
                    <a:gd name="T43" fmla="*/ 32 h 40"/>
                    <a:gd name="T44" fmla="*/ 37 w 38"/>
                    <a:gd name="T45" fmla="*/ 28 h 40"/>
                    <a:gd name="T46" fmla="*/ 38 w 38"/>
                    <a:gd name="T47" fmla="*/ 25 h 40"/>
                    <a:gd name="T48" fmla="*/ 38 w 38"/>
                    <a:gd name="T49" fmla="*/ 20 h 40"/>
                    <a:gd name="T50" fmla="*/ 38 w 38"/>
                    <a:gd name="T51" fmla="*/ 16 h 40"/>
                    <a:gd name="T52" fmla="*/ 37 w 38"/>
                    <a:gd name="T53" fmla="*/ 13 h 40"/>
                    <a:gd name="T54" fmla="*/ 35 w 38"/>
                    <a:gd name="T55" fmla="*/ 9 h 40"/>
                    <a:gd name="T56" fmla="*/ 32 w 38"/>
                    <a:gd name="T57" fmla="*/ 6 h 40"/>
                    <a:gd name="T58" fmla="*/ 29 w 38"/>
                    <a:gd name="T59" fmla="*/ 4 h 40"/>
                    <a:gd name="T60" fmla="*/ 27 w 38"/>
                    <a:gd name="T61" fmla="*/ 1 h 40"/>
                    <a:gd name="T62" fmla="*/ 23 w 38"/>
                    <a:gd name="T63" fmla="*/ 0 h 40"/>
                    <a:gd name="T64" fmla="*/ 18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8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4"/>
                      </a:lnTo>
                      <a:lnTo>
                        <a:pt x="4" y="6"/>
                      </a:lnTo>
                      <a:lnTo>
                        <a:pt x="2" y="9"/>
                      </a:lnTo>
                      <a:lnTo>
                        <a:pt x="1" y="13"/>
                      </a:lnTo>
                      <a:lnTo>
                        <a:pt x="0" y="16"/>
                      </a:lnTo>
                      <a:lnTo>
                        <a:pt x="0" y="20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2" y="32"/>
                      </a:lnTo>
                      <a:lnTo>
                        <a:pt x="4" y="34"/>
                      </a:lnTo>
                      <a:lnTo>
                        <a:pt x="8" y="36"/>
                      </a:lnTo>
                      <a:lnTo>
                        <a:pt x="11" y="39"/>
                      </a:lnTo>
                      <a:lnTo>
                        <a:pt x="15" y="40"/>
                      </a:lnTo>
                      <a:lnTo>
                        <a:pt x="18" y="40"/>
                      </a:lnTo>
                      <a:lnTo>
                        <a:pt x="23" y="40"/>
                      </a:lnTo>
                      <a:lnTo>
                        <a:pt x="27" y="39"/>
                      </a:lnTo>
                      <a:lnTo>
                        <a:pt x="29" y="36"/>
                      </a:lnTo>
                      <a:lnTo>
                        <a:pt x="32" y="34"/>
                      </a:lnTo>
                      <a:lnTo>
                        <a:pt x="35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0"/>
                      </a:lnTo>
                      <a:lnTo>
                        <a:pt x="38" y="16"/>
                      </a:lnTo>
                      <a:lnTo>
                        <a:pt x="37" y="13"/>
                      </a:lnTo>
                      <a:lnTo>
                        <a:pt x="35" y="9"/>
                      </a:lnTo>
                      <a:lnTo>
                        <a:pt x="32" y="6"/>
                      </a:lnTo>
                      <a:lnTo>
                        <a:pt x="29" y="4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18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6" name="Freeform 209"/>
                <p:cNvSpPr/>
                <p:nvPr/>
              </p:nvSpPr>
              <p:spPr bwMode="auto">
                <a:xfrm>
                  <a:off x="5456" y="3369"/>
                  <a:ext cx="40" cy="40"/>
                </a:xfrm>
                <a:custGeom>
                  <a:avLst/>
                  <a:gdLst>
                    <a:gd name="T0" fmla="*/ 20 w 40"/>
                    <a:gd name="T1" fmla="*/ 0 h 40"/>
                    <a:gd name="T2" fmla="*/ 17 w 40"/>
                    <a:gd name="T3" fmla="*/ 0 h 40"/>
                    <a:gd name="T4" fmla="*/ 12 w 40"/>
                    <a:gd name="T5" fmla="*/ 1 h 40"/>
                    <a:gd name="T6" fmla="*/ 10 w 40"/>
                    <a:gd name="T7" fmla="*/ 4 h 40"/>
                    <a:gd name="T8" fmla="*/ 6 w 40"/>
                    <a:gd name="T9" fmla="*/ 6 h 40"/>
                    <a:gd name="T10" fmla="*/ 4 w 40"/>
                    <a:gd name="T11" fmla="*/ 9 h 40"/>
                    <a:gd name="T12" fmla="*/ 3 w 40"/>
                    <a:gd name="T13" fmla="*/ 13 h 40"/>
                    <a:gd name="T14" fmla="*/ 1 w 40"/>
                    <a:gd name="T15" fmla="*/ 16 h 40"/>
                    <a:gd name="T16" fmla="*/ 0 w 40"/>
                    <a:gd name="T17" fmla="*/ 20 h 40"/>
                    <a:gd name="T18" fmla="*/ 1 w 40"/>
                    <a:gd name="T19" fmla="*/ 25 h 40"/>
                    <a:gd name="T20" fmla="*/ 3 w 40"/>
                    <a:gd name="T21" fmla="*/ 28 h 40"/>
                    <a:gd name="T22" fmla="*/ 4 w 40"/>
                    <a:gd name="T23" fmla="*/ 32 h 40"/>
                    <a:gd name="T24" fmla="*/ 6 w 40"/>
                    <a:gd name="T25" fmla="*/ 34 h 40"/>
                    <a:gd name="T26" fmla="*/ 10 w 40"/>
                    <a:gd name="T27" fmla="*/ 36 h 40"/>
                    <a:gd name="T28" fmla="*/ 12 w 40"/>
                    <a:gd name="T29" fmla="*/ 39 h 40"/>
                    <a:gd name="T30" fmla="*/ 17 w 40"/>
                    <a:gd name="T31" fmla="*/ 40 h 40"/>
                    <a:gd name="T32" fmla="*/ 20 w 40"/>
                    <a:gd name="T33" fmla="*/ 40 h 40"/>
                    <a:gd name="T34" fmla="*/ 24 w 40"/>
                    <a:gd name="T35" fmla="*/ 40 h 40"/>
                    <a:gd name="T36" fmla="*/ 27 w 40"/>
                    <a:gd name="T37" fmla="*/ 39 h 40"/>
                    <a:gd name="T38" fmla="*/ 31 w 40"/>
                    <a:gd name="T39" fmla="*/ 36 h 40"/>
                    <a:gd name="T40" fmla="*/ 34 w 40"/>
                    <a:gd name="T41" fmla="*/ 34 h 40"/>
                    <a:gd name="T42" fmla="*/ 36 w 40"/>
                    <a:gd name="T43" fmla="*/ 32 h 40"/>
                    <a:gd name="T44" fmla="*/ 38 w 40"/>
                    <a:gd name="T45" fmla="*/ 28 h 40"/>
                    <a:gd name="T46" fmla="*/ 39 w 40"/>
                    <a:gd name="T47" fmla="*/ 25 h 40"/>
                    <a:gd name="T48" fmla="*/ 40 w 40"/>
                    <a:gd name="T49" fmla="*/ 20 h 40"/>
                    <a:gd name="T50" fmla="*/ 39 w 40"/>
                    <a:gd name="T51" fmla="*/ 16 h 40"/>
                    <a:gd name="T52" fmla="*/ 38 w 40"/>
                    <a:gd name="T53" fmla="*/ 13 h 40"/>
                    <a:gd name="T54" fmla="*/ 36 w 40"/>
                    <a:gd name="T55" fmla="*/ 9 h 40"/>
                    <a:gd name="T56" fmla="*/ 34 w 40"/>
                    <a:gd name="T57" fmla="*/ 6 h 40"/>
                    <a:gd name="T58" fmla="*/ 31 w 40"/>
                    <a:gd name="T59" fmla="*/ 4 h 40"/>
                    <a:gd name="T60" fmla="*/ 27 w 40"/>
                    <a:gd name="T61" fmla="*/ 1 h 40"/>
                    <a:gd name="T62" fmla="*/ 24 w 40"/>
                    <a:gd name="T63" fmla="*/ 0 h 40"/>
                    <a:gd name="T64" fmla="*/ 20 w 40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40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2" y="1"/>
                      </a:lnTo>
                      <a:lnTo>
                        <a:pt x="10" y="4"/>
                      </a:lnTo>
                      <a:lnTo>
                        <a:pt x="6" y="6"/>
                      </a:lnTo>
                      <a:lnTo>
                        <a:pt x="4" y="9"/>
                      </a:lnTo>
                      <a:lnTo>
                        <a:pt x="3" y="13"/>
                      </a:lnTo>
                      <a:lnTo>
                        <a:pt x="1" y="16"/>
                      </a:lnTo>
                      <a:lnTo>
                        <a:pt x="0" y="20"/>
                      </a:lnTo>
                      <a:lnTo>
                        <a:pt x="1" y="25"/>
                      </a:lnTo>
                      <a:lnTo>
                        <a:pt x="3" y="28"/>
                      </a:lnTo>
                      <a:lnTo>
                        <a:pt x="4" y="32"/>
                      </a:lnTo>
                      <a:lnTo>
                        <a:pt x="6" y="34"/>
                      </a:lnTo>
                      <a:lnTo>
                        <a:pt x="10" y="36"/>
                      </a:lnTo>
                      <a:lnTo>
                        <a:pt x="12" y="39"/>
                      </a:lnTo>
                      <a:lnTo>
                        <a:pt x="17" y="40"/>
                      </a:lnTo>
                      <a:lnTo>
                        <a:pt x="20" y="40"/>
                      </a:lnTo>
                      <a:lnTo>
                        <a:pt x="24" y="40"/>
                      </a:lnTo>
                      <a:lnTo>
                        <a:pt x="27" y="39"/>
                      </a:lnTo>
                      <a:lnTo>
                        <a:pt x="31" y="36"/>
                      </a:lnTo>
                      <a:lnTo>
                        <a:pt x="34" y="34"/>
                      </a:lnTo>
                      <a:lnTo>
                        <a:pt x="36" y="32"/>
                      </a:lnTo>
                      <a:lnTo>
                        <a:pt x="38" y="28"/>
                      </a:lnTo>
                      <a:lnTo>
                        <a:pt x="39" y="25"/>
                      </a:lnTo>
                      <a:lnTo>
                        <a:pt x="40" y="20"/>
                      </a:lnTo>
                      <a:lnTo>
                        <a:pt x="39" y="16"/>
                      </a:lnTo>
                      <a:lnTo>
                        <a:pt x="38" y="13"/>
                      </a:lnTo>
                      <a:lnTo>
                        <a:pt x="36" y="9"/>
                      </a:lnTo>
                      <a:lnTo>
                        <a:pt x="34" y="6"/>
                      </a:lnTo>
                      <a:lnTo>
                        <a:pt x="31" y="4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7" name="Freeform 210"/>
                <p:cNvSpPr/>
                <p:nvPr/>
              </p:nvSpPr>
              <p:spPr bwMode="auto">
                <a:xfrm>
                  <a:off x="5456" y="3369"/>
                  <a:ext cx="40" cy="40"/>
                </a:xfrm>
                <a:custGeom>
                  <a:avLst/>
                  <a:gdLst>
                    <a:gd name="T0" fmla="*/ 20 w 40"/>
                    <a:gd name="T1" fmla="*/ 0 h 40"/>
                    <a:gd name="T2" fmla="*/ 17 w 40"/>
                    <a:gd name="T3" fmla="*/ 0 h 40"/>
                    <a:gd name="T4" fmla="*/ 12 w 40"/>
                    <a:gd name="T5" fmla="*/ 1 h 40"/>
                    <a:gd name="T6" fmla="*/ 10 w 40"/>
                    <a:gd name="T7" fmla="*/ 4 h 40"/>
                    <a:gd name="T8" fmla="*/ 6 w 40"/>
                    <a:gd name="T9" fmla="*/ 6 h 40"/>
                    <a:gd name="T10" fmla="*/ 4 w 40"/>
                    <a:gd name="T11" fmla="*/ 9 h 40"/>
                    <a:gd name="T12" fmla="*/ 3 w 40"/>
                    <a:gd name="T13" fmla="*/ 13 h 40"/>
                    <a:gd name="T14" fmla="*/ 1 w 40"/>
                    <a:gd name="T15" fmla="*/ 16 h 40"/>
                    <a:gd name="T16" fmla="*/ 0 w 40"/>
                    <a:gd name="T17" fmla="*/ 20 h 40"/>
                    <a:gd name="T18" fmla="*/ 1 w 40"/>
                    <a:gd name="T19" fmla="*/ 25 h 40"/>
                    <a:gd name="T20" fmla="*/ 3 w 40"/>
                    <a:gd name="T21" fmla="*/ 28 h 40"/>
                    <a:gd name="T22" fmla="*/ 4 w 40"/>
                    <a:gd name="T23" fmla="*/ 32 h 40"/>
                    <a:gd name="T24" fmla="*/ 6 w 40"/>
                    <a:gd name="T25" fmla="*/ 34 h 40"/>
                    <a:gd name="T26" fmla="*/ 10 w 40"/>
                    <a:gd name="T27" fmla="*/ 36 h 40"/>
                    <a:gd name="T28" fmla="*/ 12 w 40"/>
                    <a:gd name="T29" fmla="*/ 39 h 40"/>
                    <a:gd name="T30" fmla="*/ 17 w 40"/>
                    <a:gd name="T31" fmla="*/ 40 h 40"/>
                    <a:gd name="T32" fmla="*/ 20 w 40"/>
                    <a:gd name="T33" fmla="*/ 40 h 40"/>
                    <a:gd name="T34" fmla="*/ 24 w 40"/>
                    <a:gd name="T35" fmla="*/ 40 h 40"/>
                    <a:gd name="T36" fmla="*/ 27 w 40"/>
                    <a:gd name="T37" fmla="*/ 39 h 40"/>
                    <a:gd name="T38" fmla="*/ 31 w 40"/>
                    <a:gd name="T39" fmla="*/ 36 h 40"/>
                    <a:gd name="T40" fmla="*/ 34 w 40"/>
                    <a:gd name="T41" fmla="*/ 34 h 40"/>
                    <a:gd name="T42" fmla="*/ 36 w 40"/>
                    <a:gd name="T43" fmla="*/ 32 h 40"/>
                    <a:gd name="T44" fmla="*/ 38 w 40"/>
                    <a:gd name="T45" fmla="*/ 28 h 40"/>
                    <a:gd name="T46" fmla="*/ 39 w 40"/>
                    <a:gd name="T47" fmla="*/ 25 h 40"/>
                    <a:gd name="T48" fmla="*/ 40 w 40"/>
                    <a:gd name="T49" fmla="*/ 20 h 40"/>
                    <a:gd name="T50" fmla="*/ 39 w 40"/>
                    <a:gd name="T51" fmla="*/ 16 h 40"/>
                    <a:gd name="T52" fmla="*/ 38 w 40"/>
                    <a:gd name="T53" fmla="*/ 13 h 40"/>
                    <a:gd name="T54" fmla="*/ 36 w 40"/>
                    <a:gd name="T55" fmla="*/ 9 h 40"/>
                    <a:gd name="T56" fmla="*/ 34 w 40"/>
                    <a:gd name="T57" fmla="*/ 6 h 40"/>
                    <a:gd name="T58" fmla="*/ 31 w 40"/>
                    <a:gd name="T59" fmla="*/ 4 h 40"/>
                    <a:gd name="T60" fmla="*/ 27 w 40"/>
                    <a:gd name="T61" fmla="*/ 1 h 40"/>
                    <a:gd name="T62" fmla="*/ 24 w 40"/>
                    <a:gd name="T63" fmla="*/ 0 h 40"/>
                    <a:gd name="T64" fmla="*/ 20 w 40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40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2" y="1"/>
                      </a:lnTo>
                      <a:lnTo>
                        <a:pt x="10" y="4"/>
                      </a:lnTo>
                      <a:lnTo>
                        <a:pt x="6" y="6"/>
                      </a:lnTo>
                      <a:lnTo>
                        <a:pt x="4" y="9"/>
                      </a:lnTo>
                      <a:lnTo>
                        <a:pt x="3" y="13"/>
                      </a:lnTo>
                      <a:lnTo>
                        <a:pt x="1" y="16"/>
                      </a:lnTo>
                      <a:lnTo>
                        <a:pt x="0" y="20"/>
                      </a:lnTo>
                      <a:lnTo>
                        <a:pt x="1" y="25"/>
                      </a:lnTo>
                      <a:lnTo>
                        <a:pt x="3" y="28"/>
                      </a:lnTo>
                      <a:lnTo>
                        <a:pt x="4" y="32"/>
                      </a:lnTo>
                      <a:lnTo>
                        <a:pt x="6" y="34"/>
                      </a:lnTo>
                      <a:lnTo>
                        <a:pt x="10" y="36"/>
                      </a:lnTo>
                      <a:lnTo>
                        <a:pt x="12" y="39"/>
                      </a:lnTo>
                      <a:lnTo>
                        <a:pt x="17" y="40"/>
                      </a:lnTo>
                      <a:lnTo>
                        <a:pt x="20" y="40"/>
                      </a:lnTo>
                      <a:lnTo>
                        <a:pt x="24" y="40"/>
                      </a:lnTo>
                      <a:lnTo>
                        <a:pt x="27" y="39"/>
                      </a:lnTo>
                      <a:lnTo>
                        <a:pt x="31" y="36"/>
                      </a:lnTo>
                      <a:lnTo>
                        <a:pt x="34" y="34"/>
                      </a:lnTo>
                      <a:lnTo>
                        <a:pt x="36" y="32"/>
                      </a:lnTo>
                      <a:lnTo>
                        <a:pt x="38" y="28"/>
                      </a:lnTo>
                      <a:lnTo>
                        <a:pt x="39" y="25"/>
                      </a:lnTo>
                      <a:lnTo>
                        <a:pt x="40" y="20"/>
                      </a:lnTo>
                      <a:lnTo>
                        <a:pt x="39" y="16"/>
                      </a:lnTo>
                      <a:lnTo>
                        <a:pt x="38" y="13"/>
                      </a:lnTo>
                      <a:lnTo>
                        <a:pt x="36" y="9"/>
                      </a:lnTo>
                      <a:lnTo>
                        <a:pt x="34" y="6"/>
                      </a:lnTo>
                      <a:lnTo>
                        <a:pt x="31" y="4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8" name="Freeform 211"/>
                <p:cNvSpPr/>
                <p:nvPr/>
              </p:nvSpPr>
              <p:spPr bwMode="auto">
                <a:xfrm>
                  <a:off x="4940" y="3757"/>
                  <a:ext cx="39" cy="41"/>
                </a:xfrm>
                <a:custGeom>
                  <a:avLst/>
                  <a:gdLst>
                    <a:gd name="T0" fmla="*/ 19 w 39"/>
                    <a:gd name="T1" fmla="*/ 0 h 41"/>
                    <a:gd name="T2" fmla="*/ 16 w 39"/>
                    <a:gd name="T3" fmla="*/ 1 h 41"/>
                    <a:gd name="T4" fmla="*/ 12 w 39"/>
                    <a:gd name="T5" fmla="*/ 3 h 41"/>
                    <a:gd name="T6" fmla="*/ 9 w 39"/>
                    <a:gd name="T7" fmla="*/ 4 h 41"/>
                    <a:gd name="T8" fmla="*/ 5 w 39"/>
                    <a:gd name="T9" fmla="*/ 6 h 41"/>
                    <a:gd name="T10" fmla="*/ 3 w 39"/>
                    <a:gd name="T11" fmla="*/ 10 h 41"/>
                    <a:gd name="T12" fmla="*/ 2 w 39"/>
                    <a:gd name="T13" fmla="*/ 13 h 41"/>
                    <a:gd name="T14" fmla="*/ 0 w 39"/>
                    <a:gd name="T15" fmla="*/ 17 h 41"/>
                    <a:gd name="T16" fmla="*/ 0 w 39"/>
                    <a:gd name="T17" fmla="*/ 21 h 41"/>
                    <a:gd name="T18" fmla="*/ 0 w 39"/>
                    <a:gd name="T19" fmla="*/ 25 h 41"/>
                    <a:gd name="T20" fmla="*/ 2 w 39"/>
                    <a:gd name="T21" fmla="*/ 28 h 41"/>
                    <a:gd name="T22" fmla="*/ 3 w 39"/>
                    <a:gd name="T23" fmla="*/ 32 h 41"/>
                    <a:gd name="T24" fmla="*/ 5 w 39"/>
                    <a:gd name="T25" fmla="*/ 35 h 41"/>
                    <a:gd name="T26" fmla="*/ 9 w 39"/>
                    <a:gd name="T27" fmla="*/ 38 h 41"/>
                    <a:gd name="T28" fmla="*/ 12 w 39"/>
                    <a:gd name="T29" fmla="*/ 39 h 41"/>
                    <a:gd name="T30" fmla="*/ 16 w 39"/>
                    <a:gd name="T31" fmla="*/ 40 h 41"/>
                    <a:gd name="T32" fmla="*/ 19 w 39"/>
                    <a:gd name="T33" fmla="*/ 41 h 41"/>
                    <a:gd name="T34" fmla="*/ 24 w 39"/>
                    <a:gd name="T35" fmla="*/ 40 h 41"/>
                    <a:gd name="T36" fmla="*/ 27 w 39"/>
                    <a:gd name="T37" fmla="*/ 39 h 41"/>
                    <a:gd name="T38" fmla="*/ 31 w 39"/>
                    <a:gd name="T39" fmla="*/ 38 h 41"/>
                    <a:gd name="T40" fmla="*/ 33 w 39"/>
                    <a:gd name="T41" fmla="*/ 35 h 41"/>
                    <a:gd name="T42" fmla="*/ 35 w 39"/>
                    <a:gd name="T43" fmla="*/ 32 h 41"/>
                    <a:gd name="T44" fmla="*/ 38 w 39"/>
                    <a:gd name="T45" fmla="*/ 28 h 41"/>
                    <a:gd name="T46" fmla="*/ 39 w 39"/>
                    <a:gd name="T47" fmla="*/ 25 h 41"/>
                    <a:gd name="T48" fmla="*/ 39 w 39"/>
                    <a:gd name="T49" fmla="*/ 21 h 41"/>
                    <a:gd name="T50" fmla="*/ 39 w 39"/>
                    <a:gd name="T51" fmla="*/ 17 h 41"/>
                    <a:gd name="T52" fmla="*/ 38 w 39"/>
                    <a:gd name="T53" fmla="*/ 13 h 41"/>
                    <a:gd name="T54" fmla="*/ 35 w 39"/>
                    <a:gd name="T55" fmla="*/ 10 h 41"/>
                    <a:gd name="T56" fmla="*/ 33 w 39"/>
                    <a:gd name="T57" fmla="*/ 6 h 41"/>
                    <a:gd name="T58" fmla="*/ 31 w 39"/>
                    <a:gd name="T59" fmla="*/ 4 h 41"/>
                    <a:gd name="T60" fmla="*/ 27 w 39"/>
                    <a:gd name="T61" fmla="*/ 3 h 41"/>
                    <a:gd name="T62" fmla="*/ 24 w 39"/>
                    <a:gd name="T63" fmla="*/ 1 h 41"/>
                    <a:gd name="T64" fmla="*/ 19 w 39"/>
                    <a:gd name="T65" fmla="*/ 0 h 4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41">
                      <a:moveTo>
                        <a:pt x="19" y="0"/>
                      </a:moveTo>
                      <a:lnTo>
                        <a:pt x="16" y="1"/>
                      </a:lnTo>
                      <a:lnTo>
                        <a:pt x="12" y="3"/>
                      </a:lnTo>
                      <a:lnTo>
                        <a:pt x="9" y="4"/>
                      </a:lnTo>
                      <a:lnTo>
                        <a:pt x="5" y="6"/>
                      </a:lnTo>
                      <a:lnTo>
                        <a:pt x="3" y="10"/>
                      </a:lnTo>
                      <a:lnTo>
                        <a:pt x="2" y="13"/>
                      </a:lnTo>
                      <a:lnTo>
                        <a:pt x="0" y="17"/>
                      </a:lnTo>
                      <a:lnTo>
                        <a:pt x="0" y="21"/>
                      </a:lnTo>
                      <a:lnTo>
                        <a:pt x="0" y="25"/>
                      </a:lnTo>
                      <a:lnTo>
                        <a:pt x="2" y="28"/>
                      </a:lnTo>
                      <a:lnTo>
                        <a:pt x="3" y="32"/>
                      </a:lnTo>
                      <a:lnTo>
                        <a:pt x="5" y="35"/>
                      </a:lnTo>
                      <a:lnTo>
                        <a:pt x="9" y="38"/>
                      </a:lnTo>
                      <a:lnTo>
                        <a:pt x="12" y="39"/>
                      </a:lnTo>
                      <a:lnTo>
                        <a:pt x="16" y="40"/>
                      </a:lnTo>
                      <a:lnTo>
                        <a:pt x="19" y="41"/>
                      </a:lnTo>
                      <a:lnTo>
                        <a:pt x="24" y="40"/>
                      </a:lnTo>
                      <a:lnTo>
                        <a:pt x="27" y="39"/>
                      </a:lnTo>
                      <a:lnTo>
                        <a:pt x="31" y="38"/>
                      </a:lnTo>
                      <a:lnTo>
                        <a:pt x="33" y="35"/>
                      </a:lnTo>
                      <a:lnTo>
                        <a:pt x="35" y="32"/>
                      </a:lnTo>
                      <a:lnTo>
                        <a:pt x="38" y="28"/>
                      </a:lnTo>
                      <a:lnTo>
                        <a:pt x="39" y="25"/>
                      </a:lnTo>
                      <a:lnTo>
                        <a:pt x="39" y="21"/>
                      </a:lnTo>
                      <a:lnTo>
                        <a:pt x="39" y="17"/>
                      </a:lnTo>
                      <a:lnTo>
                        <a:pt x="38" y="13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1" y="4"/>
                      </a:lnTo>
                      <a:lnTo>
                        <a:pt x="27" y="3"/>
                      </a:lnTo>
                      <a:lnTo>
                        <a:pt x="24" y="1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9" name="Freeform 212"/>
                <p:cNvSpPr/>
                <p:nvPr/>
              </p:nvSpPr>
              <p:spPr bwMode="auto">
                <a:xfrm>
                  <a:off x="4940" y="3757"/>
                  <a:ext cx="39" cy="41"/>
                </a:xfrm>
                <a:custGeom>
                  <a:avLst/>
                  <a:gdLst>
                    <a:gd name="T0" fmla="*/ 19 w 39"/>
                    <a:gd name="T1" fmla="*/ 0 h 41"/>
                    <a:gd name="T2" fmla="*/ 16 w 39"/>
                    <a:gd name="T3" fmla="*/ 1 h 41"/>
                    <a:gd name="T4" fmla="*/ 12 w 39"/>
                    <a:gd name="T5" fmla="*/ 3 h 41"/>
                    <a:gd name="T6" fmla="*/ 9 w 39"/>
                    <a:gd name="T7" fmla="*/ 4 h 41"/>
                    <a:gd name="T8" fmla="*/ 5 w 39"/>
                    <a:gd name="T9" fmla="*/ 6 h 41"/>
                    <a:gd name="T10" fmla="*/ 3 w 39"/>
                    <a:gd name="T11" fmla="*/ 10 h 41"/>
                    <a:gd name="T12" fmla="*/ 2 w 39"/>
                    <a:gd name="T13" fmla="*/ 13 h 41"/>
                    <a:gd name="T14" fmla="*/ 0 w 39"/>
                    <a:gd name="T15" fmla="*/ 17 h 41"/>
                    <a:gd name="T16" fmla="*/ 0 w 39"/>
                    <a:gd name="T17" fmla="*/ 21 h 41"/>
                    <a:gd name="T18" fmla="*/ 0 w 39"/>
                    <a:gd name="T19" fmla="*/ 25 h 41"/>
                    <a:gd name="T20" fmla="*/ 2 w 39"/>
                    <a:gd name="T21" fmla="*/ 28 h 41"/>
                    <a:gd name="T22" fmla="*/ 3 w 39"/>
                    <a:gd name="T23" fmla="*/ 32 h 41"/>
                    <a:gd name="T24" fmla="*/ 5 w 39"/>
                    <a:gd name="T25" fmla="*/ 35 h 41"/>
                    <a:gd name="T26" fmla="*/ 9 w 39"/>
                    <a:gd name="T27" fmla="*/ 38 h 41"/>
                    <a:gd name="T28" fmla="*/ 12 w 39"/>
                    <a:gd name="T29" fmla="*/ 39 h 41"/>
                    <a:gd name="T30" fmla="*/ 16 w 39"/>
                    <a:gd name="T31" fmla="*/ 40 h 41"/>
                    <a:gd name="T32" fmla="*/ 19 w 39"/>
                    <a:gd name="T33" fmla="*/ 41 h 41"/>
                    <a:gd name="T34" fmla="*/ 24 w 39"/>
                    <a:gd name="T35" fmla="*/ 40 h 41"/>
                    <a:gd name="T36" fmla="*/ 27 w 39"/>
                    <a:gd name="T37" fmla="*/ 39 h 41"/>
                    <a:gd name="T38" fmla="*/ 31 w 39"/>
                    <a:gd name="T39" fmla="*/ 38 h 41"/>
                    <a:gd name="T40" fmla="*/ 33 w 39"/>
                    <a:gd name="T41" fmla="*/ 35 h 41"/>
                    <a:gd name="T42" fmla="*/ 35 w 39"/>
                    <a:gd name="T43" fmla="*/ 32 h 41"/>
                    <a:gd name="T44" fmla="*/ 38 w 39"/>
                    <a:gd name="T45" fmla="*/ 28 h 41"/>
                    <a:gd name="T46" fmla="*/ 39 w 39"/>
                    <a:gd name="T47" fmla="*/ 25 h 41"/>
                    <a:gd name="T48" fmla="*/ 39 w 39"/>
                    <a:gd name="T49" fmla="*/ 21 h 41"/>
                    <a:gd name="T50" fmla="*/ 39 w 39"/>
                    <a:gd name="T51" fmla="*/ 17 h 41"/>
                    <a:gd name="T52" fmla="*/ 38 w 39"/>
                    <a:gd name="T53" fmla="*/ 13 h 41"/>
                    <a:gd name="T54" fmla="*/ 35 w 39"/>
                    <a:gd name="T55" fmla="*/ 10 h 41"/>
                    <a:gd name="T56" fmla="*/ 33 w 39"/>
                    <a:gd name="T57" fmla="*/ 6 h 41"/>
                    <a:gd name="T58" fmla="*/ 31 w 39"/>
                    <a:gd name="T59" fmla="*/ 4 h 41"/>
                    <a:gd name="T60" fmla="*/ 27 w 39"/>
                    <a:gd name="T61" fmla="*/ 3 h 41"/>
                    <a:gd name="T62" fmla="*/ 24 w 39"/>
                    <a:gd name="T63" fmla="*/ 1 h 41"/>
                    <a:gd name="T64" fmla="*/ 19 w 39"/>
                    <a:gd name="T65" fmla="*/ 0 h 4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41">
                      <a:moveTo>
                        <a:pt x="19" y="0"/>
                      </a:moveTo>
                      <a:lnTo>
                        <a:pt x="16" y="1"/>
                      </a:lnTo>
                      <a:lnTo>
                        <a:pt x="12" y="3"/>
                      </a:lnTo>
                      <a:lnTo>
                        <a:pt x="9" y="4"/>
                      </a:lnTo>
                      <a:lnTo>
                        <a:pt x="5" y="6"/>
                      </a:lnTo>
                      <a:lnTo>
                        <a:pt x="3" y="10"/>
                      </a:lnTo>
                      <a:lnTo>
                        <a:pt x="2" y="13"/>
                      </a:lnTo>
                      <a:lnTo>
                        <a:pt x="0" y="17"/>
                      </a:lnTo>
                      <a:lnTo>
                        <a:pt x="0" y="21"/>
                      </a:lnTo>
                      <a:lnTo>
                        <a:pt x="0" y="25"/>
                      </a:lnTo>
                      <a:lnTo>
                        <a:pt x="2" y="28"/>
                      </a:lnTo>
                      <a:lnTo>
                        <a:pt x="3" y="32"/>
                      </a:lnTo>
                      <a:lnTo>
                        <a:pt x="5" y="35"/>
                      </a:lnTo>
                      <a:lnTo>
                        <a:pt x="9" y="38"/>
                      </a:lnTo>
                      <a:lnTo>
                        <a:pt x="12" y="39"/>
                      </a:lnTo>
                      <a:lnTo>
                        <a:pt x="16" y="40"/>
                      </a:lnTo>
                      <a:lnTo>
                        <a:pt x="19" y="41"/>
                      </a:lnTo>
                      <a:lnTo>
                        <a:pt x="24" y="40"/>
                      </a:lnTo>
                      <a:lnTo>
                        <a:pt x="27" y="39"/>
                      </a:lnTo>
                      <a:lnTo>
                        <a:pt x="31" y="38"/>
                      </a:lnTo>
                      <a:lnTo>
                        <a:pt x="33" y="35"/>
                      </a:lnTo>
                      <a:lnTo>
                        <a:pt x="35" y="32"/>
                      </a:lnTo>
                      <a:lnTo>
                        <a:pt x="38" y="28"/>
                      </a:lnTo>
                      <a:lnTo>
                        <a:pt x="39" y="25"/>
                      </a:lnTo>
                      <a:lnTo>
                        <a:pt x="39" y="21"/>
                      </a:lnTo>
                      <a:lnTo>
                        <a:pt x="39" y="17"/>
                      </a:lnTo>
                      <a:lnTo>
                        <a:pt x="38" y="13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1" y="4"/>
                      </a:lnTo>
                      <a:lnTo>
                        <a:pt x="27" y="3"/>
                      </a:lnTo>
                      <a:lnTo>
                        <a:pt x="24" y="1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0" name="Freeform 213"/>
                <p:cNvSpPr/>
                <p:nvPr/>
              </p:nvSpPr>
              <p:spPr bwMode="auto">
                <a:xfrm>
                  <a:off x="3777" y="2590"/>
                  <a:ext cx="38" cy="40"/>
                </a:xfrm>
                <a:custGeom>
                  <a:avLst/>
                  <a:gdLst>
                    <a:gd name="T0" fmla="*/ 19 w 38"/>
                    <a:gd name="T1" fmla="*/ 0 h 40"/>
                    <a:gd name="T2" fmla="*/ 15 w 38"/>
                    <a:gd name="T3" fmla="*/ 1 h 40"/>
                    <a:gd name="T4" fmla="*/ 12 w 38"/>
                    <a:gd name="T5" fmla="*/ 2 h 40"/>
                    <a:gd name="T6" fmla="*/ 8 w 38"/>
                    <a:gd name="T7" fmla="*/ 3 h 40"/>
                    <a:gd name="T8" fmla="*/ 5 w 38"/>
                    <a:gd name="T9" fmla="*/ 5 h 40"/>
                    <a:gd name="T10" fmla="*/ 2 w 38"/>
                    <a:gd name="T11" fmla="*/ 9 h 40"/>
                    <a:gd name="T12" fmla="*/ 1 w 38"/>
                    <a:gd name="T13" fmla="*/ 12 h 40"/>
                    <a:gd name="T14" fmla="*/ 0 w 38"/>
                    <a:gd name="T15" fmla="*/ 16 h 40"/>
                    <a:gd name="T16" fmla="*/ 0 w 38"/>
                    <a:gd name="T17" fmla="*/ 19 h 40"/>
                    <a:gd name="T18" fmla="*/ 0 w 38"/>
                    <a:gd name="T19" fmla="*/ 24 h 40"/>
                    <a:gd name="T20" fmla="*/ 1 w 38"/>
                    <a:gd name="T21" fmla="*/ 28 h 40"/>
                    <a:gd name="T22" fmla="*/ 2 w 38"/>
                    <a:gd name="T23" fmla="*/ 31 h 40"/>
                    <a:gd name="T24" fmla="*/ 5 w 38"/>
                    <a:gd name="T25" fmla="*/ 35 h 40"/>
                    <a:gd name="T26" fmla="*/ 8 w 38"/>
                    <a:gd name="T27" fmla="*/ 37 h 40"/>
                    <a:gd name="T28" fmla="*/ 12 w 38"/>
                    <a:gd name="T29" fmla="*/ 38 h 40"/>
                    <a:gd name="T30" fmla="*/ 15 w 38"/>
                    <a:gd name="T31" fmla="*/ 39 h 40"/>
                    <a:gd name="T32" fmla="*/ 19 w 38"/>
                    <a:gd name="T33" fmla="*/ 40 h 40"/>
                    <a:gd name="T34" fmla="*/ 23 w 38"/>
                    <a:gd name="T35" fmla="*/ 39 h 40"/>
                    <a:gd name="T36" fmla="*/ 27 w 38"/>
                    <a:gd name="T37" fmla="*/ 38 h 40"/>
                    <a:gd name="T38" fmla="*/ 30 w 38"/>
                    <a:gd name="T39" fmla="*/ 37 h 40"/>
                    <a:gd name="T40" fmla="*/ 33 w 38"/>
                    <a:gd name="T41" fmla="*/ 35 h 40"/>
                    <a:gd name="T42" fmla="*/ 35 w 38"/>
                    <a:gd name="T43" fmla="*/ 31 h 40"/>
                    <a:gd name="T44" fmla="*/ 37 w 38"/>
                    <a:gd name="T45" fmla="*/ 28 h 40"/>
                    <a:gd name="T46" fmla="*/ 38 w 38"/>
                    <a:gd name="T47" fmla="*/ 24 h 40"/>
                    <a:gd name="T48" fmla="*/ 38 w 38"/>
                    <a:gd name="T49" fmla="*/ 19 h 40"/>
                    <a:gd name="T50" fmla="*/ 38 w 38"/>
                    <a:gd name="T51" fmla="*/ 16 h 40"/>
                    <a:gd name="T52" fmla="*/ 37 w 38"/>
                    <a:gd name="T53" fmla="*/ 12 h 40"/>
                    <a:gd name="T54" fmla="*/ 35 w 38"/>
                    <a:gd name="T55" fmla="*/ 9 h 40"/>
                    <a:gd name="T56" fmla="*/ 33 w 38"/>
                    <a:gd name="T57" fmla="*/ 5 h 40"/>
                    <a:gd name="T58" fmla="*/ 30 w 38"/>
                    <a:gd name="T59" fmla="*/ 3 h 40"/>
                    <a:gd name="T60" fmla="*/ 27 w 38"/>
                    <a:gd name="T61" fmla="*/ 2 h 40"/>
                    <a:gd name="T62" fmla="*/ 23 w 38"/>
                    <a:gd name="T63" fmla="*/ 1 h 40"/>
                    <a:gd name="T64" fmla="*/ 19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9" y="0"/>
                      </a:moveTo>
                      <a:lnTo>
                        <a:pt x="15" y="1"/>
                      </a:lnTo>
                      <a:lnTo>
                        <a:pt x="12" y="2"/>
                      </a:lnTo>
                      <a:lnTo>
                        <a:pt x="8" y="3"/>
                      </a:lnTo>
                      <a:lnTo>
                        <a:pt x="5" y="5"/>
                      </a:lnTo>
                      <a:lnTo>
                        <a:pt x="2" y="9"/>
                      </a:lnTo>
                      <a:lnTo>
                        <a:pt x="1" y="12"/>
                      </a:lnTo>
                      <a:lnTo>
                        <a:pt x="0" y="16"/>
                      </a:lnTo>
                      <a:lnTo>
                        <a:pt x="0" y="19"/>
                      </a:lnTo>
                      <a:lnTo>
                        <a:pt x="0" y="24"/>
                      </a:lnTo>
                      <a:lnTo>
                        <a:pt x="1" y="28"/>
                      </a:lnTo>
                      <a:lnTo>
                        <a:pt x="2" y="31"/>
                      </a:lnTo>
                      <a:lnTo>
                        <a:pt x="5" y="35"/>
                      </a:lnTo>
                      <a:lnTo>
                        <a:pt x="8" y="37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40"/>
                      </a:lnTo>
                      <a:lnTo>
                        <a:pt x="23" y="39"/>
                      </a:lnTo>
                      <a:lnTo>
                        <a:pt x="27" y="38"/>
                      </a:lnTo>
                      <a:lnTo>
                        <a:pt x="30" y="37"/>
                      </a:lnTo>
                      <a:lnTo>
                        <a:pt x="33" y="35"/>
                      </a:lnTo>
                      <a:lnTo>
                        <a:pt x="35" y="31"/>
                      </a:lnTo>
                      <a:lnTo>
                        <a:pt x="37" y="28"/>
                      </a:lnTo>
                      <a:lnTo>
                        <a:pt x="38" y="24"/>
                      </a:lnTo>
                      <a:lnTo>
                        <a:pt x="38" y="19"/>
                      </a:lnTo>
                      <a:lnTo>
                        <a:pt x="38" y="16"/>
                      </a:lnTo>
                      <a:lnTo>
                        <a:pt x="37" y="12"/>
                      </a:lnTo>
                      <a:lnTo>
                        <a:pt x="35" y="9"/>
                      </a:lnTo>
                      <a:lnTo>
                        <a:pt x="33" y="5"/>
                      </a:lnTo>
                      <a:lnTo>
                        <a:pt x="30" y="3"/>
                      </a:lnTo>
                      <a:lnTo>
                        <a:pt x="27" y="2"/>
                      </a:lnTo>
                      <a:lnTo>
                        <a:pt x="23" y="1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1" name="Freeform 214"/>
                <p:cNvSpPr/>
                <p:nvPr/>
              </p:nvSpPr>
              <p:spPr bwMode="auto">
                <a:xfrm>
                  <a:off x="3777" y="2590"/>
                  <a:ext cx="38" cy="40"/>
                </a:xfrm>
                <a:custGeom>
                  <a:avLst/>
                  <a:gdLst>
                    <a:gd name="T0" fmla="*/ 19 w 38"/>
                    <a:gd name="T1" fmla="*/ 0 h 40"/>
                    <a:gd name="T2" fmla="*/ 15 w 38"/>
                    <a:gd name="T3" fmla="*/ 1 h 40"/>
                    <a:gd name="T4" fmla="*/ 12 w 38"/>
                    <a:gd name="T5" fmla="*/ 2 h 40"/>
                    <a:gd name="T6" fmla="*/ 8 w 38"/>
                    <a:gd name="T7" fmla="*/ 3 h 40"/>
                    <a:gd name="T8" fmla="*/ 5 w 38"/>
                    <a:gd name="T9" fmla="*/ 5 h 40"/>
                    <a:gd name="T10" fmla="*/ 2 w 38"/>
                    <a:gd name="T11" fmla="*/ 9 h 40"/>
                    <a:gd name="T12" fmla="*/ 1 w 38"/>
                    <a:gd name="T13" fmla="*/ 12 h 40"/>
                    <a:gd name="T14" fmla="*/ 0 w 38"/>
                    <a:gd name="T15" fmla="*/ 16 h 40"/>
                    <a:gd name="T16" fmla="*/ 0 w 38"/>
                    <a:gd name="T17" fmla="*/ 19 h 40"/>
                    <a:gd name="T18" fmla="*/ 0 w 38"/>
                    <a:gd name="T19" fmla="*/ 24 h 40"/>
                    <a:gd name="T20" fmla="*/ 1 w 38"/>
                    <a:gd name="T21" fmla="*/ 28 h 40"/>
                    <a:gd name="T22" fmla="*/ 2 w 38"/>
                    <a:gd name="T23" fmla="*/ 31 h 40"/>
                    <a:gd name="T24" fmla="*/ 5 w 38"/>
                    <a:gd name="T25" fmla="*/ 35 h 40"/>
                    <a:gd name="T26" fmla="*/ 8 w 38"/>
                    <a:gd name="T27" fmla="*/ 37 h 40"/>
                    <a:gd name="T28" fmla="*/ 12 w 38"/>
                    <a:gd name="T29" fmla="*/ 38 h 40"/>
                    <a:gd name="T30" fmla="*/ 15 w 38"/>
                    <a:gd name="T31" fmla="*/ 39 h 40"/>
                    <a:gd name="T32" fmla="*/ 19 w 38"/>
                    <a:gd name="T33" fmla="*/ 40 h 40"/>
                    <a:gd name="T34" fmla="*/ 23 w 38"/>
                    <a:gd name="T35" fmla="*/ 39 h 40"/>
                    <a:gd name="T36" fmla="*/ 27 w 38"/>
                    <a:gd name="T37" fmla="*/ 38 h 40"/>
                    <a:gd name="T38" fmla="*/ 30 w 38"/>
                    <a:gd name="T39" fmla="*/ 37 h 40"/>
                    <a:gd name="T40" fmla="*/ 33 w 38"/>
                    <a:gd name="T41" fmla="*/ 35 h 40"/>
                    <a:gd name="T42" fmla="*/ 35 w 38"/>
                    <a:gd name="T43" fmla="*/ 31 h 40"/>
                    <a:gd name="T44" fmla="*/ 37 w 38"/>
                    <a:gd name="T45" fmla="*/ 28 h 40"/>
                    <a:gd name="T46" fmla="*/ 38 w 38"/>
                    <a:gd name="T47" fmla="*/ 24 h 40"/>
                    <a:gd name="T48" fmla="*/ 38 w 38"/>
                    <a:gd name="T49" fmla="*/ 19 h 40"/>
                    <a:gd name="T50" fmla="*/ 38 w 38"/>
                    <a:gd name="T51" fmla="*/ 16 h 40"/>
                    <a:gd name="T52" fmla="*/ 37 w 38"/>
                    <a:gd name="T53" fmla="*/ 12 h 40"/>
                    <a:gd name="T54" fmla="*/ 35 w 38"/>
                    <a:gd name="T55" fmla="*/ 9 h 40"/>
                    <a:gd name="T56" fmla="*/ 33 w 38"/>
                    <a:gd name="T57" fmla="*/ 5 h 40"/>
                    <a:gd name="T58" fmla="*/ 30 w 38"/>
                    <a:gd name="T59" fmla="*/ 3 h 40"/>
                    <a:gd name="T60" fmla="*/ 27 w 38"/>
                    <a:gd name="T61" fmla="*/ 2 h 40"/>
                    <a:gd name="T62" fmla="*/ 23 w 38"/>
                    <a:gd name="T63" fmla="*/ 1 h 40"/>
                    <a:gd name="T64" fmla="*/ 19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9" y="0"/>
                      </a:moveTo>
                      <a:lnTo>
                        <a:pt x="15" y="1"/>
                      </a:lnTo>
                      <a:lnTo>
                        <a:pt x="12" y="2"/>
                      </a:lnTo>
                      <a:lnTo>
                        <a:pt x="8" y="3"/>
                      </a:lnTo>
                      <a:lnTo>
                        <a:pt x="5" y="5"/>
                      </a:lnTo>
                      <a:lnTo>
                        <a:pt x="2" y="9"/>
                      </a:lnTo>
                      <a:lnTo>
                        <a:pt x="1" y="12"/>
                      </a:lnTo>
                      <a:lnTo>
                        <a:pt x="0" y="16"/>
                      </a:lnTo>
                      <a:lnTo>
                        <a:pt x="0" y="19"/>
                      </a:lnTo>
                      <a:lnTo>
                        <a:pt x="0" y="24"/>
                      </a:lnTo>
                      <a:lnTo>
                        <a:pt x="1" y="28"/>
                      </a:lnTo>
                      <a:lnTo>
                        <a:pt x="2" y="31"/>
                      </a:lnTo>
                      <a:lnTo>
                        <a:pt x="5" y="35"/>
                      </a:lnTo>
                      <a:lnTo>
                        <a:pt x="8" y="37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40"/>
                      </a:lnTo>
                      <a:lnTo>
                        <a:pt x="23" y="39"/>
                      </a:lnTo>
                      <a:lnTo>
                        <a:pt x="27" y="38"/>
                      </a:lnTo>
                      <a:lnTo>
                        <a:pt x="30" y="37"/>
                      </a:lnTo>
                      <a:lnTo>
                        <a:pt x="33" y="35"/>
                      </a:lnTo>
                      <a:lnTo>
                        <a:pt x="35" y="31"/>
                      </a:lnTo>
                      <a:lnTo>
                        <a:pt x="37" y="28"/>
                      </a:lnTo>
                      <a:lnTo>
                        <a:pt x="38" y="24"/>
                      </a:lnTo>
                      <a:lnTo>
                        <a:pt x="38" y="19"/>
                      </a:lnTo>
                      <a:lnTo>
                        <a:pt x="38" y="16"/>
                      </a:lnTo>
                      <a:lnTo>
                        <a:pt x="37" y="12"/>
                      </a:lnTo>
                      <a:lnTo>
                        <a:pt x="35" y="9"/>
                      </a:lnTo>
                      <a:lnTo>
                        <a:pt x="33" y="5"/>
                      </a:lnTo>
                      <a:lnTo>
                        <a:pt x="30" y="3"/>
                      </a:lnTo>
                      <a:lnTo>
                        <a:pt x="27" y="2"/>
                      </a:lnTo>
                      <a:lnTo>
                        <a:pt x="23" y="1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2" name="Freeform 215"/>
                <p:cNvSpPr/>
                <p:nvPr/>
              </p:nvSpPr>
              <p:spPr bwMode="auto">
                <a:xfrm>
                  <a:off x="4933" y="2597"/>
                  <a:ext cx="40" cy="38"/>
                </a:xfrm>
                <a:custGeom>
                  <a:avLst/>
                  <a:gdLst>
                    <a:gd name="T0" fmla="*/ 20 w 40"/>
                    <a:gd name="T1" fmla="*/ 0 h 38"/>
                    <a:gd name="T2" fmla="*/ 17 w 40"/>
                    <a:gd name="T3" fmla="*/ 0 h 38"/>
                    <a:gd name="T4" fmla="*/ 13 w 40"/>
                    <a:gd name="T5" fmla="*/ 1 h 38"/>
                    <a:gd name="T6" fmla="*/ 10 w 40"/>
                    <a:gd name="T7" fmla="*/ 2 h 38"/>
                    <a:gd name="T8" fmla="*/ 6 w 40"/>
                    <a:gd name="T9" fmla="*/ 4 h 38"/>
                    <a:gd name="T10" fmla="*/ 4 w 40"/>
                    <a:gd name="T11" fmla="*/ 8 h 38"/>
                    <a:gd name="T12" fmla="*/ 3 w 40"/>
                    <a:gd name="T13" fmla="*/ 11 h 38"/>
                    <a:gd name="T14" fmla="*/ 2 w 40"/>
                    <a:gd name="T15" fmla="*/ 15 h 38"/>
                    <a:gd name="T16" fmla="*/ 0 w 40"/>
                    <a:gd name="T17" fmla="*/ 18 h 38"/>
                    <a:gd name="T18" fmla="*/ 2 w 40"/>
                    <a:gd name="T19" fmla="*/ 23 h 38"/>
                    <a:gd name="T20" fmla="*/ 3 w 40"/>
                    <a:gd name="T21" fmla="*/ 26 h 38"/>
                    <a:gd name="T22" fmla="*/ 4 w 40"/>
                    <a:gd name="T23" fmla="*/ 30 h 38"/>
                    <a:gd name="T24" fmla="*/ 6 w 40"/>
                    <a:gd name="T25" fmla="*/ 32 h 38"/>
                    <a:gd name="T26" fmla="*/ 10 w 40"/>
                    <a:gd name="T27" fmla="*/ 35 h 38"/>
                    <a:gd name="T28" fmla="*/ 13 w 40"/>
                    <a:gd name="T29" fmla="*/ 37 h 38"/>
                    <a:gd name="T30" fmla="*/ 17 w 40"/>
                    <a:gd name="T31" fmla="*/ 38 h 38"/>
                    <a:gd name="T32" fmla="*/ 20 w 40"/>
                    <a:gd name="T33" fmla="*/ 38 h 38"/>
                    <a:gd name="T34" fmla="*/ 24 w 40"/>
                    <a:gd name="T35" fmla="*/ 38 h 38"/>
                    <a:gd name="T36" fmla="*/ 27 w 40"/>
                    <a:gd name="T37" fmla="*/ 37 h 38"/>
                    <a:gd name="T38" fmla="*/ 31 w 40"/>
                    <a:gd name="T39" fmla="*/ 35 h 38"/>
                    <a:gd name="T40" fmla="*/ 34 w 40"/>
                    <a:gd name="T41" fmla="*/ 32 h 38"/>
                    <a:gd name="T42" fmla="*/ 36 w 40"/>
                    <a:gd name="T43" fmla="*/ 30 h 38"/>
                    <a:gd name="T44" fmla="*/ 38 w 40"/>
                    <a:gd name="T45" fmla="*/ 26 h 38"/>
                    <a:gd name="T46" fmla="*/ 39 w 40"/>
                    <a:gd name="T47" fmla="*/ 23 h 38"/>
                    <a:gd name="T48" fmla="*/ 40 w 40"/>
                    <a:gd name="T49" fmla="*/ 18 h 38"/>
                    <a:gd name="T50" fmla="*/ 39 w 40"/>
                    <a:gd name="T51" fmla="*/ 15 h 38"/>
                    <a:gd name="T52" fmla="*/ 38 w 40"/>
                    <a:gd name="T53" fmla="*/ 11 h 38"/>
                    <a:gd name="T54" fmla="*/ 36 w 40"/>
                    <a:gd name="T55" fmla="*/ 8 h 38"/>
                    <a:gd name="T56" fmla="*/ 34 w 40"/>
                    <a:gd name="T57" fmla="*/ 4 h 38"/>
                    <a:gd name="T58" fmla="*/ 31 w 40"/>
                    <a:gd name="T59" fmla="*/ 2 h 38"/>
                    <a:gd name="T60" fmla="*/ 27 w 40"/>
                    <a:gd name="T61" fmla="*/ 1 h 38"/>
                    <a:gd name="T62" fmla="*/ 24 w 40"/>
                    <a:gd name="T63" fmla="*/ 0 h 38"/>
                    <a:gd name="T64" fmla="*/ 20 w 40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38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3" y="1"/>
                      </a:lnTo>
                      <a:lnTo>
                        <a:pt x="10" y="2"/>
                      </a:lnTo>
                      <a:lnTo>
                        <a:pt x="6" y="4"/>
                      </a:lnTo>
                      <a:lnTo>
                        <a:pt x="4" y="8"/>
                      </a:lnTo>
                      <a:lnTo>
                        <a:pt x="3" y="11"/>
                      </a:lnTo>
                      <a:lnTo>
                        <a:pt x="2" y="15"/>
                      </a:lnTo>
                      <a:lnTo>
                        <a:pt x="0" y="18"/>
                      </a:lnTo>
                      <a:lnTo>
                        <a:pt x="2" y="23"/>
                      </a:lnTo>
                      <a:lnTo>
                        <a:pt x="3" y="26"/>
                      </a:lnTo>
                      <a:lnTo>
                        <a:pt x="4" y="30"/>
                      </a:lnTo>
                      <a:lnTo>
                        <a:pt x="6" y="32"/>
                      </a:lnTo>
                      <a:lnTo>
                        <a:pt x="10" y="35"/>
                      </a:lnTo>
                      <a:lnTo>
                        <a:pt x="13" y="37"/>
                      </a:lnTo>
                      <a:lnTo>
                        <a:pt x="17" y="38"/>
                      </a:lnTo>
                      <a:lnTo>
                        <a:pt x="20" y="38"/>
                      </a:lnTo>
                      <a:lnTo>
                        <a:pt x="24" y="38"/>
                      </a:lnTo>
                      <a:lnTo>
                        <a:pt x="27" y="37"/>
                      </a:lnTo>
                      <a:lnTo>
                        <a:pt x="31" y="35"/>
                      </a:lnTo>
                      <a:lnTo>
                        <a:pt x="34" y="32"/>
                      </a:lnTo>
                      <a:lnTo>
                        <a:pt x="36" y="30"/>
                      </a:lnTo>
                      <a:lnTo>
                        <a:pt x="38" y="26"/>
                      </a:lnTo>
                      <a:lnTo>
                        <a:pt x="39" y="23"/>
                      </a:lnTo>
                      <a:lnTo>
                        <a:pt x="40" y="18"/>
                      </a:lnTo>
                      <a:lnTo>
                        <a:pt x="39" y="15"/>
                      </a:lnTo>
                      <a:lnTo>
                        <a:pt x="38" y="11"/>
                      </a:lnTo>
                      <a:lnTo>
                        <a:pt x="36" y="8"/>
                      </a:lnTo>
                      <a:lnTo>
                        <a:pt x="34" y="4"/>
                      </a:lnTo>
                      <a:lnTo>
                        <a:pt x="31" y="2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3" name="Freeform 216"/>
                <p:cNvSpPr/>
                <p:nvPr/>
              </p:nvSpPr>
              <p:spPr bwMode="auto">
                <a:xfrm>
                  <a:off x="4933" y="2597"/>
                  <a:ext cx="40" cy="38"/>
                </a:xfrm>
                <a:custGeom>
                  <a:avLst/>
                  <a:gdLst>
                    <a:gd name="T0" fmla="*/ 20 w 40"/>
                    <a:gd name="T1" fmla="*/ 0 h 38"/>
                    <a:gd name="T2" fmla="*/ 17 w 40"/>
                    <a:gd name="T3" fmla="*/ 0 h 38"/>
                    <a:gd name="T4" fmla="*/ 13 w 40"/>
                    <a:gd name="T5" fmla="*/ 1 h 38"/>
                    <a:gd name="T6" fmla="*/ 10 w 40"/>
                    <a:gd name="T7" fmla="*/ 2 h 38"/>
                    <a:gd name="T8" fmla="*/ 6 w 40"/>
                    <a:gd name="T9" fmla="*/ 4 h 38"/>
                    <a:gd name="T10" fmla="*/ 4 w 40"/>
                    <a:gd name="T11" fmla="*/ 8 h 38"/>
                    <a:gd name="T12" fmla="*/ 3 w 40"/>
                    <a:gd name="T13" fmla="*/ 11 h 38"/>
                    <a:gd name="T14" fmla="*/ 2 w 40"/>
                    <a:gd name="T15" fmla="*/ 15 h 38"/>
                    <a:gd name="T16" fmla="*/ 0 w 40"/>
                    <a:gd name="T17" fmla="*/ 18 h 38"/>
                    <a:gd name="T18" fmla="*/ 2 w 40"/>
                    <a:gd name="T19" fmla="*/ 23 h 38"/>
                    <a:gd name="T20" fmla="*/ 3 w 40"/>
                    <a:gd name="T21" fmla="*/ 26 h 38"/>
                    <a:gd name="T22" fmla="*/ 4 w 40"/>
                    <a:gd name="T23" fmla="*/ 30 h 38"/>
                    <a:gd name="T24" fmla="*/ 6 w 40"/>
                    <a:gd name="T25" fmla="*/ 32 h 38"/>
                    <a:gd name="T26" fmla="*/ 10 w 40"/>
                    <a:gd name="T27" fmla="*/ 35 h 38"/>
                    <a:gd name="T28" fmla="*/ 13 w 40"/>
                    <a:gd name="T29" fmla="*/ 37 h 38"/>
                    <a:gd name="T30" fmla="*/ 17 w 40"/>
                    <a:gd name="T31" fmla="*/ 38 h 38"/>
                    <a:gd name="T32" fmla="*/ 20 w 40"/>
                    <a:gd name="T33" fmla="*/ 38 h 38"/>
                    <a:gd name="T34" fmla="*/ 24 w 40"/>
                    <a:gd name="T35" fmla="*/ 38 h 38"/>
                    <a:gd name="T36" fmla="*/ 27 w 40"/>
                    <a:gd name="T37" fmla="*/ 37 h 38"/>
                    <a:gd name="T38" fmla="*/ 31 w 40"/>
                    <a:gd name="T39" fmla="*/ 35 h 38"/>
                    <a:gd name="T40" fmla="*/ 34 w 40"/>
                    <a:gd name="T41" fmla="*/ 32 h 38"/>
                    <a:gd name="T42" fmla="*/ 36 w 40"/>
                    <a:gd name="T43" fmla="*/ 30 h 38"/>
                    <a:gd name="T44" fmla="*/ 38 w 40"/>
                    <a:gd name="T45" fmla="*/ 26 h 38"/>
                    <a:gd name="T46" fmla="*/ 39 w 40"/>
                    <a:gd name="T47" fmla="*/ 23 h 38"/>
                    <a:gd name="T48" fmla="*/ 40 w 40"/>
                    <a:gd name="T49" fmla="*/ 18 h 38"/>
                    <a:gd name="T50" fmla="*/ 39 w 40"/>
                    <a:gd name="T51" fmla="*/ 15 h 38"/>
                    <a:gd name="T52" fmla="*/ 38 w 40"/>
                    <a:gd name="T53" fmla="*/ 11 h 38"/>
                    <a:gd name="T54" fmla="*/ 36 w 40"/>
                    <a:gd name="T55" fmla="*/ 8 h 38"/>
                    <a:gd name="T56" fmla="*/ 34 w 40"/>
                    <a:gd name="T57" fmla="*/ 4 h 38"/>
                    <a:gd name="T58" fmla="*/ 31 w 40"/>
                    <a:gd name="T59" fmla="*/ 2 h 38"/>
                    <a:gd name="T60" fmla="*/ 27 w 40"/>
                    <a:gd name="T61" fmla="*/ 1 h 38"/>
                    <a:gd name="T62" fmla="*/ 24 w 40"/>
                    <a:gd name="T63" fmla="*/ 0 h 38"/>
                    <a:gd name="T64" fmla="*/ 20 w 40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38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3" y="1"/>
                      </a:lnTo>
                      <a:lnTo>
                        <a:pt x="10" y="2"/>
                      </a:lnTo>
                      <a:lnTo>
                        <a:pt x="6" y="4"/>
                      </a:lnTo>
                      <a:lnTo>
                        <a:pt x="4" y="8"/>
                      </a:lnTo>
                      <a:lnTo>
                        <a:pt x="3" y="11"/>
                      </a:lnTo>
                      <a:lnTo>
                        <a:pt x="2" y="15"/>
                      </a:lnTo>
                      <a:lnTo>
                        <a:pt x="0" y="18"/>
                      </a:lnTo>
                      <a:lnTo>
                        <a:pt x="2" y="23"/>
                      </a:lnTo>
                      <a:lnTo>
                        <a:pt x="3" y="26"/>
                      </a:lnTo>
                      <a:lnTo>
                        <a:pt x="4" y="30"/>
                      </a:lnTo>
                      <a:lnTo>
                        <a:pt x="6" y="32"/>
                      </a:lnTo>
                      <a:lnTo>
                        <a:pt x="10" y="35"/>
                      </a:lnTo>
                      <a:lnTo>
                        <a:pt x="13" y="37"/>
                      </a:lnTo>
                      <a:lnTo>
                        <a:pt x="17" y="38"/>
                      </a:lnTo>
                      <a:lnTo>
                        <a:pt x="20" y="38"/>
                      </a:lnTo>
                      <a:lnTo>
                        <a:pt x="24" y="38"/>
                      </a:lnTo>
                      <a:lnTo>
                        <a:pt x="27" y="37"/>
                      </a:lnTo>
                      <a:lnTo>
                        <a:pt x="31" y="35"/>
                      </a:lnTo>
                      <a:lnTo>
                        <a:pt x="34" y="32"/>
                      </a:lnTo>
                      <a:lnTo>
                        <a:pt x="36" y="30"/>
                      </a:lnTo>
                      <a:lnTo>
                        <a:pt x="38" y="26"/>
                      </a:lnTo>
                      <a:lnTo>
                        <a:pt x="39" y="23"/>
                      </a:lnTo>
                      <a:lnTo>
                        <a:pt x="40" y="18"/>
                      </a:lnTo>
                      <a:lnTo>
                        <a:pt x="39" y="15"/>
                      </a:lnTo>
                      <a:lnTo>
                        <a:pt x="38" y="11"/>
                      </a:lnTo>
                      <a:lnTo>
                        <a:pt x="36" y="8"/>
                      </a:lnTo>
                      <a:lnTo>
                        <a:pt x="34" y="4"/>
                      </a:lnTo>
                      <a:lnTo>
                        <a:pt x="31" y="2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4" name="Freeform 217"/>
                <p:cNvSpPr/>
                <p:nvPr/>
              </p:nvSpPr>
              <p:spPr bwMode="auto">
                <a:xfrm>
                  <a:off x="4274" y="2207"/>
                  <a:ext cx="39" cy="40"/>
                </a:xfrm>
                <a:custGeom>
                  <a:avLst/>
                  <a:gdLst>
                    <a:gd name="T0" fmla="*/ 19 w 39"/>
                    <a:gd name="T1" fmla="*/ 0 h 40"/>
                    <a:gd name="T2" fmla="*/ 15 w 39"/>
                    <a:gd name="T3" fmla="*/ 0 h 40"/>
                    <a:gd name="T4" fmla="*/ 12 w 39"/>
                    <a:gd name="T5" fmla="*/ 1 h 40"/>
                    <a:gd name="T6" fmla="*/ 8 w 39"/>
                    <a:gd name="T7" fmla="*/ 4 h 40"/>
                    <a:gd name="T8" fmla="*/ 6 w 39"/>
                    <a:gd name="T9" fmla="*/ 6 h 40"/>
                    <a:gd name="T10" fmla="*/ 3 w 39"/>
                    <a:gd name="T11" fmla="*/ 10 h 40"/>
                    <a:gd name="T12" fmla="*/ 1 w 39"/>
                    <a:gd name="T13" fmla="*/ 12 h 40"/>
                    <a:gd name="T14" fmla="*/ 0 w 39"/>
                    <a:gd name="T15" fmla="*/ 15 h 40"/>
                    <a:gd name="T16" fmla="*/ 0 w 39"/>
                    <a:gd name="T17" fmla="*/ 20 h 40"/>
                    <a:gd name="T18" fmla="*/ 0 w 39"/>
                    <a:gd name="T19" fmla="*/ 24 h 40"/>
                    <a:gd name="T20" fmla="*/ 1 w 39"/>
                    <a:gd name="T21" fmla="*/ 27 h 40"/>
                    <a:gd name="T22" fmla="*/ 3 w 39"/>
                    <a:gd name="T23" fmla="*/ 31 h 40"/>
                    <a:gd name="T24" fmla="*/ 6 w 39"/>
                    <a:gd name="T25" fmla="*/ 34 h 40"/>
                    <a:gd name="T26" fmla="*/ 8 w 39"/>
                    <a:gd name="T27" fmla="*/ 36 h 40"/>
                    <a:gd name="T28" fmla="*/ 12 w 39"/>
                    <a:gd name="T29" fmla="*/ 38 h 40"/>
                    <a:gd name="T30" fmla="*/ 15 w 39"/>
                    <a:gd name="T31" fmla="*/ 39 h 40"/>
                    <a:gd name="T32" fmla="*/ 19 w 39"/>
                    <a:gd name="T33" fmla="*/ 40 h 40"/>
                    <a:gd name="T34" fmla="*/ 24 w 39"/>
                    <a:gd name="T35" fmla="*/ 39 h 40"/>
                    <a:gd name="T36" fmla="*/ 27 w 39"/>
                    <a:gd name="T37" fmla="*/ 38 h 40"/>
                    <a:gd name="T38" fmla="*/ 31 w 39"/>
                    <a:gd name="T39" fmla="*/ 36 h 40"/>
                    <a:gd name="T40" fmla="*/ 33 w 39"/>
                    <a:gd name="T41" fmla="*/ 34 h 40"/>
                    <a:gd name="T42" fmla="*/ 35 w 39"/>
                    <a:gd name="T43" fmla="*/ 31 h 40"/>
                    <a:gd name="T44" fmla="*/ 38 w 39"/>
                    <a:gd name="T45" fmla="*/ 27 h 40"/>
                    <a:gd name="T46" fmla="*/ 39 w 39"/>
                    <a:gd name="T47" fmla="*/ 24 h 40"/>
                    <a:gd name="T48" fmla="*/ 39 w 39"/>
                    <a:gd name="T49" fmla="*/ 20 h 40"/>
                    <a:gd name="T50" fmla="*/ 39 w 39"/>
                    <a:gd name="T51" fmla="*/ 15 h 40"/>
                    <a:gd name="T52" fmla="*/ 38 w 39"/>
                    <a:gd name="T53" fmla="*/ 12 h 40"/>
                    <a:gd name="T54" fmla="*/ 35 w 39"/>
                    <a:gd name="T55" fmla="*/ 10 h 40"/>
                    <a:gd name="T56" fmla="*/ 33 w 39"/>
                    <a:gd name="T57" fmla="*/ 6 h 40"/>
                    <a:gd name="T58" fmla="*/ 31 w 39"/>
                    <a:gd name="T59" fmla="*/ 4 h 40"/>
                    <a:gd name="T60" fmla="*/ 27 w 39"/>
                    <a:gd name="T61" fmla="*/ 1 h 40"/>
                    <a:gd name="T62" fmla="*/ 24 w 39"/>
                    <a:gd name="T63" fmla="*/ 0 h 40"/>
                    <a:gd name="T64" fmla="*/ 19 w 39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40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8" y="4"/>
                      </a:lnTo>
                      <a:lnTo>
                        <a:pt x="6" y="6"/>
                      </a:lnTo>
                      <a:lnTo>
                        <a:pt x="3" y="10"/>
                      </a:lnTo>
                      <a:lnTo>
                        <a:pt x="1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4"/>
                      </a:lnTo>
                      <a:lnTo>
                        <a:pt x="1" y="27"/>
                      </a:lnTo>
                      <a:lnTo>
                        <a:pt x="3" y="31"/>
                      </a:lnTo>
                      <a:lnTo>
                        <a:pt x="6" y="34"/>
                      </a:lnTo>
                      <a:lnTo>
                        <a:pt x="8" y="36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40"/>
                      </a:lnTo>
                      <a:lnTo>
                        <a:pt x="24" y="39"/>
                      </a:lnTo>
                      <a:lnTo>
                        <a:pt x="27" y="38"/>
                      </a:lnTo>
                      <a:lnTo>
                        <a:pt x="31" y="36"/>
                      </a:lnTo>
                      <a:lnTo>
                        <a:pt x="33" y="34"/>
                      </a:lnTo>
                      <a:lnTo>
                        <a:pt x="35" y="31"/>
                      </a:lnTo>
                      <a:lnTo>
                        <a:pt x="38" y="27"/>
                      </a:lnTo>
                      <a:lnTo>
                        <a:pt x="39" y="24"/>
                      </a:lnTo>
                      <a:lnTo>
                        <a:pt x="39" y="20"/>
                      </a:lnTo>
                      <a:lnTo>
                        <a:pt x="39" y="15"/>
                      </a:lnTo>
                      <a:lnTo>
                        <a:pt x="38" y="12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1" y="4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5" name="Freeform 218"/>
                <p:cNvSpPr/>
                <p:nvPr/>
              </p:nvSpPr>
              <p:spPr bwMode="auto">
                <a:xfrm>
                  <a:off x="4274" y="2207"/>
                  <a:ext cx="39" cy="40"/>
                </a:xfrm>
                <a:custGeom>
                  <a:avLst/>
                  <a:gdLst>
                    <a:gd name="T0" fmla="*/ 19 w 39"/>
                    <a:gd name="T1" fmla="*/ 0 h 40"/>
                    <a:gd name="T2" fmla="*/ 15 w 39"/>
                    <a:gd name="T3" fmla="*/ 0 h 40"/>
                    <a:gd name="T4" fmla="*/ 12 w 39"/>
                    <a:gd name="T5" fmla="*/ 1 h 40"/>
                    <a:gd name="T6" fmla="*/ 8 w 39"/>
                    <a:gd name="T7" fmla="*/ 4 h 40"/>
                    <a:gd name="T8" fmla="*/ 6 w 39"/>
                    <a:gd name="T9" fmla="*/ 6 h 40"/>
                    <a:gd name="T10" fmla="*/ 3 w 39"/>
                    <a:gd name="T11" fmla="*/ 10 h 40"/>
                    <a:gd name="T12" fmla="*/ 1 w 39"/>
                    <a:gd name="T13" fmla="*/ 12 h 40"/>
                    <a:gd name="T14" fmla="*/ 0 w 39"/>
                    <a:gd name="T15" fmla="*/ 15 h 40"/>
                    <a:gd name="T16" fmla="*/ 0 w 39"/>
                    <a:gd name="T17" fmla="*/ 20 h 40"/>
                    <a:gd name="T18" fmla="*/ 0 w 39"/>
                    <a:gd name="T19" fmla="*/ 24 h 40"/>
                    <a:gd name="T20" fmla="*/ 1 w 39"/>
                    <a:gd name="T21" fmla="*/ 27 h 40"/>
                    <a:gd name="T22" fmla="*/ 3 w 39"/>
                    <a:gd name="T23" fmla="*/ 31 h 40"/>
                    <a:gd name="T24" fmla="*/ 6 w 39"/>
                    <a:gd name="T25" fmla="*/ 34 h 40"/>
                    <a:gd name="T26" fmla="*/ 8 w 39"/>
                    <a:gd name="T27" fmla="*/ 36 h 40"/>
                    <a:gd name="T28" fmla="*/ 12 w 39"/>
                    <a:gd name="T29" fmla="*/ 38 h 40"/>
                    <a:gd name="T30" fmla="*/ 15 w 39"/>
                    <a:gd name="T31" fmla="*/ 39 h 40"/>
                    <a:gd name="T32" fmla="*/ 19 w 39"/>
                    <a:gd name="T33" fmla="*/ 40 h 40"/>
                    <a:gd name="T34" fmla="*/ 24 w 39"/>
                    <a:gd name="T35" fmla="*/ 39 h 40"/>
                    <a:gd name="T36" fmla="*/ 27 w 39"/>
                    <a:gd name="T37" fmla="*/ 38 h 40"/>
                    <a:gd name="T38" fmla="*/ 31 w 39"/>
                    <a:gd name="T39" fmla="*/ 36 h 40"/>
                    <a:gd name="T40" fmla="*/ 33 w 39"/>
                    <a:gd name="T41" fmla="*/ 34 h 40"/>
                    <a:gd name="T42" fmla="*/ 35 w 39"/>
                    <a:gd name="T43" fmla="*/ 31 h 40"/>
                    <a:gd name="T44" fmla="*/ 38 w 39"/>
                    <a:gd name="T45" fmla="*/ 27 h 40"/>
                    <a:gd name="T46" fmla="*/ 39 w 39"/>
                    <a:gd name="T47" fmla="*/ 24 h 40"/>
                    <a:gd name="T48" fmla="*/ 39 w 39"/>
                    <a:gd name="T49" fmla="*/ 20 h 40"/>
                    <a:gd name="T50" fmla="*/ 39 w 39"/>
                    <a:gd name="T51" fmla="*/ 15 h 40"/>
                    <a:gd name="T52" fmla="*/ 38 w 39"/>
                    <a:gd name="T53" fmla="*/ 12 h 40"/>
                    <a:gd name="T54" fmla="*/ 35 w 39"/>
                    <a:gd name="T55" fmla="*/ 10 h 40"/>
                    <a:gd name="T56" fmla="*/ 33 w 39"/>
                    <a:gd name="T57" fmla="*/ 6 h 40"/>
                    <a:gd name="T58" fmla="*/ 31 w 39"/>
                    <a:gd name="T59" fmla="*/ 4 h 40"/>
                    <a:gd name="T60" fmla="*/ 27 w 39"/>
                    <a:gd name="T61" fmla="*/ 1 h 40"/>
                    <a:gd name="T62" fmla="*/ 24 w 39"/>
                    <a:gd name="T63" fmla="*/ 0 h 40"/>
                    <a:gd name="T64" fmla="*/ 19 w 39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40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8" y="4"/>
                      </a:lnTo>
                      <a:lnTo>
                        <a:pt x="6" y="6"/>
                      </a:lnTo>
                      <a:lnTo>
                        <a:pt x="3" y="10"/>
                      </a:lnTo>
                      <a:lnTo>
                        <a:pt x="1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4"/>
                      </a:lnTo>
                      <a:lnTo>
                        <a:pt x="1" y="27"/>
                      </a:lnTo>
                      <a:lnTo>
                        <a:pt x="3" y="31"/>
                      </a:lnTo>
                      <a:lnTo>
                        <a:pt x="6" y="34"/>
                      </a:lnTo>
                      <a:lnTo>
                        <a:pt x="8" y="36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40"/>
                      </a:lnTo>
                      <a:lnTo>
                        <a:pt x="24" y="39"/>
                      </a:lnTo>
                      <a:lnTo>
                        <a:pt x="27" y="38"/>
                      </a:lnTo>
                      <a:lnTo>
                        <a:pt x="31" y="36"/>
                      </a:lnTo>
                      <a:lnTo>
                        <a:pt x="33" y="34"/>
                      </a:lnTo>
                      <a:lnTo>
                        <a:pt x="35" y="31"/>
                      </a:lnTo>
                      <a:lnTo>
                        <a:pt x="38" y="27"/>
                      </a:lnTo>
                      <a:lnTo>
                        <a:pt x="39" y="24"/>
                      </a:lnTo>
                      <a:lnTo>
                        <a:pt x="39" y="20"/>
                      </a:lnTo>
                      <a:lnTo>
                        <a:pt x="39" y="15"/>
                      </a:lnTo>
                      <a:lnTo>
                        <a:pt x="38" y="12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1" y="4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6" name="Freeform 219"/>
                <p:cNvSpPr/>
                <p:nvPr/>
              </p:nvSpPr>
              <p:spPr bwMode="auto">
                <a:xfrm>
                  <a:off x="3777" y="3757"/>
                  <a:ext cx="38" cy="41"/>
                </a:xfrm>
                <a:custGeom>
                  <a:avLst/>
                  <a:gdLst>
                    <a:gd name="T0" fmla="*/ 19 w 38"/>
                    <a:gd name="T1" fmla="*/ 0 h 41"/>
                    <a:gd name="T2" fmla="*/ 15 w 38"/>
                    <a:gd name="T3" fmla="*/ 1 h 41"/>
                    <a:gd name="T4" fmla="*/ 12 w 38"/>
                    <a:gd name="T5" fmla="*/ 3 h 41"/>
                    <a:gd name="T6" fmla="*/ 8 w 38"/>
                    <a:gd name="T7" fmla="*/ 4 h 41"/>
                    <a:gd name="T8" fmla="*/ 5 w 38"/>
                    <a:gd name="T9" fmla="*/ 6 h 41"/>
                    <a:gd name="T10" fmla="*/ 2 w 38"/>
                    <a:gd name="T11" fmla="*/ 10 h 41"/>
                    <a:gd name="T12" fmla="*/ 1 w 38"/>
                    <a:gd name="T13" fmla="*/ 13 h 41"/>
                    <a:gd name="T14" fmla="*/ 0 w 38"/>
                    <a:gd name="T15" fmla="*/ 17 h 41"/>
                    <a:gd name="T16" fmla="*/ 0 w 38"/>
                    <a:gd name="T17" fmla="*/ 21 h 41"/>
                    <a:gd name="T18" fmla="*/ 0 w 38"/>
                    <a:gd name="T19" fmla="*/ 25 h 41"/>
                    <a:gd name="T20" fmla="*/ 1 w 38"/>
                    <a:gd name="T21" fmla="*/ 28 h 41"/>
                    <a:gd name="T22" fmla="*/ 2 w 38"/>
                    <a:gd name="T23" fmla="*/ 32 h 41"/>
                    <a:gd name="T24" fmla="*/ 5 w 38"/>
                    <a:gd name="T25" fmla="*/ 35 h 41"/>
                    <a:gd name="T26" fmla="*/ 8 w 38"/>
                    <a:gd name="T27" fmla="*/ 38 h 41"/>
                    <a:gd name="T28" fmla="*/ 12 w 38"/>
                    <a:gd name="T29" fmla="*/ 39 h 41"/>
                    <a:gd name="T30" fmla="*/ 15 w 38"/>
                    <a:gd name="T31" fmla="*/ 40 h 41"/>
                    <a:gd name="T32" fmla="*/ 19 w 38"/>
                    <a:gd name="T33" fmla="*/ 41 h 41"/>
                    <a:gd name="T34" fmla="*/ 23 w 38"/>
                    <a:gd name="T35" fmla="*/ 40 h 41"/>
                    <a:gd name="T36" fmla="*/ 27 w 38"/>
                    <a:gd name="T37" fmla="*/ 39 h 41"/>
                    <a:gd name="T38" fmla="*/ 30 w 38"/>
                    <a:gd name="T39" fmla="*/ 38 h 41"/>
                    <a:gd name="T40" fmla="*/ 33 w 38"/>
                    <a:gd name="T41" fmla="*/ 35 h 41"/>
                    <a:gd name="T42" fmla="*/ 35 w 38"/>
                    <a:gd name="T43" fmla="*/ 32 h 41"/>
                    <a:gd name="T44" fmla="*/ 37 w 38"/>
                    <a:gd name="T45" fmla="*/ 28 h 41"/>
                    <a:gd name="T46" fmla="*/ 38 w 38"/>
                    <a:gd name="T47" fmla="*/ 25 h 41"/>
                    <a:gd name="T48" fmla="*/ 38 w 38"/>
                    <a:gd name="T49" fmla="*/ 21 h 41"/>
                    <a:gd name="T50" fmla="*/ 38 w 38"/>
                    <a:gd name="T51" fmla="*/ 17 h 41"/>
                    <a:gd name="T52" fmla="*/ 37 w 38"/>
                    <a:gd name="T53" fmla="*/ 13 h 41"/>
                    <a:gd name="T54" fmla="*/ 35 w 38"/>
                    <a:gd name="T55" fmla="*/ 10 h 41"/>
                    <a:gd name="T56" fmla="*/ 33 w 38"/>
                    <a:gd name="T57" fmla="*/ 6 h 41"/>
                    <a:gd name="T58" fmla="*/ 30 w 38"/>
                    <a:gd name="T59" fmla="*/ 4 h 41"/>
                    <a:gd name="T60" fmla="*/ 27 w 38"/>
                    <a:gd name="T61" fmla="*/ 3 h 41"/>
                    <a:gd name="T62" fmla="*/ 23 w 38"/>
                    <a:gd name="T63" fmla="*/ 1 h 41"/>
                    <a:gd name="T64" fmla="*/ 19 w 38"/>
                    <a:gd name="T65" fmla="*/ 0 h 4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1">
                      <a:moveTo>
                        <a:pt x="19" y="0"/>
                      </a:moveTo>
                      <a:lnTo>
                        <a:pt x="15" y="1"/>
                      </a:lnTo>
                      <a:lnTo>
                        <a:pt x="12" y="3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2" y="10"/>
                      </a:lnTo>
                      <a:lnTo>
                        <a:pt x="1" y="13"/>
                      </a:lnTo>
                      <a:lnTo>
                        <a:pt x="0" y="17"/>
                      </a:lnTo>
                      <a:lnTo>
                        <a:pt x="0" y="21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2" y="32"/>
                      </a:lnTo>
                      <a:lnTo>
                        <a:pt x="5" y="35"/>
                      </a:lnTo>
                      <a:lnTo>
                        <a:pt x="8" y="38"/>
                      </a:lnTo>
                      <a:lnTo>
                        <a:pt x="12" y="39"/>
                      </a:lnTo>
                      <a:lnTo>
                        <a:pt x="15" y="40"/>
                      </a:lnTo>
                      <a:lnTo>
                        <a:pt x="19" y="41"/>
                      </a:lnTo>
                      <a:lnTo>
                        <a:pt x="23" y="40"/>
                      </a:lnTo>
                      <a:lnTo>
                        <a:pt x="27" y="39"/>
                      </a:lnTo>
                      <a:lnTo>
                        <a:pt x="30" y="38"/>
                      </a:lnTo>
                      <a:lnTo>
                        <a:pt x="33" y="35"/>
                      </a:lnTo>
                      <a:lnTo>
                        <a:pt x="35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1"/>
                      </a:lnTo>
                      <a:lnTo>
                        <a:pt x="38" y="17"/>
                      </a:lnTo>
                      <a:lnTo>
                        <a:pt x="37" y="13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0" y="4"/>
                      </a:lnTo>
                      <a:lnTo>
                        <a:pt x="27" y="3"/>
                      </a:lnTo>
                      <a:lnTo>
                        <a:pt x="23" y="1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7" name="Freeform 220"/>
                <p:cNvSpPr/>
                <p:nvPr/>
              </p:nvSpPr>
              <p:spPr bwMode="auto">
                <a:xfrm>
                  <a:off x="3777" y="3757"/>
                  <a:ext cx="38" cy="41"/>
                </a:xfrm>
                <a:custGeom>
                  <a:avLst/>
                  <a:gdLst>
                    <a:gd name="T0" fmla="*/ 19 w 38"/>
                    <a:gd name="T1" fmla="*/ 0 h 41"/>
                    <a:gd name="T2" fmla="*/ 15 w 38"/>
                    <a:gd name="T3" fmla="*/ 1 h 41"/>
                    <a:gd name="T4" fmla="*/ 12 w 38"/>
                    <a:gd name="T5" fmla="*/ 3 h 41"/>
                    <a:gd name="T6" fmla="*/ 8 w 38"/>
                    <a:gd name="T7" fmla="*/ 4 h 41"/>
                    <a:gd name="T8" fmla="*/ 5 w 38"/>
                    <a:gd name="T9" fmla="*/ 6 h 41"/>
                    <a:gd name="T10" fmla="*/ 2 w 38"/>
                    <a:gd name="T11" fmla="*/ 10 h 41"/>
                    <a:gd name="T12" fmla="*/ 1 w 38"/>
                    <a:gd name="T13" fmla="*/ 13 h 41"/>
                    <a:gd name="T14" fmla="*/ 0 w 38"/>
                    <a:gd name="T15" fmla="*/ 17 h 41"/>
                    <a:gd name="T16" fmla="*/ 0 w 38"/>
                    <a:gd name="T17" fmla="*/ 21 h 41"/>
                    <a:gd name="T18" fmla="*/ 0 w 38"/>
                    <a:gd name="T19" fmla="*/ 25 h 41"/>
                    <a:gd name="T20" fmla="*/ 1 w 38"/>
                    <a:gd name="T21" fmla="*/ 28 h 41"/>
                    <a:gd name="T22" fmla="*/ 2 w 38"/>
                    <a:gd name="T23" fmla="*/ 32 h 41"/>
                    <a:gd name="T24" fmla="*/ 5 w 38"/>
                    <a:gd name="T25" fmla="*/ 35 h 41"/>
                    <a:gd name="T26" fmla="*/ 8 w 38"/>
                    <a:gd name="T27" fmla="*/ 38 h 41"/>
                    <a:gd name="T28" fmla="*/ 12 w 38"/>
                    <a:gd name="T29" fmla="*/ 39 h 41"/>
                    <a:gd name="T30" fmla="*/ 15 w 38"/>
                    <a:gd name="T31" fmla="*/ 40 h 41"/>
                    <a:gd name="T32" fmla="*/ 19 w 38"/>
                    <a:gd name="T33" fmla="*/ 41 h 41"/>
                    <a:gd name="T34" fmla="*/ 23 w 38"/>
                    <a:gd name="T35" fmla="*/ 40 h 41"/>
                    <a:gd name="T36" fmla="*/ 27 w 38"/>
                    <a:gd name="T37" fmla="*/ 39 h 41"/>
                    <a:gd name="T38" fmla="*/ 30 w 38"/>
                    <a:gd name="T39" fmla="*/ 38 h 41"/>
                    <a:gd name="T40" fmla="*/ 33 w 38"/>
                    <a:gd name="T41" fmla="*/ 35 h 41"/>
                    <a:gd name="T42" fmla="*/ 35 w 38"/>
                    <a:gd name="T43" fmla="*/ 32 h 41"/>
                    <a:gd name="T44" fmla="*/ 37 w 38"/>
                    <a:gd name="T45" fmla="*/ 28 h 41"/>
                    <a:gd name="T46" fmla="*/ 38 w 38"/>
                    <a:gd name="T47" fmla="*/ 25 h 41"/>
                    <a:gd name="T48" fmla="*/ 38 w 38"/>
                    <a:gd name="T49" fmla="*/ 21 h 41"/>
                    <a:gd name="T50" fmla="*/ 38 w 38"/>
                    <a:gd name="T51" fmla="*/ 17 h 41"/>
                    <a:gd name="T52" fmla="*/ 37 w 38"/>
                    <a:gd name="T53" fmla="*/ 13 h 41"/>
                    <a:gd name="T54" fmla="*/ 35 w 38"/>
                    <a:gd name="T55" fmla="*/ 10 h 41"/>
                    <a:gd name="T56" fmla="*/ 33 w 38"/>
                    <a:gd name="T57" fmla="*/ 6 h 41"/>
                    <a:gd name="T58" fmla="*/ 30 w 38"/>
                    <a:gd name="T59" fmla="*/ 4 h 41"/>
                    <a:gd name="T60" fmla="*/ 27 w 38"/>
                    <a:gd name="T61" fmla="*/ 3 h 41"/>
                    <a:gd name="T62" fmla="*/ 23 w 38"/>
                    <a:gd name="T63" fmla="*/ 1 h 41"/>
                    <a:gd name="T64" fmla="*/ 19 w 38"/>
                    <a:gd name="T65" fmla="*/ 0 h 4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1">
                      <a:moveTo>
                        <a:pt x="19" y="0"/>
                      </a:moveTo>
                      <a:lnTo>
                        <a:pt x="15" y="1"/>
                      </a:lnTo>
                      <a:lnTo>
                        <a:pt x="12" y="3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2" y="10"/>
                      </a:lnTo>
                      <a:lnTo>
                        <a:pt x="1" y="13"/>
                      </a:lnTo>
                      <a:lnTo>
                        <a:pt x="0" y="17"/>
                      </a:lnTo>
                      <a:lnTo>
                        <a:pt x="0" y="21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2" y="32"/>
                      </a:lnTo>
                      <a:lnTo>
                        <a:pt x="5" y="35"/>
                      </a:lnTo>
                      <a:lnTo>
                        <a:pt x="8" y="38"/>
                      </a:lnTo>
                      <a:lnTo>
                        <a:pt x="12" y="39"/>
                      </a:lnTo>
                      <a:lnTo>
                        <a:pt x="15" y="40"/>
                      </a:lnTo>
                      <a:lnTo>
                        <a:pt x="19" y="41"/>
                      </a:lnTo>
                      <a:lnTo>
                        <a:pt x="23" y="40"/>
                      </a:lnTo>
                      <a:lnTo>
                        <a:pt x="27" y="39"/>
                      </a:lnTo>
                      <a:lnTo>
                        <a:pt x="30" y="38"/>
                      </a:lnTo>
                      <a:lnTo>
                        <a:pt x="33" y="35"/>
                      </a:lnTo>
                      <a:lnTo>
                        <a:pt x="35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1"/>
                      </a:lnTo>
                      <a:lnTo>
                        <a:pt x="38" y="17"/>
                      </a:lnTo>
                      <a:lnTo>
                        <a:pt x="37" y="13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0" y="4"/>
                      </a:lnTo>
                      <a:lnTo>
                        <a:pt x="27" y="3"/>
                      </a:lnTo>
                      <a:lnTo>
                        <a:pt x="23" y="1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8" name="Freeform 221"/>
                <p:cNvSpPr/>
                <p:nvPr/>
              </p:nvSpPr>
              <p:spPr bwMode="auto">
                <a:xfrm>
                  <a:off x="4869" y="2805"/>
                  <a:ext cx="41" cy="40"/>
                </a:xfrm>
                <a:custGeom>
                  <a:avLst/>
                  <a:gdLst>
                    <a:gd name="T0" fmla="*/ 20 w 41"/>
                    <a:gd name="T1" fmla="*/ 0 h 40"/>
                    <a:gd name="T2" fmla="*/ 17 w 41"/>
                    <a:gd name="T3" fmla="*/ 0 h 40"/>
                    <a:gd name="T4" fmla="*/ 13 w 41"/>
                    <a:gd name="T5" fmla="*/ 1 h 40"/>
                    <a:gd name="T6" fmla="*/ 10 w 41"/>
                    <a:gd name="T7" fmla="*/ 4 h 40"/>
                    <a:gd name="T8" fmla="*/ 6 w 41"/>
                    <a:gd name="T9" fmla="*/ 6 h 40"/>
                    <a:gd name="T10" fmla="*/ 4 w 41"/>
                    <a:gd name="T11" fmla="*/ 8 h 40"/>
                    <a:gd name="T12" fmla="*/ 2 w 41"/>
                    <a:gd name="T13" fmla="*/ 12 h 40"/>
                    <a:gd name="T14" fmla="*/ 0 w 41"/>
                    <a:gd name="T15" fmla="*/ 15 h 40"/>
                    <a:gd name="T16" fmla="*/ 0 w 41"/>
                    <a:gd name="T17" fmla="*/ 20 h 40"/>
                    <a:gd name="T18" fmla="*/ 0 w 41"/>
                    <a:gd name="T19" fmla="*/ 23 h 40"/>
                    <a:gd name="T20" fmla="*/ 2 w 41"/>
                    <a:gd name="T21" fmla="*/ 28 h 40"/>
                    <a:gd name="T22" fmla="*/ 4 w 41"/>
                    <a:gd name="T23" fmla="*/ 30 h 40"/>
                    <a:gd name="T24" fmla="*/ 6 w 41"/>
                    <a:gd name="T25" fmla="*/ 34 h 40"/>
                    <a:gd name="T26" fmla="*/ 10 w 41"/>
                    <a:gd name="T27" fmla="*/ 36 h 40"/>
                    <a:gd name="T28" fmla="*/ 13 w 41"/>
                    <a:gd name="T29" fmla="*/ 39 h 40"/>
                    <a:gd name="T30" fmla="*/ 17 w 41"/>
                    <a:gd name="T31" fmla="*/ 40 h 40"/>
                    <a:gd name="T32" fmla="*/ 20 w 41"/>
                    <a:gd name="T33" fmla="*/ 40 h 40"/>
                    <a:gd name="T34" fmla="*/ 25 w 41"/>
                    <a:gd name="T35" fmla="*/ 40 h 40"/>
                    <a:gd name="T36" fmla="*/ 28 w 41"/>
                    <a:gd name="T37" fmla="*/ 39 h 40"/>
                    <a:gd name="T38" fmla="*/ 32 w 41"/>
                    <a:gd name="T39" fmla="*/ 36 h 40"/>
                    <a:gd name="T40" fmla="*/ 34 w 41"/>
                    <a:gd name="T41" fmla="*/ 34 h 40"/>
                    <a:gd name="T42" fmla="*/ 38 w 41"/>
                    <a:gd name="T43" fmla="*/ 30 h 40"/>
                    <a:gd name="T44" fmla="*/ 39 w 41"/>
                    <a:gd name="T45" fmla="*/ 28 h 40"/>
                    <a:gd name="T46" fmla="*/ 40 w 41"/>
                    <a:gd name="T47" fmla="*/ 23 h 40"/>
                    <a:gd name="T48" fmla="*/ 41 w 41"/>
                    <a:gd name="T49" fmla="*/ 20 h 40"/>
                    <a:gd name="T50" fmla="*/ 40 w 41"/>
                    <a:gd name="T51" fmla="*/ 15 h 40"/>
                    <a:gd name="T52" fmla="*/ 39 w 41"/>
                    <a:gd name="T53" fmla="*/ 12 h 40"/>
                    <a:gd name="T54" fmla="*/ 38 w 41"/>
                    <a:gd name="T55" fmla="*/ 8 h 40"/>
                    <a:gd name="T56" fmla="*/ 34 w 41"/>
                    <a:gd name="T57" fmla="*/ 6 h 40"/>
                    <a:gd name="T58" fmla="*/ 32 w 41"/>
                    <a:gd name="T59" fmla="*/ 4 h 40"/>
                    <a:gd name="T60" fmla="*/ 28 w 41"/>
                    <a:gd name="T61" fmla="*/ 1 h 40"/>
                    <a:gd name="T62" fmla="*/ 25 w 41"/>
                    <a:gd name="T63" fmla="*/ 0 h 40"/>
                    <a:gd name="T64" fmla="*/ 20 w 41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1" h="40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3" y="1"/>
                      </a:lnTo>
                      <a:lnTo>
                        <a:pt x="10" y="4"/>
                      </a:lnTo>
                      <a:lnTo>
                        <a:pt x="6" y="6"/>
                      </a:lnTo>
                      <a:lnTo>
                        <a:pt x="4" y="8"/>
                      </a:lnTo>
                      <a:lnTo>
                        <a:pt x="2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3"/>
                      </a:lnTo>
                      <a:lnTo>
                        <a:pt x="2" y="28"/>
                      </a:lnTo>
                      <a:lnTo>
                        <a:pt x="4" y="30"/>
                      </a:lnTo>
                      <a:lnTo>
                        <a:pt x="6" y="34"/>
                      </a:lnTo>
                      <a:lnTo>
                        <a:pt x="10" y="36"/>
                      </a:lnTo>
                      <a:lnTo>
                        <a:pt x="13" y="39"/>
                      </a:lnTo>
                      <a:lnTo>
                        <a:pt x="17" y="40"/>
                      </a:lnTo>
                      <a:lnTo>
                        <a:pt x="20" y="40"/>
                      </a:lnTo>
                      <a:lnTo>
                        <a:pt x="25" y="40"/>
                      </a:lnTo>
                      <a:lnTo>
                        <a:pt x="28" y="39"/>
                      </a:lnTo>
                      <a:lnTo>
                        <a:pt x="32" y="36"/>
                      </a:lnTo>
                      <a:lnTo>
                        <a:pt x="34" y="34"/>
                      </a:lnTo>
                      <a:lnTo>
                        <a:pt x="38" y="30"/>
                      </a:lnTo>
                      <a:lnTo>
                        <a:pt x="39" y="28"/>
                      </a:lnTo>
                      <a:lnTo>
                        <a:pt x="40" y="23"/>
                      </a:lnTo>
                      <a:lnTo>
                        <a:pt x="41" y="20"/>
                      </a:lnTo>
                      <a:lnTo>
                        <a:pt x="40" y="15"/>
                      </a:lnTo>
                      <a:lnTo>
                        <a:pt x="39" y="12"/>
                      </a:lnTo>
                      <a:lnTo>
                        <a:pt x="38" y="8"/>
                      </a:lnTo>
                      <a:lnTo>
                        <a:pt x="34" y="6"/>
                      </a:lnTo>
                      <a:lnTo>
                        <a:pt x="32" y="4"/>
                      </a:lnTo>
                      <a:lnTo>
                        <a:pt x="28" y="1"/>
                      </a:lnTo>
                      <a:lnTo>
                        <a:pt x="25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9" name="Freeform 222"/>
                <p:cNvSpPr/>
                <p:nvPr/>
              </p:nvSpPr>
              <p:spPr bwMode="auto">
                <a:xfrm>
                  <a:off x="4869" y="2805"/>
                  <a:ext cx="41" cy="40"/>
                </a:xfrm>
                <a:custGeom>
                  <a:avLst/>
                  <a:gdLst>
                    <a:gd name="T0" fmla="*/ 20 w 41"/>
                    <a:gd name="T1" fmla="*/ 0 h 40"/>
                    <a:gd name="T2" fmla="*/ 17 w 41"/>
                    <a:gd name="T3" fmla="*/ 0 h 40"/>
                    <a:gd name="T4" fmla="*/ 13 w 41"/>
                    <a:gd name="T5" fmla="*/ 1 h 40"/>
                    <a:gd name="T6" fmla="*/ 10 w 41"/>
                    <a:gd name="T7" fmla="*/ 4 h 40"/>
                    <a:gd name="T8" fmla="*/ 6 w 41"/>
                    <a:gd name="T9" fmla="*/ 6 h 40"/>
                    <a:gd name="T10" fmla="*/ 4 w 41"/>
                    <a:gd name="T11" fmla="*/ 8 h 40"/>
                    <a:gd name="T12" fmla="*/ 2 w 41"/>
                    <a:gd name="T13" fmla="*/ 12 h 40"/>
                    <a:gd name="T14" fmla="*/ 0 w 41"/>
                    <a:gd name="T15" fmla="*/ 15 h 40"/>
                    <a:gd name="T16" fmla="*/ 0 w 41"/>
                    <a:gd name="T17" fmla="*/ 20 h 40"/>
                    <a:gd name="T18" fmla="*/ 0 w 41"/>
                    <a:gd name="T19" fmla="*/ 23 h 40"/>
                    <a:gd name="T20" fmla="*/ 2 w 41"/>
                    <a:gd name="T21" fmla="*/ 28 h 40"/>
                    <a:gd name="T22" fmla="*/ 4 w 41"/>
                    <a:gd name="T23" fmla="*/ 30 h 40"/>
                    <a:gd name="T24" fmla="*/ 6 w 41"/>
                    <a:gd name="T25" fmla="*/ 34 h 40"/>
                    <a:gd name="T26" fmla="*/ 10 w 41"/>
                    <a:gd name="T27" fmla="*/ 36 h 40"/>
                    <a:gd name="T28" fmla="*/ 13 w 41"/>
                    <a:gd name="T29" fmla="*/ 39 h 40"/>
                    <a:gd name="T30" fmla="*/ 17 w 41"/>
                    <a:gd name="T31" fmla="*/ 40 h 40"/>
                    <a:gd name="T32" fmla="*/ 20 w 41"/>
                    <a:gd name="T33" fmla="*/ 40 h 40"/>
                    <a:gd name="T34" fmla="*/ 25 w 41"/>
                    <a:gd name="T35" fmla="*/ 40 h 40"/>
                    <a:gd name="T36" fmla="*/ 28 w 41"/>
                    <a:gd name="T37" fmla="*/ 39 h 40"/>
                    <a:gd name="T38" fmla="*/ 32 w 41"/>
                    <a:gd name="T39" fmla="*/ 36 h 40"/>
                    <a:gd name="T40" fmla="*/ 34 w 41"/>
                    <a:gd name="T41" fmla="*/ 34 h 40"/>
                    <a:gd name="T42" fmla="*/ 38 w 41"/>
                    <a:gd name="T43" fmla="*/ 30 h 40"/>
                    <a:gd name="T44" fmla="*/ 39 w 41"/>
                    <a:gd name="T45" fmla="*/ 28 h 40"/>
                    <a:gd name="T46" fmla="*/ 40 w 41"/>
                    <a:gd name="T47" fmla="*/ 23 h 40"/>
                    <a:gd name="T48" fmla="*/ 41 w 41"/>
                    <a:gd name="T49" fmla="*/ 20 h 40"/>
                    <a:gd name="T50" fmla="*/ 40 w 41"/>
                    <a:gd name="T51" fmla="*/ 15 h 40"/>
                    <a:gd name="T52" fmla="*/ 39 w 41"/>
                    <a:gd name="T53" fmla="*/ 12 h 40"/>
                    <a:gd name="T54" fmla="*/ 38 w 41"/>
                    <a:gd name="T55" fmla="*/ 8 h 40"/>
                    <a:gd name="T56" fmla="*/ 34 w 41"/>
                    <a:gd name="T57" fmla="*/ 6 h 40"/>
                    <a:gd name="T58" fmla="*/ 32 w 41"/>
                    <a:gd name="T59" fmla="*/ 4 h 40"/>
                    <a:gd name="T60" fmla="*/ 28 w 41"/>
                    <a:gd name="T61" fmla="*/ 1 h 40"/>
                    <a:gd name="T62" fmla="*/ 25 w 41"/>
                    <a:gd name="T63" fmla="*/ 0 h 40"/>
                    <a:gd name="T64" fmla="*/ 20 w 41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1" h="40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3" y="1"/>
                      </a:lnTo>
                      <a:lnTo>
                        <a:pt x="10" y="4"/>
                      </a:lnTo>
                      <a:lnTo>
                        <a:pt x="6" y="6"/>
                      </a:lnTo>
                      <a:lnTo>
                        <a:pt x="4" y="8"/>
                      </a:lnTo>
                      <a:lnTo>
                        <a:pt x="2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3"/>
                      </a:lnTo>
                      <a:lnTo>
                        <a:pt x="2" y="28"/>
                      </a:lnTo>
                      <a:lnTo>
                        <a:pt x="4" y="30"/>
                      </a:lnTo>
                      <a:lnTo>
                        <a:pt x="6" y="34"/>
                      </a:lnTo>
                      <a:lnTo>
                        <a:pt x="10" y="36"/>
                      </a:lnTo>
                      <a:lnTo>
                        <a:pt x="13" y="39"/>
                      </a:lnTo>
                      <a:lnTo>
                        <a:pt x="17" y="40"/>
                      </a:lnTo>
                      <a:lnTo>
                        <a:pt x="20" y="40"/>
                      </a:lnTo>
                      <a:lnTo>
                        <a:pt x="25" y="40"/>
                      </a:lnTo>
                      <a:lnTo>
                        <a:pt x="28" y="39"/>
                      </a:lnTo>
                      <a:lnTo>
                        <a:pt x="32" y="36"/>
                      </a:lnTo>
                      <a:lnTo>
                        <a:pt x="34" y="34"/>
                      </a:lnTo>
                      <a:lnTo>
                        <a:pt x="38" y="30"/>
                      </a:lnTo>
                      <a:lnTo>
                        <a:pt x="39" y="28"/>
                      </a:lnTo>
                      <a:lnTo>
                        <a:pt x="40" y="23"/>
                      </a:lnTo>
                      <a:lnTo>
                        <a:pt x="41" y="20"/>
                      </a:lnTo>
                      <a:lnTo>
                        <a:pt x="40" y="15"/>
                      </a:lnTo>
                      <a:lnTo>
                        <a:pt x="39" y="12"/>
                      </a:lnTo>
                      <a:lnTo>
                        <a:pt x="38" y="8"/>
                      </a:lnTo>
                      <a:lnTo>
                        <a:pt x="34" y="6"/>
                      </a:lnTo>
                      <a:lnTo>
                        <a:pt x="32" y="4"/>
                      </a:lnTo>
                      <a:lnTo>
                        <a:pt x="28" y="1"/>
                      </a:lnTo>
                      <a:lnTo>
                        <a:pt x="25" y="0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0" name="Freeform 223"/>
                <p:cNvSpPr/>
                <p:nvPr/>
              </p:nvSpPr>
              <p:spPr bwMode="auto">
                <a:xfrm>
                  <a:off x="4604" y="2409"/>
                  <a:ext cx="38" cy="38"/>
                </a:xfrm>
                <a:custGeom>
                  <a:avLst/>
                  <a:gdLst>
                    <a:gd name="T0" fmla="*/ 20 w 38"/>
                    <a:gd name="T1" fmla="*/ 0 h 38"/>
                    <a:gd name="T2" fmla="*/ 15 w 38"/>
                    <a:gd name="T3" fmla="*/ 0 h 38"/>
                    <a:gd name="T4" fmla="*/ 11 w 38"/>
                    <a:gd name="T5" fmla="*/ 1 h 38"/>
                    <a:gd name="T6" fmla="*/ 8 w 38"/>
                    <a:gd name="T7" fmla="*/ 3 h 38"/>
                    <a:gd name="T8" fmla="*/ 6 w 38"/>
                    <a:gd name="T9" fmla="*/ 6 h 38"/>
                    <a:gd name="T10" fmla="*/ 3 w 38"/>
                    <a:gd name="T11" fmla="*/ 8 h 38"/>
                    <a:gd name="T12" fmla="*/ 1 w 38"/>
                    <a:gd name="T13" fmla="*/ 12 h 38"/>
                    <a:gd name="T14" fmla="*/ 0 w 38"/>
                    <a:gd name="T15" fmla="*/ 15 h 38"/>
                    <a:gd name="T16" fmla="*/ 0 w 38"/>
                    <a:gd name="T17" fmla="*/ 20 h 38"/>
                    <a:gd name="T18" fmla="*/ 0 w 38"/>
                    <a:gd name="T19" fmla="*/ 23 h 38"/>
                    <a:gd name="T20" fmla="*/ 1 w 38"/>
                    <a:gd name="T21" fmla="*/ 27 h 38"/>
                    <a:gd name="T22" fmla="*/ 3 w 38"/>
                    <a:gd name="T23" fmla="*/ 30 h 38"/>
                    <a:gd name="T24" fmla="*/ 6 w 38"/>
                    <a:gd name="T25" fmla="*/ 34 h 38"/>
                    <a:gd name="T26" fmla="*/ 8 w 38"/>
                    <a:gd name="T27" fmla="*/ 36 h 38"/>
                    <a:gd name="T28" fmla="*/ 11 w 38"/>
                    <a:gd name="T29" fmla="*/ 37 h 38"/>
                    <a:gd name="T30" fmla="*/ 15 w 38"/>
                    <a:gd name="T31" fmla="*/ 38 h 38"/>
                    <a:gd name="T32" fmla="*/ 20 w 38"/>
                    <a:gd name="T33" fmla="*/ 38 h 38"/>
                    <a:gd name="T34" fmla="*/ 23 w 38"/>
                    <a:gd name="T35" fmla="*/ 38 h 38"/>
                    <a:gd name="T36" fmla="*/ 27 w 38"/>
                    <a:gd name="T37" fmla="*/ 37 h 38"/>
                    <a:gd name="T38" fmla="*/ 30 w 38"/>
                    <a:gd name="T39" fmla="*/ 36 h 38"/>
                    <a:gd name="T40" fmla="*/ 32 w 38"/>
                    <a:gd name="T41" fmla="*/ 34 h 38"/>
                    <a:gd name="T42" fmla="*/ 35 w 38"/>
                    <a:gd name="T43" fmla="*/ 30 h 38"/>
                    <a:gd name="T44" fmla="*/ 37 w 38"/>
                    <a:gd name="T45" fmla="*/ 27 h 38"/>
                    <a:gd name="T46" fmla="*/ 38 w 38"/>
                    <a:gd name="T47" fmla="*/ 23 h 38"/>
                    <a:gd name="T48" fmla="*/ 38 w 38"/>
                    <a:gd name="T49" fmla="*/ 20 h 38"/>
                    <a:gd name="T50" fmla="*/ 38 w 38"/>
                    <a:gd name="T51" fmla="*/ 15 h 38"/>
                    <a:gd name="T52" fmla="*/ 37 w 38"/>
                    <a:gd name="T53" fmla="*/ 12 h 38"/>
                    <a:gd name="T54" fmla="*/ 35 w 38"/>
                    <a:gd name="T55" fmla="*/ 8 h 38"/>
                    <a:gd name="T56" fmla="*/ 32 w 38"/>
                    <a:gd name="T57" fmla="*/ 6 h 38"/>
                    <a:gd name="T58" fmla="*/ 30 w 38"/>
                    <a:gd name="T59" fmla="*/ 3 h 38"/>
                    <a:gd name="T60" fmla="*/ 27 w 38"/>
                    <a:gd name="T61" fmla="*/ 1 h 38"/>
                    <a:gd name="T62" fmla="*/ 23 w 38"/>
                    <a:gd name="T63" fmla="*/ 0 h 38"/>
                    <a:gd name="T64" fmla="*/ 20 w 38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38">
                      <a:moveTo>
                        <a:pt x="20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3"/>
                      </a:lnTo>
                      <a:lnTo>
                        <a:pt x="6" y="6"/>
                      </a:lnTo>
                      <a:lnTo>
                        <a:pt x="3" y="8"/>
                      </a:lnTo>
                      <a:lnTo>
                        <a:pt x="1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3"/>
                      </a:lnTo>
                      <a:lnTo>
                        <a:pt x="1" y="27"/>
                      </a:lnTo>
                      <a:lnTo>
                        <a:pt x="3" y="30"/>
                      </a:lnTo>
                      <a:lnTo>
                        <a:pt x="6" y="34"/>
                      </a:lnTo>
                      <a:lnTo>
                        <a:pt x="8" y="36"/>
                      </a:lnTo>
                      <a:lnTo>
                        <a:pt x="11" y="37"/>
                      </a:lnTo>
                      <a:lnTo>
                        <a:pt x="15" y="38"/>
                      </a:lnTo>
                      <a:lnTo>
                        <a:pt x="20" y="38"/>
                      </a:lnTo>
                      <a:lnTo>
                        <a:pt x="23" y="38"/>
                      </a:lnTo>
                      <a:lnTo>
                        <a:pt x="27" y="37"/>
                      </a:lnTo>
                      <a:lnTo>
                        <a:pt x="30" y="36"/>
                      </a:lnTo>
                      <a:lnTo>
                        <a:pt x="32" y="34"/>
                      </a:lnTo>
                      <a:lnTo>
                        <a:pt x="35" y="30"/>
                      </a:lnTo>
                      <a:lnTo>
                        <a:pt x="37" y="27"/>
                      </a:lnTo>
                      <a:lnTo>
                        <a:pt x="38" y="23"/>
                      </a:lnTo>
                      <a:lnTo>
                        <a:pt x="38" y="20"/>
                      </a:lnTo>
                      <a:lnTo>
                        <a:pt x="38" y="15"/>
                      </a:lnTo>
                      <a:lnTo>
                        <a:pt x="37" y="12"/>
                      </a:lnTo>
                      <a:lnTo>
                        <a:pt x="35" y="8"/>
                      </a:lnTo>
                      <a:lnTo>
                        <a:pt x="32" y="6"/>
                      </a:lnTo>
                      <a:lnTo>
                        <a:pt x="30" y="3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1" name="Freeform 224"/>
                <p:cNvSpPr/>
                <p:nvPr/>
              </p:nvSpPr>
              <p:spPr bwMode="auto">
                <a:xfrm>
                  <a:off x="4604" y="2409"/>
                  <a:ext cx="38" cy="38"/>
                </a:xfrm>
                <a:custGeom>
                  <a:avLst/>
                  <a:gdLst>
                    <a:gd name="T0" fmla="*/ 20 w 38"/>
                    <a:gd name="T1" fmla="*/ 0 h 38"/>
                    <a:gd name="T2" fmla="*/ 15 w 38"/>
                    <a:gd name="T3" fmla="*/ 0 h 38"/>
                    <a:gd name="T4" fmla="*/ 11 w 38"/>
                    <a:gd name="T5" fmla="*/ 1 h 38"/>
                    <a:gd name="T6" fmla="*/ 8 w 38"/>
                    <a:gd name="T7" fmla="*/ 3 h 38"/>
                    <a:gd name="T8" fmla="*/ 6 w 38"/>
                    <a:gd name="T9" fmla="*/ 6 h 38"/>
                    <a:gd name="T10" fmla="*/ 3 w 38"/>
                    <a:gd name="T11" fmla="*/ 8 h 38"/>
                    <a:gd name="T12" fmla="*/ 1 w 38"/>
                    <a:gd name="T13" fmla="*/ 12 h 38"/>
                    <a:gd name="T14" fmla="*/ 0 w 38"/>
                    <a:gd name="T15" fmla="*/ 15 h 38"/>
                    <a:gd name="T16" fmla="*/ 0 w 38"/>
                    <a:gd name="T17" fmla="*/ 20 h 38"/>
                    <a:gd name="T18" fmla="*/ 0 w 38"/>
                    <a:gd name="T19" fmla="*/ 23 h 38"/>
                    <a:gd name="T20" fmla="*/ 1 w 38"/>
                    <a:gd name="T21" fmla="*/ 27 h 38"/>
                    <a:gd name="T22" fmla="*/ 3 w 38"/>
                    <a:gd name="T23" fmla="*/ 30 h 38"/>
                    <a:gd name="T24" fmla="*/ 6 w 38"/>
                    <a:gd name="T25" fmla="*/ 34 h 38"/>
                    <a:gd name="T26" fmla="*/ 8 w 38"/>
                    <a:gd name="T27" fmla="*/ 36 h 38"/>
                    <a:gd name="T28" fmla="*/ 11 w 38"/>
                    <a:gd name="T29" fmla="*/ 37 h 38"/>
                    <a:gd name="T30" fmla="*/ 15 w 38"/>
                    <a:gd name="T31" fmla="*/ 38 h 38"/>
                    <a:gd name="T32" fmla="*/ 20 w 38"/>
                    <a:gd name="T33" fmla="*/ 38 h 38"/>
                    <a:gd name="T34" fmla="*/ 23 w 38"/>
                    <a:gd name="T35" fmla="*/ 38 h 38"/>
                    <a:gd name="T36" fmla="*/ 27 w 38"/>
                    <a:gd name="T37" fmla="*/ 37 h 38"/>
                    <a:gd name="T38" fmla="*/ 30 w 38"/>
                    <a:gd name="T39" fmla="*/ 36 h 38"/>
                    <a:gd name="T40" fmla="*/ 32 w 38"/>
                    <a:gd name="T41" fmla="*/ 34 h 38"/>
                    <a:gd name="T42" fmla="*/ 35 w 38"/>
                    <a:gd name="T43" fmla="*/ 30 h 38"/>
                    <a:gd name="T44" fmla="*/ 37 w 38"/>
                    <a:gd name="T45" fmla="*/ 27 h 38"/>
                    <a:gd name="T46" fmla="*/ 38 w 38"/>
                    <a:gd name="T47" fmla="*/ 23 h 38"/>
                    <a:gd name="T48" fmla="*/ 38 w 38"/>
                    <a:gd name="T49" fmla="*/ 20 h 38"/>
                    <a:gd name="T50" fmla="*/ 38 w 38"/>
                    <a:gd name="T51" fmla="*/ 15 h 38"/>
                    <a:gd name="T52" fmla="*/ 37 w 38"/>
                    <a:gd name="T53" fmla="*/ 12 h 38"/>
                    <a:gd name="T54" fmla="*/ 35 w 38"/>
                    <a:gd name="T55" fmla="*/ 8 h 38"/>
                    <a:gd name="T56" fmla="*/ 32 w 38"/>
                    <a:gd name="T57" fmla="*/ 6 h 38"/>
                    <a:gd name="T58" fmla="*/ 30 w 38"/>
                    <a:gd name="T59" fmla="*/ 3 h 38"/>
                    <a:gd name="T60" fmla="*/ 27 w 38"/>
                    <a:gd name="T61" fmla="*/ 1 h 38"/>
                    <a:gd name="T62" fmla="*/ 23 w 38"/>
                    <a:gd name="T63" fmla="*/ 0 h 38"/>
                    <a:gd name="T64" fmla="*/ 20 w 38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38">
                      <a:moveTo>
                        <a:pt x="20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3"/>
                      </a:lnTo>
                      <a:lnTo>
                        <a:pt x="6" y="6"/>
                      </a:lnTo>
                      <a:lnTo>
                        <a:pt x="3" y="8"/>
                      </a:lnTo>
                      <a:lnTo>
                        <a:pt x="1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3"/>
                      </a:lnTo>
                      <a:lnTo>
                        <a:pt x="1" y="27"/>
                      </a:lnTo>
                      <a:lnTo>
                        <a:pt x="3" y="30"/>
                      </a:lnTo>
                      <a:lnTo>
                        <a:pt x="6" y="34"/>
                      </a:lnTo>
                      <a:lnTo>
                        <a:pt x="8" y="36"/>
                      </a:lnTo>
                      <a:lnTo>
                        <a:pt x="11" y="37"/>
                      </a:lnTo>
                      <a:lnTo>
                        <a:pt x="15" y="38"/>
                      </a:lnTo>
                      <a:lnTo>
                        <a:pt x="20" y="38"/>
                      </a:lnTo>
                      <a:lnTo>
                        <a:pt x="23" y="38"/>
                      </a:lnTo>
                      <a:lnTo>
                        <a:pt x="27" y="37"/>
                      </a:lnTo>
                      <a:lnTo>
                        <a:pt x="30" y="36"/>
                      </a:lnTo>
                      <a:lnTo>
                        <a:pt x="32" y="34"/>
                      </a:lnTo>
                      <a:lnTo>
                        <a:pt x="35" y="30"/>
                      </a:lnTo>
                      <a:lnTo>
                        <a:pt x="37" y="27"/>
                      </a:lnTo>
                      <a:lnTo>
                        <a:pt x="38" y="23"/>
                      </a:lnTo>
                      <a:lnTo>
                        <a:pt x="38" y="20"/>
                      </a:lnTo>
                      <a:lnTo>
                        <a:pt x="38" y="15"/>
                      </a:lnTo>
                      <a:lnTo>
                        <a:pt x="37" y="12"/>
                      </a:lnTo>
                      <a:lnTo>
                        <a:pt x="35" y="8"/>
                      </a:lnTo>
                      <a:lnTo>
                        <a:pt x="32" y="6"/>
                      </a:lnTo>
                      <a:lnTo>
                        <a:pt x="30" y="3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2" name="Freeform 225"/>
                <p:cNvSpPr/>
                <p:nvPr/>
              </p:nvSpPr>
              <p:spPr bwMode="auto">
                <a:xfrm>
                  <a:off x="4591" y="3568"/>
                  <a:ext cx="38" cy="39"/>
                </a:xfrm>
                <a:custGeom>
                  <a:avLst/>
                  <a:gdLst>
                    <a:gd name="T0" fmla="*/ 19 w 38"/>
                    <a:gd name="T1" fmla="*/ 0 h 39"/>
                    <a:gd name="T2" fmla="*/ 15 w 38"/>
                    <a:gd name="T3" fmla="*/ 0 h 39"/>
                    <a:gd name="T4" fmla="*/ 12 w 38"/>
                    <a:gd name="T5" fmla="*/ 2 h 39"/>
                    <a:gd name="T6" fmla="*/ 8 w 38"/>
                    <a:gd name="T7" fmla="*/ 4 h 39"/>
                    <a:gd name="T8" fmla="*/ 5 w 38"/>
                    <a:gd name="T9" fmla="*/ 6 h 39"/>
                    <a:gd name="T10" fmla="*/ 2 w 38"/>
                    <a:gd name="T11" fmla="*/ 9 h 39"/>
                    <a:gd name="T12" fmla="*/ 1 w 38"/>
                    <a:gd name="T13" fmla="*/ 12 h 39"/>
                    <a:gd name="T14" fmla="*/ 0 w 38"/>
                    <a:gd name="T15" fmla="*/ 16 h 39"/>
                    <a:gd name="T16" fmla="*/ 0 w 38"/>
                    <a:gd name="T17" fmla="*/ 20 h 39"/>
                    <a:gd name="T18" fmla="*/ 0 w 38"/>
                    <a:gd name="T19" fmla="*/ 24 h 39"/>
                    <a:gd name="T20" fmla="*/ 1 w 38"/>
                    <a:gd name="T21" fmla="*/ 27 h 39"/>
                    <a:gd name="T22" fmla="*/ 2 w 38"/>
                    <a:gd name="T23" fmla="*/ 31 h 39"/>
                    <a:gd name="T24" fmla="*/ 5 w 38"/>
                    <a:gd name="T25" fmla="*/ 33 h 39"/>
                    <a:gd name="T26" fmla="*/ 8 w 38"/>
                    <a:gd name="T27" fmla="*/ 35 h 39"/>
                    <a:gd name="T28" fmla="*/ 12 w 38"/>
                    <a:gd name="T29" fmla="*/ 38 h 39"/>
                    <a:gd name="T30" fmla="*/ 15 w 38"/>
                    <a:gd name="T31" fmla="*/ 39 h 39"/>
                    <a:gd name="T32" fmla="*/ 19 w 38"/>
                    <a:gd name="T33" fmla="*/ 39 h 39"/>
                    <a:gd name="T34" fmla="*/ 23 w 38"/>
                    <a:gd name="T35" fmla="*/ 39 h 39"/>
                    <a:gd name="T36" fmla="*/ 27 w 38"/>
                    <a:gd name="T37" fmla="*/ 38 h 39"/>
                    <a:gd name="T38" fmla="*/ 30 w 38"/>
                    <a:gd name="T39" fmla="*/ 35 h 39"/>
                    <a:gd name="T40" fmla="*/ 33 w 38"/>
                    <a:gd name="T41" fmla="*/ 33 h 39"/>
                    <a:gd name="T42" fmla="*/ 35 w 38"/>
                    <a:gd name="T43" fmla="*/ 31 h 39"/>
                    <a:gd name="T44" fmla="*/ 37 w 38"/>
                    <a:gd name="T45" fmla="*/ 27 h 39"/>
                    <a:gd name="T46" fmla="*/ 38 w 38"/>
                    <a:gd name="T47" fmla="*/ 24 h 39"/>
                    <a:gd name="T48" fmla="*/ 38 w 38"/>
                    <a:gd name="T49" fmla="*/ 20 h 39"/>
                    <a:gd name="T50" fmla="*/ 38 w 38"/>
                    <a:gd name="T51" fmla="*/ 16 h 39"/>
                    <a:gd name="T52" fmla="*/ 37 w 38"/>
                    <a:gd name="T53" fmla="*/ 12 h 39"/>
                    <a:gd name="T54" fmla="*/ 35 w 38"/>
                    <a:gd name="T55" fmla="*/ 9 h 39"/>
                    <a:gd name="T56" fmla="*/ 33 w 38"/>
                    <a:gd name="T57" fmla="*/ 6 h 39"/>
                    <a:gd name="T58" fmla="*/ 30 w 38"/>
                    <a:gd name="T59" fmla="*/ 4 h 39"/>
                    <a:gd name="T60" fmla="*/ 27 w 38"/>
                    <a:gd name="T61" fmla="*/ 2 h 39"/>
                    <a:gd name="T62" fmla="*/ 23 w 38"/>
                    <a:gd name="T63" fmla="*/ 0 h 39"/>
                    <a:gd name="T64" fmla="*/ 19 w 38"/>
                    <a:gd name="T65" fmla="*/ 0 h 39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39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2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2" y="9"/>
                      </a:lnTo>
                      <a:lnTo>
                        <a:pt x="1" y="12"/>
                      </a:lnTo>
                      <a:lnTo>
                        <a:pt x="0" y="16"/>
                      </a:lnTo>
                      <a:lnTo>
                        <a:pt x="0" y="20"/>
                      </a:lnTo>
                      <a:lnTo>
                        <a:pt x="0" y="24"/>
                      </a:lnTo>
                      <a:lnTo>
                        <a:pt x="1" y="27"/>
                      </a:lnTo>
                      <a:lnTo>
                        <a:pt x="2" y="31"/>
                      </a:lnTo>
                      <a:lnTo>
                        <a:pt x="5" y="33"/>
                      </a:lnTo>
                      <a:lnTo>
                        <a:pt x="8" y="35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39"/>
                      </a:lnTo>
                      <a:lnTo>
                        <a:pt x="23" y="39"/>
                      </a:lnTo>
                      <a:lnTo>
                        <a:pt x="27" y="38"/>
                      </a:lnTo>
                      <a:lnTo>
                        <a:pt x="30" y="35"/>
                      </a:lnTo>
                      <a:lnTo>
                        <a:pt x="33" y="33"/>
                      </a:lnTo>
                      <a:lnTo>
                        <a:pt x="35" y="31"/>
                      </a:lnTo>
                      <a:lnTo>
                        <a:pt x="37" y="27"/>
                      </a:lnTo>
                      <a:lnTo>
                        <a:pt x="38" y="24"/>
                      </a:lnTo>
                      <a:lnTo>
                        <a:pt x="38" y="20"/>
                      </a:lnTo>
                      <a:lnTo>
                        <a:pt x="38" y="16"/>
                      </a:lnTo>
                      <a:lnTo>
                        <a:pt x="37" y="12"/>
                      </a:lnTo>
                      <a:lnTo>
                        <a:pt x="35" y="9"/>
                      </a:lnTo>
                      <a:lnTo>
                        <a:pt x="33" y="6"/>
                      </a:lnTo>
                      <a:lnTo>
                        <a:pt x="30" y="4"/>
                      </a:lnTo>
                      <a:lnTo>
                        <a:pt x="27" y="2"/>
                      </a:lnTo>
                      <a:lnTo>
                        <a:pt x="23" y="0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3" name="Freeform 226"/>
                <p:cNvSpPr/>
                <p:nvPr/>
              </p:nvSpPr>
              <p:spPr bwMode="auto">
                <a:xfrm>
                  <a:off x="4591" y="3568"/>
                  <a:ext cx="38" cy="39"/>
                </a:xfrm>
                <a:custGeom>
                  <a:avLst/>
                  <a:gdLst>
                    <a:gd name="T0" fmla="*/ 19 w 38"/>
                    <a:gd name="T1" fmla="*/ 0 h 39"/>
                    <a:gd name="T2" fmla="*/ 15 w 38"/>
                    <a:gd name="T3" fmla="*/ 0 h 39"/>
                    <a:gd name="T4" fmla="*/ 12 w 38"/>
                    <a:gd name="T5" fmla="*/ 2 h 39"/>
                    <a:gd name="T6" fmla="*/ 8 w 38"/>
                    <a:gd name="T7" fmla="*/ 4 h 39"/>
                    <a:gd name="T8" fmla="*/ 5 w 38"/>
                    <a:gd name="T9" fmla="*/ 6 h 39"/>
                    <a:gd name="T10" fmla="*/ 2 w 38"/>
                    <a:gd name="T11" fmla="*/ 9 h 39"/>
                    <a:gd name="T12" fmla="*/ 1 w 38"/>
                    <a:gd name="T13" fmla="*/ 12 h 39"/>
                    <a:gd name="T14" fmla="*/ 0 w 38"/>
                    <a:gd name="T15" fmla="*/ 16 h 39"/>
                    <a:gd name="T16" fmla="*/ 0 w 38"/>
                    <a:gd name="T17" fmla="*/ 20 h 39"/>
                    <a:gd name="T18" fmla="*/ 0 w 38"/>
                    <a:gd name="T19" fmla="*/ 24 h 39"/>
                    <a:gd name="T20" fmla="*/ 1 w 38"/>
                    <a:gd name="T21" fmla="*/ 27 h 39"/>
                    <a:gd name="T22" fmla="*/ 2 w 38"/>
                    <a:gd name="T23" fmla="*/ 31 h 39"/>
                    <a:gd name="T24" fmla="*/ 5 w 38"/>
                    <a:gd name="T25" fmla="*/ 33 h 39"/>
                    <a:gd name="T26" fmla="*/ 8 w 38"/>
                    <a:gd name="T27" fmla="*/ 35 h 39"/>
                    <a:gd name="T28" fmla="*/ 12 w 38"/>
                    <a:gd name="T29" fmla="*/ 38 h 39"/>
                    <a:gd name="T30" fmla="*/ 15 w 38"/>
                    <a:gd name="T31" fmla="*/ 39 h 39"/>
                    <a:gd name="T32" fmla="*/ 19 w 38"/>
                    <a:gd name="T33" fmla="*/ 39 h 39"/>
                    <a:gd name="T34" fmla="*/ 23 w 38"/>
                    <a:gd name="T35" fmla="*/ 39 h 39"/>
                    <a:gd name="T36" fmla="*/ 27 w 38"/>
                    <a:gd name="T37" fmla="*/ 38 h 39"/>
                    <a:gd name="T38" fmla="*/ 30 w 38"/>
                    <a:gd name="T39" fmla="*/ 35 h 39"/>
                    <a:gd name="T40" fmla="*/ 33 w 38"/>
                    <a:gd name="T41" fmla="*/ 33 h 39"/>
                    <a:gd name="T42" fmla="*/ 35 w 38"/>
                    <a:gd name="T43" fmla="*/ 31 h 39"/>
                    <a:gd name="T44" fmla="*/ 37 w 38"/>
                    <a:gd name="T45" fmla="*/ 27 h 39"/>
                    <a:gd name="T46" fmla="*/ 38 w 38"/>
                    <a:gd name="T47" fmla="*/ 24 h 39"/>
                    <a:gd name="T48" fmla="*/ 38 w 38"/>
                    <a:gd name="T49" fmla="*/ 20 h 39"/>
                    <a:gd name="T50" fmla="*/ 38 w 38"/>
                    <a:gd name="T51" fmla="*/ 16 h 39"/>
                    <a:gd name="T52" fmla="*/ 37 w 38"/>
                    <a:gd name="T53" fmla="*/ 12 h 39"/>
                    <a:gd name="T54" fmla="*/ 35 w 38"/>
                    <a:gd name="T55" fmla="*/ 9 h 39"/>
                    <a:gd name="T56" fmla="*/ 33 w 38"/>
                    <a:gd name="T57" fmla="*/ 6 h 39"/>
                    <a:gd name="T58" fmla="*/ 30 w 38"/>
                    <a:gd name="T59" fmla="*/ 4 h 39"/>
                    <a:gd name="T60" fmla="*/ 27 w 38"/>
                    <a:gd name="T61" fmla="*/ 2 h 39"/>
                    <a:gd name="T62" fmla="*/ 23 w 38"/>
                    <a:gd name="T63" fmla="*/ 0 h 39"/>
                    <a:gd name="T64" fmla="*/ 19 w 38"/>
                    <a:gd name="T65" fmla="*/ 0 h 39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39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2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2" y="9"/>
                      </a:lnTo>
                      <a:lnTo>
                        <a:pt x="1" y="12"/>
                      </a:lnTo>
                      <a:lnTo>
                        <a:pt x="0" y="16"/>
                      </a:lnTo>
                      <a:lnTo>
                        <a:pt x="0" y="20"/>
                      </a:lnTo>
                      <a:lnTo>
                        <a:pt x="0" y="24"/>
                      </a:lnTo>
                      <a:lnTo>
                        <a:pt x="1" y="27"/>
                      </a:lnTo>
                      <a:lnTo>
                        <a:pt x="2" y="31"/>
                      </a:lnTo>
                      <a:lnTo>
                        <a:pt x="5" y="33"/>
                      </a:lnTo>
                      <a:lnTo>
                        <a:pt x="8" y="35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39"/>
                      </a:lnTo>
                      <a:lnTo>
                        <a:pt x="23" y="39"/>
                      </a:lnTo>
                      <a:lnTo>
                        <a:pt x="27" y="38"/>
                      </a:lnTo>
                      <a:lnTo>
                        <a:pt x="30" y="35"/>
                      </a:lnTo>
                      <a:lnTo>
                        <a:pt x="33" y="33"/>
                      </a:lnTo>
                      <a:lnTo>
                        <a:pt x="35" y="31"/>
                      </a:lnTo>
                      <a:lnTo>
                        <a:pt x="37" y="27"/>
                      </a:lnTo>
                      <a:lnTo>
                        <a:pt x="38" y="24"/>
                      </a:lnTo>
                      <a:lnTo>
                        <a:pt x="38" y="20"/>
                      </a:lnTo>
                      <a:lnTo>
                        <a:pt x="38" y="16"/>
                      </a:lnTo>
                      <a:lnTo>
                        <a:pt x="37" y="12"/>
                      </a:lnTo>
                      <a:lnTo>
                        <a:pt x="35" y="9"/>
                      </a:lnTo>
                      <a:lnTo>
                        <a:pt x="33" y="6"/>
                      </a:lnTo>
                      <a:lnTo>
                        <a:pt x="30" y="4"/>
                      </a:lnTo>
                      <a:lnTo>
                        <a:pt x="27" y="2"/>
                      </a:lnTo>
                      <a:lnTo>
                        <a:pt x="23" y="0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4" name="Freeform 227"/>
                <p:cNvSpPr/>
                <p:nvPr/>
              </p:nvSpPr>
              <p:spPr bwMode="auto">
                <a:xfrm>
                  <a:off x="5192" y="2976"/>
                  <a:ext cx="41" cy="39"/>
                </a:xfrm>
                <a:custGeom>
                  <a:avLst/>
                  <a:gdLst>
                    <a:gd name="T0" fmla="*/ 20 w 41"/>
                    <a:gd name="T1" fmla="*/ 0 h 39"/>
                    <a:gd name="T2" fmla="*/ 16 w 41"/>
                    <a:gd name="T3" fmla="*/ 0 h 39"/>
                    <a:gd name="T4" fmla="*/ 13 w 41"/>
                    <a:gd name="T5" fmla="*/ 2 h 39"/>
                    <a:gd name="T6" fmla="*/ 9 w 41"/>
                    <a:gd name="T7" fmla="*/ 3 h 39"/>
                    <a:gd name="T8" fmla="*/ 6 w 41"/>
                    <a:gd name="T9" fmla="*/ 5 h 39"/>
                    <a:gd name="T10" fmla="*/ 3 w 41"/>
                    <a:gd name="T11" fmla="*/ 9 h 39"/>
                    <a:gd name="T12" fmla="*/ 2 w 41"/>
                    <a:gd name="T13" fmla="*/ 12 h 39"/>
                    <a:gd name="T14" fmla="*/ 0 w 41"/>
                    <a:gd name="T15" fmla="*/ 16 h 39"/>
                    <a:gd name="T16" fmla="*/ 0 w 41"/>
                    <a:gd name="T17" fmla="*/ 19 h 39"/>
                    <a:gd name="T18" fmla="*/ 0 w 41"/>
                    <a:gd name="T19" fmla="*/ 24 h 39"/>
                    <a:gd name="T20" fmla="*/ 2 w 41"/>
                    <a:gd name="T21" fmla="*/ 27 h 39"/>
                    <a:gd name="T22" fmla="*/ 3 w 41"/>
                    <a:gd name="T23" fmla="*/ 31 h 39"/>
                    <a:gd name="T24" fmla="*/ 6 w 41"/>
                    <a:gd name="T25" fmla="*/ 33 h 39"/>
                    <a:gd name="T26" fmla="*/ 9 w 41"/>
                    <a:gd name="T27" fmla="*/ 35 h 39"/>
                    <a:gd name="T28" fmla="*/ 13 w 41"/>
                    <a:gd name="T29" fmla="*/ 38 h 39"/>
                    <a:gd name="T30" fmla="*/ 16 w 41"/>
                    <a:gd name="T31" fmla="*/ 39 h 39"/>
                    <a:gd name="T32" fmla="*/ 20 w 41"/>
                    <a:gd name="T33" fmla="*/ 39 h 39"/>
                    <a:gd name="T34" fmla="*/ 24 w 41"/>
                    <a:gd name="T35" fmla="*/ 39 h 39"/>
                    <a:gd name="T36" fmla="*/ 28 w 41"/>
                    <a:gd name="T37" fmla="*/ 38 h 39"/>
                    <a:gd name="T38" fmla="*/ 31 w 41"/>
                    <a:gd name="T39" fmla="*/ 35 h 39"/>
                    <a:gd name="T40" fmla="*/ 35 w 41"/>
                    <a:gd name="T41" fmla="*/ 33 h 39"/>
                    <a:gd name="T42" fmla="*/ 37 w 41"/>
                    <a:gd name="T43" fmla="*/ 31 h 39"/>
                    <a:gd name="T44" fmla="*/ 38 w 41"/>
                    <a:gd name="T45" fmla="*/ 27 h 39"/>
                    <a:gd name="T46" fmla="*/ 40 w 41"/>
                    <a:gd name="T47" fmla="*/ 24 h 39"/>
                    <a:gd name="T48" fmla="*/ 41 w 41"/>
                    <a:gd name="T49" fmla="*/ 19 h 39"/>
                    <a:gd name="T50" fmla="*/ 40 w 41"/>
                    <a:gd name="T51" fmla="*/ 16 h 39"/>
                    <a:gd name="T52" fmla="*/ 38 w 41"/>
                    <a:gd name="T53" fmla="*/ 12 h 39"/>
                    <a:gd name="T54" fmla="*/ 37 w 41"/>
                    <a:gd name="T55" fmla="*/ 9 h 39"/>
                    <a:gd name="T56" fmla="*/ 35 w 41"/>
                    <a:gd name="T57" fmla="*/ 5 h 39"/>
                    <a:gd name="T58" fmla="*/ 31 w 41"/>
                    <a:gd name="T59" fmla="*/ 3 h 39"/>
                    <a:gd name="T60" fmla="*/ 28 w 41"/>
                    <a:gd name="T61" fmla="*/ 2 h 39"/>
                    <a:gd name="T62" fmla="*/ 24 w 41"/>
                    <a:gd name="T63" fmla="*/ 0 h 39"/>
                    <a:gd name="T64" fmla="*/ 20 w 41"/>
                    <a:gd name="T65" fmla="*/ 0 h 39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1" h="39">
                      <a:moveTo>
                        <a:pt x="20" y="0"/>
                      </a:moveTo>
                      <a:lnTo>
                        <a:pt x="16" y="0"/>
                      </a:lnTo>
                      <a:lnTo>
                        <a:pt x="13" y="2"/>
                      </a:lnTo>
                      <a:lnTo>
                        <a:pt x="9" y="3"/>
                      </a:lnTo>
                      <a:lnTo>
                        <a:pt x="6" y="5"/>
                      </a:lnTo>
                      <a:lnTo>
                        <a:pt x="3" y="9"/>
                      </a:lnTo>
                      <a:lnTo>
                        <a:pt x="2" y="12"/>
                      </a:lnTo>
                      <a:lnTo>
                        <a:pt x="0" y="16"/>
                      </a:lnTo>
                      <a:lnTo>
                        <a:pt x="0" y="19"/>
                      </a:lnTo>
                      <a:lnTo>
                        <a:pt x="0" y="24"/>
                      </a:lnTo>
                      <a:lnTo>
                        <a:pt x="2" y="27"/>
                      </a:lnTo>
                      <a:lnTo>
                        <a:pt x="3" y="31"/>
                      </a:lnTo>
                      <a:lnTo>
                        <a:pt x="6" y="33"/>
                      </a:lnTo>
                      <a:lnTo>
                        <a:pt x="9" y="35"/>
                      </a:lnTo>
                      <a:lnTo>
                        <a:pt x="13" y="38"/>
                      </a:lnTo>
                      <a:lnTo>
                        <a:pt x="16" y="39"/>
                      </a:lnTo>
                      <a:lnTo>
                        <a:pt x="20" y="39"/>
                      </a:lnTo>
                      <a:lnTo>
                        <a:pt x="24" y="39"/>
                      </a:lnTo>
                      <a:lnTo>
                        <a:pt x="28" y="38"/>
                      </a:lnTo>
                      <a:lnTo>
                        <a:pt x="31" y="35"/>
                      </a:lnTo>
                      <a:lnTo>
                        <a:pt x="35" y="33"/>
                      </a:lnTo>
                      <a:lnTo>
                        <a:pt x="37" y="31"/>
                      </a:lnTo>
                      <a:lnTo>
                        <a:pt x="38" y="27"/>
                      </a:lnTo>
                      <a:lnTo>
                        <a:pt x="40" y="24"/>
                      </a:lnTo>
                      <a:lnTo>
                        <a:pt x="41" y="19"/>
                      </a:lnTo>
                      <a:lnTo>
                        <a:pt x="40" y="16"/>
                      </a:lnTo>
                      <a:lnTo>
                        <a:pt x="38" y="12"/>
                      </a:lnTo>
                      <a:lnTo>
                        <a:pt x="37" y="9"/>
                      </a:lnTo>
                      <a:lnTo>
                        <a:pt x="35" y="5"/>
                      </a:lnTo>
                      <a:lnTo>
                        <a:pt x="31" y="3"/>
                      </a:lnTo>
                      <a:lnTo>
                        <a:pt x="28" y="2"/>
                      </a:lnTo>
                      <a:lnTo>
                        <a:pt x="24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5" name="Freeform 228"/>
                <p:cNvSpPr/>
                <p:nvPr/>
              </p:nvSpPr>
              <p:spPr bwMode="auto">
                <a:xfrm>
                  <a:off x="5192" y="2976"/>
                  <a:ext cx="41" cy="39"/>
                </a:xfrm>
                <a:custGeom>
                  <a:avLst/>
                  <a:gdLst>
                    <a:gd name="T0" fmla="*/ 20 w 41"/>
                    <a:gd name="T1" fmla="*/ 0 h 39"/>
                    <a:gd name="T2" fmla="*/ 16 w 41"/>
                    <a:gd name="T3" fmla="*/ 0 h 39"/>
                    <a:gd name="T4" fmla="*/ 13 w 41"/>
                    <a:gd name="T5" fmla="*/ 2 h 39"/>
                    <a:gd name="T6" fmla="*/ 9 w 41"/>
                    <a:gd name="T7" fmla="*/ 3 h 39"/>
                    <a:gd name="T8" fmla="*/ 6 w 41"/>
                    <a:gd name="T9" fmla="*/ 5 h 39"/>
                    <a:gd name="T10" fmla="*/ 3 w 41"/>
                    <a:gd name="T11" fmla="*/ 9 h 39"/>
                    <a:gd name="T12" fmla="*/ 2 w 41"/>
                    <a:gd name="T13" fmla="*/ 12 h 39"/>
                    <a:gd name="T14" fmla="*/ 0 w 41"/>
                    <a:gd name="T15" fmla="*/ 16 h 39"/>
                    <a:gd name="T16" fmla="*/ 0 w 41"/>
                    <a:gd name="T17" fmla="*/ 19 h 39"/>
                    <a:gd name="T18" fmla="*/ 0 w 41"/>
                    <a:gd name="T19" fmla="*/ 24 h 39"/>
                    <a:gd name="T20" fmla="*/ 2 w 41"/>
                    <a:gd name="T21" fmla="*/ 27 h 39"/>
                    <a:gd name="T22" fmla="*/ 3 w 41"/>
                    <a:gd name="T23" fmla="*/ 31 h 39"/>
                    <a:gd name="T24" fmla="*/ 6 w 41"/>
                    <a:gd name="T25" fmla="*/ 33 h 39"/>
                    <a:gd name="T26" fmla="*/ 9 w 41"/>
                    <a:gd name="T27" fmla="*/ 35 h 39"/>
                    <a:gd name="T28" fmla="*/ 13 w 41"/>
                    <a:gd name="T29" fmla="*/ 38 h 39"/>
                    <a:gd name="T30" fmla="*/ 16 w 41"/>
                    <a:gd name="T31" fmla="*/ 39 h 39"/>
                    <a:gd name="T32" fmla="*/ 20 w 41"/>
                    <a:gd name="T33" fmla="*/ 39 h 39"/>
                    <a:gd name="T34" fmla="*/ 24 w 41"/>
                    <a:gd name="T35" fmla="*/ 39 h 39"/>
                    <a:gd name="T36" fmla="*/ 28 w 41"/>
                    <a:gd name="T37" fmla="*/ 38 h 39"/>
                    <a:gd name="T38" fmla="*/ 31 w 41"/>
                    <a:gd name="T39" fmla="*/ 35 h 39"/>
                    <a:gd name="T40" fmla="*/ 35 w 41"/>
                    <a:gd name="T41" fmla="*/ 33 h 39"/>
                    <a:gd name="T42" fmla="*/ 37 w 41"/>
                    <a:gd name="T43" fmla="*/ 31 h 39"/>
                    <a:gd name="T44" fmla="*/ 38 w 41"/>
                    <a:gd name="T45" fmla="*/ 27 h 39"/>
                    <a:gd name="T46" fmla="*/ 40 w 41"/>
                    <a:gd name="T47" fmla="*/ 24 h 39"/>
                    <a:gd name="T48" fmla="*/ 41 w 41"/>
                    <a:gd name="T49" fmla="*/ 19 h 39"/>
                    <a:gd name="T50" fmla="*/ 40 w 41"/>
                    <a:gd name="T51" fmla="*/ 16 h 39"/>
                    <a:gd name="T52" fmla="*/ 38 w 41"/>
                    <a:gd name="T53" fmla="*/ 12 h 39"/>
                    <a:gd name="T54" fmla="*/ 37 w 41"/>
                    <a:gd name="T55" fmla="*/ 9 h 39"/>
                    <a:gd name="T56" fmla="*/ 35 w 41"/>
                    <a:gd name="T57" fmla="*/ 5 h 39"/>
                    <a:gd name="T58" fmla="*/ 31 w 41"/>
                    <a:gd name="T59" fmla="*/ 3 h 39"/>
                    <a:gd name="T60" fmla="*/ 28 w 41"/>
                    <a:gd name="T61" fmla="*/ 2 h 39"/>
                    <a:gd name="T62" fmla="*/ 24 w 41"/>
                    <a:gd name="T63" fmla="*/ 0 h 39"/>
                    <a:gd name="T64" fmla="*/ 20 w 41"/>
                    <a:gd name="T65" fmla="*/ 0 h 39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1" h="39">
                      <a:moveTo>
                        <a:pt x="20" y="0"/>
                      </a:moveTo>
                      <a:lnTo>
                        <a:pt x="16" y="0"/>
                      </a:lnTo>
                      <a:lnTo>
                        <a:pt x="13" y="2"/>
                      </a:lnTo>
                      <a:lnTo>
                        <a:pt x="9" y="3"/>
                      </a:lnTo>
                      <a:lnTo>
                        <a:pt x="6" y="5"/>
                      </a:lnTo>
                      <a:lnTo>
                        <a:pt x="3" y="9"/>
                      </a:lnTo>
                      <a:lnTo>
                        <a:pt x="2" y="12"/>
                      </a:lnTo>
                      <a:lnTo>
                        <a:pt x="0" y="16"/>
                      </a:lnTo>
                      <a:lnTo>
                        <a:pt x="0" y="19"/>
                      </a:lnTo>
                      <a:lnTo>
                        <a:pt x="0" y="24"/>
                      </a:lnTo>
                      <a:lnTo>
                        <a:pt x="2" y="27"/>
                      </a:lnTo>
                      <a:lnTo>
                        <a:pt x="3" y="31"/>
                      </a:lnTo>
                      <a:lnTo>
                        <a:pt x="6" y="33"/>
                      </a:lnTo>
                      <a:lnTo>
                        <a:pt x="9" y="35"/>
                      </a:lnTo>
                      <a:lnTo>
                        <a:pt x="13" y="38"/>
                      </a:lnTo>
                      <a:lnTo>
                        <a:pt x="16" y="39"/>
                      </a:lnTo>
                      <a:lnTo>
                        <a:pt x="20" y="39"/>
                      </a:lnTo>
                      <a:lnTo>
                        <a:pt x="24" y="39"/>
                      </a:lnTo>
                      <a:lnTo>
                        <a:pt x="28" y="38"/>
                      </a:lnTo>
                      <a:lnTo>
                        <a:pt x="31" y="35"/>
                      </a:lnTo>
                      <a:lnTo>
                        <a:pt x="35" y="33"/>
                      </a:lnTo>
                      <a:lnTo>
                        <a:pt x="37" y="31"/>
                      </a:lnTo>
                      <a:lnTo>
                        <a:pt x="38" y="27"/>
                      </a:lnTo>
                      <a:lnTo>
                        <a:pt x="40" y="24"/>
                      </a:lnTo>
                      <a:lnTo>
                        <a:pt x="41" y="19"/>
                      </a:lnTo>
                      <a:lnTo>
                        <a:pt x="40" y="16"/>
                      </a:lnTo>
                      <a:lnTo>
                        <a:pt x="38" y="12"/>
                      </a:lnTo>
                      <a:lnTo>
                        <a:pt x="37" y="9"/>
                      </a:lnTo>
                      <a:lnTo>
                        <a:pt x="35" y="5"/>
                      </a:lnTo>
                      <a:lnTo>
                        <a:pt x="31" y="3"/>
                      </a:lnTo>
                      <a:lnTo>
                        <a:pt x="28" y="2"/>
                      </a:lnTo>
                      <a:lnTo>
                        <a:pt x="24" y="0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6" name="Freeform 229"/>
                <p:cNvSpPr/>
                <p:nvPr/>
              </p:nvSpPr>
              <p:spPr bwMode="auto">
                <a:xfrm>
                  <a:off x="4365" y="3161"/>
                  <a:ext cx="39" cy="38"/>
                </a:xfrm>
                <a:custGeom>
                  <a:avLst/>
                  <a:gdLst>
                    <a:gd name="T0" fmla="*/ 19 w 39"/>
                    <a:gd name="T1" fmla="*/ 0 h 38"/>
                    <a:gd name="T2" fmla="*/ 15 w 39"/>
                    <a:gd name="T3" fmla="*/ 0 h 38"/>
                    <a:gd name="T4" fmla="*/ 12 w 39"/>
                    <a:gd name="T5" fmla="*/ 1 h 38"/>
                    <a:gd name="T6" fmla="*/ 8 w 39"/>
                    <a:gd name="T7" fmla="*/ 3 h 38"/>
                    <a:gd name="T8" fmla="*/ 6 w 39"/>
                    <a:gd name="T9" fmla="*/ 5 h 38"/>
                    <a:gd name="T10" fmla="*/ 4 w 39"/>
                    <a:gd name="T11" fmla="*/ 8 h 38"/>
                    <a:gd name="T12" fmla="*/ 1 w 39"/>
                    <a:gd name="T13" fmla="*/ 11 h 38"/>
                    <a:gd name="T14" fmla="*/ 0 w 39"/>
                    <a:gd name="T15" fmla="*/ 15 h 38"/>
                    <a:gd name="T16" fmla="*/ 0 w 39"/>
                    <a:gd name="T17" fmla="*/ 19 h 38"/>
                    <a:gd name="T18" fmla="*/ 0 w 39"/>
                    <a:gd name="T19" fmla="*/ 23 h 38"/>
                    <a:gd name="T20" fmla="*/ 1 w 39"/>
                    <a:gd name="T21" fmla="*/ 26 h 38"/>
                    <a:gd name="T22" fmla="*/ 4 w 39"/>
                    <a:gd name="T23" fmla="*/ 30 h 38"/>
                    <a:gd name="T24" fmla="*/ 6 w 39"/>
                    <a:gd name="T25" fmla="*/ 32 h 38"/>
                    <a:gd name="T26" fmla="*/ 8 w 39"/>
                    <a:gd name="T27" fmla="*/ 35 h 38"/>
                    <a:gd name="T28" fmla="*/ 12 w 39"/>
                    <a:gd name="T29" fmla="*/ 37 h 38"/>
                    <a:gd name="T30" fmla="*/ 15 w 39"/>
                    <a:gd name="T31" fmla="*/ 38 h 38"/>
                    <a:gd name="T32" fmla="*/ 19 w 39"/>
                    <a:gd name="T33" fmla="*/ 38 h 38"/>
                    <a:gd name="T34" fmla="*/ 23 w 39"/>
                    <a:gd name="T35" fmla="*/ 38 h 38"/>
                    <a:gd name="T36" fmla="*/ 27 w 39"/>
                    <a:gd name="T37" fmla="*/ 37 h 38"/>
                    <a:gd name="T38" fmla="*/ 30 w 39"/>
                    <a:gd name="T39" fmla="*/ 35 h 38"/>
                    <a:gd name="T40" fmla="*/ 33 w 39"/>
                    <a:gd name="T41" fmla="*/ 32 h 38"/>
                    <a:gd name="T42" fmla="*/ 35 w 39"/>
                    <a:gd name="T43" fmla="*/ 30 h 38"/>
                    <a:gd name="T44" fmla="*/ 37 w 39"/>
                    <a:gd name="T45" fmla="*/ 26 h 38"/>
                    <a:gd name="T46" fmla="*/ 39 w 39"/>
                    <a:gd name="T47" fmla="*/ 23 h 38"/>
                    <a:gd name="T48" fmla="*/ 39 w 39"/>
                    <a:gd name="T49" fmla="*/ 19 h 38"/>
                    <a:gd name="T50" fmla="*/ 39 w 39"/>
                    <a:gd name="T51" fmla="*/ 15 h 38"/>
                    <a:gd name="T52" fmla="*/ 37 w 39"/>
                    <a:gd name="T53" fmla="*/ 11 h 38"/>
                    <a:gd name="T54" fmla="*/ 35 w 39"/>
                    <a:gd name="T55" fmla="*/ 8 h 38"/>
                    <a:gd name="T56" fmla="*/ 33 w 39"/>
                    <a:gd name="T57" fmla="*/ 5 h 38"/>
                    <a:gd name="T58" fmla="*/ 30 w 39"/>
                    <a:gd name="T59" fmla="*/ 3 h 38"/>
                    <a:gd name="T60" fmla="*/ 27 w 39"/>
                    <a:gd name="T61" fmla="*/ 1 h 38"/>
                    <a:gd name="T62" fmla="*/ 23 w 39"/>
                    <a:gd name="T63" fmla="*/ 0 h 38"/>
                    <a:gd name="T64" fmla="*/ 19 w 39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38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8" y="3"/>
                      </a:lnTo>
                      <a:lnTo>
                        <a:pt x="6" y="5"/>
                      </a:lnTo>
                      <a:lnTo>
                        <a:pt x="4" y="8"/>
                      </a:lnTo>
                      <a:lnTo>
                        <a:pt x="1" y="11"/>
                      </a:lnTo>
                      <a:lnTo>
                        <a:pt x="0" y="15"/>
                      </a:lnTo>
                      <a:lnTo>
                        <a:pt x="0" y="19"/>
                      </a:lnTo>
                      <a:lnTo>
                        <a:pt x="0" y="23"/>
                      </a:lnTo>
                      <a:lnTo>
                        <a:pt x="1" y="26"/>
                      </a:lnTo>
                      <a:lnTo>
                        <a:pt x="4" y="30"/>
                      </a:lnTo>
                      <a:lnTo>
                        <a:pt x="6" y="32"/>
                      </a:lnTo>
                      <a:lnTo>
                        <a:pt x="8" y="35"/>
                      </a:lnTo>
                      <a:lnTo>
                        <a:pt x="12" y="37"/>
                      </a:lnTo>
                      <a:lnTo>
                        <a:pt x="15" y="38"/>
                      </a:lnTo>
                      <a:lnTo>
                        <a:pt x="19" y="38"/>
                      </a:lnTo>
                      <a:lnTo>
                        <a:pt x="23" y="38"/>
                      </a:lnTo>
                      <a:lnTo>
                        <a:pt x="27" y="37"/>
                      </a:lnTo>
                      <a:lnTo>
                        <a:pt x="30" y="35"/>
                      </a:lnTo>
                      <a:lnTo>
                        <a:pt x="33" y="32"/>
                      </a:lnTo>
                      <a:lnTo>
                        <a:pt x="35" y="30"/>
                      </a:lnTo>
                      <a:lnTo>
                        <a:pt x="37" y="26"/>
                      </a:lnTo>
                      <a:lnTo>
                        <a:pt x="39" y="23"/>
                      </a:lnTo>
                      <a:lnTo>
                        <a:pt x="39" y="19"/>
                      </a:lnTo>
                      <a:lnTo>
                        <a:pt x="39" y="15"/>
                      </a:lnTo>
                      <a:lnTo>
                        <a:pt x="37" y="11"/>
                      </a:lnTo>
                      <a:lnTo>
                        <a:pt x="35" y="8"/>
                      </a:lnTo>
                      <a:lnTo>
                        <a:pt x="33" y="5"/>
                      </a:lnTo>
                      <a:lnTo>
                        <a:pt x="30" y="3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7" name="Freeform 230"/>
                <p:cNvSpPr/>
                <p:nvPr/>
              </p:nvSpPr>
              <p:spPr bwMode="auto">
                <a:xfrm>
                  <a:off x="4365" y="3161"/>
                  <a:ext cx="39" cy="38"/>
                </a:xfrm>
                <a:custGeom>
                  <a:avLst/>
                  <a:gdLst>
                    <a:gd name="T0" fmla="*/ 19 w 39"/>
                    <a:gd name="T1" fmla="*/ 0 h 38"/>
                    <a:gd name="T2" fmla="*/ 15 w 39"/>
                    <a:gd name="T3" fmla="*/ 0 h 38"/>
                    <a:gd name="T4" fmla="*/ 12 w 39"/>
                    <a:gd name="T5" fmla="*/ 1 h 38"/>
                    <a:gd name="T6" fmla="*/ 8 w 39"/>
                    <a:gd name="T7" fmla="*/ 3 h 38"/>
                    <a:gd name="T8" fmla="*/ 6 w 39"/>
                    <a:gd name="T9" fmla="*/ 5 h 38"/>
                    <a:gd name="T10" fmla="*/ 4 w 39"/>
                    <a:gd name="T11" fmla="*/ 8 h 38"/>
                    <a:gd name="T12" fmla="*/ 1 w 39"/>
                    <a:gd name="T13" fmla="*/ 11 h 38"/>
                    <a:gd name="T14" fmla="*/ 0 w 39"/>
                    <a:gd name="T15" fmla="*/ 15 h 38"/>
                    <a:gd name="T16" fmla="*/ 0 w 39"/>
                    <a:gd name="T17" fmla="*/ 19 h 38"/>
                    <a:gd name="T18" fmla="*/ 0 w 39"/>
                    <a:gd name="T19" fmla="*/ 23 h 38"/>
                    <a:gd name="T20" fmla="*/ 1 w 39"/>
                    <a:gd name="T21" fmla="*/ 26 h 38"/>
                    <a:gd name="T22" fmla="*/ 4 w 39"/>
                    <a:gd name="T23" fmla="*/ 30 h 38"/>
                    <a:gd name="T24" fmla="*/ 6 w 39"/>
                    <a:gd name="T25" fmla="*/ 32 h 38"/>
                    <a:gd name="T26" fmla="*/ 8 w 39"/>
                    <a:gd name="T27" fmla="*/ 35 h 38"/>
                    <a:gd name="T28" fmla="*/ 12 w 39"/>
                    <a:gd name="T29" fmla="*/ 37 h 38"/>
                    <a:gd name="T30" fmla="*/ 15 w 39"/>
                    <a:gd name="T31" fmla="*/ 38 h 38"/>
                    <a:gd name="T32" fmla="*/ 19 w 39"/>
                    <a:gd name="T33" fmla="*/ 38 h 38"/>
                    <a:gd name="T34" fmla="*/ 23 w 39"/>
                    <a:gd name="T35" fmla="*/ 38 h 38"/>
                    <a:gd name="T36" fmla="*/ 27 w 39"/>
                    <a:gd name="T37" fmla="*/ 37 h 38"/>
                    <a:gd name="T38" fmla="*/ 30 w 39"/>
                    <a:gd name="T39" fmla="*/ 35 h 38"/>
                    <a:gd name="T40" fmla="*/ 33 w 39"/>
                    <a:gd name="T41" fmla="*/ 32 h 38"/>
                    <a:gd name="T42" fmla="*/ 35 w 39"/>
                    <a:gd name="T43" fmla="*/ 30 h 38"/>
                    <a:gd name="T44" fmla="*/ 37 w 39"/>
                    <a:gd name="T45" fmla="*/ 26 h 38"/>
                    <a:gd name="T46" fmla="*/ 39 w 39"/>
                    <a:gd name="T47" fmla="*/ 23 h 38"/>
                    <a:gd name="T48" fmla="*/ 39 w 39"/>
                    <a:gd name="T49" fmla="*/ 19 h 38"/>
                    <a:gd name="T50" fmla="*/ 39 w 39"/>
                    <a:gd name="T51" fmla="*/ 15 h 38"/>
                    <a:gd name="T52" fmla="*/ 37 w 39"/>
                    <a:gd name="T53" fmla="*/ 11 h 38"/>
                    <a:gd name="T54" fmla="*/ 35 w 39"/>
                    <a:gd name="T55" fmla="*/ 8 h 38"/>
                    <a:gd name="T56" fmla="*/ 33 w 39"/>
                    <a:gd name="T57" fmla="*/ 5 h 38"/>
                    <a:gd name="T58" fmla="*/ 30 w 39"/>
                    <a:gd name="T59" fmla="*/ 3 h 38"/>
                    <a:gd name="T60" fmla="*/ 27 w 39"/>
                    <a:gd name="T61" fmla="*/ 1 h 38"/>
                    <a:gd name="T62" fmla="*/ 23 w 39"/>
                    <a:gd name="T63" fmla="*/ 0 h 38"/>
                    <a:gd name="T64" fmla="*/ 19 w 39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38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8" y="3"/>
                      </a:lnTo>
                      <a:lnTo>
                        <a:pt x="6" y="5"/>
                      </a:lnTo>
                      <a:lnTo>
                        <a:pt x="4" y="8"/>
                      </a:lnTo>
                      <a:lnTo>
                        <a:pt x="1" y="11"/>
                      </a:lnTo>
                      <a:lnTo>
                        <a:pt x="0" y="15"/>
                      </a:lnTo>
                      <a:lnTo>
                        <a:pt x="0" y="19"/>
                      </a:lnTo>
                      <a:lnTo>
                        <a:pt x="0" y="23"/>
                      </a:lnTo>
                      <a:lnTo>
                        <a:pt x="1" y="26"/>
                      </a:lnTo>
                      <a:lnTo>
                        <a:pt x="4" y="30"/>
                      </a:lnTo>
                      <a:lnTo>
                        <a:pt x="6" y="32"/>
                      </a:lnTo>
                      <a:lnTo>
                        <a:pt x="8" y="35"/>
                      </a:lnTo>
                      <a:lnTo>
                        <a:pt x="12" y="37"/>
                      </a:lnTo>
                      <a:lnTo>
                        <a:pt x="15" y="38"/>
                      </a:lnTo>
                      <a:lnTo>
                        <a:pt x="19" y="38"/>
                      </a:lnTo>
                      <a:lnTo>
                        <a:pt x="23" y="38"/>
                      </a:lnTo>
                      <a:lnTo>
                        <a:pt x="27" y="37"/>
                      </a:lnTo>
                      <a:lnTo>
                        <a:pt x="30" y="35"/>
                      </a:lnTo>
                      <a:lnTo>
                        <a:pt x="33" y="32"/>
                      </a:lnTo>
                      <a:lnTo>
                        <a:pt x="35" y="30"/>
                      </a:lnTo>
                      <a:lnTo>
                        <a:pt x="37" y="26"/>
                      </a:lnTo>
                      <a:lnTo>
                        <a:pt x="39" y="23"/>
                      </a:lnTo>
                      <a:lnTo>
                        <a:pt x="39" y="19"/>
                      </a:lnTo>
                      <a:lnTo>
                        <a:pt x="39" y="15"/>
                      </a:lnTo>
                      <a:lnTo>
                        <a:pt x="37" y="11"/>
                      </a:lnTo>
                      <a:lnTo>
                        <a:pt x="35" y="8"/>
                      </a:lnTo>
                      <a:lnTo>
                        <a:pt x="33" y="5"/>
                      </a:lnTo>
                      <a:lnTo>
                        <a:pt x="30" y="3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8" name="Rectangle 231"/>
                <p:cNvSpPr>
                  <a:spLocks noChangeArrowheads="1"/>
                </p:cNvSpPr>
                <p:nvPr/>
              </p:nvSpPr>
              <p:spPr bwMode="auto">
                <a:xfrm>
                  <a:off x="4831" y="3805"/>
                  <a:ext cx="185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lang="en-US" altLang="zh-CN" sz="24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a</a:t>
                  </a:r>
                </a:p>
              </p:txBody>
            </p:sp>
            <p:sp>
              <p:nvSpPr>
                <p:cNvPr id="249" name="Rectangle 232"/>
                <p:cNvSpPr>
                  <a:spLocks noChangeArrowheads="1"/>
                </p:cNvSpPr>
                <p:nvPr/>
              </p:nvSpPr>
              <p:spPr bwMode="auto">
                <a:xfrm>
                  <a:off x="4358" y="3272"/>
                  <a:ext cx="197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lang="en-US" altLang="zh-CN" sz="24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b</a:t>
                  </a:r>
                </a:p>
              </p:txBody>
            </p:sp>
            <p:sp>
              <p:nvSpPr>
                <p:cNvPr id="250" name="Rectangle 233"/>
                <p:cNvSpPr>
                  <a:spLocks noChangeArrowheads="1"/>
                </p:cNvSpPr>
                <p:nvPr/>
              </p:nvSpPr>
              <p:spPr bwMode="auto">
                <a:xfrm>
                  <a:off x="3585" y="2560"/>
                  <a:ext cx="174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lang="en-US" altLang="zh-CN" sz="24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c</a:t>
                  </a:r>
                </a:p>
              </p:txBody>
            </p:sp>
            <p:sp>
              <p:nvSpPr>
                <p:cNvPr id="251" name="Rectangle 240"/>
                <p:cNvSpPr>
                  <a:spLocks noChangeArrowheads="1"/>
                </p:cNvSpPr>
                <p:nvPr/>
              </p:nvSpPr>
              <p:spPr bwMode="auto">
                <a:xfrm>
                  <a:off x="3655" y="3780"/>
                  <a:ext cx="108" cy="1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lang="en-US" altLang="zh-CN" sz="15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0</a:t>
                  </a:r>
                  <a:endParaRPr lang="en-US" altLang="zh-CN" sz="1500" b="1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2" name="Line 241"/>
                <p:cNvSpPr>
                  <a:spLocks noChangeShapeType="1"/>
                </p:cNvSpPr>
                <p:nvPr/>
              </p:nvSpPr>
              <p:spPr bwMode="auto">
                <a:xfrm flipV="1">
                  <a:off x="4381" y="2426"/>
                  <a:ext cx="244" cy="746"/>
                </a:xfrm>
                <a:prstGeom prst="line">
                  <a:avLst/>
                </a:prstGeom>
                <a:noFill/>
                <a:ln w="14288">
                  <a:solidFill>
                    <a:srgbClr val="00CC99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253" name="Freeform 242"/>
                <p:cNvSpPr>
                  <a:spLocks noEditPoints="1"/>
                </p:cNvSpPr>
                <p:nvPr/>
              </p:nvSpPr>
              <p:spPr bwMode="auto">
                <a:xfrm>
                  <a:off x="4032" y="2828"/>
                  <a:ext cx="830" cy="186"/>
                </a:xfrm>
                <a:custGeom>
                  <a:avLst/>
                  <a:gdLst>
                    <a:gd name="T0" fmla="*/ 38 w 830"/>
                    <a:gd name="T1" fmla="*/ 168 h 186"/>
                    <a:gd name="T2" fmla="*/ 2 w 830"/>
                    <a:gd name="T3" fmla="*/ 186 h 186"/>
                    <a:gd name="T4" fmla="*/ 66 w 830"/>
                    <a:gd name="T5" fmla="*/ 162 h 186"/>
                    <a:gd name="T6" fmla="*/ 107 w 830"/>
                    <a:gd name="T7" fmla="*/ 164 h 186"/>
                    <a:gd name="T8" fmla="*/ 66 w 830"/>
                    <a:gd name="T9" fmla="*/ 162 h 186"/>
                    <a:gd name="T10" fmla="*/ 171 w 830"/>
                    <a:gd name="T11" fmla="*/ 140 h 186"/>
                    <a:gd name="T12" fmla="*/ 135 w 830"/>
                    <a:gd name="T13" fmla="*/ 158 h 186"/>
                    <a:gd name="T14" fmla="*/ 199 w 830"/>
                    <a:gd name="T15" fmla="*/ 134 h 186"/>
                    <a:gd name="T16" fmla="*/ 240 w 830"/>
                    <a:gd name="T17" fmla="*/ 136 h 186"/>
                    <a:gd name="T18" fmla="*/ 199 w 830"/>
                    <a:gd name="T19" fmla="*/ 134 h 186"/>
                    <a:gd name="T20" fmla="*/ 304 w 830"/>
                    <a:gd name="T21" fmla="*/ 112 h 186"/>
                    <a:gd name="T22" fmla="*/ 268 w 830"/>
                    <a:gd name="T23" fmla="*/ 130 h 186"/>
                    <a:gd name="T24" fmla="*/ 332 w 830"/>
                    <a:gd name="T25" fmla="*/ 106 h 186"/>
                    <a:gd name="T26" fmla="*/ 373 w 830"/>
                    <a:gd name="T27" fmla="*/ 108 h 186"/>
                    <a:gd name="T28" fmla="*/ 332 w 830"/>
                    <a:gd name="T29" fmla="*/ 106 h 186"/>
                    <a:gd name="T30" fmla="*/ 437 w 830"/>
                    <a:gd name="T31" fmla="*/ 84 h 186"/>
                    <a:gd name="T32" fmla="*/ 401 w 830"/>
                    <a:gd name="T33" fmla="*/ 102 h 186"/>
                    <a:gd name="T34" fmla="*/ 466 w 830"/>
                    <a:gd name="T35" fmla="*/ 77 h 186"/>
                    <a:gd name="T36" fmla="*/ 505 w 830"/>
                    <a:gd name="T37" fmla="*/ 80 h 186"/>
                    <a:gd name="T38" fmla="*/ 466 w 830"/>
                    <a:gd name="T39" fmla="*/ 77 h 186"/>
                    <a:gd name="T40" fmla="*/ 570 w 830"/>
                    <a:gd name="T41" fmla="*/ 55 h 186"/>
                    <a:gd name="T42" fmla="*/ 533 w 830"/>
                    <a:gd name="T43" fmla="*/ 73 h 186"/>
                    <a:gd name="T44" fmla="*/ 599 w 830"/>
                    <a:gd name="T45" fmla="*/ 49 h 186"/>
                    <a:gd name="T46" fmla="*/ 638 w 830"/>
                    <a:gd name="T47" fmla="*/ 51 h 186"/>
                    <a:gd name="T48" fmla="*/ 599 w 830"/>
                    <a:gd name="T49" fmla="*/ 49 h 186"/>
                    <a:gd name="T50" fmla="*/ 702 w 830"/>
                    <a:gd name="T51" fmla="*/ 27 h 186"/>
                    <a:gd name="T52" fmla="*/ 667 w 830"/>
                    <a:gd name="T53" fmla="*/ 45 h 186"/>
                    <a:gd name="T54" fmla="*/ 731 w 830"/>
                    <a:gd name="T55" fmla="*/ 21 h 186"/>
                    <a:gd name="T56" fmla="*/ 771 w 830"/>
                    <a:gd name="T57" fmla="*/ 23 h 186"/>
                    <a:gd name="T58" fmla="*/ 731 w 830"/>
                    <a:gd name="T59" fmla="*/ 21 h 186"/>
                    <a:gd name="T60" fmla="*/ 828 w 830"/>
                    <a:gd name="T61" fmla="*/ 0 h 186"/>
                    <a:gd name="T62" fmla="*/ 800 w 830"/>
                    <a:gd name="T63" fmla="*/ 17 h 18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0" t="0" r="r" b="b"/>
                  <a:pathLst>
                    <a:path w="830" h="186">
                      <a:moveTo>
                        <a:pt x="0" y="176"/>
                      </a:moveTo>
                      <a:lnTo>
                        <a:pt x="38" y="168"/>
                      </a:lnTo>
                      <a:lnTo>
                        <a:pt x="41" y="178"/>
                      </a:lnTo>
                      <a:lnTo>
                        <a:pt x="2" y="186"/>
                      </a:lnTo>
                      <a:lnTo>
                        <a:pt x="0" y="176"/>
                      </a:lnTo>
                      <a:close/>
                      <a:moveTo>
                        <a:pt x="66" y="162"/>
                      </a:moveTo>
                      <a:lnTo>
                        <a:pt x="105" y="154"/>
                      </a:lnTo>
                      <a:lnTo>
                        <a:pt x="107" y="164"/>
                      </a:lnTo>
                      <a:lnTo>
                        <a:pt x="69" y="172"/>
                      </a:lnTo>
                      <a:lnTo>
                        <a:pt x="66" y="162"/>
                      </a:lnTo>
                      <a:close/>
                      <a:moveTo>
                        <a:pt x="133" y="148"/>
                      </a:moveTo>
                      <a:lnTo>
                        <a:pt x="171" y="140"/>
                      </a:lnTo>
                      <a:lnTo>
                        <a:pt x="174" y="150"/>
                      </a:lnTo>
                      <a:lnTo>
                        <a:pt x="135" y="158"/>
                      </a:lnTo>
                      <a:lnTo>
                        <a:pt x="133" y="148"/>
                      </a:lnTo>
                      <a:close/>
                      <a:moveTo>
                        <a:pt x="199" y="134"/>
                      </a:moveTo>
                      <a:lnTo>
                        <a:pt x="238" y="126"/>
                      </a:lnTo>
                      <a:lnTo>
                        <a:pt x="240" y="136"/>
                      </a:lnTo>
                      <a:lnTo>
                        <a:pt x="202" y="144"/>
                      </a:lnTo>
                      <a:lnTo>
                        <a:pt x="199" y="134"/>
                      </a:lnTo>
                      <a:close/>
                      <a:moveTo>
                        <a:pt x="266" y="120"/>
                      </a:moveTo>
                      <a:lnTo>
                        <a:pt x="304" y="112"/>
                      </a:lnTo>
                      <a:lnTo>
                        <a:pt x="306" y="122"/>
                      </a:lnTo>
                      <a:lnTo>
                        <a:pt x="268" y="130"/>
                      </a:lnTo>
                      <a:lnTo>
                        <a:pt x="266" y="120"/>
                      </a:lnTo>
                      <a:close/>
                      <a:moveTo>
                        <a:pt x="332" y="106"/>
                      </a:moveTo>
                      <a:lnTo>
                        <a:pt x="370" y="98"/>
                      </a:lnTo>
                      <a:lnTo>
                        <a:pt x="373" y="108"/>
                      </a:lnTo>
                      <a:lnTo>
                        <a:pt x="334" y="116"/>
                      </a:lnTo>
                      <a:lnTo>
                        <a:pt x="332" y="106"/>
                      </a:lnTo>
                      <a:close/>
                      <a:moveTo>
                        <a:pt x="399" y="91"/>
                      </a:moveTo>
                      <a:lnTo>
                        <a:pt x="437" y="84"/>
                      </a:lnTo>
                      <a:lnTo>
                        <a:pt x="439" y="94"/>
                      </a:lnTo>
                      <a:lnTo>
                        <a:pt x="401" y="102"/>
                      </a:lnTo>
                      <a:lnTo>
                        <a:pt x="399" y="91"/>
                      </a:lnTo>
                      <a:close/>
                      <a:moveTo>
                        <a:pt x="466" y="77"/>
                      </a:moveTo>
                      <a:lnTo>
                        <a:pt x="503" y="69"/>
                      </a:lnTo>
                      <a:lnTo>
                        <a:pt x="505" y="80"/>
                      </a:lnTo>
                      <a:lnTo>
                        <a:pt x="467" y="88"/>
                      </a:lnTo>
                      <a:lnTo>
                        <a:pt x="466" y="77"/>
                      </a:lnTo>
                      <a:close/>
                      <a:moveTo>
                        <a:pt x="532" y="63"/>
                      </a:moveTo>
                      <a:lnTo>
                        <a:pt x="570" y="55"/>
                      </a:lnTo>
                      <a:lnTo>
                        <a:pt x="572" y="65"/>
                      </a:lnTo>
                      <a:lnTo>
                        <a:pt x="533" y="73"/>
                      </a:lnTo>
                      <a:lnTo>
                        <a:pt x="532" y="63"/>
                      </a:lnTo>
                      <a:close/>
                      <a:moveTo>
                        <a:pt x="599" y="49"/>
                      </a:moveTo>
                      <a:lnTo>
                        <a:pt x="636" y="41"/>
                      </a:lnTo>
                      <a:lnTo>
                        <a:pt x="638" y="51"/>
                      </a:lnTo>
                      <a:lnTo>
                        <a:pt x="600" y="59"/>
                      </a:lnTo>
                      <a:lnTo>
                        <a:pt x="599" y="49"/>
                      </a:lnTo>
                      <a:close/>
                      <a:moveTo>
                        <a:pt x="665" y="35"/>
                      </a:moveTo>
                      <a:lnTo>
                        <a:pt x="702" y="27"/>
                      </a:lnTo>
                      <a:lnTo>
                        <a:pt x="705" y="37"/>
                      </a:lnTo>
                      <a:lnTo>
                        <a:pt x="667" y="45"/>
                      </a:lnTo>
                      <a:lnTo>
                        <a:pt x="665" y="35"/>
                      </a:lnTo>
                      <a:close/>
                      <a:moveTo>
                        <a:pt x="731" y="21"/>
                      </a:moveTo>
                      <a:lnTo>
                        <a:pt x="769" y="13"/>
                      </a:lnTo>
                      <a:lnTo>
                        <a:pt x="771" y="23"/>
                      </a:lnTo>
                      <a:lnTo>
                        <a:pt x="734" y="31"/>
                      </a:lnTo>
                      <a:lnTo>
                        <a:pt x="731" y="21"/>
                      </a:lnTo>
                      <a:close/>
                      <a:moveTo>
                        <a:pt x="798" y="7"/>
                      </a:moveTo>
                      <a:lnTo>
                        <a:pt x="828" y="0"/>
                      </a:lnTo>
                      <a:lnTo>
                        <a:pt x="830" y="10"/>
                      </a:lnTo>
                      <a:lnTo>
                        <a:pt x="800" y="17"/>
                      </a:lnTo>
                      <a:lnTo>
                        <a:pt x="798" y="7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 w="1588">
                  <a:solidFill>
                    <a:srgbClr val="00CC99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4" name="Line 243"/>
                <p:cNvSpPr>
                  <a:spLocks noChangeShapeType="1"/>
                </p:cNvSpPr>
                <p:nvPr/>
              </p:nvSpPr>
              <p:spPr bwMode="auto">
                <a:xfrm flipV="1">
                  <a:off x="4633" y="2239"/>
                  <a:ext cx="823" cy="175"/>
                </a:xfrm>
                <a:prstGeom prst="line">
                  <a:avLst/>
                </a:prstGeom>
                <a:noFill/>
                <a:ln w="14288">
                  <a:solidFill>
                    <a:srgbClr val="00CC99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255" name="Line 244"/>
                <p:cNvSpPr>
                  <a:spLocks noChangeShapeType="1"/>
                </p:cNvSpPr>
                <p:nvPr/>
              </p:nvSpPr>
              <p:spPr bwMode="auto">
                <a:xfrm flipV="1">
                  <a:off x="4614" y="2995"/>
                  <a:ext cx="604" cy="583"/>
                </a:xfrm>
                <a:prstGeom prst="line">
                  <a:avLst/>
                </a:prstGeom>
                <a:noFill/>
                <a:ln w="14288">
                  <a:solidFill>
                    <a:srgbClr val="00CC99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256" name="Freeform 245"/>
                <p:cNvSpPr>
                  <a:spLocks noEditPoints="1"/>
                </p:cNvSpPr>
                <p:nvPr/>
              </p:nvSpPr>
              <p:spPr bwMode="auto">
                <a:xfrm>
                  <a:off x="3772" y="3008"/>
                  <a:ext cx="246" cy="773"/>
                </a:xfrm>
                <a:custGeom>
                  <a:avLst/>
                  <a:gdLst>
                    <a:gd name="T0" fmla="*/ 0 w 246"/>
                    <a:gd name="T1" fmla="*/ 767 h 773"/>
                    <a:gd name="T2" fmla="*/ 222 w 246"/>
                    <a:gd name="T3" fmla="*/ 44 h 773"/>
                    <a:gd name="T4" fmla="*/ 240 w 246"/>
                    <a:gd name="T5" fmla="*/ 49 h 773"/>
                    <a:gd name="T6" fmla="*/ 19 w 246"/>
                    <a:gd name="T7" fmla="*/ 773 h 773"/>
                    <a:gd name="T8" fmla="*/ 0 w 246"/>
                    <a:gd name="T9" fmla="*/ 767 h 773"/>
                    <a:gd name="T10" fmla="*/ 209 w 246"/>
                    <a:gd name="T11" fmla="*/ 50 h 773"/>
                    <a:gd name="T12" fmla="*/ 245 w 246"/>
                    <a:gd name="T13" fmla="*/ 0 h 773"/>
                    <a:gd name="T14" fmla="*/ 246 w 246"/>
                    <a:gd name="T15" fmla="*/ 62 h 773"/>
                    <a:gd name="T16" fmla="*/ 209 w 246"/>
                    <a:gd name="T17" fmla="*/ 50 h 7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46" h="773">
                      <a:moveTo>
                        <a:pt x="0" y="767"/>
                      </a:moveTo>
                      <a:lnTo>
                        <a:pt x="222" y="44"/>
                      </a:lnTo>
                      <a:lnTo>
                        <a:pt x="240" y="49"/>
                      </a:lnTo>
                      <a:lnTo>
                        <a:pt x="19" y="773"/>
                      </a:lnTo>
                      <a:lnTo>
                        <a:pt x="0" y="767"/>
                      </a:lnTo>
                      <a:close/>
                      <a:moveTo>
                        <a:pt x="209" y="50"/>
                      </a:moveTo>
                      <a:lnTo>
                        <a:pt x="245" y="0"/>
                      </a:lnTo>
                      <a:lnTo>
                        <a:pt x="246" y="62"/>
                      </a:lnTo>
                      <a:lnTo>
                        <a:pt x="209" y="5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1588">
                  <a:solidFill>
                    <a:srgbClr val="FF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7" name="Freeform 246"/>
                <p:cNvSpPr>
                  <a:spLocks noEditPoints="1"/>
                </p:cNvSpPr>
                <p:nvPr/>
              </p:nvSpPr>
              <p:spPr bwMode="auto">
                <a:xfrm>
                  <a:off x="3789" y="3178"/>
                  <a:ext cx="595" cy="615"/>
                </a:xfrm>
                <a:custGeom>
                  <a:avLst/>
                  <a:gdLst>
                    <a:gd name="T0" fmla="*/ 0 w 595"/>
                    <a:gd name="T1" fmla="*/ 603 h 615"/>
                    <a:gd name="T2" fmla="*/ 554 w 595"/>
                    <a:gd name="T3" fmla="*/ 29 h 615"/>
                    <a:gd name="T4" fmla="*/ 568 w 595"/>
                    <a:gd name="T5" fmla="*/ 42 h 615"/>
                    <a:gd name="T6" fmla="*/ 14 w 595"/>
                    <a:gd name="T7" fmla="*/ 615 h 615"/>
                    <a:gd name="T8" fmla="*/ 0 w 595"/>
                    <a:gd name="T9" fmla="*/ 603 h 615"/>
                    <a:gd name="T10" fmla="*/ 540 w 595"/>
                    <a:gd name="T11" fmla="*/ 29 h 615"/>
                    <a:gd name="T12" fmla="*/ 595 w 595"/>
                    <a:gd name="T13" fmla="*/ 0 h 615"/>
                    <a:gd name="T14" fmla="*/ 568 w 595"/>
                    <a:gd name="T15" fmla="*/ 56 h 615"/>
                    <a:gd name="T16" fmla="*/ 540 w 595"/>
                    <a:gd name="T17" fmla="*/ 29 h 6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595" h="615">
                      <a:moveTo>
                        <a:pt x="0" y="603"/>
                      </a:moveTo>
                      <a:lnTo>
                        <a:pt x="554" y="29"/>
                      </a:lnTo>
                      <a:lnTo>
                        <a:pt x="568" y="42"/>
                      </a:lnTo>
                      <a:lnTo>
                        <a:pt x="14" y="615"/>
                      </a:lnTo>
                      <a:lnTo>
                        <a:pt x="0" y="603"/>
                      </a:lnTo>
                      <a:close/>
                      <a:moveTo>
                        <a:pt x="540" y="29"/>
                      </a:moveTo>
                      <a:lnTo>
                        <a:pt x="595" y="0"/>
                      </a:lnTo>
                      <a:lnTo>
                        <a:pt x="568" y="56"/>
                      </a:lnTo>
                      <a:lnTo>
                        <a:pt x="540" y="2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1588">
                  <a:solidFill>
                    <a:srgbClr val="FF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8" name="Freeform 247"/>
                <p:cNvSpPr>
                  <a:spLocks noEditPoints="1"/>
                </p:cNvSpPr>
                <p:nvPr/>
              </p:nvSpPr>
              <p:spPr bwMode="auto">
                <a:xfrm>
                  <a:off x="3791" y="3574"/>
                  <a:ext cx="816" cy="217"/>
                </a:xfrm>
                <a:custGeom>
                  <a:avLst/>
                  <a:gdLst>
                    <a:gd name="T0" fmla="*/ 0 w 816"/>
                    <a:gd name="T1" fmla="*/ 198 h 217"/>
                    <a:gd name="T2" fmla="*/ 766 w 816"/>
                    <a:gd name="T3" fmla="*/ 7 h 217"/>
                    <a:gd name="T4" fmla="*/ 771 w 816"/>
                    <a:gd name="T5" fmla="*/ 26 h 217"/>
                    <a:gd name="T6" fmla="*/ 5 w 816"/>
                    <a:gd name="T7" fmla="*/ 217 h 217"/>
                    <a:gd name="T8" fmla="*/ 0 w 816"/>
                    <a:gd name="T9" fmla="*/ 198 h 217"/>
                    <a:gd name="T10" fmla="*/ 755 w 816"/>
                    <a:gd name="T11" fmla="*/ 0 h 217"/>
                    <a:gd name="T12" fmla="*/ 816 w 816"/>
                    <a:gd name="T13" fmla="*/ 5 h 217"/>
                    <a:gd name="T14" fmla="*/ 764 w 816"/>
                    <a:gd name="T15" fmla="*/ 38 h 217"/>
                    <a:gd name="T16" fmla="*/ 755 w 816"/>
                    <a:gd name="T17" fmla="*/ 0 h 21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816" h="217">
                      <a:moveTo>
                        <a:pt x="0" y="198"/>
                      </a:moveTo>
                      <a:lnTo>
                        <a:pt x="766" y="7"/>
                      </a:lnTo>
                      <a:lnTo>
                        <a:pt x="771" y="26"/>
                      </a:lnTo>
                      <a:lnTo>
                        <a:pt x="5" y="217"/>
                      </a:lnTo>
                      <a:lnTo>
                        <a:pt x="0" y="198"/>
                      </a:lnTo>
                      <a:close/>
                      <a:moveTo>
                        <a:pt x="755" y="0"/>
                      </a:moveTo>
                      <a:lnTo>
                        <a:pt x="816" y="5"/>
                      </a:lnTo>
                      <a:lnTo>
                        <a:pt x="764" y="38"/>
                      </a:lnTo>
                      <a:lnTo>
                        <a:pt x="755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1588">
                  <a:solidFill>
                    <a:srgbClr val="FF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9" name="Line 248"/>
                <p:cNvSpPr>
                  <a:spLocks noChangeShapeType="1"/>
                </p:cNvSpPr>
                <p:nvPr/>
              </p:nvSpPr>
              <p:spPr bwMode="auto">
                <a:xfrm flipV="1">
                  <a:off x="5218" y="2238"/>
                  <a:ext cx="246" cy="761"/>
                </a:xfrm>
                <a:prstGeom prst="line">
                  <a:avLst/>
                </a:prstGeom>
                <a:noFill/>
                <a:ln w="14288">
                  <a:solidFill>
                    <a:srgbClr val="00CC99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260" name="Line 249"/>
                <p:cNvSpPr>
                  <a:spLocks noChangeShapeType="1"/>
                </p:cNvSpPr>
                <p:nvPr/>
              </p:nvSpPr>
              <p:spPr bwMode="auto">
                <a:xfrm flipV="1">
                  <a:off x="4392" y="2995"/>
                  <a:ext cx="816" cy="188"/>
                </a:xfrm>
                <a:prstGeom prst="line">
                  <a:avLst/>
                </a:prstGeom>
                <a:noFill/>
                <a:ln w="14288">
                  <a:solidFill>
                    <a:srgbClr val="00CC99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261" name="Freeform 250"/>
                <p:cNvSpPr>
                  <a:spLocks noEditPoints="1"/>
                </p:cNvSpPr>
                <p:nvPr/>
              </p:nvSpPr>
              <p:spPr bwMode="auto">
                <a:xfrm>
                  <a:off x="4884" y="2236"/>
                  <a:ext cx="592" cy="594"/>
                </a:xfrm>
                <a:custGeom>
                  <a:avLst/>
                  <a:gdLst>
                    <a:gd name="T0" fmla="*/ 27 w 592"/>
                    <a:gd name="T1" fmla="*/ 559 h 594"/>
                    <a:gd name="T2" fmla="*/ 7 w 592"/>
                    <a:gd name="T3" fmla="*/ 594 h 594"/>
                    <a:gd name="T4" fmla="*/ 48 w 592"/>
                    <a:gd name="T5" fmla="*/ 538 h 594"/>
                    <a:gd name="T6" fmla="*/ 82 w 592"/>
                    <a:gd name="T7" fmla="*/ 518 h 594"/>
                    <a:gd name="T8" fmla="*/ 48 w 592"/>
                    <a:gd name="T9" fmla="*/ 538 h 594"/>
                    <a:gd name="T10" fmla="*/ 124 w 592"/>
                    <a:gd name="T11" fmla="*/ 463 h 594"/>
                    <a:gd name="T12" fmla="*/ 103 w 592"/>
                    <a:gd name="T13" fmla="*/ 497 h 594"/>
                    <a:gd name="T14" fmla="*/ 144 w 592"/>
                    <a:gd name="T15" fmla="*/ 442 h 594"/>
                    <a:gd name="T16" fmla="*/ 179 w 592"/>
                    <a:gd name="T17" fmla="*/ 421 h 594"/>
                    <a:gd name="T18" fmla="*/ 144 w 592"/>
                    <a:gd name="T19" fmla="*/ 442 h 594"/>
                    <a:gd name="T20" fmla="*/ 219 w 592"/>
                    <a:gd name="T21" fmla="*/ 366 h 594"/>
                    <a:gd name="T22" fmla="*/ 200 w 592"/>
                    <a:gd name="T23" fmla="*/ 401 h 594"/>
                    <a:gd name="T24" fmla="*/ 240 w 592"/>
                    <a:gd name="T25" fmla="*/ 345 h 594"/>
                    <a:gd name="T26" fmla="*/ 274 w 592"/>
                    <a:gd name="T27" fmla="*/ 326 h 594"/>
                    <a:gd name="T28" fmla="*/ 240 w 592"/>
                    <a:gd name="T29" fmla="*/ 345 h 594"/>
                    <a:gd name="T30" fmla="*/ 316 w 592"/>
                    <a:gd name="T31" fmla="*/ 271 h 594"/>
                    <a:gd name="T32" fmla="*/ 295 w 592"/>
                    <a:gd name="T33" fmla="*/ 305 h 594"/>
                    <a:gd name="T34" fmla="*/ 336 w 592"/>
                    <a:gd name="T35" fmla="*/ 250 h 594"/>
                    <a:gd name="T36" fmla="*/ 371 w 592"/>
                    <a:gd name="T37" fmla="*/ 229 h 594"/>
                    <a:gd name="T38" fmla="*/ 336 w 592"/>
                    <a:gd name="T39" fmla="*/ 250 h 594"/>
                    <a:gd name="T40" fmla="*/ 412 w 592"/>
                    <a:gd name="T41" fmla="*/ 174 h 594"/>
                    <a:gd name="T42" fmla="*/ 392 w 592"/>
                    <a:gd name="T43" fmla="*/ 209 h 594"/>
                    <a:gd name="T44" fmla="*/ 433 w 592"/>
                    <a:gd name="T45" fmla="*/ 153 h 594"/>
                    <a:gd name="T46" fmla="*/ 466 w 592"/>
                    <a:gd name="T47" fmla="*/ 133 h 594"/>
                    <a:gd name="T48" fmla="*/ 433 w 592"/>
                    <a:gd name="T49" fmla="*/ 153 h 594"/>
                    <a:gd name="T50" fmla="*/ 508 w 592"/>
                    <a:gd name="T51" fmla="*/ 79 h 594"/>
                    <a:gd name="T52" fmla="*/ 487 w 592"/>
                    <a:gd name="T53" fmla="*/ 112 h 594"/>
                    <a:gd name="T54" fmla="*/ 528 w 592"/>
                    <a:gd name="T55" fmla="*/ 58 h 594"/>
                    <a:gd name="T56" fmla="*/ 563 w 592"/>
                    <a:gd name="T57" fmla="*/ 37 h 594"/>
                    <a:gd name="T58" fmla="*/ 528 w 592"/>
                    <a:gd name="T59" fmla="*/ 58 h 594"/>
                    <a:gd name="T60" fmla="*/ 585 w 592"/>
                    <a:gd name="T61" fmla="*/ 0 h 594"/>
                    <a:gd name="T62" fmla="*/ 584 w 592"/>
                    <a:gd name="T63" fmla="*/ 17 h 594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0" t="0" r="r" b="b"/>
                  <a:pathLst>
                    <a:path w="592" h="594">
                      <a:moveTo>
                        <a:pt x="0" y="587"/>
                      </a:moveTo>
                      <a:lnTo>
                        <a:pt x="27" y="559"/>
                      </a:lnTo>
                      <a:lnTo>
                        <a:pt x="34" y="566"/>
                      </a:lnTo>
                      <a:lnTo>
                        <a:pt x="7" y="594"/>
                      </a:lnTo>
                      <a:lnTo>
                        <a:pt x="0" y="587"/>
                      </a:lnTo>
                      <a:close/>
                      <a:moveTo>
                        <a:pt x="48" y="538"/>
                      </a:moveTo>
                      <a:lnTo>
                        <a:pt x="76" y="511"/>
                      </a:lnTo>
                      <a:lnTo>
                        <a:pt x="82" y="518"/>
                      </a:lnTo>
                      <a:lnTo>
                        <a:pt x="55" y="545"/>
                      </a:lnTo>
                      <a:lnTo>
                        <a:pt x="48" y="538"/>
                      </a:lnTo>
                      <a:close/>
                      <a:moveTo>
                        <a:pt x="96" y="490"/>
                      </a:moveTo>
                      <a:lnTo>
                        <a:pt x="124" y="463"/>
                      </a:lnTo>
                      <a:lnTo>
                        <a:pt x="131" y="469"/>
                      </a:lnTo>
                      <a:lnTo>
                        <a:pt x="103" y="497"/>
                      </a:lnTo>
                      <a:lnTo>
                        <a:pt x="96" y="490"/>
                      </a:lnTo>
                      <a:close/>
                      <a:moveTo>
                        <a:pt x="144" y="442"/>
                      </a:moveTo>
                      <a:lnTo>
                        <a:pt x="172" y="414"/>
                      </a:lnTo>
                      <a:lnTo>
                        <a:pt x="179" y="421"/>
                      </a:lnTo>
                      <a:lnTo>
                        <a:pt x="151" y="449"/>
                      </a:lnTo>
                      <a:lnTo>
                        <a:pt x="144" y="442"/>
                      </a:lnTo>
                      <a:close/>
                      <a:moveTo>
                        <a:pt x="193" y="394"/>
                      </a:moveTo>
                      <a:lnTo>
                        <a:pt x="219" y="366"/>
                      </a:lnTo>
                      <a:lnTo>
                        <a:pt x="226" y="373"/>
                      </a:lnTo>
                      <a:lnTo>
                        <a:pt x="200" y="401"/>
                      </a:lnTo>
                      <a:lnTo>
                        <a:pt x="193" y="394"/>
                      </a:lnTo>
                      <a:close/>
                      <a:moveTo>
                        <a:pt x="240" y="345"/>
                      </a:moveTo>
                      <a:lnTo>
                        <a:pt x="268" y="319"/>
                      </a:lnTo>
                      <a:lnTo>
                        <a:pt x="274" y="326"/>
                      </a:lnTo>
                      <a:lnTo>
                        <a:pt x="247" y="352"/>
                      </a:lnTo>
                      <a:lnTo>
                        <a:pt x="240" y="345"/>
                      </a:lnTo>
                      <a:close/>
                      <a:moveTo>
                        <a:pt x="288" y="298"/>
                      </a:moveTo>
                      <a:lnTo>
                        <a:pt x="316" y="271"/>
                      </a:lnTo>
                      <a:lnTo>
                        <a:pt x="323" y="277"/>
                      </a:lnTo>
                      <a:lnTo>
                        <a:pt x="295" y="305"/>
                      </a:lnTo>
                      <a:lnTo>
                        <a:pt x="288" y="298"/>
                      </a:lnTo>
                      <a:close/>
                      <a:moveTo>
                        <a:pt x="336" y="250"/>
                      </a:moveTo>
                      <a:lnTo>
                        <a:pt x="364" y="222"/>
                      </a:lnTo>
                      <a:lnTo>
                        <a:pt x="371" y="229"/>
                      </a:lnTo>
                      <a:lnTo>
                        <a:pt x="343" y="257"/>
                      </a:lnTo>
                      <a:lnTo>
                        <a:pt x="336" y="250"/>
                      </a:lnTo>
                      <a:close/>
                      <a:moveTo>
                        <a:pt x="385" y="202"/>
                      </a:moveTo>
                      <a:lnTo>
                        <a:pt x="412" y="174"/>
                      </a:lnTo>
                      <a:lnTo>
                        <a:pt x="419" y="181"/>
                      </a:lnTo>
                      <a:lnTo>
                        <a:pt x="392" y="209"/>
                      </a:lnTo>
                      <a:lnTo>
                        <a:pt x="385" y="202"/>
                      </a:lnTo>
                      <a:close/>
                      <a:moveTo>
                        <a:pt x="433" y="153"/>
                      </a:moveTo>
                      <a:lnTo>
                        <a:pt x="460" y="126"/>
                      </a:lnTo>
                      <a:lnTo>
                        <a:pt x="466" y="133"/>
                      </a:lnTo>
                      <a:lnTo>
                        <a:pt x="440" y="160"/>
                      </a:lnTo>
                      <a:lnTo>
                        <a:pt x="433" y="153"/>
                      </a:lnTo>
                      <a:close/>
                      <a:moveTo>
                        <a:pt x="480" y="105"/>
                      </a:moveTo>
                      <a:lnTo>
                        <a:pt x="508" y="79"/>
                      </a:lnTo>
                      <a:lnTo>
                        <a:pt x="515" y="84"/>
                      </a:lnTo>
                      <a:lnTo>
                        <a:pt x="487" y="112"/>
                      </a:lnTo>
                      <a:lnTo>
                        <a:pt x="480" y="105"/>
                      </a:lnTo>
                      <a:close/>
                      <a:moveTo>
                        <a:pt x="528" y="58"/>
                      </a:moveTo>
                      <a:lnTo>
                        <a:pt x="556" y="30"/>
                      </a:lnTo>
                      <a:lnTo>
                        <a:pt x="563" y="37"/>
                      </a:lnTo>
                      <a:lnTo>
                        <a:pt x="535" y="65"/>
                      </a:lnTo>
                      <a:lnTo>
                        <a:pt x="528" y="58"/>
                      </a:lnTo>
                      <a:close/>
                      <a:moveTo>
                        <a:pt x="577" y="10"/>
                      </a:moveTo>
                      <a:lnTo>
                        <a:pt x="585" y="0"/>
                      </a:lnTo>
                      <a:lnTo>
                        <a:pt x="592" y="7"/>
                      </a:lnTo>
                      <a:lnTo>
                        <a:pt x="584" y="17"/>
                      </a:lnTo>
                      <a:lnTo>
                        <a:pt x="577" y="10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 w="1588">
                  <a:solidFill>
                    <a:srgbClr val="00CC99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2" name="Freeform 251"/>
                <p:cNvSpPr>
                  <a:spLocks noEditPoints="1"/>
                </p:cNvSpPr>
                <p:nvPr/>
              </p:nvSpPr>
              <p:spPr bwMode="auto">
                <a:xfrm>
                  <a:off x="4608" y="2845"/>
                  <a:ext cx="278" cy="742"/>
                </a:xfrm>
                <a:custGeom>
                  <a:avLst/>
                  <a:gdLst>
                    <a:gd name="T0" fmla="*/ 0 w 278"/>
                    <a:gd name="T1" fmla="*/ 739 h 742"/>
                    <a:gd name="T2" fmla="*/ 13 w 278"/>
                    <a:gd name="T3" fmla="*/ 702 h 742"/>
                    <a:gd name="T4" fmla="*/ 23 w 278"/>
                    <a:gd name="T5" fmla="*/ 706 h 742"/>
                    <a:gd name="T6" fmla="*/ 10 w 278"/>
                    <a:gd name="T7" fmla="*/ 742 h 742"/>
                    <a:gd name="T8" fmla="*/ 0 w 278"/>
                    <a:gd name="T9" fmla="*/ 739 h 742"/>
                    <a:gd name="T10" fmla="*/ 24 w 278"/>
                    <a:gd name="T11" fmla="*/ 674 h 742"/>
                    <a:gd name="T12" fmla="*/ 37 w 278"/>
                    <a:gd name="T13" fmla="*/ 638 h 742"/>
                    <a:gd name="T14" fmla="*/ 46 w 278"/>
                    <a:gd name="T15" fmla="*/ 642 h 742"/>
                    <a:gd name="T16" fmla="*/ 33 w 278"/>
                    <a:gd name="T17" fmla="*/ 678 h 742"/>
                    <a:gd name="T18" fmla="*/ 24 w 278"/>
                    <a:gd name="T19" fmla="*/ 674 h 742"/>
                    <a:gd name="T20" fmla="*/ 47 w 278"/>
                    <a:gd name="T21" fmla="*/ 612 h 742"/>
                    <a:gd name="T22" fmla="*/ 60 w 278"/>
                    <a:gd name="T23" fmla="*/ 574 h 742"/>
                    <a:gd name="T24" fmla="*/ 69 w 278"/>
                    <a:gd name="T25" fmla="*/ 578 h 742"/>
                    <a:gd name="T26" fmla="*/ 55 w 278"/>
                    <a:gd name="T27" fmla="*/ 614 h 742"/>
                    <a:gd name="T28" fmla="*/ 47 w 278"/>
                    <a:gd name="T29" fmla="*/ 612 h 742"/>
                    <a:gd name="T30" fmla="*/ 70 w 278"/>
                    <a:gd name="T31" fmla="*/ 547 h 742"/>
                    <a:gd name="T32" fmla="*/ 83 w 278"/>
                    <a:gd name="T33" fmla="*/ 510 h 742"/>
                    <a:gd name="T34" fmla="*/ 92 w 278"/>
                    <a:gd name="T35" fmla="*/ 514 h 742"/>
                    <a:gd name="T36" fmla="*/ 79 w 278"/>
                    <a:gd name="T37" fmla="*/ 551 h 742"/>
                    <a:gd name="T38" fmla="*/ 70 w 278"/>
                    <a:gd name="T39" fmla="*/ 547 h 742"/>
                    <a:gd name="T40" fmla="*/ 94 w 278"/>
                    <a:gd name="T41" fmla="*/ 483 h 742"/>
                    <a:gd name="T42" fmla="*/ 106 w 278"/>
                    <a:gd name="T43" fmla="*/ 447 h 742"/>
                    <a:gd name="T44" fmla="*/ 116 w 278"/>
                    <a:gd name="T45" fmla="*/ 451 h 742"/>
                    <a:gd name="T46" fmla="*/ 102 w 278"/>
                    <a:gd name="T47" fmla="*/ 487 h 742"/>
                    <a:gd name="T48" fmla="*/ 94 w 278"/>
                    <a:gd name="T49" fmla="*/ 483 h 742"/>
                    <a:gd name="T50" fmla="*/ 116 w 278"/>
                    <a:gd name="T51" fmla="*/ 419 h 742"/>
                    <a:gd name="T52" fmla="*/ 130 w 278"/>
                    <a:gd name="T53" fmla="*/ 383 h 742"/>
                    <a:gd name="T54" fmla="*/ 139 w 278"/>
                    <a:gd name="T55" fmla="*/ 387 h 742"/>
                    <a:gd name="T56" fmla="*/ 125 w 278"/>
                    <a:gd name="T57" fmla="*/ 423 h 742"/>
                    <a:gd name="T58" fmla="*/ 116 w 278"/>
                    <a:gd name="T59" fmla="*/ 419 h 742"/>
                    <a:gd name="T60" fmla="*/ 139 w 278"/>
                    <a:gd name="T61" fmla="*/ 355 h 742"/>
                    <a:gd name="T62" fmla="*/ 153 w 278"/>
                    <a:gd name="T63" fmla="*/ 319 h 742"/>
                    <a:gd name="T64" fmla="*/ 162 w 278"/>
                    <a:gd name="T65" fmla="*/ 323 h 742"/>
                    <a:gd name="T66" fmla="*/ 148 w 278"/>
                    <a:gd name="T67" fmla="*/ 359 h 742"/>
                    <a:gd name="T68" fmla="*/ 139 w 278"/>
                    <a:gd name="T69" fmla="*/ 355 h 742"/>
                    <a:gd name="T70" fmla="*/ 162 w 278"/>
                    <a:gd name="T71" fmla="*/ 292 h 742"/>
                    <a:gd name="T72" fmla="*/ 176 w 278"/>
                    <a:gd name="T73" fmla="*/ 255 h 742"/>
                    <a:gd name="T74" fmla="*/ 186 w 278"/>
                    <a:gd name="T75" fmla="*/ 258 h 742"/>
                    <a:gd name="T76" fmla="*/ 172 w 278"/>
                    <a:gd name="T77" fmla="*/ 295 h 742"/>
                    <a:gd name="T78" fmla="*/ 162 w 278"/>
                    <a:gd name="T79" fmla="*/ 292 h 742"/>
                    <a:gd name="T80" fmla="*/ 186 w 278"/>
                    <a:gd name="T81" fmla="*/ 228 h 742"/>
                    <a:gd name="T82" fmla="*/ 200 w 278"/>
                    <a:gd name="T83" fmla="*/ 191 h 742"/>
                    <a:gd name="T84" fmla="*/ 209 w 278"/>
                    <a:gd name="T85" fmla="*/ 194 h 742"/>
                    <a:gd name="T86" fmla="*/ 195 w 278"/>
                    <a:gd name="T87" fmla="*/ 232 h 742"/>
                    <a:gd name="T88" fmla="*/ 186 w 278"/>
                    <a:gd name="T89" fmla="*/ 228 h 742"/>
                    <a:gd name="T90" fmla="*/ 209 w 278"/>
                    <a:gd name="T91" fmla="*/ 164 h 742"/>
                    <a:gd name="T92" fmla="*/ 223 w 278"/>
                    <a:gd name="T93" fmla="*/ 128 h 742"/>
                    <a:gd name="T94" fmla="*/ 232 w 278"/>
                    <a:gd name="T95" fmla="*/ 130 h 742"/>
                    <a:gd name="T96" fmla="*/ 218 w 278"/>
                    <a:gd name="T97" fmla="*/ 168 h 742"/>
                    <a:gd name="T98" fmla="*/ 209 w 278"/>
                    <a:gd name="T99" fmla="*/ 164 h 742"/>
                    <a:gd name="T100" fmla="*/ 232 w 278"/>
                    <a:gd name="T101" fmla="*/ 100 h 742"/>
                    <a:gd name="T102" fmla="*/ 246 w 278"/>
                    <a:gd name="T103" fmla="*/ 64 h 742"/>
                    <a:gd name="T104" fmla="*/ 254 w 278"/>
                    <a:gd name="T105" fmla="*/ 67 h 742"/>
                    <a:gd name="T106" fmla="*/ 242 w 278"/>
                    <a:gd name="T107" fmla="*/ 103 h 742"/>
                    <a:gd name="T108" fmla="*/ 232 w 278"/>
                    <a:gd name="T109" fmla="*/ 100 h 742"/>
                    <a:gd name="T110" fmla="*/ 256 w 278"/>
                    <a:gd name="T111" fmla="*/ 36 h 742"/>
                    <a:gd name="T112" fmla="*/ 269 w 278"/>
                    <a:gd name="T113" fmla="*/ 0 h 742"/>
                    <a:gd name="T114" fmla="*/ 278 w 278"/>
                    <a:gd name="T115" fmla="*/ 3 h 742"/>
                    <a:gd name="T116" fmla="*/ 265 w 278"/>
                    <a:gd name="T117" fmla="*/ 39 h 742"/>
                    <a:gd name="T118" fmla="*/ 256 w 278"/>
                    <a:gd name="T119" fmla="*/ 36 h 742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0" t="0" r="r" b="b"/>
                  <a:pathLst>
                    <a:path w="278" h="742">
                      <a:moveTo>
                        <a:pt x="0" y="739"/>
                      </a:moveTo>
                      <a:lnTo>
                        <a:pt x="13" y="702"/>
                      </a:lnTo>
                      <a:lnTo>
                        <a:pt x="23" y="706"/>
                      </a:lnTo>
                      <a:lnTo>
                        <a:pt x="10" y="742"/>
                      </a:lnTo>
                      <a:lnTo>
                        <a:pt x="0" y="739"/>
                      </a:lnTo>
                      <a:close/>
                      <a:moveTo>
                        <a:pt x="24" y="674"/>
                      </a:moveTo>
                      <a:lnTo>
                        <a:pt x="37" y="638"/>
                      </a:lnTo>
                      <a:lnTo>
                        <a:pt x="46" y="642"/>
                      </a:lnTo>
                      <a:lnTo>
                        <a:pt x="33" y="678"/>
                      </a:lnTo>
                      <a:lnTo>
                        <a:pt x="24" y="674"/>
                      </a:lnTo>
                      <a:close/>
                      <a:moveTo>
                        <a:pt x="47" y="612"/>
                      </a:moveTo>
                      <a:lnTo>
                        <a:pt x="60" y="574"/>
                      </a:lnTo>
                      <a:lnTo>
                        <a:pt x="69" y="578"/>
                      </a:lnTo>
                      <a:lnTo>
                        <a:pt x="55" y="614"/>
                      </a:lnTo>
                      <a:lnTo>
                        <a:pt x="47" y="612"/>
                      </a:lnTo>
                      <a:close/>
                      <a:moveTo>
                        <a:pt x="70" y="547"/>
                      </a:moveTo>
                      <a:lnTo>
                        <a:pt x="83" y="510"/>
                      </a:lnTo>
                      <a:lnTo>
                        <a:pt x="92" y="514"/>
                      </a:lnTo>
                      <a:lnTo>
                        <a:pt x="79" y="551"/>
                      </a:lnTo>
                      <a:lnTo>
                        <a:pt x="70" y="547"/>
                      </a:lnTo>
                      <a:close/>
                      <a:moveTo>
                        <a:pt x="94" y="483"/>
                      </a:moveTo>
                      <a:lnTo>
                        <a:pt x="106" y="447"/>
                      </a:lnTo>
                      <a:lnTo>
                        <a:pt x="116" y="451"/>
                      </a:lnTo>
                      <a:lnTo>
                        <a:pt x="102" y="487"/>
                      </a:lnTo>
                      <a:lnTo>
                        <a:pt x="94" y="483"/>
                      </a:lnTo>
                      <a:close/>
                      <a:moveTo>
                        <a:pt x="116" y="419"/>
                      </a:moveTo>
                      <a:lnTo>
                        <a:pt x="130" y="383"/>
                      </a:lnTo>
                      <a:lnTo>
                        <a:pt x="139" y="387"/>
                      </a:lnTo>
                      <a:lnTo>
                        <a:pt x="125" y="423"/>
                      </a:lnTo>
                      <a:lnTo>
                        <a:pt x="116" y="419"/>
                      </a:lnTo>
                      <a:close/>
                      <a:moveTo>
                        <a:pt x="139" y="355"/>
                      </a:moveTo>
                      <a:lnTo>
                        <a:pt x="153" y="319"/>
                      </a:lnTo>
                      <a:lnTo>
                        <a:pt x="162" y="323"/>
                      </a:lnTo>
                      <a:lnTo>
                        <a:pt x="148" y="359"/>
                      </a:lnTo>
                      <a:lnTo>
                        <a:pt x="139" y="355"/>
                      </a:lnTo>
                      <a:close/>
                      <a:moveTo>
                        <a:pt x="162" y="292"/>
                      </a:moveTo>
                      <a:lnTo>
                        <a:pt x="176" y="255"/>
                      </a:lnTo>
                      <a:lnTo>
                        <a:pt x="186" y="258"/>
                      </a:lnTo>
                      <a:lnTo>
                        <a:pt x="172" y="295"/>
                      </a:lnTo>
                      <a:lnTo>
                        <a:pt x="162" y="292"/>
                      </a:lnTo>
                      <a:close/>
                      <a:moveTo>
                        <a:pt x="186" y="228"/>
                      </a:moveTo>
                      <a:lnTo>
                        <a:pt x="200" y="191"/>
                      </a:lnTo>
                      <a:lnTo>
                        <a:pt x="209" y="194"/>
                      </a:lnTo>
                      <a:lnTo>
                        <a:pt x="195" y="232"/>
                      </a:lnTo>
                      <a:lnTo>
                        <a:pt x="186" y="228"/>
                      </a:lnTo>
                      <a:close/>
                      <a:moveTo>
                        <a:pt x="209" y="164"/>
                      </a:moveTo>
                      <a:lnTo>
                        <a:pt x="223" y="128"/>
                      </a:lnTo>
                      <a:lnTo>
                        <a:pt x="232" y="130"/>
                      </a:lnTo>
                      <a:lnTo>
                        <a:pt x="218" y="168"/>
                      </a:lnTo>
                      <a:lnTo>
                        <a:pt x="209" y="164"/>
                      </a:lnTo>
                      <a:close/>
                      <a:moveTo>
                        <a:pt x="232" y="100"/>
                      </a:moveTo>
                      <a:lnTo>
                        <a:pt x="246" y="64"/>
                      </a:lnTo>
                      <a:lnTo>
                        <a:pt x="254" y="67"/>
                      </a:lnTo>
                      <a:lnTo>
                        <a:pt x="242" y="103"/>
                      </a:lnTo>
                      <a:lnTo>
                        <a:pt x="232" y="100"/>
                      </a:lnTo>
                      <a:close/>
                      <a:moveTo>
                        <a:pt x="256" y="36"/>
                      </a:moveTo>
                      <a:lnTo>
                        <a:pt x="269" y="0"/>
                      </a:lnTo>
                      <a:lnTo>
                        <a:pt x="278" y="3"/>
                      </a:lnTo>
                      <a:lnTo>
                        <a:pt x="265" y="39"/>
                      </a:lnTo>
                      <a:lnTo>
                        <a:pt x="256" y="36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 w="1588">
                  <a:solidFill>
                    <a:srgbClr val="00CC99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3" name="Line 252"/>
                <p:cNvSpPr>
                  <a:spLocks noChangeShapeType="1"/>
                </p:cNvSpPr>
                <p:nvPr/>
              </p:nvSpPr>
              <p:spPr bwMode="auto">
                <a:xfrm flipV="1">
                  <a:off x="4027" y="2436"/>
                  <a:ext cx="575" cy="556"/>
                </a:xfrm>
                <a:prstGeom prst="line">
                  <a:avLst/>
                </a:prstGeom>
                <a:noFill/>
                <a:ln w="14288">
                  <a:solidFill>
                    <a:srgbClr val="00CC99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264" name="Freeform 253"/>
                <p:cNvSpPr/>
                <p:nvPr/>
              </p:nvSpPr>
              <p:spPr bwMode="auto">
                <a:xfrm>
                  <a:off x="3994" y="2989"/>
                  <a:ext cx="38" cy="40"/>
                </a:xfrm>
                <a:custGeom>
                  <a:avLst/>
                  <a:gdLst>
                    <a:gd name="T0" fmla="*/ 19 w 38"/>
                    <a:gd name="T1" fmla="*/ 0 h 40"/>
                    <a:gd name="T2" fmla="*/ 15 w 38"/>
                    <a:gd name="T3" fmla="*/ 0 h 40"/>
                    <a:gd name="T4" fmla="*/ 11 w 38"/>
                    <a:gd name="T5" fmla="*/ 1 h 40"/>
                    <a:gd name="T6" fmla="*/ 8 w 38"/>
                    <a:gd name="T7" fmla="*/ 4 h 40"/>
                    <a:gd name="T8" fmla="*/ 5 w 38"/>
                    <a:gd name="T9" fmla="*/ 6 h 40"/>
                    <a:gd name="T10" fmla="*/ 3 w 38"/>
                    <a:gd name="T11" fmla="*/ 10 h 40"/>
                    <a:gd name="T12" fmla="*/ 1 w 38"/>
                    <a:gd name="T13" fmla="*/ 13 h 40"/>
                    <a:gd name="T14" fmla="*/ 0 w 38"/>
                    <a:gd name="T15" fmla="*/ 17 h 40"/>
                    <a:gd name="T16" fmla="*/ 0 w 38"/>
                    <a:gd name="T17" fmla="*/ 20 h 40"/>
                    <a:gd name="T18" fmla="*/ 0 w 38"/>
                    <a:gd name="T19" fmla="*/ 25 h 40"/>
                    <a:gd name="T20" fmla="*/ 1 w 38"/>
                    <a:gd name="T21" fmla="*/ 28 h 40"/>
                    <a:gd name="T22" fmla="*/ 3 w 38"/>
                    <a:gd name="T23" fmla="*/ 32 h 40"/>
                    <a:gd name="T24" fmla="*/ 5 w 38"/>
                    <a:gd name="T25" fmla="*/ 34 h 40"/>
                    <a:gd name="T26" fmla="*/ 8 w 38"/>
                    <a:gd name="T27" fmla="*/ 36 h 40"/>
                    <a:gd name="T28" fmla="*/ 11 w 38"/>
                    <a:gd name="T29" fmla="*/ 39 h 40"/>
                    <a:gd name="T30" fmla="*/ 15 w 38"/>
                    <a:gd name="T31" fmla="*/ 40 h 40"/>
                    <a:gd name="T32" fmla="*/ 19 w 38"/>
                    <a:gd name="T33" fmla="*/ 40 h 40"/>
                    <a:gd name="T34" fmla="*/ 23 w 38"/>
                    <a:gd name="T35" fmla="*/ 40 h 40"/>
                    <a:gd name="T36" fmla="*/ 26 w 38"/>
                    <a:gd name="T37" fmla="*/ 39 h 40"/>
                    <a:gd name="T38" fmla="*/ 30 w 38"/>
                    <a:gd name="T39" fmla="*/ 36 h 40"/>
                    <a:gd name="T40" fmla="*/ 32 w 38"/>
                    <a:gd name="T41" fmla="*/ 34 h 40"/>
                    <a:gd name="T42" fmla="*/ 36 w 38"/>
                    <a:gd name="T43" fmla="*/ 32 h 40"/>
                    <a:gd name="T44" fmla="*/ 37 w 38"/>
                    <a:gd name="T45" fmla="*/ 28 h 40"/>
                    <a:gd name="T46" fmla="*/ 38 w 38"/>
                    <a:gd name="T47" fmla="*/ 25 h 40"/>
                    <a:gd name="T48" fmla="*/ 38 w 38"/>
                    <a:gd name="T49" fmla="*/ 20 h 40"/>
                    <a:gd name="T50" fmla="*/ 38 w 38"/>
                    <a:gd name="T51" fmla="*/ 17 h 40"/>
                    <a:gd name="T52" fmla="*/ 37 w 38"/>
                    <a:gd name="T53" fmla="*/ 13 h 40"/>
                    <a:gd name="T54" fmla="*/ 36 w 38"/>
                    <a:gd name="T55" fmla="*/ 10 h 40"/>
                    <a:gd name="T56" fmla="*/ 32 w 38"/>
                    <a:gd name="T57" fmla="*/ 6 h 40"/>
                    <a:gd name="T58" fmla="*/ 30 w 38"/>
                    <a:gd name="T59" fmla="*/ 4 h 40"/>
                    <a:gd name="T60" fmla="*/ 26 w 38"/>
                    <a:gd name="T61" fmla="*/ 1 h 40"/>
                    <a:gd name="T62" fmla="*/ 23 w 38"/>
                    <a:gd name="T63" fmla="*/ 0 h 40"/>
                    <a:gd name="T64" fmla="*/ 19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3" y="10"/>
                      </a:lnTo>
                      <a:lnTo>
                        <a:pt x="1" y="13"/>
                      </a:lnTo>
                      <a:lnTo>
                        <a:pt x="0" y="17"/>
                      </a:lnTo>
                      <a:lnTo>
                        <a:pt x="0" y="20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3" y="32"/>
                      </a:lnTo>
                      <a:lnTo>
                        <a:pt x="5" y="34"/>
                      </a:lnTo>
                      <a:lnTo>
                        <a:pt x="8" y="36"/>
                      </a:lnTo>
                      <a:lnTo>
                        <a:pt x="11" y="39"/>
                      </a:lnTo>
                      <a:lnTo>
                        <a:pt x="15" y="40"/>
                      </a:lnTo>
                      <a:lnTo>
                        <a:pt x="19" y="40"/>
                      </a:lnTo>
                      <a:lnTo>
                        <a:pt x="23" y="40"/>
                      </a:lnTo>
                      <a:lnTo>
                        <a:pt x="26" y="39"/>
                      </a:lnTo>
                      <a:lnTo>
                        <a:pt x="30" y="36"/>
                      </a:lnTo>
                      <a:lnTo>
                        <a:pt x="32" y="34"/>
                      </a:lnTo>
                      <a:lnTo>
                        <a:pt x="36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0"/>
                      </a:lnTo>
                      <a:lnTo>
                        <a:pt x="38" y="17"/>
                      </a:lnTo>
                      <a:lnTo>
                        <a:pt x="37" y="13"/>
                      </a:lnTo>
                      <a:lnTo>
                        <a:pt x="36" y="10"/>
                      </a:lnTo>
                      <a:lnTo>
                        <a:pt x="32" y="6"/>
                      </a:lnTo>
                      <a:lnTo>
                        <a:pt x="30" y="4"/>
                      </a:lnTo>
                      <a:lnTo>
                        <a:pt x="26" y="1"/>
                      </a:lnTo>
                      <a:lnTo>
                        <a:pt x="23" y="0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5" name="Freeform 254"/>
                <p:cNvSpPr/>
                <p:nvPr/>
              </p:nvSpPr>
              <p:spPr bwMode="auto">
                <a:xfrm>
                  <a:off x="3994" y="2989"/>
                  <a:ext cx="38" cy="40"/>
                </a:xfrm>
                <a:custGeom>
                  <a:avLst/>
                  <a:gdLst>
                    <a:gd name="T0" fmla="*/ 19 w 38"/>
                    <a:gd name="T1" fmla="*/ 0 h 40"/>
                    <a:gd name="T2" fmla="*/ 15 w 38"/>
                    <a:gd name="T3" fmla="*/ 0 h 40"/>
                    <a:gd name="T4" fmla="*/ 11 w 38"/>
                    <a:gd name="T5" fmla="*/ 1 h 40"/>
                    <a:gd name="T6" fmla="*/ 8 w 38"/>
                    <a:gd name="T7" fmla="*/ 4 h 40"/>
                    <a:gd name="T8" fmla="*/ 5 w 38"/>
                    <a:gd name="T9" fmla="*/ 6 h 40"/>
                    <a:gd name="T10" fmla="*/ 3 w 38"/>
                    <a:gd name="T11" fmla="*/ 10 h 40"/>
                    <a:gd name="T12" fmla="*/ 1 w 38"/>
                    <a:gd name="T13" fmla="*/ 13 h 40"/>
                    <a:gd name="T14" fmla="*/ 0 w 38"/>
                    <a:gd name="T15" fmla="*/ 17 h 40"/>
                    <a:gd name="T16" fmla="*/ 0 w 38"/>
                    <a:gd name="T17" fmla="*/ 20 h 40"/>
                    <a:gd name="T18" fmla="*/ 0 w 38"/>
                    <a:gd name="T19" fmla="*/ 25 h 40"/>
                    <a:gd name="T20" fmla="*/ 1 w 38"/>
                    <a:gd name="T21" fmla="*/ 28 h 40"/>
                    <a:gd name="T22" fmla="*/ 3 w 38"/>
                    <a:gd name="T23" fmla="*/ 32 h 40"/>
                    <a:gd name="T24" fmla="*/ 5 w 38"/>
                    <a:gd name="T25" fmla="*/ 34 h 40"/>
                    <a:gd name="T26" fmla="*/ 8 w 38"/>
                    <a:gd name="T27" fmla="*/ 36 h 40"/>
                    <a:gd name="T28" fmla="*/ 11 w 38"/>
                    <a:gd name="T29" fmla="*/ 39 h 40"/>
                    <a:gd name="T30" fmla="*/ 15 w 38"/>
                    <a:gd name="T31" fmla="*/ 40 h 40"/>
                    <a:gd name="T32" fmla="*/ 19 w 38"/>
                    <a:gd name="T33" fmla="*/ 40 h 40"/>
                    <a:gd name="T34" fmla="*/ 23 w 38"/>
                    <a:gd name="T35" fmla="*/ 40 h 40"/>
                    <a:gd name="T36" fmla="*/ 26 w 38"/>
                    <a:gd name="T37" fmla="*/ 39 h 40"/>
                    <a:gd name="T38" fmla="*/ 30 w 38"/>
                    <a:gd name="T39" fmla="*/ 36 h 40"/>
                    <a:gd name="T40" fmla="*/ 32 w 38"/>
                    <a:gd name="T41" fmla="*/ 34 h 40"/>
                    <a:gd name="T42" fmla="*/ 36 w 38"/>
                    <a:gd name="T43" fmla="*/ 32 h 40"/>
                    <a:gd name="T44" fmla="*/ 37 w 38"/>
                    <a:gd name="T45" fmla="*/ 28 h 40"/>
                    <a:gd name="T46" fmla="*/ 38 w 38"/>
                    <a:gd name="T47" fmla="*/ 25 h 40"/>
                    <a:gd name="T48" fmla="*/ 38 w 38"/>
                    <a:gd name="T49" fmla="*/ 20 h 40"/>
                    <a:gd name="T50" fmla="*/ 38 w 38"/>
                    <a:gd name="T51" fmla="*/ 17 h 40"/>
                    <a:gd name="T52" fmla="*/ 37 w 38"/>
                    <a:gd name="T53" fmla="*/ 13 h 40"/>
                    <a:gd name="T54" fmla="*/ 36 w 38"/>
                    <a:gd name="T55" fmla="*/ 10 h 40"/>
                    <a:gd name="T56" fmla="*/ 32 w 38"/>
                    <a:gd name="T57" fmla="*/ 6 h 40"/>
                    <a:gd name="T58" fmla="*/ 30 w 38"/>
                    <a:gd name="T59" fmla="*/ 4 h 40"/>
                    <a:gd name="T60" fmla="*/ 26 w 38"/>
                    <a:gd name="T61" fmla="*/ 1 h 40"/>
                    <a:gd name="T62" fmla="*/ 23 w 38"/>
                    <a:gd name="T63" fmla="*/ 0 h 40"/>
                    <a:gd name="T64" fmla="*/ 19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3" y="10"/>
                      </a:lnTo>
                      <a:lnTo>
                        <a:pt x="1" y="13"/>
                      </a:lnTo>
                      <a:lnTo>
                        <a:pt x="0" y="17"/>
                      </a:lnTo>
                      <a:lnTo>
                        <a:pt x="0" y="20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3" y="32"/>
                      </a:lnTo>
                      <a:lnTo>
                        <a:pt x="5" y="34"/>
                      </a:lnTo>
                      <a:lnTo>
                        <a:pt x="8" y="36"/>
                      </a:lnTo>
                      <a:lnTo>
                        <a:pt x="11" y="39"/>
                      </a:lnTo>
                      <a:lnTo>
                        <a:pt x="15" y="40"/>
                      </a:lnTo>
                      <a:lnTo>
                        <a:pt x="19" y="40"/>
                      </a:lnTo>
                      <a:lnTo>
                        <a:pt x="23" y="40"/>
                      </a:lnTo>
                      <a:lnTo>
                        <a:pt x="26" y="39"/>
                      </a:lnTo>
                      <a:lnTo>
                        <a:pt x="30" y="36"/>
                      </a:lnTo>
                      <a:lnTo>
                        <a:pt x="32" y="34"/>
                      </a:lnTo>
                      <a:lnTo>
                        <a:pt x="36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0"/>
                      </a:lnTo>
                      <a:lnTo>
                        <a:pt x="38" y="17"/>
                      </a:lnTo>
                      <a:lnTo>
                        <a:pt x="37" y="13"/>
                      </a:lnTo>
                      <a:lnTo>
                        <a:pt x="36" y="10"/>
                      </a:lnTo>
                      <a:lnTo>
                        <a:pt x="32" y="6"/>
                      </a:lnTo>
                      <a:lnTo>
                        <a:pt x="30" y="4"/>
                      </a:lnTo>
                      <a:lnTo>
                        <a:pt x="26" y="1"/>
                      </a:lnTo>
                      <a:lnTo>
                        <a:pt x="23" y="0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6" name="Freeform 255"/>
                <p:cNvSpPr>
                  <a:spLocks noEditPoints="1"/>
                </p:cNvSpPr>
                <p:nvPr/>
              </p:nvSpPr>
              <p:spPr bwMode="auto">
                <a:xfrm>
                  <a:off x="3789" y="3777"/>
                  <a:ext cx="1169" cy="38"/>
                </a:xfrm>
                <a:custGeom>
                  <a:avLst/>
                  <a:gdLst>
                    <a:gd name="T0" fmla="*/ 0 w 1169"/>
                    <a:gd name="T1" fmla="*/ 9 h 38"/>
                    <a:gd name="T2" fmla="*/ 1121 w 1169"/>
                    <a:gd name="T3" fmla="*/ 9 h 38"/>
                    <a:gd name="T4" fmla="*/ 1121 w 1169"/>
                    <a:gd name="T5" fmla="*/ 29 h 38"/>
                    <a:gd name="T6" fmla="*/ 0 w 1169"/>
                    <a:gd name="T7" fmla="*/ 29 h 38"/>
                    <a:gd name="T8" fmla="*/ 0 w 1169"/>
                    <a:gd name="T9" fmla="*/ 9 h 38"/>
                    <a:gd name="T10" fmla="*/ 1111 w 1169"/>
                    <a:gd name="T11" fmla="*/ 0 h 38"/>
                    <a:gd name="T12" fmla="*/ 1169 w 1169"/>
                    <a:gd name="T13" fmla="*/ 20 h 38"/>
                    <a:gd name="T14" fmla="*/ 1111 w 1169"/>
                    <a:gd name="T15" fmla="*/ 38 h 38"/>
                    <a:gd name="T16" fmla="*/ 1111 w 1169"/>
                    <a:gd name="T17" fmla="*/ 0 h 3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169" h="38">
                      <a:moveTo>
                        <a:pt x="0" y="9"/>
                      </a:moveTo>
                      <a:lnTo>
                        <a:pt x="1121" y="9"/>
                      </a:lnTo>
                      <a:lnTo>
                        <a:pt x="1121" y="29"/>
                      </a:lnTo>
                      <a:lnTo>
                        <a:pt x="0" y="29"/>
                      </a:lnTo>
                      <a:lnTo>
                        <a:pt x="0" y="9"/>
                      </a:lnTo>
                      <a:close/>
                      <a:moveTo>
                        <a:pt x="1111" y="0"/>
                      </a:moveTo>
                      <a:lnTo>
                        <a:pt x="1169" y="20"/>
                      </a:lnTo>
                      <a:lnTo>
                        <a:pt x="1111" y="38"/>
                      </a:lnTo>
                      <a:lnTo>
                        <a:pt x="111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7" name="Line 256"/>
                <p:cNvSpPr>
                  <a:spLocks noChangeShapeType="1"/>
                </p:cNvSpPr>
                <p:nvPr/>
              </p:nvSpPr>
              <p:spPr bwMode="auto">
                <a:xfrm>
                  <a:off x="4303" y="2232"/>
                  <a:ext cx="1170" cy="1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268" name="Line 257"/>
                <p:cNvSpPr>
                  <a:spLocks noChangeShapeType="1"/>
                </p:cNvSpPr>
                <p:nvPr/>
              </p:nvSpPr>
              <p:spPr bwMode="auto">
                <a:xfrm>
                  <a:off x="3792" y="2613"/>
                  <a:ext cx="1169" cy="1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269" name="Freeform 258"/>
                <p:cNvSpPr>
                  <a:spLocks noEditPoints="1"/>
                </p:cNvSpPr>
                <p:nvPr/>
              </p:nvSpPr>
              <p:spPr bwMode="auto">
                <a:xfrm>
                  <a:off x="4300" y="3389"/>
                  <a:ext cx="1149" cy="7"/>
                </a:xfrm>
                <a:custGeom>
                  <a:avLst/>
                  <a:gdLst>
                    <a:gd name="T0" fmla="*/ 28 w 1149"/>
                    <a:gd name="T1" fmla="*/ 6 h 7"/>
                    <a:gd name="T2" fmla="*/ 0 w 1149"/>
                    <a:gd name="T3" fmla="*/ 2 h 7"/>
                    <a:gd name="T4" fmla="*/ 78 w 1149"/>
                    <a:gd name="T5" fmla="*/ 1 h 7"/>
                    <a:gd name="T6" fmla="*/ 52 w 1149"/>
                    <a:gd name="T7" fmla="*/ 7 h 7"/>
                    <a:gd name="T8" fmla="*/ 53 w 1149"/>
                    <a:gd name="T9" fmla="*/ 0 h 7"/>
                    <a:gd name="T10" fmla="*/ 129 w 1149"/>
                    <a:gd name="T11" fmla="*/ 6 h 7"/>
                    <a:gd name="T12" fmla="*/ 101 w 1149"/>
                    <a:gd name="T13" fmla="*/ 2 h 7"/>
                    <a:gd name="T14" fmla="*/ 180 w 1149"/>
                    <a:gd name="T15" fmla="*/ 1 h 7"/>
                    <a:gd name="T16" fmla="*/ 155 w 1149"/>
                    <a:gd name="T17" fmla="*/ 7 h 7"/>
                    <a:gd name="T18" fmla="*/ 156 w 1149"/>
                    <a:gd name="T19" fmla="*/ 0 h 7"/>
                    <a:gd name="T20" fmla="*/ 232 w 1149"/>
                    <a:gd name="T21" fmla="*/ 6 h 7"/>
                    <a:gd name="T22" fmla="*/ 204 w 1149"/>
                    <a:gd name="T23" fmla="*/ 2 h 7"/>
                    <a:gd name="T24" fmla="*/ 282 w 1149"/>
                    <a:gd name="T25" fmla="*/ 1 h 7"/>
                    <a:gd name="T26" fmla="*/ 256 w 1149"/>
                    <a:gd name="T27" fmla="*/ 7 h 7"/>
                    <a:gd name="T28" fmla="*/ 257 w 1149"/>
                    <a:gd name="T29" fmla="*/ 0 h 7"/>
                    <a:gd name="T30" fmla="*/ 333 w 1149"/>
                    <a:gd name="T31" fmla="*/ 6 h 7"/>
                    <a:gd name="T32" fmla="*/ 305 w 1149"/>
                    <a:gd name="T33" fmla="*/ 2 h 7"/>
                    <a:gd name="T34" fmla="*/ 384 w 1149"/>
                    <a:gd name="T35" fmla="*/ 1 h 7"/>
                    <a:gd name="T36" fmla="*/ 359 w 1149"/>
                    <a:gd name="T37" fmla="*/ 7 h 7"/>
                    <a:gd name="T38" fmla="*/ 360 w 1149"/>
                    <a:gd name="T39" fmla="*/ 0 h 7"/>
                    <a:gd name="T40" fmla="*/ 435 w 1149"/>
                    <a:gd name="T41" fmla="*/ 6 h 7"/>
                    <a:gd name="T42" fmla="*/ 407 w 1149"/>
                    <a:gd name="T43" fmla="*/ 2 h 7"/>
                    <a:gd name="T44" fmla="*/ 485 w 1149"/>
                    <a:gd name="T45" fmla="*/ 1 h 7"/>
                    <a:gd name="T46" fmla="*/ 460 w 1149"/>
                    <a:gd name="T47" fmla="*/ 7 h 7"/>
                    <a:gd name="T48" fmla="*/ 461 w 1149"/>
                    <a:gd name="T49" fmla="*/ 0 h 7"/>
                    <a:gd name="T50" fmla="*/ 537 w 1149"/>
                    <a:gd name="T51" fmla="*/ 6 h 7"/>
                    <a:gd name="T52" fmla="*/ 509 w 1149"/>
                    <a:gd name="T53" fmla="*/ 2 h 7"/>
                    <a:gd name="T54" fmla="*/ 588 w 1149"/>
                    <a:gd name="T55" fmla="*/ 1 h 7"/>
                    <a:gd name="T56" fmla="*/ 562 w 1149"/>
                    <a:gd name="T57" fmla="*/ 7 h 7"/>
                    <a:gd name="T58" fmla="*/ 564 w 1149"/>
                    <a:gd name="T59" fmla="*/ 0 h 7"/>
                    <a:gd name="T60" fmla="*/ 639 w 1149"/>
                    <a:gd name="T61" fmla="*/ 6 h 7"/>
                    <a:gd name="T62" fmla="*/ 611 w 1149"/>
                    <a:gd name="T63" fmla="*/ 2 h 7"/>
                    <a:gd name="T64" fmla="*/ 689 w 1149"/>
                    <a:gd name="T65" fmla="*/ 1 h 7"/>
                    <a:gd name="T66" fmla="*/ 664 w 1149"/>
                    <a:gd name="T67" fmla="*/ 7 h 7"/>
                    <a:gd name="T68" fmla="*/ 665 w 1149"/>
                    <a:gd name="T69" fmla="*/ 0 h 7"/>
                    <a:gd name="T70" fmla="*/ 741 w 1149"/>
                    <a:gd name="T71" fmla="*/ 6 h 7"/>
                    <a:gd name="T72" fmla="*/ 713 w 1149"/>
                    <a:gd name="T73" fmla="*/ 2 h 7"/>
                    <a:gd name="T74" fmla="*/ 792 w 1149"/>
                    <a:gd name="T75" fmla="*/ 1 h 7"/>
                    <a:gd name="T76" fmla="*/ 766 w 1149"/>
                    <a:gd name="T77" fmla="*/ 7 h 7"/>
                    <a:gd name="T78" fmla="*/ 767 w 1149"/>
                    <a:gd name="T79" fmla="*/ 0 h 7"/>
                    <a:gd name="T80" fmla="*/ 843 w 1149"/>
                    <a:gd name="T81" fmla="*/ 6 h 7"/>
                    <a:gd name="T82" fmla="*/ 815 w 1149"/>
                    <a:gd name="T83" fmla="*/ 2 h 7"/>
                    <a:gd name="T84" fmla="*/ 893 w 1149"/>
                    <a:gd name="T85" fmla="*/ 1 h 7"/>
                    <a:gd name="T86" fmla="*/ 867 w 1149"/>
                    <a:gd name="T87" fmla="*/ 7 h 7"/>
                    <a:gd name="T88" fmla="*/ 869 w 1149"/>
                    <a:gd name="T89" fmla="*/ 0 h 7"/>
                    <a:gd name="T90" fmla="*/ 944 w 1149"/>
                    <a:gd name="T91" fmla="*/ 6 h 7"/>
                    <a:gd name="T92" fmla="*/ 916 w 1149"/>
                    <a:gd name="T93" fmla="*/ 2 h 7"/>
                    <a:gd name="T94" fmla="*/ 996 w 1149"/>
                    <a:gd name="T95" fmla="*/ 1 h 7"/>
                    <a:gd name="T96" fmla="*/ 970 w 1149"/>
                    <a:gd name="T97" fmla="*/ 7 h 7"/>
                    <a:gd name="T98" fmla="*/ 971 w 1149"/>
                    <a:gd name="T99" fmla="*/ 0 h 7"/>
                    <a:gd name="T100" fmla="*/ 1047 w 1149"/>
                    <a:gd name="T101" fmla="*/ 6 h 7"/>
                    <a:gd name="T102" fmla="*/ 1019 w 1149"/>
                    <a:gd name="T103" fmla="*/ 2 h 7"/>
                    <a:gd name="T104" fmla="*/ 1097 w 1149"/>
                    <a:gd name="T105" fmla="*/ 1 h 7"/>
                    <a:gd name="T106" fmla="*/ 1071 w 1149"/>
                    <a:gd name="T107" fmla="*/ 7 h 7"/>
                    <a:gd name="T108" fmla="*/ 1072 w 1149"/>
                    <a:gd name="T109" fmla="*/ 0 h 7"/>
                    <a:gd name="T110" fmla="*/ 1148 w 1149"/>
                    <a:gd name="T111" fmla="*/ 6 h 7"/>
                    <a:gd name="T112" fmla="*/ 1120 w 1149"/>
                    <a:gd name="T113" fmla="*/ 2 h 7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149" h="7">
                      <a:moveTo>
                        <a:pt x="3" y="0"/>
                      </a:moveTo>
                      <a:lnTo>
                        <a:pt x="24" y="0"/>
                      </a:lnTo>
                      <a:lnTo>
                        <a:pt x="27" y="0"/>
                      </a:lnTo>
                      <a:lnTo>
                        <a:pt x="28" y="1"/>
                      </a:lnTo>
                      <a:lnTo>
                        <a:pt x="28" y="2"/>
                      </a:lnTo>
                      <a:lnTo>
                        <a:pt x="29" y="3"/>
                      </a:lnTo>
                      <a:lnTo>
                        <a:pt x="28" y="5"/>
                      </a:lnTo>
                      <a:lnTo>
                        <a:pt x="28" y="6"/>
                      </a:lnTo>
                      <a:lnTo>
                        <a:pt x="27" y="7"/>
                      </a:lnTo>
                      <a:lnTo>
                        <a:pt x="24" y="7"/>
                      </a:lnTo>
                      <a:lnTo>
                        <a:pt x="3" y="7"/>
                      </a:lnTo>
                      <a:lnTo>
                        <a:pt x="1" y="7"/>
                      </a:lnTo>
                      <a:lnTo>
                        <a:pt x="0" y="6"/>
                      </a:ln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3" y="0"/>
                      </a:lnTo>
                      <a:close/>
                      <a:moveTo>
                        <a:pt x="53" y="0"/>
                      </a:moveTo>
                      <a:lnTo>
                        <a:pt x="76" y="0"/>
                      </a:lnTo>
                      <a:lnTo>
                        <a:pt x="77" y="0"/>
                      </a:lnTo>
                      <a:lnTo>
                        <a:pt x="78" y="1"/>
                      </a:lnTo>
                      <a:lnTo>
                        <a:pt x="79" y="2"/>
                      </a:lnTo>
                      <a:lnTo>
                        <a:pt x="79" y="3"/>
                      </a:lnTo>
                      <a:lnTo>
                        <a:pt x="79" y="5"/>
                      </a:lnTo>
                      <a:lnTo>
                        <a:pt x="78" y="6"/>
                      </a:lnTo>
                      <a:lnTo>
                        <a:pt x="77" y="7"/>
                      </a:lnTo>
                      <a:lnTo>
                        <a:pt x="76" y="7"/>
                      </a:lnTo>
                      <a:lnTo>
                        <a:pt x="53" y="7"/>
                      </a:lnTo>
                      <a:lnTo>
                        <a:pt x="52" y="7"/>
                      </a:lnTo>
                      <a:lnTo>
                        <a:pt x="51" y="6"/>
                      </a:lnTo>
                      <a:lnTo>
                        <a:pt x="51" y="5"/>
                      </a:lnTo>
                      <a:lnTo>
                        <a:pt x="50" y="3"/>
                      </a:lnTo>
                      <a:lnTo>
                        <a:pt x="51" y="2"/>
                      </a:lnTo>
                      <a:lnTo>
                        <a:pt x="51" y="1"/>
                      </a:lnTo>
                      <a:lnTo>
                        <a:pt x="52" y="0"/>
                      </a:lnTo>
                      <a:lnTo>
                        <a:pt x="53" y="0"/>
                      </a:lnTo>
                      <a:close/>
                      <a:moveTo>
                        <a:pt x="105" y="0"/>
                      </a:moveTo>
                      <a:lnTo>
                        <a:pt x="127" y="0"/>
                      </a:lnTo>
                      <a:lnTo>
                        <a:pt x="128" y="0"/>
                      </a:lnTo>
                      <a:lnTo>
                        <a:pt x="129" y="1"/>
                      </a:lnTo>
                      <a:lnTo>
                        <a:pt x="130" y="2"/>
                      </a:lnTo>
                      <a:lnTo>
                        <a:pt x="130" y="3"/>
                      </a:lnTo>
                      <a:lnTo>
                        <a:pt x="130" y="5"/>
                      </a:lnTo>
                      <a:lnTo>
                        <a:pt x="129" y="6"/>
                      </a:lnTo>
                      <a:lnTo>
                        <a:pt x="128" y="7"/>
                      </a:lnTo>
                      <a:lnTo>
                        <a:pt x="127" y="7"/>
                      </a:lnTo>
                      <a:lnTo>
                        <a:pt x="105" y="7"/>
                      </a:lnTo>
                      <a:lnTo>
                        <a:pt x="104" y="7"/>
                      </a:lnTo>
                      <a:lnTo>
                        <a:pt x="102" y="6"/>
                      </a:lnTo>
                      <a:lnTo>
                        <a:pt x="101" y="5"/>
                      </a:lnTo>
                      <a:lnTo>
                        <a:pt x="101" y="3"/>
                      </a:lnTo>
                      <a:lnTo>
                        <a:pt x="101" y="2"/>
                      </a:lnTo>
                      <a:lnTo>
                        <a:pt x="102" y="1"/>
                      </a:lnTo>
                      <a:lnTo>
                        <a:pt x="104" y="0"/>
                      </a:lnTo>
                      <a:lnTo>
                        <a:pt x="105" y="0"/>
                      </a:lnTo>
                      <a:close/>
                      <a:moveTo>
                        <a:pt x="156" y="0"/>
                      </a:moveTo>
                      <a:lnTo>
                        <a:pt x="178" y="0"/>
                      </a:lnTo>
                      <a:lnTo>
                        <a:pt x="179" y="0"/>
                      </a:lnTo>
                      <a:lnTo>
                        <a:pt x="180" y="1"/>
                      </a:lnTo>
                      <a:lnTo>
                        <a:pt x="182" y="2"/>
                      </a:lnTo>
                      <a:lnTo>
                        <a:pt x="182" y="3"/>
                      </a:lnTo>
                      <a:lnTo>
                        <a:pt x="182" y="5"/>
                      </a:lnTo>
                      <a:lnTo>
                        <a:pt x="180" y="6"/>
                      </a:lnTo>
                      <a:lnTo>
                        <a:pt x="179" y="7"/>
                      </a:lnTo>
                      <a:lnTo>
                        <a:pt x="178" y="7"/>
                      </a:lnTo>
                      <a:lnTo>
                        <a:pt x="156" y="7"/>
                      </a:lnTo>
                      <a:lnTo>
                        <a:pt x="155" y="7"/>
                      </a:lnTo>
                      <a:lnTo>
                        <a:pt x="154" y="6"/>
                      </a:lnTo>
                      <a:lnTo>
                        <a:pt x="152" y="5"/>
                      </a:lnTo>
                      <a:lnTo>
                        <a:pt x="152" y="3"/>
                      </a:lnTo>
                      <a:lnTo>
                        <a:pt x="152" y="2"/>
                      </a:lnTo>
                      <a:lnTo>
                        <a:pt x="154" y="1"/>
                      </a:lnTo>
                      <a:lnTo>
                        <a:pt x="155" y="0"/>
                      </a:lnTo>
                      <a:lnTo>
                        <a:pt x="156" y="0"/>
                      </a:lnTo>
                      <a:close/>
                      <a:moveTo>
                        <a:pt x="207" y="0"/>
                      </a:moveTo>
                      <a:lnTo>
                        <a:pt x="228" y="0"/>
                      </a:lnTo>
                      <a:lnTo>
                        <a:pt x="230" y="0"/>
                      </a:lnTo>
                      <a:lnTo>
                        <a:pt x="232" y="1"/>
                      </a:lnTo>
                      <a:lnTo>
                        <a:pt x="232" y="2"/>
                      </a:lnTo>
                      <a:lnTo>
                        <a:pt x="233" y="3"/>
                      </a:lnTo>
                      <a:lnTo>
                        <a:pt x="232" y="5"/>
                      </a:lnTo>
                      <a:lnTo>
                        <a:pt x="232" y="6"/>
                      </a:lnTo>
                      <a:lnTo>
                        <a:pt x="230" y="7"/>
                      </a:lnTo>
                      <a:lnTo>
                        <a:pt x="228" y="7"/>
                      </a:lnTo>
                      <a:lnTo>
                        <a:pt x="207" y="7"/>
                      </a:lnTo>
                      <a:lnTo>
                        <a:pt x="205" y="7"/>
                      </a:lnTo>
                      <a:lnTo>
                        <a:pt x="204" y="6"/>
                      </a:lnTo>
                      <a:lnTo>
                        <a:pt x="204" y="5"/>
                      </a:lnTo>
                      <a:lnTo>
                        <a:pt x="204" y="3"/>
                      </a:lnTo>
                      <a:lnTo>
                        <a:pt x="204" y="2"/>
                      </a:lnTo>
                      <a:lnTo>
                        <a:pt x="204" y="1"/>
                      </a:lnTo>
                      <a:lnTo>
                        <a:pt x="205" y="0"/>
                      </a:lnTo>
                      <a:lnTo>
                        <a:pt x="207" y="0"/>
                      </a:lnTo>
                      <a:close/>
                      <a:moveTo>
                        <a:pt x="257" y="0"/>
                      </a:moveTo>
                      <a:lnTo>
                        <a:pt x="279" y="0"/>
                      </a:lnTo>
                      <a:lnTo>
                        <a:pt x="281" y="0"/>
                      </a:lnTo>
                      <a:lnTo>
                        <a:pt x="282" y="1"/>
                      </a:lnTo>
                      <a:lnTo>
                        <a:pt x="283" y="2"/>
                      </a:lnTo>
                      <a:lnTo>
                        <a:pt x="283" y="3"/>
                      </a:lnTo>
                      <a:lnTo>
                        <a:pt x="283" y="5"/>
                      </a:lnTo>
                      <a:lnTo>
                        <a:pt x="282" y="6"/>
                      </a:lnTo>
                      <a:lnTo>
                        <a:pt x="281" y="7"/>
                      </a:lnTo>
                      <a:lnTo>
                        <a:pt x="279" y="7"/>
                      </a:lnTo>
                      <a:lnTo>
                        <a:pt x="257" y="7"/>
                      </a:lnTo>
                      <a:lnTo>
                        <a:pt x="256" y="7"/>
                      </a:lnTo>
                      <a:lnTo>
                        <a:pt x="255" y="6"/>
                      </a:lnTo>
                      <a:lnTo>
                        <a:pt x="255" y="5"/>
                      </a:lnTo>
                      <a:lnTo>
                        <a:pt x="254" y="3"/>
                      </a:lnTo>
                      <a:lnTo>
                        <a:pt x="255" y="2"/>
                      </a:lnTo>
                      <a:lnTo>
                        <a:pt x="255" y="1"/>
                      </a:lnTo>
                      <a:lnTo>
                        <a:pt x="256" y="0"/>
                      </a:lnTo>
                      <a:lnTo>
                        <a:pt x="257" y="0"/>
                      </a:lnTo>
                      <a:close/>
                      <a:moveTo>
                        <a:pt x="308" y="0"/>
                      </a:moveTo>
                      <a:lnTo>
                        <a:pt x="331" y="0"/>
                      </a:lnTo>
                      <a:lnTo>
                        <a:pt x="332" y="0"/>
                      </a:lnTo>
                      <a:lnTo>
                        <a:pt x="333" y="1"/>
                      </a:lnTo>
                      <a:lnTo>
                        <a:pt x="334" y="2"/>
                      </a:lnTo>
                      <a:lnTo>
                        <a:pt x="334" y="3"/>
                      </a:lnTo>
                      <a:lnTo>
                        <a:pt x="334" y="5"/>
                      </a:lnTo>
                      <a:lnTo>
                        <a:pt x="333" y="6"/>
                      </a:lnTo>
                      <a:lnTo>
                        <a:pt x="332" y="7"/>
                      </a:lnTo>
                      <a:lnTo>
                        <a:pt x="331" y="7"/>
                      </a:lnTo>
                      <a:lnTo>
                        <a:pt x="308" y="7"/>
                      </a:lnTo>
                      <a:lnTo>
                        <a:pt x="307" y="7"/>
                      </a:lnTo>
                      <a:lnTo>
                        <a:pt x="306" y="6"/>
                      </a:lnTo>
                      <a:lnTo>
                        <a:pt x="305" y="5"/>
                      </a:lnTo>
                      <a:lnTo>
                        <a:pt x="305" y="3"/>
                      </a:lnTo>
                      <a:lnTo>
                        <a:pt x="305" y="2"/>
                      </a:lnTo>
                      <a:lnTo>
                        <a:pt x="306" y="1"/>
                      </a:lnTo>
                      <a:lnTo>
                        <a:pt x="307" y="0"/>
                      </a:lnTo>
                      <a:lnTo>
                        <a:pt x="308" y="0"/>
                      </a:lnTo>
                      <a:close/>
                      <a:moveTo>
                        <a:pt x="360" y="0"/>
                      </a:moveTo>
                      <a:lnTo>
                        <a:pt x="382" y="0"/>
                      </a:lnTo>
                      <a:lnTo>
                        <a:pt x="383" y="0"/>
                      </a:lnTo>
                      <a:lnTo>
                        <a:pt x="384" y="1"/>
                      </a:lnTo>
                      <a:lnTo>
                        <a:pt x="385" y="2"/>
                      </a:lnTo>
                      <a:lnTo>
                        <a:pt x="385" y="3"/>
                      </a:lnTo>
                      <a:lnTo>
                        <a:pt x="385" y="5"/>
                      </a:lnTo>
                      <a:lnTo>
                        <a:pt x="384" y="6"/>
                      </a:lnTo>
                      <a:lnTo>
                        <a:pt x="383" y="7"/>
                      </a:lnTo>
                      <a:lnTo>
                        <a:pt x="382" y="7"/>
                      </a:lnTo>
                      <a:lnTo>
                        <a:pt x="360" y="7"/>
                      </a:lnTo>
                      <a:lnTo>
                        <a:pt x="359" y="7"/>
                      </a:lnTo>
                      <a:lnTo>
                        <a:pt x="357" y="6"/>
                      </a:lnTo>
                      <a:lnTo>
                        <a:pt x="356" y="5"/>
                      </a:lnTo>
                      <a:lnTo>
                        <a:pt x="356" y="3"/>
                      </a:lnTo>
                      <a:lnTo>
                        <a:pt x="356" y="2"/>
                      </a:lnTo>
                      <a:lnTo>
                        <a:pt x="357" y="1"/>
                      </a:lnTo>
                      <a:lnTo>
                        <a:pt x="359" y="0"/>
                      </a:lnTo>
                      <a:lnTo>
                        <a:pt x="360" y="0"/>
                      </a:lnTo>
                      <a:close/>
                      <a:moveTo>
                        <a:pt x="411" y="0"/>
                      </a:moveTo>
                      <a:lnTo>
                        <a:pt x="432" y="0"/>
                      </a:lnTo>
                      <a:lnTo>
                        <a:pt x="434" y="0"/>
                      </a:lnTo>
                      <a:lnTo>
                        <a:pt x="435" y="1"/>
                      </a:lnTo>
                      <a:lnTo>
                        <a:pt x="435" y="2"/>
                      </a:lnTo>
                      <a:lnTo>
                        <a:pt x="437" y="3"/>
                      </a:lnTo>
                      <a:lnTo>
                        <a:pt x="435" y="5"/>
                      </a:lnTo>
                      <a:lnTo>
                        <a:pt x="435" y="6"/>
                      </a:lnTo>
                      <a:lnTo>
                        <a:pt x="434" y="7"/>
                      </a:lnTo>
                      <a:lnTo>
                        <a:pt x="432" y="7"/>
                      </a:lnTo>
                      <a:lnTo>
                        <a:pt x="411" y="7"/>
                      </a:lnTo>
                      <a:lnTo>
                        <a:pt x="409" y="7"/>
                      </a:lnTo>
                      <a:lnTo>
                        <a:pt x="407" y="6"/>
                      </a:lnTo>
                      <a:lnTo>
                        <a:pt x="407" y="5"/>
                      </a:lnTo>
                      <a:lnTo>
                        <a:pt x="407" y="3"/>
                      </a:lnTo>
                      <a:lnTo>
                        <a:pt x="407" y="2"/>
                      </a:lnTo>
                      <a:lnTo>
                        <a:pt x="407" y="1"/>
                      </a:lnTo>
                      <a:lnTo>
                        <a:pt x="409" y="0"/>
                      </a:lnTo>
                      <a:lnTo>
                        <a:pt x="411" y="0"/>
                      </a:lnTo>
                      <a:close/>
                      <a:moveTo>
                        <a:pt x="461" y="0"/>
                      </a:moveTo>
                      <a:lnTo>
                        <a:pt x="483" y="0"/>
                      </a:lnTo>
                      <a:lnTo>
                        <a:pt x="484" y="0"/>
                      </a:lnTo>
                      <a:lnTo>
                        <a:pt x="485" y="1"/>
                      </a:lnTo>
                      <a:lnTo>
                        <a:pt x="487" y="2"/>
                      </a:lnTo>
                      <a:lnTo>
                        <a:pt x="487" y="3"/>
                      </a:lnTo>
                      <a:lnTo>
                        <a:pt x="487" y="5"/>
                      </a:lnTo>
                      <a:lnTo>
                        <a:pt x="485" y="6"/>
                      </a:lnTo>
                      <a:lnTo>
                        <a:pt x="484" y="7"/>
                      </a:lnTo>
                      <a:lnTo>
                        <a:pt x="483" y="7"/>
                      </a:lnTo>
                      <a:lnTo>
                        <a:pt x="461" y="7"/>
                      </a:lnTo>
                      <a:lnTo>
                        <a:pt x="460" y="7"/>
                      </a:lnTo>
                      <a:lnTo>
                        <a:pt x="459" y="6"/>
                      </a:lnTo>
                      <a:lnTo>
                        <a:pt x="459" y="5"/>
                      </a:lnTo>
                      <a:lnTo>
                        <a:pt x="458" y="3"/>
                      </a:lnTo>
                      <a:lnTo>
                        <a:pt x="459" y="2"/>
                      </a:lnTo>
                      <a:lnTo>
                        <a:pt x="459" y="1"/>
                      </a:lnTo>
                      <a:lnTo>
                        <a:pt x="460" y="0"/>
                      </a:lnTo>
                      <a:lnTo>
                        <a:pt x="461" y="0"/>
                      </a:lnTo>
                      <a:close/>
                      <a:moveTo>
                        <a:pt x="512" y="0"/>
                      </a:moveTo>
                      <a:lnTo>
                        <a:pt x="534" y="0"/>
                      </a:lnTo>
                      <a:lnTo>
                        <a:pt x="536" y="0"/>
                      </a:lnTo>
                      <a:lnTo>
                        <a:pt x="537" y="1"/>
                      </a:lnTo>
                      <a:lnTo>
                        <a:pt x="538" y="2"/>
                      </a:lnTo>
                      <a:lnTo>
                        <a:pt x="538" y="3"/>
                      </a:lnTo>
                      <a:lnTo>
                        <a:pt x="538" y="5"/>
                      </a:lnTo>
                      <a:lnTo>
                        <a:pt x="537" y="6"/>
                      </a:lnTo>
                      <a:lnTo>
                        <a:pt x="536" y="7"/>
                      </a:lnTo>
                      <a:lnTo>
                        <a:pt x="534" y="7"/>
                      </a:lnTo>
                      <a:lnTo>
                        <a:pt x="512" y="7"/>
                      </a:lnTo>
                      <a:lnTo>
                        <a:pt x="511" y="7"/>
                      </a:lnTo>
                      <a:lnTo>
                        <a:pt x="510" y="6"/>
                      </a:lnTo>
                      <a:lnTo>
                        <a:pt x="509" y="5"/>
                      </a:lnTo>
                      <a:lnTo>
                        <a:pt x="509" y="3"/>
                      </a:lnTo>
                      <a:lnTo>
                        <a:pt x="509" y="2"/>
                      </a:lnTo>
                      <a:lnTo>
                        <a:pt x="510" y="1"/>
                      </a:lnTo>
                      <a:lnTo>
                        <a:pt x="511" y="0"/>
                      </a:lnTo>
                      <a:lnTo>
                        <a:pt x="512" y="0"/>
                      </a:lnTo>
                      <a:close/>
                      <a:moveTo>
                        <a:pt x="564" y="0"/>
                      </a:moveTo>
                      <a:lnTo>
                        <a:pt x="586" y="0"/>
                      </a:lnTo>
                      <a:lnTo>
                        <a:pt x="587" y="0"/>
                      </a:lnTo>
                      <a:lnTo>
                        <a:pt x="588" y="1"/>
                      </a:lnTo>
                      <a:lnTo>
                        <a:pt x="589" y="2"/>
                      </a:lnTo>
                      <a:lnTo>
                        <a:pt x="589" y="3"/>
                      </a:lnTo>
                      <a:lnTo>
                        <a:pt x="589" y="5"/>
                      </a:lnTo>
                      <a:lnTo>
                        <a:pt x="588" y="6"/>
                      </a:lnTo>
                      <a:lnTo>
                        <a:pt x="587" y="7"/>
                      </a:lnTo>
                      <a:lnTo>
                        <a:pt x="586" y="7"/>
                      </a:lnTo>
                      <a:lnTo>
                        <a:pt x="564" y="7"/>
                      </a:lnTo>
                      <a:lnTo>
                        <a:pt x="562" y="7"/>
                      </a:lnTo>
                      <a:lnTo>
                        <a:pt x="561" y="6"/>
                      </a:lnTo>
                      <a:lnTo>
                        <a:pt x="560" y="5"/>
                      </a:lnTo>
                      <a:lnTo>
                        <a:pt x="560" y="3"/>
                      </a:lnTo>
                      <a:lnTo>
                        <a:pt x="560" y="2"/>
                      </a:lnTo>
                      <a:lnTo>
                        <a:pt x="561" y="1"/>
                      </a:lnTo>
                      <a:lnTo>
                        <a:pt x="562" y="0"/>
                      </a:lnTo>
                      <a:lnTo>
                        <a:pt x="564" y="0"/>
                      </a:lnTo>
                      <a:close/>
                      <a:moveTo>
                        <a:pt x="615" y="0"/>
                      </a:moveTo>
                      <a:lnTo>
                        <a:pt x="636" y="0"/>
                      </a:lnTo>
                      <a:lnTo>
                        <a:pt x="638" y="0"/>
                      </a:lnTo>
                      <a:lnTo>
                        <a:pt x="639" y="1"/>
                      </a:lnTo>
                      <a:lnTo>
                        <a:pt x="639" y="2"/>
                      </a:lnTo>
                      <a:lnTo>
                        <a:pt x="640" y="3"/>
                      </a:lnTo>
                      <a:lnTo>
                        <a:pt x="639" y="5"/>
                      </a:lnTo>
                      <a:lnTo>
                        <a:pt x="639" y="6"/>
                      </a:lnTo>
                      <a:lnTo>
                        <a:pt x="638" y="7"/>
                      </a:lnTo>
                      <a:lnTo>
                        <a:pt x="636" y="7"/>
                      </a:lnTo>
                      <a:lnTo>
                        <a:pt x="615" y="7"/>
                      </a:lnTo>
                      <a:lnTo>
                        <a:pt x="612" y="7"/>
                      </a:lnTo>
                      <a:lnTo>
                        <a:pt x="611" y="6"/>
                      </a:lnTo>
                      <a:lnTo>
                        <a:pt x="611" y="5"/>
                      </a:lnTo>
                      <a:lnTo>
                        <a:pt x="611" y="3"/>
                      </a:lnTo>
                      <a:lnTo>
                        <a:pt x="611" y="2"/>
                      </a:lnTo>
                      <a:lnTo>
                        <a:pt x="611" y="1"/>
                      </a:lnTo>
                      <a:lnTo>
                        <a:pt x="612" y="0"/>
                      </a:lnTo>
                      <a:lnTo>
                        <a:pt x="615" y="0"/>
                      </a:lnTo>
                      <a:close/>
                      <a:moveTo>
                        <a:pt x="665" y="0"/>
                      </a:moveTo>
                      <a:lnTo>
                        <a:pt x="687" y="0"/>
                      </a:lnTo>
                      <a:lnTo>
                        <a:pt x="688" y="0"/>
                      </a:lnTo>
                      <a:lnTo>
                        <a:pt x="689" y="1"/>
                      </a:lnTo>
                      <a:lnTo>
                        <a:pt x="690" y="2"/>
                      </a:lnTo>
                      <a:lnTo>
                        <a:pt x="690" y="3"/>
                      </a:lnTo>
                      <a:lnTo>
                        <a:pt x="690" y="5"/>
                      </a:lnTo>
                      <a:lnTo>
                        <a:pt x="689" y="6"/>
                      </a:lnTo>
                      <a:lnTo>
                        <a:pt x="688" y="7"/>
                      </a:lnTo>
                      <a:lnTo>
                        <a:pt x="687" y="7"/>
                      </a:lnTo>
                      <a:lnTo>
                        <a:pt x="665" y="7"/>
                      </a:lnTo>
                      <a:lnTo>
                        <a:pt x="664" y="7"/>
                      </a:lnTo>
                      <a:lnTo>
                        <a:pt x="663" y="6"/>
                      </a:lnTo>
                      <a:lnTo>
                        <a:pt x="663" y="5"/>
                      </a:lnTo>
                      <a:lnTo>
                        <a:pt x="661" y="3"/>
                      </a:lnTo>
                      <a:lnTo>
                        <a:pt x="663" y="2"/>
                      </a:lnTo>
                      <a:lnTo>
                        <a:pt x="663" y="1"/>
                      </a:lnTo>
                      <a:lnTo>
                        <a:pt x="664" y="0"/>
                      </a:lnTo>
                      <a:lnTo>
                        <a:pt x="665" y="0"/>
                      </a:lnTo>
                      <a:close/>
                      <a:moveTo>
                        <a:pt x="716" y="0"/>
                      </a:moveTo>
                      <a:lnTo>
                        <a:pt x="738" y="0"/>
                      </a:lnTo>
                      <a:lnTo>
                        <a:pt x="739" y="0"/>
                      </a:lnTo>
                      <a:lnTo>
                        <a:pt x="741" y="1"/>
                      </a:lnTo>
                      <a:lnTo>
                        <a:pt x="742" y="2"/>
                      </a:lnTo>
                      <a:lnTo>
                        <a:pt x="742" y="3"/>
                      </a:lnTo>
                      <a:lnTo>
                        <a:pt x="742" y="5"/>
                      </a:lnTo>
                      <a:lnTo>
                        <a:pt x="741" y="6"/>
                      </a:lnTo>
                      <a:lnTo>
                        <a:pt x="739" y="7"/>
                      </a:lnTo>
                      <a:lnTo>
                        <a:pt x="738" y="7"/>
                      </a:lnTo>
                      <a:lnTo>
                        <a:pt x="716" y="7"/>
                      </a:lnTo>
                      <a:lnTo>
                        <a:pt x="715" y="7"/>
                      </a:lnTo>
                      <a:lnTo>
                        <a:pt x="714" y="6"/>
                      </a:lnTo>
                      <a:lnTo>
                        <a:pt x="713" y="5"/>
                      </a:lnTo>
                      <a:lnTo>
                        <a:pt x="713" y="3"/>
                      </a:lnTo>
                      <a:lnTo>
                        <a:pt x="713" y="2"/>
                      </a:lnTo>
                      <a:lnTo>
                        <a:pt x="714" y="1"/>
                      </a:lnTo>
                      <a:lnTo>
                        <a:pt x="715" y="0"/>
                      </a:lnTo>
                      <a:lnTo>
                        <a:pt x="716" y="0"/>
                      </a:lnTo>
                      <a:close/>
                      <a:moveTo>
                        <a:pt x="767" y="0"/>
                      </a:moveTo>
                      <a:lnTo>
                        <a:pt x="789" y="0"/>
                      </a:lnTo>
                      <a:lnTo>
                        <a:pt x="791" y="0"/>
                      </a:lnTo>
                      <a:lnTo>
                        <a:pt x="792" y="1"/>
                      </a:lnTo>
                      <a:lnTo>
                        <a:pt x="793" y="2"/>
                      </a:lnTo>
                      <a:lnTo>
                        <a:pt x="793" y="3"/>
                      </a:lnTo>
                      <a:lnTo>
                        <a:pt x="793" y="5"/>
                      </a:lnTo>
                      <a:lnTo>
                        <a:pt x="792" y="6"/>
                      </a:lnTo>
                      <a:lnTo>
                        <a:pt x="791" y="7"/>
                      </a:lnTo>
                      <a:lnTo>
                        <a:pt x="789" y="7"/>
                      </a:lnTo>
                      <a:lnTo>
                        <a:pt x="767" y="7"/>
                      </a:lnTo>
                      <a:lnTo>
                        <a:pt x="766" y="7"/>
                      </a:lnTo>
                      <a:lnTo>
                        <a:pt x="765" y="6"/>
                      </a:lnTo>
                      <a:lnTo>
                        <a:pt x="764" y="5"/>
                      </a:lnTo>
                      <a:lnTo>
                        <a:pt x="764" y="3"/>
                      </a:lnTo>
                      <a:lnTo>
                        <a:pt x="764" y="2"/>
                      </a:lnTo>
                      <a:lnTo>
                        <a:pt x="765" y="1"/>
                      </a:lnTo>
                      <a:lnTo>
                        <a:pt x="766" y="0"/>
                      </a:lnTo>
                      <a:lnTo>
                        <a:pt x="767" y="0"/>
                      </a:lnTo>
                      <a:close/>
                      <a:moveTo>
                        <a:pt x="819" y="0"/>
                      </a:moveTo>
                      <a:lnTo>
                        <a:pt x="840" y="0"/>
                      </a:lnTo>
                      <a:lnTo>
                        <a:pt x="842" y="0"/>
                      </a:lnTo>
                      <a:lnTo>
                        <a:pt x="843" y="1"/>
                      </a:lnTo>
                      <a:lnTo>
                        <a:pt x="843" y="2"/>
                      </a:lnTo>
                      <a:lnTo>
                        <a:pt x="844" y="3"/>
                      </a:lnTo>
                      <a:lnTo>
                        <a:pt x="843" y="5"/>
                      </a:lnTo>
                      <a:lnTo>
                        <a:pt x="843" y="6"/>
                      </a:lnTo>
                      <a:lnTo>
                        <a:pt x="842" y="7"/>
                      </a:lnTo>
                      <a:lnTo>
                        <a:pt x="840" y="7"/>
                      </a:lnTo>
                      <a:lnTo>
                        <a:pt x="819" y="7"/>
                      </a:lnTo>
                      <a:lnTo>
                        <a:pt x="816" y="7"/>
                      </a:lnTo>
                      <a:lnTo>
                        <a:pt x="815" y="6"/>
                      </a:lnTo>
                      <a:lnTo>
                        <a:pt x="815" y="5"/>
                      </a:lnTo>
                      <a:lnTo>
                        <a:pt x="815" y="3"/>
                      </a:lnTo>
                      <a:lnTo>
                        <a:pt x="815" y="2"/>
                      </a:lnTo>
                      <a:lnTo>
                        <a:pt x="815" y="1"/>
                      </a:lnTo>
                      <a:lnTo>
                        <a:pt x="816" y="0"/>
                      </a:lnTo>
                      <a:lnTo>
                        <a:pt x="819" y="0"/>
                      </a:lnTo>
                      <a:close/>
                      <a:moveTo>
                        <a:pt x="869" y="0"/>
                      </a:moveTo>
                      <a:lnTo>
                        <a:pt x="891" y="0"/>
                      </a:lnTo>
                      <a:lnTo>
                        <a:pt x="892" y="0"/>
                      </a:lnTo>
                      <a:lnTo>
                        <a:pt x="893" y="1"/>
                      </a:lnTo>
                      <a:lnTo>
                        <a:pt x="894" y="2"/>
                      </a:lnTo>
                      <a:lnTo>
                        <a:pt x="894" y="3"/>
                      </a:lnTo>
                      <a:lnTo>
                        <a:pt x="894" y="5"/>
                      </a:lnTo>
                      <a:lnTo>
                        <a:pt x="893" y="6"/>
                      </a:lnTo>
                      <a:lnTo>
                        <a:pt x="892" y="7"/>
                      </a:lnTo>
                      <a:lnTo>
                        <a:pt x="891" y="7"/>
                      </a:lnTo>
                      <a:lnTo>
                        <a:pt x="869" y="7"/>
                      </a:lnTo>
                      <a:lnTo>
                        <a:pt x="867" y="7"/>
                      </a:lnTo>
                      <a:lnTo>
                        <a:pt x="866" y="6"/>
                      </a:lnTo>
                      <a:lnTo>
                        <a:pt x="866" y="5"/>
                      </a:lnTo>
                      <a:lnTo>
                        <a:pt x="865" y="3"/>
                      </a:lnTo>
                      <a:lnTo>
                        <a:pt x="866" y="2"/>
                      </a:lnTo>
                      <a:lnTo>
                        <a:pt x="866" y="1"/>
                      </a:lnTo>
                      <a:lnTo>
                        <a:pt x="867" y="0"/>
                      </a:lnTo>
                      <a:lnTo>
                        <a:pt x="869" y="0"/>
                      </a:lnTo>
                      <a:close/>
                      <a:moveTo>
                        <a:pt x="920" y="0"/>
                      </a:moveTo>
                      <a:lnTo>
                        <a:pt x="942" y="0"/>
                      </a:lnTo>
                      <a:lnTo>
                        <a:pt x="943" y="0"/>
                      </a:lnTo>
                      <a:lnTo>
                        <a:pt x="944" y="1"/>
                      </a:lnTo>
                      <a:lnTo>
                        <a:pt x="945" y="2"/>
                      </a:lnTo>
                      <a:lnTo>
                        <a:pt x="945" y="3"/>
                      </a:lnTo>
                      <a:lnTo>
                        <a:pt x="945" y="5"/>
                      </a:lnTo>
                      <a:lnTo>
                        <a:pt x="944" y="6"/>
                      </a:lnTo>
                      <a:lnTo>
                        <a:pt x="943" y="7"/>
                      </a:lnTo>
                      <a:lnTo>
                        <a:pt x="942" y="7"/>
                      </a:lnTo>
                      <a:lnTo>
                        <a:pt x="920" y="7"/>
                      </a:lnTo>
                      <a:lnTo>
                        <a:pt x="919" y="7"/>
                      </a:lnTo>
                      <a:lnTo>
                        <a:pt x="918" y="6"/>
                      </a:lnTo>
                      <a:lnTo>
                        <a:pt x="916" y="5"/>
                      </a:lnTo>
                      <a:lnTo>
                        <a:pt x="916" y="3"/>
                      </a:lnTo>
                      <a:lnTo>
                        <a:pt x="916" y="2"/>
                      </a:lnTo>
                      <a:lnTo>
                        <a:pt x="918" y="1"/>
                      </a:lnTo>
                      <a:lnTo>
                        <a:pt x="919" y="0"/>
                      </a:lnTo>
                      <a:lnTo>
                        <a:pt x="920" y="0"/>
                      </a:lnTo>
                      <a:close/>
                      <a:moveTo>
                        <a:pt x="971" y="0"/>
                      </a:moveTo>
                      <a:lnTo>
                        <a:pt x="993" y="0"/>
                      </a:lnTo>
                      <a:lnTo>
                        <a:pt x="994" y="0"/>
                      </a:lnTo>
                      <a:lnTo>
                        <a:pt x="996" y="1"/>
                      </a:lnTo>
                      <a:lnTo>
                        <a:pt x="997" y="2"/>
                      </a:lnTo>
                      <a:lnTo>
                        <a:pt x="997" y="3"/>
                      </a:lnTo>
                      <a:lnTo>
                        <a:pt x="997" y="5"/>
                      </a:lnTo>
                      <a:lnTo>
                        <a:pt x="996" y="6"/>
                      </a:lnTo>
                      <a:lnTo>
                        <a:pt x="994" y="7"/>
                      </a:lnTo>
                      <a:lnTo>
                        <a:pt x="993" y="7"/>
                      </a:lnTo>
                      <a:lnTo>
                        <a:pt x="971" y="7"/>
                      </a:lnTo>
                      <a:lnTo>
                        <a:pt x="970" y="7"/>
                      </a:lnTo>
                      <a:lnTo>
                        <a:pt x="969" y="6"/>
                      </a:lnTo>
                      <a:lnTo>
                        <a:pt x="968" y="5"/>
                      </a:lnTo>
                      <a:lnTo>
                        <a:pt x="968" y="3"/>
                      </a:lnTo>
                      <a:lnTo>
                        <a:pt x="968" y="2"/>
                      </a:lnTo>
                      <a:lnTo>
                        <a:pt x="969" y="1"/>
                      </a:lnTo>
                      <a:lnTo>
                        <a:pt x="970" y="0"/>
                      </a:lnTo>
                      <a:lnTo>
                        <a:pt x="971" y="0"/>
                      </a:lnTo>
                      <a:close/>
                      <a:moveTo>
                        <a:pt x="1022" y="0"/>
                      </a:moveTo>
                      <a:lnTo>
                        <a:pt x="1043" y="0"/>
                      </a:lnTo>
                      <a:lnTo>
                        <a:pt x="1046" y="0"/>
                      </a:lnTo>
                      <a:lnTo>
                        <a:pt x="1047" y="1"/>
                      </a:lnTo>
                      <a:lnTo>
                        <a:pt x="1047" y="2"/>
                      </a:lnTo>
                      <a:lnTo>
                        <a:pt x="1048" y="3"/>
                      </a:lnTo>
                      <a:lnTo>
                        <a:pt x="1047" y="5"/>
                      </a:lnTo>
                      <a:lnTo>
                        <a:pt x="1047" y="6"/>
                      </a:lnTo>
                      <a:lnTo>
                        <a:pt x="1046" y="7"/>
                      </a:lnTo>
                      <a:lnTo>
                        <a:pt x="1043" y="7"/>
                      </a:lnTo>
                      <a:lnTo>
                        <a:pt x="1022" y="7"/>
                      </a:lnTo>
                      <a:lnTo>
                        <a:pt x="1020" y="7"/>
                      </a:lnTo>
                      <a:lnTo>
                        <a:pt x="1019" y="6"/>
                      </a:lnTo>
                      <a:lnTo>
                        <a:pt x="1019" y="5"/>
                      </a:lnTo>
                      <a:lnTo>
                        <a:pt x="1019" y="3"/>
                      </a:lnTo>
                      <a:lnTo>
                        <a:pt x="1019" y="2"/>
                      </a:lnTo>
                      <a:lnTo>
                        <a:pt x="1019" y="1"/>
                      </a:lnTo>
                      <a:lnTo>
                        <a:pt x="1020" y="0"/>
                      </a:lnTo>
                      <a:lnTo>
                        <a:pt x="1022" y="0"/>
                      </a:lnTo>
                      <a:close/>
                      <a:moveTo>
                        <a:pt x="1072" y="0"/>
                      </a:moveTo>
                      <a:lnTo>
                        <a:pt x="1095" y="0"/>
                      </a:lnTo>
                      <a:lnTo>
                        <a:pt x="1096" y="0"/>
                      </a:lnTo>
                      <a:lnTo>
                        <a:pt x="1097" y="1"/>
                      </a:lnTo>
                      <a:lnTo>
                        <a:pt x="1098" y="2"/>
                      </a:lnTo>
                      <a:lnTo>
                        <a:pt x="1098" y="3"/>
                      </a:lnTo>
                      <a:lnTo>
                        <a:pt x="1098" y="5"/>
                      </a:lnTo>
                      <a:lnTo>
                        <a:pt x="1097" y="6"/>
                      </a:lnTo>
                      <a:lnTo>
                        <a:pt x="1096" y="7"/>
                      </a:lnTo>
                      <a:lnTo>
                        <a:pt x="1095" y="7"/>
                      </a:lnTo>
                      <a:lnTo>
                        <a:pt x="1072" y="7"/>
                      </a:lnTo>
                      <a:lnTo>
                        <a:pt x="1071" y="7"/>
                      </a:lnTo>
                      <a:lnTo>
                        <a:pt x="1070" y="6"/>
                      </a:lnTo>
                      <a:lnTo>
                        <a:pt x="1070" y="5"/>
                      </a:lnTo>
                      <a:lnTo>
                        <a:pt x="1069" y="3"/>
                      </a:lnTo>
                      <a:lnTo>
                        <a:pt x="1070" y="2"/>
                      </a:lnTo>
                      <a:lnTo>
                        <a:pt x="1070" y="1"/>
                      </a:lnTo>
                      <a:lnTo>
                        <a:pt x="1071" y="0"/>
                      </a:lnTo>
                      <a:lnTo>
                        <a:pt x="1072" y="0"/>
                      </a:lnTo>
                      <a:close/>
                      <a:moveTo>
                        <a:pt x="1124" y="0"/>
                      </a:moveTo>
                      <a:lnTo>
                        <a:pt x="1146" y="0"/>
                      </a:lnTo>
                      <a:lnTo>
                        <a:pt x="1147" y="0"/>
                      </a:lnTo>
                      <a:lnTo>
                        <a:pt x="1148" y="1"/>
                      </a:lnTo>
                      <a:lnTo>
                        <a:pt x="1149" y="2"/>
                      </a:lnTo>
                      <a:lnTo>
                        <a:pt x="1149" y="3"/>
                      </a:lnTo>
                      <a:lnTo>
                        <a:pt x="1149" y="5"/>
                      </a:lnTo>
                      <a:lnTo>
                        <a:pt x="1148" y="6"/>
                      </a:lnTo>
                      <a:lnTo>
                        <a:pt x="1147" y="7"/>
                      </a:lnTo>
                      <a:lnTo>
                        <a:pt x="1146" y="7"/>
                      </a:lnTo>
                      <a:lnTo>
                        <a:pt x="1124" y="7"/>
                      </a:lnTo>
                      <a:lnTo>
                        <a:pt x="1122" y="7"/>
                      </a:lnTo>
                      <a:lnTo>
                        <a:pt x="1121" y="6"/>
                      </a:lnTo>
                      <a:lnTo>
                        <a:pt x="1120" y="5"/>
                      </a:lnTo>
                      <a:lnTo>
                        <a:pt x="1120" y="3"/>
                      </a:lnTo>
                      <a:lnTo>
                        <a:pt x="1120" y="2"/>
                      </a:lnTo>
                      <a:lnTo>
                        <a:pt x="1121" y="1"/>
                      </a:lnTo>
                      <a:lnTo>
                        <a:pt x="1122" y="0"/>
                      </a:lnTo>
                      <a:lnTo>
                        <a:pt x="112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0" name="Line 259"/>
                <p:cNvSpPr>
                  <a:spLocks noChangeShapeType="1"/>
                </p:cNvSpPr>
                <p:nvPr/>
              </p:nvSpPr>
              <p:spPr bwMode="auto">
                <a:xfrm>
                  <a:off x="4961" y="2604"/>
                  <a:ext cx="1" cy="1170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271" name="Freeform 260"/>
                <p:cNvSpPr>
                  <a:spLocks noEditPoints="1"/>
                </p:cNvSpPr>
                <p:nvPr/>
              </p:nvSpPr>
              <p:spPr bwMode="auto">
                <a:xfrm>
                  <a:off x="4292" y="2218"/>
                  <a:ext cx="8" cy="1150"/>
                </a:xfrm>
                <a:custGeom>
                  <a:avLst/>
                  <a:gdLst>
                    <a:gd name="T0" fmla="*/ 1 w 8"/>
                    <a:gd name="T1" fmla="*/ 28 h 1150"/>
                    <a:gd name="T2" fmla="*/ 6 w 8"/>
                    <a:gd name="T3" fmla="*/ 0 h 1150"/>
                    <a:gd name="T4" fmla="*/ 7 w 8"/>
                    <a:gd name="T5" fmla="*/ 78 h 1150"/>
                    <a:gd name="T6" fmla="*/ 1 w 8"/>
                    <a:gd name="T7" fmla="*/ 52 h 1150"/>
                    <a:gd name="T8" fmla="*/ 8 w 8"/>
                    <a:gd name="T9" fmla="*/ 53 h 1150"/>
                    <a:gd name="T10" fmla="*/ 1 w 8"/>
                    <a:gd name="T11" fmla="*/ 129 h 1150"/>
                    <a:gd name="T12" fmla="*/ 6 w 8"/>
                    <a:gd name="T13" fmla="*/ 101 h 1150"/>
                    <a:gd name="T14" fmla="*/ 7 w 8"/>
                    <a:gd name="T15" fmla="*/ 180 h 1150"/>
                    <a:gd name="T16" fmla="*/ 1 w 8"/>
                    <a:gd name="T17" fmla="*/ 155 h 1150"/>
                    <a:gd name="T18" fmla="*/ 8 w 8"/>
                    <a:gd name="T19" fmla="*/ 156 h 1150"/>
                    <a:gd name="T20" fmla="*/ 1 w 8"/>
                    <a:gd name="T21" fmla="*/ 232 h 1150"/>
                    <a:gd name="T22" fmla="*/ 6 w 8"/>
                    <a:gd name="T23" fmla="*/ 204 h 1150"/>
                    <a:gd name="T24" fmla="*/ 7 w 8"/>
                    <a:gd name="T25" fmla="*/ 282 h 1150"/>
                    <a:gd name="T26" fmla="*/ 1 w 8"/>
                    <a:gd name="T27" fmla="*/ 256 h 1150"/>
                    <a:gd name="T28" fmla="*/ 8 w 8"/>
                    <a:gd name="T29" fmla="*/ 257 h 1150"/>
                    <a:gd name="T30" fmla="*/ 1 w 8"/>
                    <a:gd name="T31" fmla="*/ 333 h 1150"/>
                    <a:gd name="T32" fmla="*/ 6 w 8"/>
                    <a:gd name="T33" fmla="*/ 305 h 1150"/>
                    <a:gd name="T34" fmla="*/ 7 w 8"/>
                    <a:gd name="T35" fmla="*/ 384 h 1150"/>
                    <a:gd name="T36" fmla="*/ 1 w 8"/>
                    <a:gd name="T37" fmla="*/ 359 h 1150"/>
                    <a:gd name="T38" fmla="*/ 8 w 8"/>
                    <a:gd name="T39" fmla="*/ 360 h 1150"/>
                    <a:gd name="T40" fmla="*/ 1 w 8"/>
                    <a:gd name="T41" fmla="*/ 436 h 1150"/>
                    <a:gd name="T42" fmla="*/ 6 w 8"/>
                    <a:gd name="T43" fmla="*/ 408 h 1150"/>
                    <a:gd name="T44" fmla="*/ 7 w 8"/>
                    <a:gd name="T45" fmla="*/ 486 h 1150"/>
                    <a:gd name="T46" fmla="*/ 1 w 8"/>
                    <a:gd name="T47" fmla="*/ 460 h 1150"/>
                    <a:gd name="T48" fmla="*/ 8 w 8"/>
                    <a:gd name="T49" fmla="*/ 461 h 1150"/>
                    <a:gd name="T50" fmla="*/ 1 w 8"/>
                    <a:gd name="T51" fmla="*/ 537 h 1150"/>
                    <a:gd name="T52" fmla="*/ 6 w 8"/>
                    <a:gd name="T53" fmla="*/ 509 h 1150"/>
                    <a:gd name="T54" fmla="*/ 7 w 8"/>
                    <a:gd name="T55" fmla="*/ 588 h 1150"/>
                    <a:gd name="T56" fmla="*/ 1 w 8"/>
                    <a:gd name="T57" fmla="*/ 563 h 1150"/>
                    <a:gd name="T58" fmla="*/ 8 w 8"/>
                    <a:gd name="T59" fmla="*/ 564 h 1150"/>
                    <a:gd name="T60" fmla="*/ 1 w 8"/>
                    <a:gd name="T61" fmla="*/ 640 h 1150"/>
                    <a:gd name="T62" fmla="*/ 6 w 8"/>
                    <a:gd name="T63" fmla="*/ 612 h 1150"/>
                    <a:gd name="T64" fmla="*/ 7 w 8"/>
                    <a:gd name="T65" fmla="*/ 690 h 1150"/>
                    <a:gd name="T66" fmla="*/ 1 w 8"/>
                    <a:gd name="T67" fmla="*/ 664 h 1150"/>
                    <a:gd name="T68" fmla="*/ 8 w 8"/>
                    <a:gd name="T69" fmla="*/ 665 h 1150"/>
                    <a:gd name="T70" fmla="*/ 1 w 8"/>
                    <a:gd name="T71" fmla="*/ 741 h 1150"/>
                    <a:gd name="T72" fmla="*/ 6 w 8"/>
                    <a:gd name="T73" fmla="*/ 713 h 1150"/>
                    <a:gd name="T74" fmla="*/ 7 w 8"/>
                    <a:gd name="T75" fmla="*/ 792 h 1150"/>
                    <a:gd name="T76" fmla="*/ 1 w 8"/>
                    <a:gd name="T77" fmla="*/ 767 h 1150"/>
                    <a:gd name="T78" fmla="*/ 8 w 8"/>
                    <a:gd name="T79" fmla="*/ 768 h 1150"/>
                    <a:gd name="T80" fmla="*/ 1 w 8"/>
                    <a:gd name="T81" fmla="*/ 844 h 1150"/>
                    <a:gd name="T82" fmla="*/ 6 w 8"/>
                    <a:gd name="T83" fmla="*/ 816 h 1150"/>
                    <a:gd name="T84" fmla="*/ 7 w 8"/>
                    <a:gd name="T85" fmla="*/ 894 h 1150"/>
                    <a:gd name="T86" fmla="*/ 1 w 8"/>
                    <a:gd name="T87" fmla="*/ 868 h 1150"/>
                    <a:gd name="T88" fmla="*/ 8 w 8"/>
                    <a:gd name="T89" fmla="*/ 869 h 1150"/>
                    <a:gd name="T90" fmla="*/ 1 w 8"/>
                    <a:gd name="T91" fmla="*/ 945 h 1150"/>
                    <a:gd name="T92" fmla="*/ 6 w 8"/>
                    <a:gd name="T93" fmla="*/ 917 h 1150"/>
                    <a:gd name="T94" fmla="*/ 7 w 8"/>
                    <a:gd name="T95" fmla="*/ 996 h 1150"/>
                    <a:gd name="T96" fmla="*/ 1 w 8"/>
                    <a:gd name="T97" fmla="*/ 971 h 1150"/>
                    <a:gd name="T98" fmla="*/ 8 w 8"/>
                    <a:gd name="T99" fmla="*/ 972 h 1150"/>
                    <a:gd name="T100" fmla="*/ 1 w 8"/>
                    <a:gd name="T101" fmla="*/ 1047 h 1150"/>
                    <a:gd name="T102" fmla="*/ 6 w 8"/>
                    <a:gd name="T103" fmla="*/ 1019 h 1150"/>
                    <a:gd name="T104" fmla="*/ 7 w 8"/>
                    <a:gd name="T105" fmla="*/ 1098 h 1150"/>
                    <a:gd name="T106" fmla="*/ 1 w 8"/>
                    <a:gd name="T107" fmla="*/ 1072 h 1150"/>
                    <a:gd name="T108" fmla="*/ 8 w 8"/>
                    <a:gd name="T109" fmla="*/ 1073 h 1150"/>
                    <a:gd name="T110" fmla="*/ 1 w 8"/>
                    <a:gd name="T111" fmla="*/ 1149 h 1150"/>
                    <a:gd name="T112" fmla="*/ 6 w 8"/>
                    <a:gd name="T113" fmla="*/ 1121 h 1150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8" h="1150">
                      <a:moveTo>
                        <a:pt x="8" y="3"/>
                      </a:moveTo>
                      <a:lnTo>
                        <a:pt x="8" y="24"/>
                      </a:lnTo>
                      <a:lnTo>
                        <a:pt x="7" y="27"/>
                      </a:lnTo>
                      <a:lnTo>
                        <a:pt x="7" y="28"/>
                      </a:lnTo>
                      <a:lnTo>
                        <a:pt x="6" y="28"/>
                      </a:lnTo>
                      <a:lnTo>
                        <a:pt x="3" y="29"/>
                      </a:lnTo>
                      <a:lnTo>
                        <a:pt x="2" y="28"/>
                      </a:lnTo>
                      <a:lnTo>
                        <a:pt x="1" y="28"/>
                      </a:lnTo>
                      <a:lnTo>
                        <a:pt x="1" y="27"/>
                      </a:lnTo>
                      <a:lnTo>
                        <a:pt x="0" y="24"/>
                      </a:lnTo>
                      <a:lnTo>
                        <a:pt x="0" y="3"/>
                      </a:lnTo>
                      <a:lnTo>
                        <a:pt x="1" y="1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6" y="0"/>
                      </a:lnTo>
                      <a:lnTo>
                        <a:pt x="7" y="0"/>
                      </a:lnTo>
                      <a:lnTo>
                        <a:pt x="7" y="1"/>
                      </a:lnTo>
                      <a:lnTo>
                        <a:pt x="8" y="3"/>
                      </a:lnTo>
                      <a:close/>
                      <a:moveTo>
                        <a:pt x="8" y="53"/>
                      </a:moveTo>
                      <a:lnTo>
                        <a:pt x="8" y="76"/>
                      </a:lnTo>
                      <a:lnTo>
                        <a:pt x="7" y="77"/>
                      </a:lnTo>
                      <a:lnTo>
                        <a:pt x="7" y="78"/>
                      </a:lnTo>
                      <a:lnTo>
                        <a:pt x="6" y="79"/>
                      </a:lnTo>
                      <a:lnTo>
                        <a:pt x="3" y="79"/>
                      </a:lnTo>
                      <a:lnTo>
                        <a:pt x="2" y="79"/>
                      </a:lnTo>
                      <a:lnTo>
                        <a:pt x="1" y="78"/>
                      </a:lnTo>
                      <a:lnTo>
                        <a:pt x="1" y="77"/>
                      </a:lnTo>
                      <a:lnTo>
                        <a:pt x="0" y="76"/>
                      </a:lnTo>
                      <a:lnTo>
                        <a:pt x="0" y="53"/>
                      </a:lnTo>
                      <a:lnTo>
                        <a:pt x="1" y="52"/>
                      </a:lnTo>
                      <a:lnTo>
                        <a:pt x="1" y="51"/>
                      </a:lnTo>
                      <a:lnTo>
                        <a:pt x="2" y="51"/>
                      </a:lnTo>
                      <a:lnTo>
                        <a:pt x="3" y="50"/>
                      </a:lnTo>
                      <a:lnTo>
                        <a:pt x="6" y="51"/>
                      </a:lnTo>
                      <a:lnTo>
                        <a:pt x="7" y="51"/>
                      </a:lnTo>
                      <a:lnTo>
                        <a:pt x="7" y="52"/>
                      </a:lnTo>
                      <a:lnTo>
                        <a:pt x="8" y="53"/>
                      </a:lnTo>
                      <a:close/>
                      <a:moveTo>
                        <a:pt x="8" y="105"/>
                      </a:moveTo>
                      <a:lnTo>
                        <a:pt x="8" y="127"/>
                      </a:lnTo>
                      <a:lnTo>
                        <a:pt x="7" y="128"/>
                      </a:lnTo>
                      <a:lnTo>
                        <a:pt x="7" y="129"/>
                      </a:lnTo>
                      <a:lnTo>
                        <a:pt x="6" y="130"/>
                      </a:lnTo>
                      <a:lnTo>
                        <a:pt x="3" y="130"/>
                      </a:lnTo>
                      <a:lnTo>
                        <a:pt x="2" y="130"/>
                      </a:lnTo>
                      <a:lnTo>
                        <a:pt x="1" y="129"/>
                      </a:lnTo>
                      <a:lnTo>
                        <a:pt x="1" y="128"/>
                      </a:lnTo>
                      <a:lnTo>
                        <a:pt x="0" y="127"/>
                      </a:lnTo>
                      <a:lnTo>
                        <a:pt x="0" y="105"/>
                      </a:lnTo>
                      <a:lnTo>
                        <a:pt x="1" y="104"/>
                      </a:lnTo>
                      <a:lnTo>
                        <a:pt x="1" y="102"/>
                      </a:lnTo>
                      <a:lnTo>
                        <a:pt x="2" y="101"/>
                      </a:lnTo>
                      <a:lnTo>
                        <a:pt x="3" y="101"/>
                      </a:lnTo>
                      <a:lnTo>
                        <a:pt x="6" y="101"/>
                      </a:lnTo>
                      <a:lnTo>
                        <a:pt x="7" y="102"/>
                      </a:lnTo>
                      <a:lnTo>
                        <a:pt x="7" y="104"/>
                      </a:lnTo>
                      <a:lnTo>
                        <a:pt x="8" y="105"/>
                      </a:lnTo>
                      <a:close/>
                      <a:moveTo>
                        <a:pt x="8" y="156"/>
                      </a:moveTo>
                      <a:lnTo>
                        <a:pt x="8" y="178"/>
                      </a:lnTo>
                      <a:lnTo>
                        <a:pt x="7" y="179"/>
                      </a:lnTo>
                      <a:lnTo>
                        <a:pt x="7" y="180"/>
                      </a:lnTo>
                      <a:lnTo>
                        <a:pt x="6" y="182"/>
                      </a:lnTo>
                      <a:lnTo>
                        <a:pt x="3" y="182"/>
                      </a:lnTo>
                      <a:lnTo>
                        <a:pt x="2" y="182"/>
                      </a:lnTo>
                      <a:lnTo>
                        <a:pt x="1" y="180"/>
                      </a:lnTo>
                      <a:lnTo>
                        <a:pt x="1" y="179"/>
                      </a:lnTo>
                      <a:lnTo>
                        <a:pt x="0" y="178"/>
                      </a:lnTo>
                      <a:lnTo>
                        <a:pt x="0" y="156"/>
                      </a:lnTo>
                      <a:lnTo>
                        <a:pt x="1" y="155"/>
                      </a:lnTo>
                      <a:lnTo>
                        <a:pt x="1" y="154"/>
                      </a:lnTo>
                      <a:lnTo>
                        <a:pt x="2" y="152"/>
                      </a:lnTo>
                      <a:lnTo>
                        <a:pt x="3" y="152"/>
                      </a:lnTo>
                      <a:lnTo>
                        <a:pt x="6" y="152"/>
                      </a:lnTo>
                      <a:lnTo>
                        <a:pt x="7" y="154"/>
                      </a:lnTo>
                      <a:lnTo>
                        <a:pt x="7" y="155"/>
                      </a:lnTo>
                      <a:lnTo>
                        <a:pt x="8" y="156"/>
                      </a:lnTo>
                      <a:close/>
                      <a:moveTo>
                        <a:pt x="8" y="207"/>
                      </a:moveTo>
                      <a:lnTo>
                        <a:pt x="8" y="228"/>
                      </a:lnTo>
                      <a:lnTo>
                        <a:pt x="7" y="231"/>
                      </a:lnTo>
                      <a:lnTo>
                        <a:pt x="7" y="232"/>
                      </a:lnTo>
                      <a:lnTo>
                        <a:pt x="6" y="232"/>
                      </a:lnTo>
                      <a:lnTo>
                        <a:pt x="3" y="233"/>
                      </a:lnTo>
                      <a:lnTo>
                        <a:pt x="2" y="232"/>
                      </a:lnTo>
                      <a:lnTo>
                        <a:pt x="1" y="232"/>
                      </a:lnTo>
                      <a:lnTo>
                        <a:pt x="1" y="231"/>
                      </a:lnTo>
                      <a:lnTo>
                        <a:pt x="0" y="228"/>
                      </a:lnTo>
                      <a:lnTo>
                        <a:pt x="0" y="207"/>
                      </a:lnTo>
                      <a:lnTo>
                        <a:pt x="1" y="205"/>
                      </a:lnTo>
                      <a:lnTo>
                        <a:pt x="1" y="204"/>
                      </a:lnTo>
                      <a:lnTo>
                        <a:pt x="2" y="204"/>
                      </a:lnTo>
                      <a:lnTo>
                        <a:pt x="3" y="204"/>
                      </a:lnTo>
                      <a:lnTo>
                        <a:pt x="6" y="204"/>
                      </a:lnTo>
                      <a:lnTo>
                        <a:pt x="7" y="204"/>
                      </a:lnTo>
                      <a:lnTo>
                        <a:pt x="7" y="205"/>
                      </a:lnTo>
                      <a:lnTo>
                        <a:pt x="8" y="207"/>
                      </a:lnTo>
                      <a:close/>
                      <a:moveTo>
                        <a:pt x="8" y="257"/>
                      </a:moveTo>
                      <a:lnTo>
                        <a:pt x="8" y="279"/>
                      </a:lnTo>
                      <a:lnTo>
                        <a:pt x="7" y="281"/>
                      </a:lnTo>
                      <a:lnTo>
                        <a:pt x="7" y="282"/>
                      </a:lnTo>
                      <a:lnTo>
                        <a:pt x="6" y="283"/>
                      </a:lnTo>
                      <a:lnTo>
                        <a:pt x="3" y="283"/>
                      </a:lnTo>
                      <a:lnTo>
                        <a:pt x="2" y="283"/>
                      </a:lnTo>
                      <a:lnTo>
                        <a:pt x="1" y="282"/>
                      </a:lnTo>
                      <a:lnTo>
                        <a:pt x="1" y="281"/>
                      </a:lnTo>
                      <a:lnTo>
                        <a:pt x="0" y="279"/>
                      </a:lnTo>
                      <a:lnTo>
                        <a:pt x="0" y="257"/>
                      </a:lnTo>
                      <a:lnTo>
                        <a:pt x="1" y="256"/>
                      </a:lnTo>
                      <a:lnTo>
                        <a:pt x="1" y="255"/>
                      </a:lnTo>
                      <a:lnTo>
                        <a:pt x="2" y="255"/>
                      </a:lnTo>
                      <a:lnTo>
                        <a:pt x="3" y="254"/>
                      </a:lnTo>
                      <a:lnTo>
                        <a:pt x="6" y="255"/>
                      </a:lnTo>
                      <a:lnTo>
                        <a:pt x="7" y="255"/>
                      </a:lnTo>
                      <a:lnTo>
                        <a:pt x="7" y="256"/>
                      </a:lnTo>
                      <a:lnTo>
                        <a:pt x="8" y="257"/>
                      </a:lnTo>
                      <a:close/>
                      <a:moveTo>
                        <a:pt x="8" y="309"/>
                      </a:moveTo>
                      <a:lnTo>
                        <a:pt x="8" y="331"/>
                      </a:lnTo>
                      <a:lnTo>
                        <a:pt x="7" y="332"/>
                      </a:lnTo>
                      <a:lnTo>
                        <a:pt x="7" y="333"/>
                      </a:lnTo>
                      <a:lnTo>
                        <a:pt x="6" y="334"/>
                      </a:lnTo>
                      <a:lnTo>
                        <a:pt x="3" y="334"/>
                      </a:lnTo>
                      <a:lnTo>
                        <a:pt x="2" y="334"/>
                      </a:lnTo>
                      <a:lnTo>
                        <a:pt x="1" y="333"/>
                      </a:lnTo>
                      <a:lnTo>
                        <a:pt x="1" y="332"/>
                      </a:lnTo>
                      <a:lnTo>
                        <a:pt x="0" y="331"/>
                      </a:lnTo>
                      <a:lnTo>
                        <a:pt x="0" y="309"/>
                      </a:lnTo>
                      <a:lnTo>
                        <a:pt x="1" y="307"/>
                      </a:lnTo>
                      <a:lnTo>
                        <a:pt x="1" y="306"/>
                      </a:lnTo>
                      <a:lnTo>
                        <a:pt x="2" y="305"/>
                      </a:lnTo>
                      <a:lnTo>
                        <a:pt x="3" y="305"/>
                      </a:lnTo>
                      <a:lnTo>
                        <a:pt x="6" y="305"/>
                      </a:lnTo>
                      <a:lnTo>
                        <a:pt x="7" y="306"/>
                      </a:lnTo>
                      <a:lnTo>
                        <a:pt x="7" y="307"/>
                      </a:lnTo>
                      <a:lnTo>
                        <a:pt x="8" y="309"/>
                      </a:lnTo>
                      <a:close/>
                      <a:moveTo>
                        <a:pt x="8" y="360"/>
                      </a:moveTo>
                      <a:lnTo>
                        <a:pt x="8" y="382"/>
                      </a:lnTo>
                      <a:lnTo>
                        <a:pt x="7" y="383"/>
                      </a:lnTo>
                      <a:lnTo>
                        <a:pt x="7" y="384"/>
                      </a:lnTo>
                      <a:lnTo>
                        <a:pt x="6" y="386"/>
                      </a:lnTo>
                      <a:lnTo>
                        <a:pt x="3" y="386"/>
                      </a:lnTo>
                      <a:lnTo>
                        <a:pt x="2" y="386"/>
                      </a:lnTo>
                      <a:lnTo>
                        <a:pt x="1" y="384"/>
                      </a:lnTo>
                      <a:lnTo>
                        <a:pt x="1" y="383"/>
                      </a:lnTo>
                      <a:lnTo>
                        <a:pt x="0" y="382"/>
                      </a:lnTo>
                      <a:lnTo>
                        <a:pt x="0" y="360"/>
                      </a:lnTo>
                      <a:lnTo>
                        <a:pt x="1" y="359"/>
                      </a:lnTo>
                      <a:lnTo>
                        <a:pt x="1" y="358"/>
                      </a:lnTo>
                      <a:lnTo>
                        <a:pt x="2" y="356"/>
                      </a:lnTo>
                      <a:lnTo>
                        <a:pt x="3" y="356"/>
                      </a:lnTo>
                      <a:lnTo>
                        <a:pt x="6" y="356"/>
                      </a:lnTo>
                      <a:lnTo>
                        <a:pt x="7" y="358"/>
                      </a:lnTo>
                      <a:lnTo>
                        <a:pt x="7" y="359"/>
                      </a:lnTo>
                      <a:lnTo>
                        <a:pt x="8" y="360"/>
                      </a:lnTo>
                      <a:close/>
                      <a:moveTo>
                        <a:pt x="8" y="411"/>
                      </a:moveTo>
                      <a:lnTo>
                        <a:pt x="8" y="432"/>
                      </a:lnTo>
                      <a:lnTo>
                        <a:pt x="7" y="434"/>
                      </a:lnTo>
                      <a:lnTo>
                        <a:pt x="7" y="436"/>
                      </a:lnTo>
                      <a:lnTo>
                        <a:pt x="6" y="436"/>
                      </a:lnTo>
                      <a:lnTo>
                        <a:pt x="3" y="437"/>
                      </a:lnTo>
                      <a:lnTo>
                        <a:pt x="2" y="436"/>
                      </a:lnTo>
                      <a:lnTo>
                        <a:pt x="1" y="436"/>
                      </a:lnTo>
                      <a:lnTo>
                        <a:pt x="1" y="434"/>
                      </a:lnTo>
                      <a:lnTo>
                        <a:pt x="0" y="432"/>
                      </a:lnTo>
                      <a:lnTo>
                        <a:pt x="0" y="411"/>
                      </a:lnTo>
                      <a:lnTo>
                        <a:pt x="1" y="409"/>
                      </a:lnTo>
                      <a:lnTo>
                        <a:pt x="1" y="408"/>
                      </a:lnTo>
                      <a:lnTo>
                        <a:pt x="2" y="408"/>
                      </a:lnTo>
                      <a:lnTo>
                        <a:pt x="3" y="408"/>
                      </a:lnTo>
                      <a:lnTo>
                        <a:pt x="6" y="408"/>
                      </a:lnTo>
                      <a:lnTo>
                        <a:pt x="7" y="408"/>
                      </a:lnTo>
                      <a:lnTo>
                        <a:pt x="7" y="409"/>
                      </a:lnTo>
                      <a:lnTo>
                        <a:pt x="8" y="411"/>
                      </a:lnTo>
                      <a:close/>
                      <a:moveTo>
                        <a:pt x="8" y="461"/>
                      </a:moveTo>
                      <a:lnTo>
                        <a:pt x="8" y="483"/>
                      </a:lnTo>
                      <a:lnTo>
                        <a:pt x="7" y="485"/>
                      </a:lnTo>
                      <a:lnTo>
                        <a:pt x="7" y="486"/>
                      </a:lnTo>
                      <a:lnTo>
                        <a:pt x="6" y="487"/>
                      </a:lnTo>
                      <a:lnTo>
                        <a:pt x="3" y="487"/>
                      </a:lnTo>
                      <a:lnTo>
                        <a:pt x="2" y="487"/>
                      </a:lnTo>
                      <a:lnTo>
                        <a:pt x="1" y="486"/>
                      </a:lnTo>
                      <a:lnTo>
                        <a:pt x="1" y="485"/>
                      </a:lnTo>
                      <a:lnTo>
                        <a:pt x="0" y="483"/>
                      </a:lnTo>
                      <a:lnTo>
                        <a:pt x="0" y="461"/>
                      </a:lnTo>
                      <a:lnTo>
                        <a:pt x="1" y="460"/>
                      </a:lnTo>
                      <a:lnTo>
                        <a:pt x="1" y="459"/>
                      </a:lnTo>
                      <a:lnTo>
                        <a:pt x="2" y="459"/>
                      </a:lnTo>
                      <a:lnTo>
                        <a:pt x="3" y="458"/>
                      </a:lnTo>
                      <a:lnTo>
                        <a:pt x="6" y="459"/>
                      </a:lnTo>
                      <a:lnTo>
                        <a:pt x="7" y="459"/>
                      </a:lnTo>
                      <a:lnTo>
                        <a:pt x="7" y="460"/>
                      </a:lnTo>
                      <a:lnTo>
                        <a:pt x="8" y="461"/>
                      </a:lnTo>
                      <a:close/>
                      <a:moveTo>
                        <a:pt x="8" y="513"/>
                      </a:moveTo>
                      <a:lnTo>
                        <a:pt x="8" y="535"/>
                      </a:lnTo>
                      <a:lnTo>
                        <a:pt x="7" y="536"/>
                      </a:lnTo>
                      <a:lnTo>
                        <a:pt x="7" y="537"/>
                      </a:lnTo>
                      <a:lnTo>
                        <a:pt x="6" y="538"/>
                      </a:lnTo>
                      <a:lnTo>
                        <a:pt x="3" y="538"/>
                      </a:lnTo>
                      <a:lnTo>
                        <a:pt x="2" y="538"/>
                      </a:lnTo>
                      <a:lnTo>
                        <a:pt x="1" y="537"/>
                      </a:lnTo>
                      <a:lnTo>
                        <a:pt x="1" y="536"/>
                      </a:lnTo>
                      <a:lnTo>
                        <a:pt x="0" y="535"/>
                      </a:lnTo>
                      <a:lnTo>
                        <a:pt x="0" y="513"/>
                      </a:lnTo>
                      <a:lnTo>
                        <a:pt x="1" y="511"/>
                      </a:lnTo>
                      <a:lnTo>
                        <a:pt x="1" y="510"/>
                      </a:lnTo>
                      <a:lnTo>
                        <a:pt x="2" y="509"/>
                      </a:lnTo>
                      <a:lnTo>
                        <a:pt x="3" y="509"/>
                      </a:lnTo>
                      <a:lnTo>
                        <a:pt x="6" y="509"/>
                      </a:lnTo>
                      <a:lnTo>
                        <a:pt x="7" y="510"/>
                      </a:lnTo>
                      <a:lnTo>
                        <a:pt x="7" y="511"/>
                      </a:lnTo>
                      <a:lnTo>
                        <a:pt x="8" y="513"/>
                      </a:lnTo>
                      <a:close/>
                      <a:moveTo>
                        <a:pt x="8" y="564"/>
                      </a:moveTo>
                      <a:lnTo>
                        <a:pt x="8" y="586"/>
                      </a:lnTo>
                      <a:lnTo>
                        <a:pt x="7" y="587"/>
                      </a:lnTo>
                      <a:lnTo>
                        <a:pt x="7" y="588"/>
                      </a:lnTo>
                      <a:lnTo>
                        <a:pt x="6" y="589"/>
                      </a:lnTo>
                      <a:lnTo>
                        <a:pt x="3" y="589"/>
                      </a:lnTo>
                      <a:lnTo>
                        <a:pt x="2" y="589"/>
                      </a:lnTo>
                      <a:lnTo>
                        <a:pt x="1" y="588"/>
                      </a:lnTo>
                      <a:lnTo>
                        <a:pt x="1" y="587"/>
                      </a:lnTo>
                      <a:lnTo>
                        <a:pt x="0" y="586"/>
                      </a:lnTo>
                      <a:lnTo>
                        <a:pt x="0" y="564"/>
                      </a:lnTo>
                      <a:lnTo>
                        <a:pt x="1" y="563"/>
                      </a:lnTo>
                      <a:lnTo>
                        <a:pt x="1" y="562"/>
                      </a:lnTo>
                      <a:lnTo>
                        <a:pt x="2" y="560"/>
                      </a:lnTo>
                      <a:lnTo>
                        <a:pt x="3" y="560"/>
                      </a:lnTo>
                      <a:lnTo>
                        <a:pt x="6" y="560"/>
                      </a:lnTo>
                      <a:lnTo>
                        <a:pt x="7" y="562"/>
                      </a:lnTo>
                      <a:lnTo>
                        <a:pt x="7" y="563"/>
                      </a:lnTo>
                      <a:lnTo>
                        <a:pt x="8" y="564"/>
                      </a:lnTo>
                      <a:close/>
                      <a:moveTo>
                        <a:pt x="8" y="615"/>
                      </a:moveTo>
                      <a:lnTo>
                        <a:pt x="8" y="636"/>
                      </a:lnTo>
                      <a:lnTo>
                        <a:pt x="7" y="638"/>
                      </a:lnTo>
                      <a:lnTo>
                        <a:pt x="7" y="640"/>
                      </a:lnTo>
                      <a:lnTo>
                        <a:pt x="6" y="640"/>
                      </a:lnTo>
                      <a:lnTo>
                        <a:pt x="3" y="641"/>
                      </a:lnTo>
                      <a:lnTo>
                        <a:pt x="2" y="640"/>
                      </a:lnTo>
                      <a:lnTo>
                        <a:pt x="1" y="640"/>
                      </a:lnTo>
                      <a:lnTo>
                        <a:pt x="1" y="638"/>
                      </a:lnTo>
                      <a:lnTo>
                        <a:pt x="0" y="636"/>
                      </a:lnTo>
                      <a:lnTo>
                        <a:pt x="0" y="615"/>
                      </a:lnTo>
                      <a:lnTo>
                        <a:pt x="1" y="613"/>
                      </a:lnTo>
                      <a:lnTo>
                        <a:pt x="1" y="612"/>
                      </a:lnTo>
                      <a:lnTo>
                        <a:pt x="2" y="612"/>
                      </a:lnTo>
                      <a:lnTo>
                        <a:pt x="3" y="612"/>
                      </a:lnTo>
                      <a:lnTo>
                        <a:pt x="6" y="612"/>
                      </a:lnTo>
                      <a:lnTo>
                        <a:pt x="7" y="612"/>
                      </a:lnTo>
                      <a:lnTo>
                        <a:pt x="7" y="613"/>
                      </a:lnTo>
                      <a:lnTo>
                        <a:pt x="8" y="615"/>
                      </a:lnTo>
                      <a:close/>
                      <a:moveTo>
                        <a:pt x="8" y="665"/>
                      </a:moveTo>
                      <a:lnTo>
                        <a:pt x="8" y="687"/>
                      </a:lnTo>
                      <a:lnTo>
                        <a:pt x="7" y="689"/>
                      </a:lnTo>
                      <a:lnTo>
                        <a:pt x="7" y="690"/>
                      </a:lnTo>
                      <a:lnTo>
                        <a:pt x="6" y="691"/>
                      </a:lnTo>
                      <a:lnTo>
                        <a:pt x="3" y="691"/>
                      </a:lnTo>
                      <a:lnTo>
                        <a:pt x="2" y="691"/>
                      </a:lnTo>
                      <a:lnTo>
                        <a:pt x="1" y="690"/>
                      </a:lnTo>
                      <a:lnTo>
                        <a:pt x="1" y="689"/>
                      </a:lnTo>
                      <a:lnTo>
                        <a:pt x="0" y="687"/>
                      </a:lnTo>
                      <a:lnTo>
                        <a:pt x="0" y="665"/>
                      </a:lnTo>
                      <a:lnTo>
                        <a:pt x="1" y="664"/>
                      </a:lnTo>
                      <a:lnTo>
                        <a:pt x="1" y="663"/>
                      </a:lnTo>
                      <a:lnTo>
                        <a:pt x="2" y="663"/>
                      </a:lnTo>
                      <a:lnTo>
                        <a:pt x="3" y="662"/>
                      </a:lnTo>
                      <a:lnTo>
                        <a:pt x="6" y="663"/>
                      </a:lnTo>
                      <a:lnTo>
                        <a:pt x="7" y="663"/>
                      </a:lnTo>
                      <a:lnTo>
                        <a:pt x="7" y="664"/>
                      </a:lnTo>
                      <a:lnTo>
                        <a:pt x="8" y="665"/>
                      </a:lnTo>
                      <a:close/>
                      <a:moveTo>
                        <a:pt x="8" y="716"/>
                      </a:moveTo>
                      <a:lnTo>
                        <a:pt x="8" y="739"/>
                      </a:lnTo>
                      <a:lnTo>
                        <a:pt x="7" y="740"/>
                      </a:lnTo>
                      <a:lnTo>
                        <a:pt x="7" y="741"/>
                      </a:lnTo>
                      <a:lnTo>
                        <a:pt x="6" y="742"/>
                      </a:lnTo>
                      <a:lnTo>
                        <a:pt x="3" y="742"/>
                      </a:lnTo>
                      <a:lnTo>
                        <a:pt x="2" y="742"/>
                      </a:lnTo>
                      <a:lnTo>
                        <a:pt x="1" y="741"/>
                      </a:lnTo>
                      <a:lnTo>
                        <a:pt x="1" y="740"/>
                      </a:lnTo>
                      <a:lnTo>
                        <a:pt x="0" y="739"/>
                      </a:lnTo>
                      <a:lnTo>
                        <a:pt x="0" y="716"/>
                      </a:lnTo>
                      <a:lnTo>
                        <a:pt x="1" y="715"/>
                      </a:lnTo>
                      <a:lnTo>
                        <a:pt x="1" y="714"/>
                      </a:lnTo>
                      <a:lnTo>
                        <a:pt x="2" y="713"/>
                      </a:lnTo>
                      <a:lnTo>
                        <a:pt x="3" y="713"/>
                      </a:lnTo>
                      <a:lnTo>
                        <a:pt x="6" y="713"/>
                      </a:lnTo>
                      <a:lnTo>
                        <a:pt x="7" y="714"/>
                      </a:lnTo>
                      <a:lnTo>
                        <a:pt x="7" y="715"/>
                      </a:lnTo>
                      <a:lnTo>
                        <a:pt x="8" y="716"/>
                      </a:lnTo>
                      <a:close/>
                      <a:moveTo>
                        <a:pt x="8" y="768"/>
                      </a:moveTo>
                      <a:lnTo>
                        <a:pt x="8" y="790"/>
                      </a:lnTo>
                      <a:lnTo>
                        <a:pt x="7" y="791"/>
                      </a:lnTo>
                      <a:lnTo>
                        <a:pt x="7" y="792"/>
                      </a:lnTo>
                      <a:lnTo>
                        <a:pt x="6" y="793"/>
                      </a:lnTo>
                      <a:lnTo>
                        <a:pt x="3" y="793"/>
                      </a:lnTo>
                      <a:lnTo>
                        <a:pt x="2" y="793"/>
                      </a:lnTo>
                      <a:lnTo>
                        <a:pt x="1" y="792"/>
                      </a:lnTo>
                      <a:lnTo>
                        <a:pt x="1" y="791"/>
                      </a:lnTo>
                      <a:lnTo>
                        <a:pt x="0" y="790"/>
                      </a:lnTo>
                      <a:lnTo>
                        <a:pt x="0" y="768"/>
                      </a:lnTo>
                      <a:lnTo>
                        <a:pt x="1" y="767"/>
                      </a:lnTo>
                      <a:lnTo>
                        <a:pt x="1" y="765"/>
                      </a:lnTo>
                      <a:lnTo>
                        <a:pt x="2" y="764"/>
                      </a:lnTo>
                      <a:lnTo>
                        <a:pt x="3" y="764"/>
                      </a:lnTo>
                      <a:lnTo>
                        <a:pt x="6" y="764"/>
                      </a:lnTo>
                      <a:lnTo>
                        <a:pt x="7" y="765"/>
                      </a:lnTo>
                      <a:lnTo>
                        <a:pt x="7" y="767"/>
                      </a:lnTo>
                      <a:lnTo>
                        <a:pt x="8" y="768"/>
                      </a:lnTo>
                      <a:close/>
                      <a:moveTo>
                        <a:pt x="8" y="819"/>
                      </a:moveTo>
                      <a:lnTo>
                        <a:pt x="8" y="840"/>
                      </a:lnTo>
                      <a:lnTo>
                        <a:pt x="7" y="842"/>
                      </a:lnTo>
                      <a:lnTo>
                        <a:pt x="7" y="844"/>
                      </a:lnTo>
                      <a:lnTo>
                        <a:pt x="6" y="844"/>
                      </a:lnTo>
                      <a:lnTo>
                        <a:pt x="3" y="845"/>
                      </a:lnTo>
                      <a:lnTo>
                        <a:pt x="2" y="844"/>
                      </a:lnTo>
                      <a:lnTo>
                        <a:pt x="1" y="844"/>
                      </a:lnTo>
                      <a:lnTo>
                        <a:pt x="1" y="842"/>
                      </a:lnTo>
                      <a:lnTo>
                        <a:pt x="0" y="840"/>
                      </a:lnTo>
                      <a:lnTo>
                        <a:pt x="0" y="819"/>
                      </a:lnTo>
                      <a:lnTo>
                        <a:pt x="1" y="817"/>
                      </a:lnTo>
                      <a:lnTo>
                        <a:pt x="1" y="816"/>
                      </a:lnTo>
                      <a:lnTo>
                        <a:pt x="2" y="816"/>
                      </a:lnTo>
                      <a:lnTo>
                        <a:pt x="3" y="816"/>
                      </a:lnTo>
                      <a:lnTo>
                        <a:pt x="6" y="816"/>
                      </a:lnTo>
                      <a:lnTo>
                        <a:pt x="7" y="816"/>
                      </a:lnTo>
                      <a:lnTo>
                        <a:pt x="7" y="817"/>
                      </a:lnTo>
                      <a:lnTo>
                        <a:pt x="8" y="819"/>
                      </a:lnTo>
                      <a:close/>
                      <a:moveTo>
                        <a:pt x="8" y="869"/>
                      </a:moveTo>
                      <a:lnTo>
                        <a:pt x="8" y="891"/>
                      </a:lnTo>
                      <a:lnTo>
                        <a:pt x="7" y="892"/>
                      </a:lnTo>
                      <a:lnTo>
                        <a:pt x="7" y="894"/>
                      </a:lnTo>
                      <a:lnTo>
                        <a:pt x="6" y="895"/>
                      </a:lnTo>
                      <a:lnTo>
                        <a:pt x="3" y="895"/>
                      </a:lnTo>
                      <a:lnTo>
                        <a:pt x="2" y="895"/>
                      </a:lnTo>
                      <a:lnTo>
                        <a:pt x="1" y="894"/>
                      </a:lnTo>
                      <a:lnTo>
                        <a:pt x="1" y="892"/>
                      </a:lnTo>
                      <a:lnTo>
                        <a:pt x="0" y="891"/>
                      </a:lnTo>
                      <a:lnTo>
                        <a:pt x="0" y="869"/>
                      </a:lnTo>
                      <a:lnTo>
                        <a:pt x="1" y="868"/>
                      </a:lnTo>
                      <a:lnTo>
                        <a:pt x="1" y="867"/>
                      </a:lnTo>
                      <a:lnTo>
                        <a:pt x="2" y="867"/>
                      </a:lnTo>
                      <a:lnTo>
                        <a:pt x="3" y="866"/>
                      </a:lnTo>
                      <a:lnTo>
                        <a:pt x="6" y="867"/>
                      </a:lnTo>
                      <a:lnTo>
                        <a:pt x="7" y="867"/>
                      </a:lnTo>
                      <a:lnTo>
                        <a:pt x="7" y="868"/>
                      </a:lnTo>
                      <a:lnTo>
                        <a:pt x="8" y="869"/>
                      </a:lnTo>
                      <a:close/>
                      <a:moveTo>
                        <a:pt x="8" y="920"/>
                      </a:moveTo>
                      <a:lnTo>
                        <a:pt x="8" y="943"/>
                      </a:lnTo>
                      <a:lnTo>
                        <a:pt x="7" y="944"/>
                      </a:lnTo>
                      <a:lnTo>
                        <a:pt x="7" y="945"/>
                      </a:lnTo>
                      <a:lnTo>
                        <a:pt x="6" y="946"/>
                      </a:lnTo>
                      <a:lnTo>
                        <a:pt x="3" y="946"/>
                      </a:lnTo>
                      <a:lnTo>
                        <a:pt x="2" y="946"/>
                      </a:lnTo>
                      <a:lnTo>
                        <a:pt x="1" y="945"/>
                      </a:lnTo>
                      <a:lnTo>
                        <a:pt x="1" y="944"/>
                      </a:lnTo>
                      <a:lnTo>
                        <a:pt x="0" y="943"/>
                      </a:lnTo>
                      <a:lnTo>
                        <a:pt x="0" y="920"/>
                      </a:lnTo>
                      <a:lnTo>
                        <a:pt x="1" y="919"/>
                      </a:lnTo>
                      <a:lnTo>
                        <a:pt x="1" y="918"/>
                      </a:lnTo>
                      <a:lnTo>
                        <a:pt x="2" y="917"/>
                      </a:lnTo>
                      <a:lnTo>
                        <a:pt x="3" y="917"/>
                      </a:lnTo>
                      <a:lnTo>
                        <a:pt x="6" y="917"/>
                      </a:lnTo>
                      <a:lnTo>
                        <a:pt x="7" y="918"/>
                      </a:lnTo>
                      <a:lnTo>
                        <a:pt x="7" y="919"/>
                      </a:lnTo>
                      <a:lnTo>
                        <a:pt x="8" y="920"/>
                      </a:lnTo>
                      <a:close/>
                      <a:moveTo>
                        <a:pt x="8" y="972"/>
                      </a:moveTo>
                      <a:lnTo>
                        <a:pt x="8" y="994"/>
                      </a:lnTo>
                      <a:lnTo>
                        <a:pt x="7" y="995"/>
                      </a:lnTo>
                      <a:lnTo>
                        <a:pt x="7" y="996"/>
                      </a:lnTo>
                      <a:lnTo>
                        <a:pt x="6" y="997"/>
                      </a:lnTo>
                      <a:lnTo>
                        <a:pt x="3" y="997"/>
                      </a:lnTo>
                      <a:lnTo>
                        <a:pt x="2" y="997"/>
                      </a:lnTo>
                      <a:lnTo>
                        <a:pt x="1" y="996"/>
                      </a:lnTo>
                      <a:lnTo>
                        <a:pt x="1" y="995"/>
                      </a:lnTo>
                      <a:lnTo>
                        <a:pt x="0" y="994"/>
                      </a:lnTo>
                      <a:lnTo>
                        <a:pt x="0" y="972"/>
                      </a:lnTo>
                      <a:lnTo>
                        <a:pt x="1" y="971"/>
                      </a:lnTo>
                      <a:lnTo>
                        <a:pt x="1" y="969"/>
                      </a:lnTo>
                      <a:lnTo>
                        <a:pt x="2" y="968"/>
                      </a:lnTo>
                      <a:lnTo>
                        <a:pt x="3" y="968"/>
                      </a:lnTo>
                      <a:lnTo>
                        <a:pt x="6" y="968"/>
                      </a:lnTo>
                      <a:lnTo>
                        <a:pt x="7" y="969"/>
                      </a:lnTo>
                      <a:lnTo>
                        <a:pt x="7" y="971"/>
                      </a:lnTo>
                      <a:lnTo>
                        <a:pt x="8" y="972"/>
                      </a:lnTo>
                      <a:close/>
                      <a:moveTo>
                        <a:pt x="8" y="1023"/>
                      </a:moveTo>
                      <a:lnTo>
                        <a:pt x="8" y="1044"/>
                      </a:lnTo>
                      <a:lnTo>
                        <a:pt x="7" y="1046"/>
                      </a:lnTo>
                      <a:lnTo>
                        <a:pt x="7" y="1047"/>
                      </a:lnTo>
                      <a:lnTo>
                        <a:pt x="6" y="1047"/>
                      </a:lnTo>
                      <a:lnTo>
                        <a:pt x="3" y="1049"/>
                      </a:lnTo>
                      <a:lnTo>
                        <a:pt x="2" y="1047"/>
                      </a:lnTo>
                      <a:lnTo>
                        <a:pt x="1" y="1047"/>
                      </a:lnTo>
                      <a:lnTo>
                        <a:pt x="1" y="1046"/>
                      </a:lnTo>
                      <a:lnTo>
                        <a:pt x="0" y="1044"/>
                      </a:lnTo>
                      <a:lnTo>
                        <a:pt x="0" y="1023"/>
                      </a:lnTo>
                      <a:lnTo>
                        <a:pt x="1" y="1021"/>
                      </a:lnTo>
                      <a:lnTo>
                        <a:pt x="1" y="1019"/>
                      </a:lnTo>
                      <a:lnTo>
                        <a:pt x="2" y="1019"/>
                      </a:lnTo>
                      <a:lnTo>
                        <a:pt x="3" y="1019"/>
                      </a:lnTo>
                      <a:lnTo>
                        <a:pt x="6" y="1019"/>
                      </a:lnTo>
                      <a:lnTo>
                        <a:pt x="7" y="1019"/>
                      </a:lnTo>
                      <a:lnTo>
                        <a:pt x="7" y="1021"/>
                      </a:lnTo>
                      <a:lnTo>
                        <a:pt x="8" y="1023"/>
                      </a:lnTo>
                      <a:close/>
                      <a:moveTo>
                        <a:pt x="8" y="1073"/>
                      </a:moveTo>
                      <a:lnTo>
                        <a:pt x="8" y="1095"/>
                      </a:lnTo>
                      <a:lnTo>
                        <a:pt x="7" y="1096"/>
                      </a:lnTo>
                      <a:lnTo>
                        <a:pt x="7" y="1098"/>
                      </a:lnTo>
                      <a:lnTo>
                        <a:pt x="6" y="1099"/>
                      </a:lnTo>
                      <a:lnTo>
                        <a:pt x="3" y="1099"/>
                      </a:lnTo>
                      <a:lnTo>
                        <a:pt x="2" y="1099"/>
                      </a:lnTo>
                      <a:lnTo>
                        <a:pt x="1" y="1098"/>
                      </a:lnTo>
                      <a:lnTo>
                        <a:pt x="1" y="1096"/>
                      </a:lnTo>
                      <a:lnTo>
                        <a:pt x="0" y="1095"/>
                      </a:lnTo>
                      <a:lnTo>
                        <a:pt x="0" y="1073"/>
                      </a:lnTo>
                      <a:lnTo>
                        <a:pt x="1" y="1072"/>
                      </a:lnTo>
                      <a:lnTo>
                        <a:pt x="1" y="1071"/>
                      </a:lnTo>
                      <a:lnTo>
                        <a:pt x="2" y="1071"/>
                      </a:lnTo>
                      <a:lnTo>
                        <a:pt x="3" y="1070"/>
                      </a:lnTo>
                      <a:lnTo>
                        <a:pt x="6" y="1071"/>
                      </a:lnTo>
                      <a:lnTo>
                        <a:pt x="7" y="1071"/>
                      </a:lnTo>
                      <a:lnTo>
                        <a:pt x="7" y="1072"/>
                      </a:lnTo>
                      <a:lnTo>
                        <a:pt x="8" y="1073"/>
                      </a:lnTo>
                      <a:close/>
                      <a:moveTo>
                        <a:pt x="8" y="1124"/>
                      </a:moveTo>
                      <a:lnTo>
                        <a:pt x="8" y="1147"/>
                      </a:lnTo>
                      <a:lnTo>
                        <a:pt x="7" y="1148"/>
                      </a:lnTo>
                      <a:lnTo>
                        <a:pt x="7" y="1149"/>
                      </a:lnTo>
                      <a:lnTo>
                        <a:pt x="6" y="1150"/>
                      </a:lnTo>
                      <a:lnTo>
                        <a:pt x="3" y="1150"/>
                      </a:lnTo>
                      <a:lnTo>
                        <a:pt x="2" y="1150"/>
                      </a:lnTo>
                      <a:lnTo>
                        <a:pt x="1" y="1149"/>
                      </a:lnTo>
                      <a:lnTo>
                        <a:pt x="1" y="1148"/>
                      </a:lnTo>
                      <a:lnTo>
                        <a:pt x="0" y="1147"/>
                      </a:lnTo>
                      <a:lnTo>
                        <a:pt x="0" y="1124"/>
                      </a:lnTo>
                      <a:lnTo>
                        <a:pt x="1" y="1123"/>
                      </a:lnTo>
                      <a:lnTo>
                        <a:pt x="1" y="1122"/>
                      </a:lnTo>
                      <a:lnTo>
                        <a:pt x="2" y="1121"/>
                      </a:lnTo>
                      <a:lnTo>
                        <a:pt x="3" y="1121"/>
                      </a:lnTo>
                      <a:lnTo>
                        <a:pt x="6" y="1121"/>
                      </a:lnTo>
                      <a:lnTo>
                        <a:pt x="7" y="1122"/>
                      </a:lnTo>
                      <a:lnTo>
                        <a:pt x="7" y="1123"/>
                      </a:lnTo>
                      <a:lnTo>
                        <a:pt x="8" y="112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2" name="Line 261"/>
                <p:cNvSpPr>
                  <a:spLocks noChangeShapeType="1"/>
                </p:cNvSpPr>
                <p:nvPr/>
              </p:nvSpPr>
              <p:spPr bwMode="auto">
                <a:xfrm>
                  <a:off x="5478" y="2226"/>
                  <a:ext cx="1" cy="1171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273" name="Freeform 262"/>
                <p:cNvSpPr>
                  <a:spLocks noEditPoints="1"/>
                </p:cNvSpPr>
                <p:nvPr/>
              </p:nvSpPr>
              <p:spPr bwMode="auto">
                <a:xfrm>
                  <a:off x="3778" y="2616"/>
                  <a:ext cx="39" cy="1172"/>
                </a:xfrm>
                <a:custGeom>
                  <a:avLst/>
                  <a:gdLst>
                    <a:gd name="T0" fmla="*/ 29 w 39"/>
                    <a:gd name="T1" fmla="*/ 49 h 1172"/>
                    <a:gd name="T2" fmla="*/ 29 w 39"/>
                    <a:gd name="T3" fmla="*/ 1172 h 1172"/>
                    <a:gd name="T4" fmla="*/ 9 w 39"/>
                    <a:gd name="T5" fmla="*/ 1172 h 1172"/>
                    <a:gd name="T6" fmla="*/ 9 w 39"/>
                    <a:gd name="T7" fmla="*/ 49 h 1172"/>
                    <a:gd name="T8" fmla="*/ 29 w 39"/>
                    <a:gd name="T9" fmla="*/ 49 h 1172"/>
                    <a:gd name="T10" fmla="*/ 0 w 39"/>
                    <a:gd name="T11" fmla="*/ 59 h 1172"/>
                    <a:gd name="T12" fmla="*/ 19 w 39"/>
                    <a:gd name="T13" fmla="*/ 0 h 1172"/>
                    <a:gd name="T14" fmla="*/ 39 w 39"/>
                    <a:gd name="T15" fmla="*/ 59 h 1172"/>
                    <a:gd name="T16" fmla="*/ 0 w 39"/>
                    <a:gd name="T17" fmla="*/ 59 h 117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39" h="1172">
                      <a:moveTo>
                        <a:pt x="29" y="49"/>
                      </a:moveTo>
                      <a:lnTo>
                        <a:pt x="29" y="1172"/>
                      </a:lnTo>
                      <a:lnTo>
                        <a:pt x="9" y="1172"/>
                      </a:lnTo>
                      <a:lnTo>
                        <a:pt x="9" y="49"/>
                      </a:lnTo>
                      <a:lnTo>
                        <a:pt x="29" y="49"/>
                      </a:lnTo>
                      <a:close/>
                      <a:moveTo>
                        <a:pt x="0" y="59"/>
                      </a:moveTo>
                      <a:lnTo>
                        <a:pt x="19" y="0"/>
                      </a:lnTo>
                      <a:lnTo>
                        <a:pt x="39" y="59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4" name="Line 263"/>
                <p:cNvSpPr>
                  <a:spLocks noChangeShapeType="1"/>
                </p:cNvSpPr>
                <p:nvPr/>
              </p:nvSpPr>
              <p:spPr bwMode="auto">
                <a:xfrm flipV="1">
                  <a:off x="4981" y="3397"/>
                  <a:ext cx="482" cy="364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275" name="Freeform 264"/>
                <p:cNvSpPr>
                  <a:spLocks noEditPoints="1"/>
                </p:cNvSpPr>
                <p:nvPr/>
              </p:nvSpPr>
              <p:spPr bwMode="auto">
                <a:xfrm>
                  <a:off x="3797" y="3399"/>
                  <a:ext cx="489" cy="372"/>
                </a:xfrm>
                <a:custGeom>
                  <a:avLst/>
                  <a:gdLst>
                    <a:gd name="T0" fmla="*/ 0 w 489"/>
                    <a:gd name="T1" fmla="*/ 357 h 372"/>
                    <a:gd name="T2" fmla="*/ 445 w 489"/>
                    <a:gd name="T3" fmla="*/ 21 h 372"/>
                    <a:gd name="T4" fmla="*/ 456 w 489"/>
                    <a:gd name="T5" fmla="*/ 38 h 372"/>
                    <a:gd name="T6" fmla="*/ 11 w 489"/>
                    <a:gd name="T7" fmla="*/ 372 h 372"/>
                    <a:gd name="T8" fmla="*/ 0 w 489"/>
                    <a:gd name="T9" fmla="*/ 357 h 372"/>
                    <a:gd name="T10" fmla="*/ 431 w 489"/>
                    <a:gd name="T11" fmla="*/ 20 h 372"/>
                    <a:gd name="T12" fmla="*/ 489 w 489"/>
                    <a:gd name="T13" fmla="*/ 0 h 372"/>
                    <a:gd name="T14" fmla="*/ 454 w 489"/>
                    <a:gd name="T15" fmla="*/ 51 h 372"/>
                    <a:gd name="T16" fmla="*/ 431 w 489"/>
                    <a:gd name="T17" fmla="*/ 20 h 37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489" h="372">
                      <a:moveTo>
                        <a:pt x="0" y="357"/>
                      </a:moveTo>
                      <a:lnTo>
                        <a:pt x="445" y="21"/>
                      </a:lnTo>
                      <a:lnTo>
                        <a:pt x="456" y="38"/>
                      </a:lnTo>
                      <a:lnTo>
                        <a:pt x="11" y="372"/>
                      </a:lnTo>
                      <a:lnTo>
                        <a:pt x="0" y="357"/>
                      </a:lnTo>
                      <a:close/>
                      <a:moveTo>
                        <a:pt x="431" y="20"/>
                      </a:moveTo>
                      <a:lnTo>
                        <a:pt x="489" y="0"/>
                      </a:lnTo>
                      <a:lnTo>
                        <a:pt x="454" y="51"/>
                      </a:lnTo>
                      <a:lnTo>
                        <a:pt x="431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6" name="Line 265"/>
                <p:cNvSpPr>
                  <a:spLocks noChangeShapeType="1"/>
                </p:cNvSpPr>
                <p:nvPr/>
              </p:nvSpPr>
              <p:spPr bwMode="auto">
                <a:xfrm flipV="1">
                  <a:off x="4976" y="2240"/>
                  <a:ext cx="484" cy="365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277" name="Line 266"/>
                <p:cNvSpPr>
                  <a:spLocks noChangeShapeType="1"/>
                </p:cNvSpPr>
                <p:nvPr/>
              </p:nvSpPr>
              <p:spPr bwMode="auto">
                <a:xfrm flipV="1">
                  <a:off x="3798" y="2232"/>
                  <a:ext cx="483" cy="363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278" name="Freeform 267"/>
                <p:cNvSpPr/>
                <p:nvPr/>
              </p:nvSpPr>
              <p:spPr bwMode="auto">
                <a:xfrm>
                  <a:off x="5456" y="2210"/>
                  <a:ext cx="40" cy="40"/>
                </a:xfrm>
                <a:custGeom>
                  <a:avLst/>
                  <a:gdLst>
                    <a:gd name="T0" fmla="*/ 20 w 40"/>
                    <a:gd name="T1" fmla="*/ 0 h 40"/>
                    <a:gd name="T2" fmla="*/ 17 w 40"/>
                    <a:gd name="T3" fmla="*/ 1 h 40"/>
                    <a:gd name="T4" fmla="*/ 12 w 40"/>
                    <a:gd name="T5" fmla="*/ 2 h 40"/>
                    <a:gd name="T6" fmla="*/ 10 w 40"/>
                    <a:gd name="T7" fmla="*/ 3 h 40"/>
                    <a:gd name="T8" fmla="*/ 6 w 40"/>
                    <a:gd name="T9" fmla="*/ 5 h 40"/>
                    <a:gd name="T10" fmla="*/ 4 w 40"/>
                    <a:gd name="T11" fmla="*/ 9 h 40"/>
                    <a:gd name="T12" fmla="*/ 3 w 40"/>
                    <a:gd name="T13" fmla="*/ 12 h 40"/>
                    <a:gd name="T14" fmla="*/ 1 w 40"/>
                    <a:gd name="T15" fmla="*/ 16 h 40"/>
                    <a:gd name="T16" fmla="*/ 0 w 40"/>
                    <a:gd name="T17" fmla="*/ 21 h 40"/>
                    <a:gd name="T18" fmla="*/ 1 w 40"/>
                    <a:gd name="T19" fmla="*/ 24 h 40"/>
                    <a:gd name="T20" fmla="*/ 3 w 40"/>
                    <a:gd name="T21" fmla="*/ 28 h 40"/>
                    <a:gd name="T22" fmla="*/ 4 w 40"/>
                    <a:gd name="T23" fmla="*/ 31 h 40"/>
                    <a:gd name="T24" fmla="*/ 6 w 40"/>
                    <a:gd name="T25" fmla="*/ 35 h 40"/>
                    <a:gd name="T26" fmla="*/ 10 w 40"/>
                    <a:gd name="T27" fmla="*/ 37 h 40"/>
                    <a:gd name="T28" fmla="*/ 12 w 40"/>
                    <a:gd name="T29" fmla="*/ 38 h 40"/>
                    <a:gd name="T30" fmla="*/ 17 w 40"/>
                    <a:gd name="T31" fmla="*/ 39 h 40"/>
                    <a:gd name="T32" fmla="*/ 20 w 40"/>
                    <a:gd name="T33" fmla="*/ 40 h 40"/>
                    <a:gd name="T34" fmla="*/ 24 w 40"/>
                    <a:gd name="T35" fmla="*/ 39 h 40"/>
                    <a:gd name="T36" fmla="*/ 27 w 40"/>
                    <a:gd name="T37" fmla="*/ 38 h 40"/>
                    <a:gd name="T38" fmla="*/ 31 w 40"/>
                    <a:gd name="T39" fmla="*/ 37 h 40"/>
                    <a:gd name="T40" fmla="*/ 34 w 40"/>
                    <a:gd name="T41" fmla="*/ 35 h 40"/>
                    <a:gd name="T42" fmla="*/ 36 w 40"/>
                    <a:gd name="T43" fmla="*/ 31 h 40"/>
                    <a:gd name="T44" fmla="*/ 38 w 40"/>
                    <a:gd name="T45" fmla="*/ 28 h 40"/>
                    <a:gd name="T46" fmla="*/ 39 w 40"/>
                    <a:gd name="T47" fmla="*/ 24 h 40"/>
                    <a:gd name="T48" fmla="*/ 40 w 40"/>
                    <a:gd name="T49" fmla="*/ 21 h 40"/>
                    <a:gd name="T50" fmla="*/ 39 w 40"/>
                    <a:gd name="T51" fmla="*/ 16 h 40"/>
                    <a:gd name="T52" fmla="*/ 38 w 40"/>
                    <a:gd name="T53" fmla="*/ 12 h 40"/>
                    <a:gd name="T54" fmla="*/ 36 w 40"/>
                    <a:gd name="T55" fmla="*/ 9 h 40"/>
                    <a:gd name="T56" fmla="*/ 34 w 40"/>
                    <a:gd name="T57" fmla="*/ 5 h 40"/>
                    <a:gd name="T58" fmla="*/ 31 w 40"/>
                    <a:gd name="T59" fmla="*/ 3 h 40"/>
                    <a:gd name="T60" fmla="*/ 27 w 40"/>
                    <a:gd name="T61" fmla="*/ 2 h 40"/>
                    <a:gd name="T62" fmla="*/ 24 w 40"/>
                    <a:gd name="T63" fmla="*/ 1 h 40"/>
                    <a:gd name="T64" fmla="*/ 20 w 40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40">
                      <a:moveTo>
                        <a:pt x="20" y="0"/>
                      </a:moveTo>
                      <a:lnTo>
                        <a:pt x="17" y="1"/>
                      </a:lnTo>
                      <a:lnTo>
                        <a:pt x="12" y="2"/>
                      </a:lnTo>
                      <a:lnTo>
                        <a:pt x="10" y="3"/>
                      </a:lnTo>
                      <a:lnTo>
                        <a:pt x="6" y="5"/>
                      </a:lnTo>
                      <a:lnTo>
                        <a:pt x="4" y="9"/>
                      </a:lnTo>
                      <a:lnTo>
                        <a:pt x="3" y="12"/>
                      </a:lnTo>
                      <a:lnTo>
                        <a:pt x="1" y="16"/>
                      </a:lnTo>
                      <a:lnTo>
                        <a:pt x="0" y="21"/>
                      </a:lnTo>
                      <a:lnTo>
                        <a:pt x="1" y="24"/>
                      </a:lnTo>
                      <a:lnTo>
                        <a:pt x="3" y="28"/>
                      </a:lnTo>
                      <a:lnTo>
                        <a:pt x="4" y="31"/>
                      </a:lnTo>
                      <a:lnTo>
                        <a:pt x="6" y="35"/>
                      </a:lnTo>
                      <a:lnTo>
                        <a:pt x="10" y="37"/>
                      </a:lnTo>
                      <a:lnTo>
                        <a:pt x="12" y="38"/>
                      </a:lnTo>
                      <a:lnTo>
                        <a:pt x="17" y="39"/>
                      </a:lnTo>
                      <a:lnTo>
                        <a:pt x="20" y="40"/>
                      </a:lnTo>
                      <a:lnTo>
                        <a:pt x="24" y="39"/>
                      </a:lnTo>
                      <a:lnTo>
                        <a:pt x="27" y="38"/>
                      </a:lnTo>
                      <a:lnTo>
                        <a:pt x="31" y="37"/>
                      </a:lnTo>
                      <a:lnTo>
                        <a:pt x="34" y="35"/>
                      </a:lnTo>
                      <a:lnTo>
                        <a:pt x="36" y="31"/>
                      </a:lnTo>
                      <a:lnTo>
                        <a:pt x="38" y="28"/>
                      </a:lnTo>
                      <a:lnTo>
                        <a:pt x="39" y="24"/>
                      </a:lnTo>
                      <a:lnTo>
                        <a:pt x="40" y="21"/>
                      </a:lnTo>
                      <a:lnTo>
                        <a:pt x="39" y="16"/>
                      </a:lnTo>
                      <a:lnTo>
                        <a:pt x="38" y="12"/>
                      </a:lnTo>
                      <a:lnTo>
                        <a:pt x="36" y="9"/>
                      </a:lnTo>
                      <a:lnTo>
                        <a:pt x="34" y="5"/>
                      </a:lnTo>
                      <a:lnTo>
                        <a:pt x="31" y="3"/>
                      </a:lnTo>
                      <a:lnTo>
                        <a:pt x="27" y="2"/>
                      </a:lnTo>
                      <a:lnTo>
                        <a:pt x="24" y="1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9" name="Freeform 268"/>
                <p:cNvSpPr/>
                <p:nvPr/>
              </p:nvSpPr>
              <p:spPr bwMode="auto">
                <a:xfrm>
                  <a:off x="5456" y="2210"/>
                  <a:ext cx="40" cy="40"/>
                </a:xfrm>
                <a:custGeom>
                  <a:avLst/>
                  <a:gdLst>
                    <a:gd name="T0" fmla="*/ 20 w 40"/>
                    <a:gd name="T1" fmla="*/ 0 h 40"/>
                    <a:gd name="T2" fmla="*/ 17 w 40"/>
                    <a:gd name="T3" fmla="*/ 1 h 40"/>
                    <a:gd name="T4" fmla="*/ 12 w 40"/>
                    <a:gd name="T5" fmla="*/ 2 h 40"/>
                    <a:gd name="T6" fmla="*/ 10 w 40"/>
                    <a:gd name="T7" fmla="*/ 3 h 40"/>
                    <a:gd name="T8" fmla="*/ 6 w 40"/>
                    <a:gd name="T9" fmla="*/ 5 h 40"/>
                    <a:gd name="T10" fmla="*/ 4 w 40"/>
                    <a:gd name="T11" fmla="*/ 9 h 40"/>
                    <a:gd name="T12" fmla="*/ 3 w 40"/>
                    <a:gd name="T13" fmla="*/ 12 h 40"/>
                    <a:gd name="T14" fmla="*/ 1 w 40"/>
                    <a:gd name="T15" fmla="*/ 16 h 40"/>
                    <a:gd name="T16" fmla="*/ 0 w 40"/>
                    <a:gd name="T17" fmla="*/ 21 h 40"/>
                    <a:gd name="T18" fmla="*/ 1 w 40"/>
                    <a:gd name="T19" fmla="*/ 24 h 40"/>
                    <a:gd name="T20" fmla="*/ 3 w 40"/>
                    <a:gd name="T21" fmla="*/ 28 h 40"/>
                    <a:gd name="T22" fmla="*/ 4 w 40"/>
                    <a:gd name="T23" fmla="*/ 31 h 40"/>
                    <a:gd name="T24" fmla="*/ 6 w 40"/>
                    <a:gd name="T25" fmla="*/ 35 h 40"/>
                    <a:gd name="T26" fmla="*/ 10 w 40"/>
                    <a:gd name="T27" fmla="*/ 37 h 40"/>
                    <a:gd name="T28" fmla="*/ 12 w 40"/>
                    <a:gd name="T29" fmla="*/ 38 h 40"/>
                    <a:gd name="T30" fmla="*/ 17 w 40"/>
                    <a:gd name="T31" fmla="*/ 39 h 40"/>
                    <a:gd name="T32" fmla="*/ 20 w 40"/>
                    <a:gd name="T33" fmla="*/ 40 h 40"/>
                    <a:gd name="T34" fmla="*/ 24 w 40"/>
                    <a:gd name="T35" fmla="*/ 39 h 40"/>
                    <a:gd name="T36" fmla="*/ 27 w 40"/>
                    <a:gd name="T37" fmla="*/ 38 h 40"/>
                    <a:gd name="T38" fmla="*/ 31 w 40"/>
                    <a:gd name="T39" fmla="*/ 37 h 40"/>
                    <a:gd name="T40" fmla="*/ 34 w 40"/>
                    <a:gd name="T41" fmla="*/ 35 h 40"/>
                    <a:gd name="T42" fmla="*/ 36 w 40"/>
                    <a:gd name="T43" fmla="*/ 31 h 40"/>
                    <a:gd name="T44" fmla="*/ 38 w 40"/>
                    <a:gd name="T45" fmla="*/ 28 h 40"/>
                    <a:gd name="T46" fmla="*/ 39 w 40"/>
                    <a:gd name="T47" fmla="*/ 24 h 40"/>
                    <a:gd name="T48" fmla="*/ 40 w 40"/>
                    <a:gd name="T49" fmla="*/ 21 h 40"/>
                    <a:gd name="T50" fmla="*/ 39 w 40"/>
                    <a:gd name="T51" fmla="*/ 16 h 40"/>
                    <a:gd name="T52" fmla="*/ 38 w 40"/>
                    <a:gd name="T53" fmla="*/ 12 h 40"/>
                    <a:gd name="T54" fmla="*/ 36 w 40"/>
                    <a:gd name="T55" fmla="*/ 9 h 40"/>
                    <a:gd name="T56" fmla="*/ 34 w 40"/>
                    <a:gd name="T57" fmla="*/ 5 h 40"/>
                    <a:gd name="T58" fmla="*/ 31 w 40"/>
                    <a:gd name="T59" fmla="*/ 3 h 40"/>
                    <a:gd name="T60" fmla="*/ 27 w 40"/>
                    <a:gd name="T61" fmla="*/ 2 h 40"/>
                    <a:gd name="T62" fmla="*/ 24 w 40"/>
                    <a:gd name="T63" fmla="*/ 1 h 40"/>
                    <a:gd name="T64" fmla="*/ 20 w 40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40">
                      <a:moveTo>
                        <a:pt x="20" y="0"/>
                      </a:moveTo>
                      <a:lnTo>
                        <a:pt x="17" y="1"/>
                      </a:lnTo>
                      <a:lnTo>
                        <a:pt x="12" y="2"/>
                      </a:lnTo>
                      <a:lnTo>
                        <a:pt x="10" y="3"/>
                      </a:lnTo>
                      <a:lnTo>
                        <a:pt x="6" y="5"/>
                      </a:lnTo>
                      <a:lnTo>
                        <a:pt x="4" y="9"/>
                      </a:lnTo>
                      <a:lnTo>
                        <a:pt x="3" y="12"/>
                      </a:lnTo>
                      <a:lnTo>
                        <a:pt x="1" y="16"/>
                      </a:lnTo>
                      <a:lnTo>
                        <a:pt x="0" y="21"/>
                      </a:lnTo>
                      <a:lnTo>
                        <a:pt x="1" y="24"/>
                      </a:lnTo>
                      <a:lnTo>
                        <a:pt x="3" y="28"/>
                      </a:lnTo>
                      <a:lnTo>
                        <a:pt x="4" y="31"/>
                      </a:lnTo>
                      <a:lnTo>
                        <a:pt x="6" y="35"/>
                      </a:lnTo>
                      <a:lnTo>
                        <a:pt x="10" y="37"/>
                      </a:lnTo>
                      <a:lnTo>
                        <a:pt x="12" y="38"/>
                      </a:lnTo>
                      <a:lnTo>
                        <a:pt x="17" y="39"/>
                      </a:lnTo>
                      <a:lnTo>
                        <a:pt x="20" y="40"/>
                      </a:lnTo>
                      <a:lnTo>
                        <a:pt x="24" y="39"/>
                      </a:lnTo>
                      <a:lnTo>
                        <a:pt x="27" y="38"/>
                      </a:lnTo>
                      <a:lnTo>
                        <a:pt x="31" y="37"/>
                      </a:lnTo>
                      <a:lnTo>
                        <a:pt x="34" y="35"/>
                      </a:lnTo>
                      <a:lnTo>
                        <a:pt x="36" y="31"/>
                      </a:lnTo>
                      <a:lnTo>
                        <a:pt x="38" y="28"/>
                      </a:lnTo>
                      <a:lnTo>
                        <a:pt x="39" y="24"/>
                      </a:lnTo>
                      <a:lnTo>
                        <a:pt x="40" y="21"/>
                      </a:lnTo>
                      <a:lnTo>
                        <a:pt x="39" y="16"/>
                      </a:lnTo>
                      <a:lnTo>
                        <a:pt x="38" y="12"/>
                      </a:lnTo>
                      <a:lnTo>
                        <a:pt x="36" y="9"/>
                      </a:lnTo>
                      <a:lnTo>
                        <a:pt x="34" y="5"/>
                      </a:lnTo>
                      <a:lnTo>
                        <a:pt x="31" y="3"/>
                      </a:lnTo>
                      <a:lnTo>
                        <a:pt x="27" y="2"/>
                      </a:lnTo>
                      <a:lnTo>
                        <a:pt x="24" y="1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0" name="Freeform 269"/>
                <p:cNvSpPr/>
                <p:nvPr/>
              </p:nvSpPr>
              <p:spPr bwMode="auto">
                <a:xfrm>
                  <a:off x="4271" y="3369"/>
                  <a:ext cx="38" cy="40"/>
                </a:xfrm>
                <a:custGeom>
                  <a:avLst/>
                  <a:gdLst>
                    <a:gd name="T0" fmla="*/ 18 w 38"/>
                    <a:gd name="T1" fmla="*/ 0 h 40"/>
                    <a:gd name="T2" fmla="*/ 15 w 38"/>
                    <a:gd name="T3" fmla="*/ 0 h 40"/>
                    <a:gd name="T4" fmla="*/ 11 w 38"/>
                    <a:gd name="T5" fmla="*/ 1 h 40"/>
                    <a:gd name="T6" fmla="*/ 8 w 38"/>
                    <a:gd name="T7" fmla="*/ 4 h 40"/>
                    <a:gd name="T8" fmla="*/ 4 w 38"/>
                    <a:gd name="T9" fmla="*/ 6 h 40"/>
                    <a:gd name="T10" fmla="*/ 2 w 38"/>
                    <a:gd name="T11" fmla="*/ 9 h 40"/>
                    <a:gd name="T12" fmla="*/ 1 w 38"/>
                    <a:gd name="T13" fmla="*/ 13 h 40"/>
                    <a:gd name="T14" fmla="*/ 0 w 38"/>
                    <a:gd name="T15" fmla="*/ 16 h 40"/>
                    <a:gd name="T16" fmla="*/ 0 w 38"/>
                    <a:gd name="T17" fmla="*/ 20 h 40"/>
                    <a:gd name="T18" fmla="*/ 0 w 38"/>
                    <a:gd name="T19" fmla="*/ 25 h 40"/>
                    <a:gd name="T20" fmla="*/ 1 w 38"/>
                    <a:gd name="T21" fmla="*/ 28 h 40"/>
                    <a:gd name="T22" fmla="*/ 2 w 38"/>
                    <a:gd name="T23" fmla="*/ 32 h 40"/>
                    <a:gd name="T24" fmla="*/ 4 w 38"/>
                    <a:gd name="T25" fmla="*/ 34 h 40"/>
                    <a:gd name="T26" fmla="*/ 8 w 38"/>
                    <a:gd name="T27" fmla="*/ 36 h 40"/>
                    <a:gd name="T28" fmla="*/ 11 w 38"/>
                    <a:gd name="T29" fmla="*/ 39 h 40"/>
                    <a:gd name="T30" fmla="*/ 15 w 38"/>
                    <a:gd name="T31" fmla="*/ 40 h 40"/>
                    <a:gd name="T32" fmla="*/ 18 w 38"/>
                    <a:gd name="T33" fmla="*/ 40 h 40"/>
                    <a:gd name="T34" fmla="*/ 23 w 38"/>
                    <a:gd name="T35" fmla="*/ 40 h 40"/>
                    <a:gd name="T36" fmla="*/ 27 w 38"/>
                    <a:gd name="T37" fmla="*/ 39 h 40"/>
                    <a:gd name="T38" fmla="*/ 29 w 38"/>
                    <a:gd name="T39" fmla="*/ 36 h 40"/>
                    <a:gd name="T40" fmla="*/ 32 w 38"/>
                    <a:gd name="T41" fmla="*/ 34 h 40"/>
                    <a:gd name="T42" fmla="*/ 35 w 38"/>
                    <a:gd name="T43" fmla="*/ 32 h 40"/>
                    <a:gd name="T44" fmla="*/ 37 w 38"/>
                    <a:gd name="T45" fmla="*/ 28 h 40"/>
                    <a:gd name="T46" fmla="*/ 38 w 38"/>
                    <a:gd name="T47" fmla="*/ 25 h 40"/>
                    <a:gd name="T48" fmla="*/ 38 w 38"/>
                    <a:gd name="T49" fmla="*/ 20 h 40"/>
                    <a:gd name="T50" fmla="*/ 38 w 38"/>
                    <a:gd name="T51" fmla="*/ 16 h 40"/>
                    <a:gd name="T52" fmla="*/ 37 w 38"/>
                    <a:gd name="T53" fmla="*/ 13 h 40"/>
                    <a:gd name="T54" fmla="*/ 35 w 38"/>
                    <a:gd name="T55" fmla="*/ 9 h 40"/>
                    <a:gd name="T56" fmla="*/ 32 w 38"/>
                    <a:gd name="T57" fmla="*/ 6 h 40"/>
                    <a:gd name="T58" fmla="*/ 29 w 38"/>
                    <a:gd name="T59" fmla="*/ 4 h 40"/>
                    <a:gd name="T60" fmla="*/ 27 w 38"/>
                    <a:gd name="T61" fmla="*/ 1 h 40"/>
                    <a:gd name="T62" fmla="*/ 23 w 38"/>
                    <a:gd name="T63" fmla="*/ 0 h 40"/>
                    <a:gd name="T64" fmla="*/ 18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8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4"/>
                      </a:lnTo>
                      <a:lnTo>
                        <a:pt x="4" y="6"/>
                      </a:lnTo>
                      <a:lnTo>
                        <a:pt x="2" y="9"/>
                      </a:lnTo>
                      <a:lnTo>
                        <a:pt x="1" y="13"/>
                      </a:lnTo>
                      <a:lnTo>
                        <a:pt x="0" y="16"/>
                      </a:lnTo>
                      <a:lnTo>
                        <a:pt x="0" y="20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2" y="32"/>
                      </a:lnTo>
                      <a:lnTo>
                        <a:pt x="4" y="34"/>
                      </a:lnTo>
                      <a:lnTo>
                        <a:pt x="8" y="36"/>
                      </a:lnTo>
                      <a:lnTo>
                        <a:pt x="11" y="39"/>
                      </a:lnTo>
                      <a:lnTo>
                        <a:pt x="15" y="40"/>
                      </a:lnTo>
                      <a:lnTo>
                        <a:pt x="18" y="40"/>
                      </a:lnTo>
                      <a:lnTo>
                        <a:pt x="23" y="40"/>
                      </a:lnTo>
                      <a:lnTo>
                        <a:pt x="27" y="39"/>
                      </a:lnTo>
                      <a:lnTo>
                        <a:pt x="29" y="36"/>
                      </a:lnTo>
                      <a:lnTo>
                        <a:pt x="32" y="34"/>
                      </a:lnTo>
                      <a:lnTo>
                        <a:pt x="35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0"/>
                      </a:lnTo>
                      <a:lnTo>
                        <a:pt x="38" y="16"/>
                      </a:lnTo>
                      <a:lnTo>
                        <a:pt x="37" y="13"/>
                      </a:lnTo>
                      <a:lnTo>
                        <a:pt x="35" y="9"/>
                      </a:lnTo>
                      <a:lnTo>
                        <a:pt x="32" y="6"/>
                      </a:lnTo>
                      <a:lnTo>
                        <a:pt x="29" y="4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1" name="Freeform 270"/>
                <p:cNvSpPr/>
                <p:nvPr/>
              </p:nvSpPr>
              <p:spPr bwMode="auto">
                <a:xfrm>
                  <a:off x="4271" y="3369"/>
                  <a:ext cx="38" cy="40"/>
                </a:xfrm>
                <a:custGeom>
                  <a:avLst/>
                  <a:gdLst>
                    <a:gd name="T0" fmla="*/ 18 w 38"/>
                    <a:gd name="T1" fmla="*/ 0 h 40"/>
                    <a:gd name="T2" fmla="*/ 15 w 38"/>
                    <a:gd name="T3" fmla="*/ 0 h 40"/>
                    <a:gd name="T4" fmla="*/ 11 w 38"/>
                    <a:gd name="T5" fmla="*/ 1 h 40"/>
                    <a:gd name="T6" fmla="*/ 8 w 38"/>
                    <a:gd name="T7" fmla="*/ 4 h 40"/>
                    <a:gd name="T8" fmla="*/ 4 w 38"/>
                    <a:gd name="T9" fmla="*/ 6 h 40"/>
                    <a:gd name="T10" fmla="*/ 2 w 38"/>
                    <a:gd name="T11" fmla="*/ 9 h 40"/>
                    <a:gd name="T12" fmla="*/ 1 w 38"/>
                    <a:gd name="T13" fmla="*/ 13 h 40"/>
                    <a:gd name="T14" fmla="*/ 0 w 38"/>
                    <a:gd name="T15" fmla="*/ 16 h 40"/>
                    <a:gd name="T16" fmla="*/ 0 w 38"/>
                    <a:gd name="T17" fmla="*/ 20 h 40"/>
                    <a:gd name="T18" fmla="*/ 0 w 38"/>
                    <a:gd name="T19" fmla="*/ 25 h 40"/>
                    <a:gd name="T20" fmla="*/ 1 w 38"/>
                    <a:gd name="T21" fmla="*/ 28 h 40"/>
                    <a:gd name="T22" fmla="*/ 2 w 38"/>
                    <a:gd name="T23" fmla="*/ 32 h 40"/>
                    <a:gd name="T24" fmla="*/ 4 w 38"/>
                    <a:gd name="T25" fmla="*/ 34 h 40"/>
                    <a:gd name="T26" fmla="*/ 8 w 38"/>
                    <a:gd name="T27" fmla="*/ 36 h 40"/>
                    <a:gd name="T28" fmla="*/ 11 w 38"/>
                    <a:gd name="T29" fmla="*/ 39 h 40"/>
                    <a:gd name="T30" fmla="*/ 15 w 38"/>
                    <a:gd name="T31" fmla="*/ 40 h 40"/>
                    <a:gd name="T32" fmla="*/ 18 w 38"/>
                    <a:gd name="T33" fmla="*/ 40 h 40"/>
                    <a:gd name="T34" fmla="*/ 23 w 38"/>
                    <a:gd name="T35" fmla="*/ 40 h 40"/>
                    <a:gd name="T36" fmla="*/ 27 w 38"/>
                    <a:gd name="T37" fmla="*/ 39 h 40"/>
                    <a:gd name="T38" fmla="*/ 29 w 38"/>
                    <a:gd name="T39" fmla="*/ 36 h 40"/>
                    <a:gd name="T40" fmla="*/ 32 w 38"/>
                    <a:gd name="T41" fmla="*/ 34 h 40"/>
                    <a:gd name="T42" fmla="*/ 35 w 38"/>
                    <a:gd name="T43" fmla="*/ 32 h 40"/>
                    <a:gd name="T44" fmla="*/ 37 w 38"/>
                    <a:gd name="T45" fmla="*/ 28 h 40"/>
                    <a:gd name="T46" fmla="*/ 38 w 38"/>
                    <a:gd name="T47" fmla="*/ 25 h 40"/>
                    <a:gd name="T48" fmla="*/ 38 w 38"/>
                    <a:gd name="T49" fmla="*/ 20 h 40"/>
                    <a:gd name="T50" fmla="*/ 38 w 38"/>
                    <a:gd name="T51" fmla="*/ 16 h 40"/>
                    <a:gd name="T52" fmla="*/ 37 w 38"/>
                    <a:gd name="T53" fmla="*/ 13 h 40"/>
                    <a:gd name="T54" fmla="*/ 35 w 38"/>
                    <a:gd name="T55" fmla="*/ 9 h 40"/>
                    <a:gd name="T56" fmla="*/ 32 w 38"/>
                    <a:gd name="T57" fmla="*/ 6 h 40"/>
                    <a:gd name="T58" fmla="*/ 29 w 38"/>
                    <a:gd name="T59" fmla="*/ 4 h 40"/>
                    <a:gd name="T60" fmla="*/ 27 w 38"/>
                    <a:gd name="T61" fmla="*/ 1 h 40"/>
                    <a:gd name="T62" fmla="*/ 23 w 38"/>
                    <a:gd name="T63" fmla="*/ 0 h 40"/>
                    <a:gd name="T64" fmla="*/ 18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8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4"/>
                      </a:lnTo>
                      <a:lnTo>
                        <a:pt x="4" y="6"/>
                      </a:lnTo>
                      <a:lnTo>
                        <a:pt x="2" y="9"/>
                      </a:lnTo>
                      <a:lnTo>
                        <a:pt x="1" y="13"/>
                      </a:lnTo>
                      <a:lnTo>
                        <a:pt x="0" y="16"/>
                      </a:lnTo>
                      <a:lnTo>
                        <a:pt x="0" y="20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2" y="32"/>
                      </a:lnTo>
                      <a:lnTo>
                        <a:pt x="4" y="34"/>
                      </a:lnTo>
                      <a:lnTo>
                        <a:pt x="8" y="36"/>
                      </a:lnTo>
                      <a:lnTo>
                        <a:pt x="11" y="39"/>
                      </a:lnTo>
                      <a:lnTo>
                        <a:pt x="15" y="40"/>
                      </a:lnTo>
                      <a:lnTo>
                        <a:pt x="18" y="40"/>
                      </a:lnTo>
                      <a:lnTo>
                        <a:pt x="23" y="40"/>
                      </a:lnTo>
                      <a:lnTo>
                        <a:pt x="27" y="39"/>
                      </a:lnTo>
                      <a:lnTo>
                        <a:pt x="29" y="36"/>
                      </a:lnTo>
                      <a:lnTo>
                        <a:pt x="32" y="34"/>
                      </a:lnTo>
                      <a:lnTo>
                        <a:pt x="35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0"/>
                      </a:lnTo>
                      <a:lnTo>
                        <a:pt x="38" y="16"/>
                      </a:lnTo>
                      <a:lnTo>
                        <a:pt x="37" y="13"/>
                      </a:lnTo>
                      <a:lnTo>
                        <a:pt x="35" y="9"/>
                      </a:lnTo>
                      <a:lnTo>
                        <a:pt x="32" y="6"/>
                      </a:lnTo>
                      <a:lnTo>
                        <a:pt x="29" y="4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18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2" name="Freeform 271"/>
                <p:cNvSpPr/>
                <p:nvPr/>
              </p:nvSpPr>
              <p:spPr bwMode="auto">
                <a:xfrm>
                  <a:off x="5456" y="3369"/>
                  <a:ext cx="40" cy="40"/>
                </a:xfrm>
                <a:custGeom>
                  <a:avLst/>
                  <a:gdLst>
                    <a:gd name="T0" fmla="*/ 20 w 40"/>
                    <a:gd name="T1" fmla="*/ 0 h 40"/>
                    <a:gd name="T2" fmla="*/ 17 w 40"/>
                    <a:gd name="T3" fmla="*/ 0 h 40"/>
                    <a:gd name="T4" fmla="*/ 12 w 40"/>
                    <a:gd name="T5" fmla="*/ 1 h 40"/>
                    <a:gd name="T6" fmla="*/ 10 w 40"/>
                    <a:gd name="T7" fmla="*/ 4 h 40"/>
                    <a:gd name="T8" fmla="*/ 6 w 40"/>
                    <a:gd name="T9" fmla="*/ 6 h 40"/>
                    <a:gd name="T10" fmla="*/ 4 w 40"/>
                    <a:gd name="T11" fmla="*/ 9 h 40"/>
                    <a:gd name="T12" fmla="*/ 3 w 40"/>
                    <a:gd name="T13" fmla="*/ 13 h 40"/>
                    <a:gd name="T14" fmla="*/ 1 w 40"/>
                    <a:gd name="T15" fmla="*/ 16 h 40"/>
                    <a:gd name="T16" fmla="*/ 0 w 40"/>
                    <a:gd name="T17" fmla="*/ 20 h 40"/>
                    <a:gd name="T18" fmla="*/ 1 w 40"/>
                    <a:gd name="T19" fmla="*/ 25 h 40"/>
                    <a:gd name="T20" fmla="*/ 3 w 40"/>
                    <a:gd name="T21" fmla="*/ 28 h 40"/>
                    <a:gd name="T22" fmla="*/ 4 w 40"/>
                    <a:gd name="T23" fmla="*/ 32 h 40"/>
                    <a:gd name="T24" fmla="*/ 6 w 40"/>
                    <a:gd name="T25" fmla="*/ 34 h 40"/>
                    <a:gd name="T26" fmla="*/ 10 w 40"/>
                    <a:gd name="T27" fmla="*/ 36 h 40"/>
                    <a:gd name="T28" fmla="*/ 12 w 40"/>
                    <a:gd name="T29" fmla="*/ 39 h 40"/>
                    <a:gd name="T30" fmla="*/ 17 w 40"/>
                    <a:gd name="T31" fmla="*/ 40 h 40"/>
                    <a:gd name="T32" fmla="*/ 20 w 40"/>
                    <a:gd name="T33" fmla="*/ 40 h 40"/>
                    <a:gd name="T34" fmla="*/ 24 w 40"/>
                    <a:gd name="T35" fmla="*/ 40 h 40"/>
                    <a:gd name="T36" fmla="*/ 27 w 40"/>
                    <a:gd name="T37" fmla="*/ 39 h 40"/>
                    <a:gd name="T38" fmla="*/ 31 w 40"/>
                    <a:gd name="T39" fmla="*/ 36 h 40"/>
                    <a:gd name="T40" fmla="*/ 34 w 40"/>
                    <a:gd name="T41" fmla="*/ 34 h 40"/>
                    <a:gd name="T42" fmla="*/ 36 w 40"/>
                    <a:gd name="T43" fmla="*/ 32 h 40"/>
                    <a:gd name="T44" fmla="*/ 38 w 40"/>
                    <a:gd name="T45" fmla="*/ 28 h 40"/>
                    <a:gd name="T46" fmla="*/ 39 w 40"/>
                    <a:gd name="T47" fmla="*/ 25 h 40"/>
                    <a:gd name="T48" fmla="*/ 40 w 40"/>
                    <a:gd name="T49" fmla="*/ 20 h 40"/>
                    <a:gd name="T50" fmla="*/ 39 w 40"/>
                    <a:gd name="T51" fmla="*/ 16 h 40"/>
                    <a:gd name="T52" fmla="*/ 38 w 40"/>
                    <a:gd name="T53" fmla="*/ 13 h 40"/>
                    <a:gd name="T54" fmla="*/ 36 w 40"/>
                    <a:gd name="T55" fmla="*/ 9 h 40"/>
                    <a:gd name="T56" fmla="*/ 34 w 40"/>
                    <a:gd name="T57" fmla="*/ 6 h 40"/>
                    <a:gd name="T58" fmla="*/ 31 w 40"/>
                    <a:gd name="T59" fmla="*/ 4 h 40"/>
                    <a:gd name="T60" fmla="*/ 27 w 40"/>
                    <a:gd name="T61" fmla="*/ 1 h 40"/>
                    <a:gd name="T62" fmla="*/ 24 w 40"/>
                    <a:gd name="T63" fmla="*/ 0 h 40"/>
                    <a:gd name="T64" fmla="*/ 20 w 40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40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2" y="1"/>
                      </a:lnTo>
                      <a:lnTo>
                        <a:pt x="10" y="4"/>
                      </a:lnTo>
                      <a:lnTo>
                        <a:pt x="6" y="6"/>
                      </a:lnTo>
                      <a:lnTo>
                        <a:pt x="4" y="9"/>
                      </a:lnTo>
                      <a:lnTo>
                        <a:pt x="3" y="13"/>
                      </a:lnTo>
                      <a:lnTo>
                        <a:pt x="1" y="16"/>
                      </a:lnTo>
                      <a:lnTo>
                        <a:pt x="0" y="20"/>
                      </a:lnTo>
                      <a:lnTo>
                        <a:pt x="1" y="25"/>
                      </a:lnTo>
                      <a:lnTo>
                        <a:pt x="3" y="28"/>
                      </a:lnTo>
                      <a:lnTo>
                        <a:pt x="4" y="32"/>
                      </a:lnTo>
                      <a:lnTo>
                        <a:pt x="6" y="34"/>
                      </a:lnTo>
                      <a:lnTo>
                        <a:pt x="10" y="36"/>
                      </a:lnTo>
                      <a:lnTo>
                        <a:pt x="12" y="39"/>
                      </a:lnTo>
                      <a:lnTo>
                        <a:pt x="17" y="40"/>
                      </a:lnTo>
                      <a:lnTo>
                        <a:pt x="20" y="40"/>
                      </a:lnTo>
                      <a:lnTo>
                        <a:pt x="24" y="40"/>
                      </a:lnTo>
                      <a:lnTo>
                        <a:pt x="27" y="39"/>
                      </a:lnTo>
                      <a:lnTo>
                        <a:pt x="31" y="36"/>
                      </a:lnTo>
                      <a:lnTo>
                        <a:pt x="34" y="34"/>
                      </a:lnTo>
                      <a:lnTo>
                        <a:pt x="36" y="32"/>
                      </a:lnTo>
                      <a:lnTo>
                        <a:pt x="38" y="28"/>
                      </a:lnTo>
                      <a:lnTo>
                        <a:pt x="39" y="25"/>
                      </a:lnTo>
                      <a:lnTo>
                        <a:pt x="40" y="20"/>
                      </a:lnTo>
                      <a:lnTo>
                        <a:pt x="39" y="16"/>
                      </a:lnTo>
                      <a:lnTo>
                        <a:pt x="38" y="13"/>
                      </a:lnTo>
                      <a:lnTo>
                        <a:pt x="36" y="9"/>
                      </a:lnTo>
                      <a:lnTo>
                        <a:pt x="34" y="6"/>
                      </a:lnTo>
                      <a:lnTo>
                        <a:pt x="31" y="4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3" name="Freeform 272"/>
                <p:cNvSpPr/>
                <p:nvPr/>
              </p:nvSpPr>
              <p:spPr bwMode="auto">
                <a:xfrm>
                  <a:off x="5456" y="3369"/>
                  <a:ext cx="40" cy="40"/>
                </a:xfrm>
                <a:custGeom>
                  <a:avLst/>
                  <a:gdLst>
                    <a:gd name="T0" fmla="*/ 20 w 40"/>
                    <a:gd name="T1" fmla="*/ 0 h 40"/>
                    <a:gd name="T2" fmla="*/ 17 w 40"/>
                    <a:gd name="T3" fmla="*/ 0 h 40"/>
                    <a:gd name="T4" fmla="*/ 12 w 40"/>
                    <a:gd name="T5" fmla="*/ 1 h 40"/>
                    <a:gd name="T6" fmla="*/ 10 w 40"/>
                    <a:gd name="T7" fmla="*/ 4 h 40"/>
                    <a:gd name="T8" fmla="*/ 6 w 40"/>
                    <a:gd name="T9" fmla="*/ 6 h 40"/>
                    <a:gd name="T10" fmla="*/ 4 w 40"/>
                    <a:gd name="T11" fmla="*/ 9 h 40"/>
                    <a:gd name="T12" fmla="*/ 3 w 40"/>
                    <a:gd name="T13" fmla="*/ 13 h 40"/>
                    <a:gd name="T14" fmla="*/ 1 w 40"/>
                    <a:gd name="T15" fmla="*/ 16 h 40"/>
                    <a:gd name="T16" fmla="*/ 0 w 40"/>
                    <a:gd name="T17" fmla="*/ 20 h 40"/>
                    <a:gd name="T18" fmla="*/ 1 w 40"/>
                    <a:gd name="T19" fmla="*/ 25 h 40"/>
                    <a:gd name="T20" fmla="*/ 3 w 40"/>
                    <a:gd name="T21" fmla="*/ 28 h 40"/>
                    <a:gd name="T22" fmla="*/ 4 w 40"/>
                    <a:gd name="T23" fmla="*/ 32 h 40"/>
                    <a:gd name="T24" fmla="*/ 6 w 40"/>
                    <a:gd name="T25" fmla="*/ 34 h 40"/>
                    <a:gd name="T26" fmla="*/ 10 w 40"/>
                    <a:gd name="T27" fmla="*/ 36 h 40"/>
                    <a:gd name="T28" fmla="*/ 12 w 40"/>
                    <a:gd name="T29" fmla="*/ 39 h 40"/>
                    <a:gd name="T30" fmla="*/ 17 w 40"/>
                    <a:gd name="T31" fmla="*/ 40 h 40"/>
                    <a:gd name="T32" fmla="*/ 20 w 40"/>
                    <a:gd name="T33" fmla="*/ 40 h 40"/>
                    <a:gd name="T34" fmla="*/ 24 w 40"/>
                    <a:gd name="T35" fmla="*/ 40 h 40"/>
                    <a:gd name="T36" fmla="*/ 27 w 40"/>
                    <a:gd name="T37" fmla="*/ 39 h 40"/>
                    <a:gd name="T38" fmla="*/ 31 w 40"/>
                    <a:gd name="T39" fmla="*/ 36 h 40"/>
                    <a:gd name="T40" fmla="*/ 34 w 40"/>
                    <a:gd name="T41" fmla="*/ 34 h 40"/>
                    <a:gd name="T42" fmla="*/ 36 w 40"/>
                    <a:gd name="T43" fmla="*/ 32 h 40"/>
                    <a:gd name="T44" fmla="*/ 38 w 40"/>
                    <a:gd name="T45" fmla="*/ 28 h 40"/>
                    <a:gd name="T46" fmla="*/ 39 w 40"/>
                    <a:gd name="T47" fmla="*/ 25 h 40"/>
                    <a:gd name="T48" fmla="*/ 40 w 40"/>
                    <a:gd name="T49" fmla="*/ 20 h 40"/>
                    <a:gd name="T50" fmla="*/ 39 w 40"/>
                    <a:gd name="T51" fmla="*/ 16 h 40"/>
                    <a:gd name="T52" fmla="*/ 38 w 40"/>
                    <a:gd name="T53" fmla="*/ 13 h 40"/>
                    <a:gd name="T54" fmla="*/ 36 w 40"/>
                    <a:gd name="T55" fmla="*/ 9 h 40"/>
                    <a:gd name="T56" fmla="*/ 34 w 40"/>
                    <a:gd name="T57" fmla="*/ 6 h 40"/>
                    <a:gd name="T58" fmla="*/ 31 w 40"/>
                    <a:gd name="T59" fmla="*/ 4 h 40"/>
                    <a:gd name="T60" fmla="*/ 27 w 40"/>
                    <a:gd name="T61" fmla="*/ 1 h 40"/>
                    <a:gd name="T62" fmla="*/ 24 w 40"/>
                    <a:gd name="T63" fmla="*/ 0 h 40"/>
                    <a:gd name="T64" fmla="*/ 20 w 40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40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2" y="1"/>
                      </a:lnTo>
                      <a:lnTo>
                        <a:pt x="10" y="4"/>
                      </a:lnTo>
                      <a:lnTo>
                        <a:pt x="6" y="6"/>
                      </a:lnTo>
                      <a:lnTo>
                        <a:pt x="4" y="9"/>
                      </a:lnTo>
                      <a:lnTo>
                        <a:pt x="3" y="13"/>
                      </a:lnTo>
                      <a:lnTo>
                        <a:pt x="1" y="16"/>
                      </a:lnTo>
                      <a:lnTo>
                        <a:pt x="0" y="20"/>
                      </a:lnTo>
                      <a:lnTo>
                        <a:pt x="1" y="25"/>
                      </a:lnTo>
                      <a:lnTo>
                        <a:pt x="3" y="28"/>
                      </a:lnTo>
                      <a:lnTo>
                        <a:pt x="4" y="32"/>
                      </a:lnTo>
                      <a:lnTo>
                        <a:pt x="6" y="34"/>
                      </a:lnTo>
                      <a:lnTo>
                        <a:pt x="10" y="36"/>
                      </a:lnTo>
                      <a:lnTo>
                        <a:pt x="12" y="39"/>
                      </a:lnTo>
                      <a:lnTo>
                        <a:pt x="17" y="40"/>
                      </a:lnTo>
                      <a:lnTo>
                        <a:pt x="20" y="40"/>
                      </a:lnTo>
                      <a:lnTo>
                        <a:pt x="24" y="40"/>
                      </a:lnTo>
                      <a:lnTo>
                        <a:pt x="27" y="39"/>
                      </a:lnTo>
                      <a:lnTo>
                        <a:pt x="31" y="36"/>
                      </a:lnTo>
                      <a:lnTo>
                        <a:pt x="34" y="34"/>
                      </a:lnTo>
                      <a:lnTo>
                        <a:pt x="36" y="32"/>
                      </a:lnTo>
                      <a:lnTo>
                        <a:pt x="38" y="28"/>
                      </a:lnTo>
                      <a:lnTo>
                        <a:pt x="39" y="25"/>
                      </a:lnTo>
                      <a:lnTo>
                        <a:pt x="40" y="20"/>
                      </a:lnTo>
                      <a:lnTo>
                        <a:pt x="39" y="16"/>
                      </a:lnTo>
                      <a:lnTo>
                        <a:pt x="38" y="13"/>
                      </a:lnTo>
                      <a:lnTo>
                        <a:pt x="36" y="9"/>
                      </a:lnTo>
                      <a:lnTo>
                        <a:pt x="34" y="6"/>
                      </a:lnTo>
                      <a:lnTo>
                        <a:pt x="31" y="4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4" name="Freeform 273"/>
                <p:cNvSpPr/>
                <p:nvPr/>
              </p:nvSpPr>
              <p:spPr bwMode="auto">
                <a:xfrm>
                  <a:off x="4940" y="3757"/>
                  <a:ext cx="39" cy="41"/>
                </a:xfrm>
                <a:custGeom>
                  <a:avLst/>
                  <a:gdLst>
                    <a:gd name="T0" fmla="*/ 19 w 39"/>
                    <a:gd name="T1" fmla="*/ 0 h 41"/>
                    <a:gd name="T2" fmla="*/ 16 w 39"/>
                    <a:gd name="T3" fmla="*/ 1 h 41"/>
                    <a:gd name="T4" fmla="*/ 12 w 39"/>
                    <a:gd name="T5" fmla="*/ 3 h 41"/>
                    <a:gd name="T6" fmla="*/ 9 w 39"/>
                    <a:gd name="T7" fmla="*/ 4 h 41"/>
                    <a:gd name="T8" fmla="*/ 5 w 39"/>
                    <a:gd name="T9" fmla="*/ 6 h 41"/>
                    <a:gd name="T10" fmla="*/ 3 w 39"/>
                    <a:gd name="T11" fmla="*/ 10 h 41"/>
                    <a:gd name="T12" fmla="*/ 2 w 39"/>
                    <a:gd name="T13" fmla="*/ 13 h 41"/>
                    <a:gd name="T14" fmla="*/ 0 w 39"/>
                    <a:gd name="T15" fmla="*/ 17 h 41"/>
                    <a:gd name="T16" fmla="*/ 0 w 39"/>
                    <a:gd name="T17" fmla="*/ 21 h 41"/>
                    <a:gd name="T18" fmla="*/ 0 w 39"/>
                    <a:gd name="T19" fmla="*/ 25 h 41"/>
                    <a:gd name="T20" fmla="*/ 2 w 39"/>
                    <a:gd name="T21" fmla="*/ 28 h 41"/>
                    <a:gd name="T22" fmla="*/ 3 w 39"/>
                    <a:gd name="T23" fmla="*/ 32 h 41"/>
                    <a:gd name="T24" fmla="*/ 5 w 39"/>
                    <a:gd name="T25" fmla="*/ 35 h 41"/>
                    <a:gd name="T26" fmla="*/ 9 w 39"/>
                    <a:gd name="T27" fmla="*/ 38 h 41"/>
                    <a:gd name="T28" fmla="*/ 12 w 39"/>
                    <a:gd name="T29" fmla="*/ 39 h 41"/>
                    <a:gd name="T30" fmla="*/ 16 w 39"/>
                    <a:gd name="T31" fmla="*/ 40 h 41"/>
                    <a:gd name="T32" fmla="*/ 19 w 39"/>
                    <a:gd name="T33" fmla="*/ 41 h 41"/>
                    <a:gd name="T34" fmla="*/ 24 w 39"/>
                    <a:gd name="T35" fmla="*/ 40 h 41"/>
                    <a:gd name="T36" fmla="*/ 27 w 39"/>
                    <a:gd name="T37" fmla="*/ 39 h 41"/>
                    <a:gd name="T38" fmla="*/ 31 w 39"/>
                    <a:gd name="T39" fmla="*/ 38 h 41"/>
                    <a:gd name="T40" fmla="*/ 33 w 39"/>
                    <a:gd name="T41" fmla="*/ 35 h 41"/>
                    <a:gd name="T42" fmla="*/ 35 w 39"/>
                    <a:gd name="T43" fmla="*/ 32 h 41"/>
                    <a:gd name="T44" fmla="*/ 38 w 39"/>
                    <a:gd name="T45" fmla="*/ 28 h 41"/>
                    <a:gd name="T46" fmla="*/ 39 w 39"/>
                    <a:gd name="T47" fmla="*/ 25 h 41"/>
                    <a:gd name="T48" fmla="*/ 39 w 39"/>
                    <a:gd name="T49" fmla="*/ 21 h 41"/>
                    <a:gd name="T50" fmla="*/ 39 w 39"/>
                    <a:gd name="T51" fmla="*/ 17 h 41"/>
                    <a:gd name="T52" fmla="*/ 38 w 39"/>
                    <a:gd name="T53" fmla="*/ 13 h 41"/>
                    <a:gd name="T54" fmla="*/ 35 w 39"/>
                    <a:gd name="T55" fmla="*/ 10 h 41"/>
                    <a:gd name="T56" fmla="*/ 33 w 39"/>
                    <a:gd name="T57" fmla="*/ 6 h 41"/>
                    <a:gd name="T58" fmla="*/ 31 w 39"/>
                    <a:gd name="T59" fmla="*/ 4 h 41"/>
                    <a:gd name="T60" fmla="*/ 27 w 39"/>
                    <a:gd name="T61" fmla="*/ 3 h 41"/>
                    <a:gd name="T62" fmla="*/ 24 w 39"/>
                    <a:gd name="T63" fmla="*/ 1 h 41"/>
                    <a:gd name="T64" fmla="*/ 19 w 39"/>
                    <a:gd name="T65" fmla="*/ 0 h 4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41">
                      <a:moveTo>
                        <a:pt x="19" y="0"/>
                      </a:moveTo>
                      <a:lnTo>
                        <a:pt x="16" y="1"/>
                      </a:lnTo>
                      <a:lnTo>
                        <a:pt x="12" y="3"/>
                      </a:lnTo>
                      <a:lnTo>
                        <a:pt x="9" y="4"/>
                      </a:lnTo>
                      <a:lnTo>
                        <a:pt x="5" y="6"/>
                      </a:lnTo>
                      <a:lnTo>
                        <a:pt x="3" y="10"/>
                      </a:lnTo>
                      <a:lnTo>
                        <a:pt x="2" y="13"/>
                      </a:lnTo>
                      <a:lnTo>
                        <a:pt x="0" y="17"/>
                      </a:lnTo>
                      <a:lnTo>
                        <a:pt x="0" y="21"/>
                      </a:lnTo>
                      <a:lnTo>
                        <a:pt x="0" y="25"/>
                      </a:lnTo>
                      <a:lnTo>
                        <a:pt x="2" y="28"/>
                      </a:lnTo>
                      <a:lnTo>
                        <a:pt x="3" y="32"/>
                      </a:lnTo>
                      <a:lnTo>
                        <a:pt x="5" y="35"/>
                      </a:lnTo>
                      <a:lnTo>
                        <a:pt x="9" y="38"/>
                      </a:lnTo>
                      <a:lnTo>
                        <a:pt x="12" y="39"/>
                      </a:lnTo>
                      <a:lnTo>
                        <a:pt x="16" y="40"/>
                      </a:lnTo>
                      <a:lnTo>
                        <a:pt x="19" y="41"/>
                      </a:lnTo>
                      <a:lnTo>
                        <a:pt x="24" y="40"/>
                      </a:lnTo>
                      <a:lnTo>
                        <a:pt x="27" y="39"/>
                      </a:lnTo>
                      <a:lnTo>
                        <a:pt x="31" y="38"/>
                      </a:lnTo>
                      <a:lnTo>
                        <a:pt x="33" y="35"/>
                      </a:lnTo>
                      <a:lnTo>
                        <a:pt x="35" y="32"/>
                      </a:lnTo>
                      <a:lnTo>
                        <a:pt x="38" y="28"/>
                      </a:lnTo>
                      <a:lnTo>
                        <a:pt x="39" y="25"/>
                      </a:lnTo>
                      <a:lnTo>
                        <a:pt x="39" y="21"/>
                      </a:lnTo>
                      <a:lnTo>
                        <a:pt x="39" y="17"/>
                      </a:lnTo>
                      <a:lnTo>
                        <a:pt x="38" y="13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1" y="4"/>
                      </a:lnTo>
                      <a:lnTo>
                        <a:pt x="27" y="3"/>
                      </a:lnTo>
                      <a:lnTo>
                        <a:pt x="24" y="1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5" name="Freeform 274"/>
                <p:cNvSpPr/>
                <p:nvPr/>
              </p:nvSpPr>
              <p:spPr bwMode="auto">
                <a:xfrm>
                  <a:off x="4940" y="3757"/>
                  <a:ext cx="39" cy="41"/>
                </a:xfrm>
                <a:custGeom>
                  <a:avLst/>
                  <a:gdLst>
                    <a:gd name="T0" fmla="*/ 19 w 39"/>
                    <a:gd name="T1" fmla="*/ 0 h 41"/>
                    <a:gd name="T2" fmla="*/ 16 w 39"/>
                    <a:gd name="T3" fmla="*/ 1 h 41"/>
                    <a:gd name="T4" fmla="*/ 12 w 39"/>
                    <a:gd name="T5" fmla="*/ 3 h 41"/>
                    <a:gd name="T6" fmla="*/ 9 w 39"/>
                    <a:gd name="T7" fmla="*/ 4 h 41"/>
                    <a:gd name="T8" fmla="*/ 5 w 39"/>
                    <a:gd name="T9" fmla="*/ 6 h 41"/>
                    <a:gd name="T10" fmla="*/ 3 w 39"/>
                    <a:gd name="T11" fmla="*/ 10 h 41"/>
                    <a:gd name="T12" fmla="*/ 2 w 39"/>
                    <a:gd name="T13" fmla="*/ 13 h 41"/>
                    <a:gd name="T14" fmla="*/ 0 w 39"/>
                    <a:gd name="T15" fmla="*/ 17 h 41"/>
                    <a:gd name="T16" fmla="*/ 0 w 39"/>
                    <a:gd name="T17" fmla="*/ 21 h 41"/>
                    <a:gd name="T18" fmla="*/ 0 w 39"/>
                    <a:gd name="T19" fmla="*/ 25 h 41"/>
                    <a:gd name="T20" fmla="*/ 2 w 39"/>
                    <a:gd name="T21" fmla="*/ 28 h 41"/>
                    <a:gd name="T22" fmla="*/ 3 w 39"/>
                    <a:gd name="T23" fmla="*/ 32 h 41"/>
                    <a:gd name="T24" fmla="*/ 5 w 39"/>
                    <a:gd name="T25" fmla="*/ 35 h 41"/>
                    <a:gd name="T26" fmla="*/ 9 w 39"/>
                    <a:gd name="T27" fmla="*/ 38 h 41"/>
                    <a:gd name="T28" fmla="*/ 12 w 39"/>
                    <a:gd name="T29" fmla="*/ 39 h 41"/>
                    <a:gd name="T30" fmla="*/ 16 w 39"/>
                    <a:gd name="T31" fmla="*/ 40 h 41"/>
                    <a:gd name="T32" fmla="*/ 19 w 39"/>
                    <a:gd name="T33" fmla="*/ 41 h 41"/>
                    <a:gd name="T34" fmla="*/ 24 w 39"/>
                    <a:gd name="T35" fmla="*/ 40 h 41"/>
                    <a:gd name="T36" fmla="*/ 27 w 39"/>
                    <a:gd name="T37" fmla="*/ 39 h 41"/>
                    <a:gd name="T38" fmla="*/ 31 w 39"/>
                    <a:gd name="T39" fmla="*/ 38 h 41"/>
                    <a:gd name="T40" fmla="*/ 33 w 39"/>
                    <a:gd name="T41" fmla="*/ 35 h 41"/>
                    <a:gd name="T42" fmla="*/ 35 w 39"/>
                    <a:gd name="T43" fmla="*/ 32 h 41"/>
                    <a:gd name="T44" fmla="*/ 38 w 39"/>
                    <a:gd name="T45" fmla="*/ 28 h 41"/>
                    <a:gd name="T46" fmla="*/ 39 w 39"/>
                    <a:gd name="T47" fmla="*/ 25 h 41"/>
                    <a:gd name="T48" fmla="*/ 39 w 39"/>
                    <a:gd name="T49" fmla="*/ 21 h 41"/>
                    <a:gd name="T50" fmla="*/ 39 w 39"/>
                    <a:gd name="T51" fmla="*/ 17 h 41"/>
                    <a:gd name="T52" fmla="*/ 38 w 39"/>
                    <a:gd name="T53" fmla="*/ 13 h 41"/>
                    <a:gd name="T54" fmla="*/ 35 w 39"/>
                    <a:gd name="T55" fmla="*/ 10 h 41"/>
                    <a:gd name="T56" fmla="*/ 33 w 39"/>
                    <a:gd name="T57" fmla="*/ 6 h 41"/>
                    <a:gd name="T58" fmla="*/ 31 w 39"/>
                    <a:gd name="T59" fmla="*/ 4 h 41"/>
                    <a:gd name="T60" fmla="*/ 27 w 39"/>
                    <a:gd name="T61" fmla="*/ 3 h 41"/>
                    <a:gd name="T62" fmla="*/ 24 w 39"/>
                    <a:gd name="T63" fmla="*/ 1 h 41"/>
                    <a:gd name="T64" fmla="*/ 19 w 39"/>
                    <a:gd name="T65" fmla="*/ 0 h 4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41">
                      <a:moveTo>
                        <a:pt x="19" y="0"/>
                      </a:moveTo>
                      <a:lnTo>
                        <a:pt x="16" y="1"/>
                      </a:lnTo>
                      <a:lnTo>
                        <a:pt x="12" y="3"/>
                      </a:lnTo>
                      <a:lnTo>
                        <a:pt x="9" y="4"/>
                      </a:lnTo>
                      <a:lnTo>
                        <a:pt x="5" y="6"/>
                      </a:lnTo>
                      <a:lnTo>
                        <a:pt x="3" y="10"/>
                      </a:lnTo>
                      <a:lnTo>
                        <a:pt x="2" y="13"/>
                      </a:lnTo>
                      <a:lnTo>
                        <a:pt x="0" y="17"/>
                      </a:lnTo>
                      <a:lnTo>
                        <a:pt x="0" y="21"/>
                      </a:lnTo>
                      <a:lnTo>
                        <a:pt x="0" y="25"/>
                      </a:lnTo>
                      <a:lnTo>
                        <a:pt x="2" y="28"/>
                      </a:lnTo>
                      <a:lnTo>
                        <a:pt x="3" y="32"/>
                      </a:lnTo>
                      <a:lnTo>
                        <a:pt x="5" y="35"/>
                      </a:lnTo>
                      <a:lnTo>
                        <a:pt x="9" y="38"/>
                      </a:lnTo>
                      <a:lnTo>
                        <a:pt x="12" y="39"/>
                      </a:lnTo>
                      <a:lnTo>
                        <a:pt x="16" y="40"/>
                      </a:lnTo>
                      <a:lnTo>
                        <a:pt x="19" y="41"/>
                      </a:lnTo>
                      <a:lnTo>
                        <a:pt x="24" y="40"/>
                      </a:lnTo>
                      <a:lnTo>
                        <a:pt x="27" y="39"/>
                      </a:lnTo>
                      <a:lnTo>
                        <a:pt x="31" y="38"/>
                      </a:lnTo>
                      <a:lnTo>
                        <a:pt x="33" y="35"/>
                      </a:lnTo>
                      <a:lnTo>
                        <a:pt x="35" y="32"/>
                      </a:lnTo>
                      <a:lnTo>
                        <a:pt x="38" y="28"/>
                      </a:lnTo>
                      <a:lnTo>
                        <a:pt x="39" y="25"/>
                      </a:lnTo>
                      <a:lnTo>
                        <a:pt x="39" y="21"/>
                      </a:lnTo>
                      <a:lnTo>
                        <a:pt x="39" y="17"/>
                      </a:lnTo>
                      <a:lnTo>
                        <a:pt x="38" y="13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1" y="4"/>
                      </a:lnTo>
                      <a:lnTo>
                        <a:pt x="27" y="3"/>
                      </a:lnTo>
                      <a:lnTo>
                        <a:pt x="24" y="1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6" name="Freeform 275"/>
                <p:cNvSpPr/>
                <p:nvPr/>
              </p:nvSpPr>
              <p:spPr bwMode="auto">
                <a:xfrm>
                  <a:off x="3777" y="2590"/>
                  <a:ext cx="38" cy="40"/>
                </a:xfrm>
                <a:custGeom>
                  <a:avLst/>
                  <a:gdLst>
                    <a:gd name="T0" fmla="*/ 19 w 38"/>
                    <a:gd name="T1" fmla="*/ 0 h 40"/>
                    <a:gd name="T2" fmla="*/ 15 w 38"/>
                    <a:gd name="T3" fmla="*/ 1 h 40"/>
                    <a:gd name="T4" fmla="*/ 12 w 38"/>
                    <a:gd name="T5" fmla="*/ 2 h 40"/>
                    <a:gd name="T6" fmla="*/ 8 w 38"/>
                    <a:gd name="T7" fmla="*/ 3 h 40"/>
                    <a:gd name="T8" fmla="*/ 5 w 38"/>
                    <a:gd name="T9" fmla="*/ 5 h 40"/>
                    <a:gd name="T10" fmla="*/ 2 w 38"/>
                    <a:gd name="T11" fmla="*/ 9 h 40"/>
                    <a:gd name="T12" fmla="*/ 1 w 38"/>
                    <a:gd name="T13" fmla="*/ 12 h 40"/>
                    <a:gd name="T14" fmla="*/ 0 w 38"/>
                    <a:gd name="T15" fmla="*/ 16 h 40"/>
                    <a:gd name="T16" fmla="*/ 0 w 38"/>
                    <a:gd name="T17" fmla="*/ 19 h 40"/>
                    <a:gd name="T18" fmla="*/ 0 w 38"/>
                    <a:gd name="T19" fmla="*/ 24 h 40"/>
                    <a:gd name="T20" fmla="*/ 1 w 38"/>
                    <a:gd name="T21" fmla="*/ 28 h 40"/>
                    <a:gd name="T22" fmla="*/ 2 w 38"/>
                    <a:gd name="T23" fmla="*/ 31 h 40"/>
                    <a:gd name="T24" fmla="*/ 5 w 38"/>
                    <a:gd name="T25" fmla="*/ 35 h 40"/>
                    <a:gd name="T26" fmla="*/ 8 w 38"/>
                    <a:gd name="T27" fmla="*/ 37 h 40"/>
                    <a:gd name="T28" fmla="*/ 12 w 38"/>
                    <a:gd name="T29" fmla="*/ 38 h 40"/>
                    <a:gd name="T30" fmla="*/ 15 w 38"/>
                    <a:gd name="T31" fmla="*/ 39 h 40"/>
                    <a:gd name="T32" fmla="*/ 19 w 38"/>
                    <a:gd name="T33" fmla="*/ 40 h 40"/>
                    <a:gd name="T34" fmla="*/ 23 w 38"/>
                    <a:gd name="T35" fmla="*/ 39 h 40"/>
                    <a:gd name="T36" fmla="*/ 27 w 38"/>
                    <a:gd name="T37" fmla="*/ 38 h 40"/>
                    <a:gd name="T38" fmla="*/ 30 w 38"/>
                    <a:gd name="T39" fmla="*/ 37 h 40"/>
                    <a:gd name="T40" fmla="*/ 33 w 38"/>
                    <a:gd name="T41" fmla="*/ 35 h 40"/>
                    <a:gd name="T42" fmla="*/ 35 w 38"/>
                    <a:gd name="T43" fmla="*/ 31 h 40"/>
                    <a:gd name="T44" fmla="*/ 37 w 38"/>
                    <a:gd name="T45" fmla="*/ 28 h 40"/>
                    <a:gd name="T46" fmla="*/ 38 w 38"/>
                    <a:gd name="T47" fmla="*/ 24 h 40"/>
                    <a:gd name="T48" fmla="*/ 38 w 38"/>
                    <a:gd name="T49" fmla="*/ 19 h 40"/>
                    <a:gd name="T50" fmla="*/ 38 w 38"/>
                    <a:gd name="T51" fmla="*/ 16 h 40"/>
                    <a:gd name="T52" fmla="*/ 37 w 38"/>
                    <a:gd name="T53" fmla="*/ 12 h 40"/>
                    <a:gd name="T54" fmla="*/ 35 w 38"/>
                    <a:gd name="T55" fmla="*/ 9 h 40"/>
                    <a:gd name="T56" fmla="*/ 33 w 38"/>
                    <a:gd name="T57" fmla="*/ 5 h 40"/>
                    <a:gd name="T58" fmla="*/ 30 w 38"/>
                    <a:gd name="T59" fmla="*/ 3 h 40"/>
                    <a:gd name="T60" fmla="*/ 27 w 38"/>
                    <a:gd name="T61" fmla="*/ 2 h 40"/>
                    <a:gd name="T62" fmla="*/ 23 w 38"/>
                    <a:gd name="T63" fmla="*/ 1 h 40"/>
                    <a:gd name="T64" fmla="*/ 19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9" y="0"/>
                      </a:moveTo>
                      <a:lnTo>
                        <a:pt x="15" y="1"/>
                      </a:lnTo>
                      <a:lnTo>
                        <a:pt x="12" y="2"/>
                      </a:lnTo>
                      <a:lnTo>
                        <a:pt x="8" y="3"/>
                      </a:lnTo>
                      <a:lnTo>
                        <a:pt x="5" y="5"/>
                      </a:lnTo>
                      <a:lnTo>
                        <a:pt x="2" y="9"/>
                      </a:lnTo>
                      <a:lnTo>
                        <a:pt x="1" y="12"/>
                      </a:lnTo>
                      <a:lnTo>
                        <a:pt x="0" y="16"/>
                      </a:lnTo>
                      <a:lnTo>
                        <a:pt x="0" y="19"/>
                      </a:lnTo>
                      <a:lnTo>
                        <a:pt x="0" y="24"/>
                      </a:lnTo>
                      <a:lnTo>
                        <a:pt x="1" y="28"/>
                      </a:lnTo>
                      <a:lnTo>
                        <a:pt x="2" y="31"/>
                      </a:lnTo>
                      <a:lnTo>
                        <a:pt x="5" y="35"/>
                      </a:lnTo>
                      <a:lnTo>
                        <a:pt x="8" y="37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40"/>
                      </a:lnTo>
                      <a:lnTo>
                        <a:pt x="23" y="39"/>
                      </a:lnTo>
                      <a:lnTo>
                        <a:pt x="27" y="38"/>
                      </a:lnTo>
                      <a:lnTo>
                        <a:pt x="30" y="37"/>
                      </a:lnTo>
                      <a:lnTo>
                        <a:pt x="33" y="35"/>
                      </a:lnTo>
                      <a:lnTo>
                        <a:pt x="35" y="31"/>
                      </a:lnTo>
                      <a:lnTo>
                        <a:pt x="37" y="28"/>
                      </a:lnTo>
                      <a:lnTo>
                        <a:pt x="38" y="24"/>
                      </a:lnTo>
                      <a:lnTo>
                        <a:pt x="38" y="19"/>
                      </a:lnTo>
                      <a:lnTo>
                        <a:pt x="38" y="16"/>
                      </a:lnTo>
                      <a:lnTo>
                        <a:pt x="37" y="12"/>
                      </a:lnTo>
                      <a:lnTo>
                        <a:pt x="35" y="9"/>
                      </a:lnTo>
                      <a:lnTo>
                        <a:pt x="33" y="5"/>
                      </a:lnTo>
                      <a:lnTo>
                        <a:pt x="30" y="3"/>
                      </a:lnTo>
                      <a:lnTo>
                        <a:pt x="27" y="2"/>
                      </a:lnTo>
                      <a:lnTo>
                        <a:pt x="23" y="1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7" name="Freeform 276"/>
                <p:cNvSpPr/>
                <p:nvPr/>
              </p:nvSpPr>
              <p:spPr bwMode="auto">
                <a:xfrm>
                  <a:off x="3777" y="2590"/>
                  <a:ext cx="38" cy="40"/>
                </a:xfrm>
                <a:custGeom>
                  <a:avLst/>
                  <a:gdLst>
                    <a:gd name="T0" fmla="*/ 19 w 38"/>
                    <a:gd name="T1" fmla="*/ 0 h 40"/>
                    <a:gd name="T2" fmla="*/ 15 w 38"/>
                    <a:gd name="T3" fmla="*/ 1 h 40"/>
                    <a:gd name="T4" fmla="*/ 12 w 38"/>
                    <a:gd name="T5" fmla="*/ 2 h 40"/>
                    <a:gd name="T6" fmla="*/ 8 w 38"/>
                    <a:gd name="T7" fmla="*/ 3 h 40"/>
                    <a:gd name="T8" fmla="*/ 5 w 38"/>
                    <a:gd name="T9" fmla="*/ 5 h 40"/>
                    <a:gd name="T10" fmla="*/ 2 w 38"/>
                    <a:gd name="T11" fmla="*/ 9 h 40"/>
                    <a:gd name="T12" fmla="*/ 1 w 38"/>
                    <a:gd name="T13" fmla="*/ 12 h 40"/>
                    <a:gd name="T14" fmla="*/ 0 w 38"/>
                    <a:gd name="T15" fmla="*/ 16 h 40"/>
                    <a:gd name="T16" fmla="*/ 0 w 38"/>
                    <a:gd name="T17" fmla="*/ 19 h 40"/>
                    <a:gd name="T18" fmla="*/ 0 w 38"/>
                    <a:gd name="T19" fmla="*/ 24 h 40"/>
                    <a:gd name="T20" fmla="*/ 1 w 38"/>
                    <a:gd name="T21" fmla="*/ 28 h 40"/>
                    <a:gd name="T22" fmla="*/ 2 w 38"/>
                    <a:gd name="T23" fmla="*/ 31 h 40"/>
                    <a:gd name="T24" fmla="*/ 5 w 38"/>
                    <a:gd name="T25" fmla="*/ 35 h 40"/>
                    <a:gd name="T26" fmla="*/ 8 w 38"/>
                    <a:gd name="T27" fmla="*/ 37 h 40"/>
                    <a:gd name="T28" fmla="*/ 12 w 38"/>
                    <a:gd name="T29" fmla="*/ 38 h 40"/>
                    <a:gd name="T30" fmla="*/ 15 w 38"/>
                    <a:gd name="T31" fmla="*/ 39 h 40"/>
                    <a:gd name="T32" fmla="*/ 19 w 38"/>
                    <a:gd name="T33" fmla="*/ 40 h 40"/>
                    <a:gd name="T34" fmla="*/ 23 w 38"/>
                    <a:gd name="T35" fmla="*/ 39 h 40"/>
                    <a:gd name="T36" fmla="*/ 27 w 38"/>
                    <a:gd name="T37" fmla="*/ 38 h 40"/>
                    <a:gd name="T38" fmla="*/ 30 w 38"/>
                    <a:gd name="T39" fmla="*/ 37 h 40"/>
                    <a:gd name="T40" fmla="*/ 33 w 38"/>
                    <a:gd name="T41" fmla="*/ 35 h 40"/>
                    <a:gd name="T42" fmla="*/ 35 w 38"/>
                    <a:gd name="T43" fmla="*/ 31 h 40"/>
                    <a:gd name="T44" fmla="*/ 37 w 38"/>
                    <a:gd name="T45" fmla="*/ 28 h 40"/>
                    <a:gd name="T46" fmla="*/ 38 w 38"/>
                    <a:gd name="T47" fmla="*/ 24 h 40"/>
                    <a:gd name="T48" fmla="*/ 38 w 38"/>
                    <a:gd name="T49" fmla="*/ 19 h 40"/>
                    <a:gd name="T50" fmla="*/ 38 w 38"/>
                    <a:gd name="T51" fmla="*/ 16 h 40"/>
                    <a:gd name="T52" fmla="*/ 37 w 38"/>
                    <a:gd name="T53" fmla="*/ 12 h 40"/>
                    <a:gd name="T54" fmla="*/ 35 w 38"/>
                    <a:gd name="T55" fmla="*/ 9 h 40"/>
                    <a:gd name="T56" fmla="*/ 33 w 38"/>
                    <a:gd name="T57" fmla="*/ 5 h 40"/>
                    <a:gd name="T58" fmla="*/ 30 w 38"/>
                    <a:gd name="T59" fmla="*/ 3 h 40"/>
                    <a:gd name="T60" fmla="*/ 27 w 38"/>
                    <a:gd name="T61" fmla="*/ 2 h 40"/>
                    <a:gd name="T62" fmla="*/ 23 w 38"/>
                    <a:gd name="T63" fmla="*/ 1 h 40"/>
                    <a:gd name="T64" fmla="*/ 19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9" y="0"/>
                      </a:moveTo>
                      <a:lnTo>
                        <a:pt x="15" y="1"/>
                      </a:lnTo>
                      <a:lnTo>
                        <a:pt x="12" y="2"/>
                      </a:lnTo>
                      <a:lnTo>
                        <a:pt x="8" y="3"/>
                      </a:lnTo>
                      <a:lnTo>
                        <a:pt x="5" y="5"/>
                      </a:lnTo>
                      <a:lnTo>
                        <a:pt x="2" y="9"/>
                      </a:lnTo>
                      <a:lnTo>
                        <a:pt x="1" y="12"/>
                      </a:lnTo>
                      <a:lnTo>
                        <a:pt x="0" y="16"/>
                      </a:lnTo>
                      <a:lnTo>
                        <a:pt x="0" y="19"/>
                      </a:lnTo>
                      <a:lnTo>
                        <a:pt x="0" y="24"/>
                      </a:lnTo>
                      <a:lnTo>
                        <a:pt x="1" y="28"/>
                      </a:lnTo>
                      <a:lnTo>
                        <a:pt x="2" y="31"/>
                      </a:lnTo>
                      <a:lnTo>
                        <a:pt x="5" y="35"/>
                      </a:lnTo>
                      <a:lnTo>
                        <a:pt x="8" y="37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40"/>
                      </a:lnTo>
                      <a:lnTo>
                        <a:pt x="23" y="39"/>
                      </a:lnTo>
                      <a:lnTo>
                        <a:pt x="27" y="38"/>
                      </a:lnTo>
                      <a:lnTo>
                        <a:pt x="30" y="37"/>
                      </a:lnTo>
                      <a:lnTo>
                        <a:pt x="33" y="35"/>
                      </a:lnTo>
                      <a:lnTo>
                        <a:pt x="35" y="31"/>
                      </a:lnTo>
                      <a:lnTo>
                        <a:pt x="37" y="28"/>
                      </a:lnTo>
                      <a:lnTo>
                        <a:pt x="38" y="24"/>
                      </a:lnTo>
                      <a:lnTo>
                        <a:pt x="38" y="19"/>
                      </a:lnTo>
                      <a:lnTo>
                        <a:pt x="38" y="16"/>
                      </a:lnTo>
                      <a:lnTo>
                        <a:pt x="37" y="12"/>
                      </a:lnTo>
                      <a:lnTo>
                        <a:pt x="35" y="9"/>
                      </a:lnTo>
                      <a:lnTo>
                        <a:pt x="33" y="5"/>
                      </a:lnTo>
                      <a:lnTo>
                        <a:pt x="30" y="3"/>
                      </a:lnTo>
                      <a:lnTo>
                        <a:pt x="27" y="2"/>
                      </a:lnTo>
                      <a:lnTo>
                        <a:pt x="23" y="1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8" name="Freeform 277"/>
                <p:cNvSpPr/>
                <p:nvPr/>
              </p:nvSpPr>
              <p:spPr bwMode="auto">
                <a:xfrm>
                  <a:off x="4933" y="2597"/>
                  <a:ext cx="40" cy="38"/>
                </a:xfrm>
                <a:custGeom>
                  <a:avLst/>
                  <a:gdLst>
                    <a:gd name="T0" fmla="*/ 20 w 40"/>
                    <a:gd name="T1" fmla="*/ 0 h 38"/>
                    <a:gd name="T2" fmla="*/ 17 w 40"/>
                    <a:gd name="T3" fmla="*/ 0 h 38"/>
                    <a:gd name="T4" fmla="*/ 13 w 40"/>
                    <a:gd name="T5" fmla="*/ 1 h 38"/>
                    <a:gd name="T6" fmla="*/ 10 w 40"/>
                    <a:gd name="T7" fmla="*/ 2 h 38"/>
                    <a:gd name="T8" fmla="*/ 6 w 40"/>
                    <a:gd name="T9" fmla="*/ 4 h 38"/>
                    <a:gd name="T10" fmla="*/ 4 w 40"/>
                    <a:gd name="T11" fmla="*/ 8 h 38"/>
                    <a:gd name="T12" fmla="*/ 3 w 40"/>
                    <a:gd name="T13" fmla="*/ 11 h 38"/>
                    <a:gd name="T14" fmla="*/ 2 w 40"/>
                    <a:gd name="T15" fmla="*/ 15 h 38"/>
                    <a:gd name="T16" fmla="*/ 0 w 40"/>
                    <a:gd name="T17" fmla="*/ 18 h 38"/>
                    <a:gd name="T18" fmla="*/ 2 w 40"/>
                    <a:gd name="T19" fmla="*/ 23 h 38"/>
                    <a:gd name="T20" fmla="*/ 3 w 40"/>
                    <a:gd name="T21" fmla="*/ 26 h 38"/>
                    <a:gd name="T22" fmla="*/ 4 w 40"/>
                    <a:gd name="T23" fmla="*/ 30 h 38"/>
                    <a:gd name="T24" fmla="*/ 6 w 40"/>
                    <a:gd name="T25" fmla="*/ 32 h 38"/>
                    <a:gd name="T26" fmla="*/ 10 w 40"/>
                    <a:gd name="T27" fmla="*/ 35 h 38"/>
                    <a:gd name="T28" fmla="*/ 13 w 40"/>
                    <a:gd name="T29" fmla="*/ 37 h 38"/>
                    <a:gd name="T30" fmla="*/ 17 w 40"/>
                    <a:gd name="T31" fmla="*/ 38 h 38"/>
                    <a:gd name="T32" fmla="*/ 20 w 40"/>
                    <a:gd name="T33" fmla="*/ 38 h 38"/>
                    <a:gd name="T34" fmla="*/ 24 w 40"/>
                    <a:gd name="T35" fmla="*/ 38 h 38"/>
                    <a:gd name="T36" fmla="*/ 27 w 40"/>
                    <a:gd name="T37" fmla="*/ 37 h 38"/>
                    <a:gd name="T38" fmla="*/ 31 w 40"/>
                    <a:gd name="T39" fmla="*/ 35 h 38"/>
                    <a:gd name="T40" fmla="*/ 34 w 40"/>
                    <a:gd name="T41" fmla="*/ 32 h 38"/>
                    <a:gd name="T42" fmla="*/ 36 w 40"/>
                    <a:gd name="T43" fmla="*/ 30 h 38"/>
                    <a:gd name="T44" fmla="*/ 38 w 40"/>
                    <a:gd name="T45" fmla="*/ 26 h 38"/>
                    <a:gd name="T46" fmla="*/ 39 w 40"/>
                    <a:gd name="T47" fmla="*/ 23 h 38"/>
                    <a:gd name="T48" fmla="*/ 40 w 40"/>
                    <a:gd name="T49" fmla="*/ 18 h 38"/>
                    <a:gd name="T50" fmla="*/ 39 w 40"/>
                    <a:gd name="T51" fmla="*/ 15 h 38"/>
                    <a:gd name="T52" fmla="*/ 38 w 40"/>
                    <a:gd name="T53" fmla="*/ 11 h 38"/>
                    <a:gd name="T54" fmla="*/ 36 w 40"/>
                    <a:gd name="T55" fmla="*/ 8 h 38"/>
                    <a:gd name="T56" fmla="*/ 34 w 40"/>
                    <a:gd name="T57" fmla="*/ 4 h 38"/>
                    <a:gd name="T58" fmla="*/ 31 w 40"/>
                    <a:gd name="T59" fmla="*/ 2 h 38"/>
                    <a:gd name="T60" fmla="*/ 27 w 40"/>
                    <a:gd name="T61" fmla="*/ 1 h 38"/>
                    <a:gd name="T62" fmla="*/ 24 w 40"/>
                    <a:gd name="T63" fmla="*/ 0 h 38"/>
                    <a:gd name="T64" fmla="*/ 20 w 40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38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3" y="1"/>
                      </a:lnTo>
                      <a:lnTo>
                        <a:pt x="10" y="2"/>
                      </a:lnTo>
                      <a:lnTo>
                        <a:pt x="6" y="4"/>
                      </a:lnTo>
                      <a:lnTo>
                        <a:pt x="4" y="8"/>
                      </a:lnTo>
                      <a:lnTo>
                        <a:pt x="3" y="11"/>
                      </a:lnTo>
                      <a:lnTo>
                        <a:pt x="2" y="15"/>
                      </a:lnTo>
                      <a:lnTo>
                        <a:pt x="0" y="18"/>
                      </a:lnTo>
                      <a:lnTo>
                        <a:pt x="2" y="23"/>
                      </a:lnTo>
                      <a:lnTo>
                        <a:pt x="3" y="26"/>
                      </a:lnTo>
                      <a:lnTo>
                        <a:pt x="4" y="30"/>
                      </a:lnTo>
                      <a:lnTo>
                        <a:pt x="6" y="32"/>
                      </a:lnTo>
                      <a:lnTo>
                        <a:pt x="10" y="35"/>
                      </a:lnTo>
                      <a:lnTo>
                        <a:pt x="13" y="37"/>
                      </a:lnTo>
                      <a:lnTo>
                        <a:pt x="17" y="38"/>
                      </a:lnTo>
                      <a:lnTo>
                        <a:pt x="20" y="38"/>
                      </a:lnTo>
                      <a:lnTo>
                        <a:pt x="24" y="38"/>
                      </a:lnTo>
                      <a:lnTo>
                        <a:pt x="27" y="37"/>
                      </a:lnTo>
                      <a:lnTo>
                        <a:pt x="31" y="35"/>
                      </a:lnTo>
                      <a:lnTo>
                        <a:pt x="34" y="32"/>
                      </a:lnTo>
                      <a:lnTo>
                        <a:pt x="36" y="30"/>
                      </a:lnTo>
                      <a:lnTo>
                        <a:pt x="38" y="26"/>
                      </a:lnTo>
                      <a:lnTo>
                        <a:pt x="39" y="23"/>
                      </a:lnTo>
                      <a:lnTo>
                        <a:pt x="40" y="18"/>
                      </a:lnTo>
                      <a:lnTo>
                        <a:pt x="39" y="15"/>
                      </a:lnTo>
                      <a:lnTo>
                        <a:pt x="38" y="11"/>
                      </a:lnTo>
                      <a:lnTo>
                        <a:pt x="36" y="8"/>
                      </a:lnTo>
                      <a:lnTo>
                        <a:pt x="34" y="4"/>
                      </a:lnTo>
                      <a:lnTo>
                        <a:pt x="31" y="2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9" name="Freeform 278"/>
                <p:cNvSpPr/>
                <p:nvPr/>
              </p:nvSpPr>
              <p:spPr bwMode="auto">
                <a:xfrm>
                  <a:off x="4933" y="2597"/>
                  <a:ext cx="40" cy="38"/>
                </a:xfrm>
                <a:custGeom>
                  <a:avLst/>
                  <a:gdLst>
                    <a:gd name="T0" fmla="*/ 20 w 40"/>
                    <a:gd name="T1" fmla="*/ 0 h 38"/>
                    <a:gd name="T2" fmla="*/ 17 w 40"/>
                    <a:gd name="T3" fmla="*/ 0 h 38"/>
                    <a:gd name="T4" fmla="*/ 13 w 40"/>
                    <a:gd name="T5" fmla="*/ 1 h 38"/>
                    <a:gd name="T6" fmla="*/ 10 w 40"/>
                    <a:gd name="T7" fmla="*/ 2 h 38"/>
                    <a:gd name="T8" fmla="*/ 6 w 40"/>
                    <a:gd name="T9" fmla="*/ 4 h 38"/>
                    <a:gd name="T10" fmla="*/ 4 w 40"/>
                    <a:gd name="T11" fmla="*/ 8 h 38"/>
                    <a:gd name="T12" fmla="*/ 3 w 40"/>
                    <a:gd name="T13" fmla="*/ 11 h 38"/>
                    <a:gd name="T14" fmla="*/ 2 w 40"/>
                    <a:gd name="T15" fmla="*/ 15 h 38"/>
                    <a:gd name="T16" fmla="*/ 0 w 40"/>
                    <a:gd name="T17" fmla="*/ 18 h 38"/>
                    <a:gd name="T18" fmla="*/ 2 w 40"/>
                    <a:gd name="T19" fmla="*/ 23 h 38"/>
                    <a:gd name="T20" fmla="*/ 3 w 40"/>
                    <a:gd name="T21" fmla="*/ 26 h 38"/>
                    <a:gd name="T22" fmla="*/ 4 w 40"/>
                    <a:gd name="T23" fmla="*/ 30 h 38"/>
                    <a:gd name="T24" fmla="*/ 6 w 40"/>
                    <a:gd name="T25" fmla="*/ 32 h 38"/>
                    <a:gd name="T26" fmla="*/ 10 w 40"/>
                    <a:gd name="T27" fmla="*/ 35 h 38"/>
                    <a:gd name="T28" fmla="*/ 13 w 40"/>
                    <a:gd name="T29" fmla="*/ 37 h 38"/>
                    <a:gd name="T30" fmla="*/ 17 w 40"/>
                    <a:gd name="T31" fmla="*/ 38 h 38"/>
                    <a:gd name="T32" fmla="*/ 20 w 40"/>
                    <a:gd name="T33" fmla="*/ 38 h 38"/>
                    <a:gd name="T34" fmla="*/ 24 w 40"/>
                    <a:gd name="T35" fmla="*/ 38 h 38"/>
                    <a:gd name="T36" fmla="*/ 27 w 40"/>
                    <a:gd name="T37" fmla="*/ 37 h 38"/>
                    <a:gd name="T38" fmla="*/ 31 w 40"/>
                    <a:gd name="T39" fmla="*/ 35 h 38"/>
                    <a:gd name="T40" fmla="*/ 34 w 40"/>
                    <a:gd name="T41" fmla="*/ 32 h 38"/>
                    <a:gd name="T42" fmla="*/ 36 w 40"/>
                    <a:gd name="T43" fmla="*/ 30 h 38"/>
                    <a:gd name="T44" fmla="*/ 38 w 40"/>
                    <a:gd name="T45" fmla="*/ 26 h 38"/>
                    <a:gd name="T46" fmla="*/ 39 w 40"/>
                    <a:gd name="T47" fmla="*/ 23 h 38"/>
                    <a:gd name="T48" fmla="*/ 40 w 40"/>
                    <a:gd name="T49" fmla="*/ 18 h 38"/>
                    <a:gd name="T50" fmla="*/ 39 w 40"/>
                    <a:gd name="T51" fmla="*/ 15 h 38"/>
                    <a:gd name="T52" fmla="*/ 38 w 40"/>
                    <a:gd name="T53" fmla="*/ 11 h 38"/>
                    <a:gd name="T54" fmla="*/ 36 w 40"/>
                    <a:gd name="T55" fmla="*/ 8 h 38"/>
                    <a:gd name="T56" fmla="*/ 34 w 40"/>
                    <a:gd name="T57" fmla="*/ 4 h 38"/>
                    <a:gd name="T58" fmla="*/ 31 w 40"/>
                    <a:gd name="T59" fmla="*/ 2 h 38"/>
                    <a:gd name="T60" fmla="*/ 27 w 40"/>
                    <a:gd name="T61" fmla="*/ 1 h 38"/>
                    <a:gd name="T62" fmla="*/ 24 w 40"/>
                    <a:gd name="T63" fmla="*/ 0 h 38"/>
                    <a:gd name="T64" fmla="*/ 20 w 40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38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3" y="1"/>
                      </a:lnTo>
                      <a:lnTo>
                        <a:pt x="10" y="2"/>
                      </a:lnTo>
                      <a:lnTo>
                        <a:pt x="6" y="4"/>
                      </a:lnTo>
                      <a:lnTo>
                        <a:pt x="4" y="8"/>
                      </a:lnTo>
                      <a:lnTo>
                        <a:pt x="3" y="11"/>
                      </a:lnTo>
                      <a:lnTo>
                        <a:pt x="2" y="15"/>
                      </a:lnTo>
                      <a:lnTo>
                        <a:pt x="0" y="18"/>
                      </a:lnTo>
                      <a:lnTo>
                        <a:pt x="2" y="23"/>
                      </a:lnTo>
                      <a:lnTo>
                        <a:pt x="3" y="26"/>
                      </a:lnTo>
                      <a:lnTo>
                        <a:pt x="4" y="30"/>
                      </a:lnTo>
                      <a:lnTo>
                        <a:pt x="6" y="32"/>
                      </a:lnTo>
                      <a:lnTo>
                        <a:pt x="10" y="35"/>
                      </a:lnTo>
                      <a:lnTo>
                        <a:pt x="13" y="37"/>
                      </a:lnTo>
                      <a:lnTo>
                        <a:pt x="17" y="38"/>
                      </a:lnTo>
                      <a:lnTo>
                        <a:pt x="20" y="38"/>
                      </a:lnTo>
                      <a:lnTo>
                        <a:pt x="24" y="38"/>
                      </a:lnTo>
                      <a:lnTo>
                        <a:pt x="27" y="37"/>
                      </a:lnTo>
                      <a:lnTo>
                        <a:pt x="31" y="35"/>
                      </a:lnTo>
                      <a:lnTo>
                        <a:pt x="34" y="32"/>
                      </a:lnTo>
                      <a:lnTo>
                        <a:pt x="36" y="30"/>
                      </a:lnTo>
                      <a:lnTo>
                        <a:pt x="38" y="26"/>
                      </a:lnTo>
                      <a:lnTo>
                        <a:pt x="39" y="23"/>
                      </a:lnTo>
                      <a:lnTo>
                        <a:pt x="40" y="18"/>
                      </a:lnTo>
                      <a:lnTo>
                        <a:pt x="39" y="15"/>
                      </a:lnTo>
                      <a:lnTo>
                        <a:pt x="38" y="11"/>
                      </a:lnTo>
                      <a:lnTo>
                        <a:pt x="36" y="8"/>
                      </a:lnTo>
                      <a:lnTo>
                        <a:pt x="34" y="4"/>
                      </a:lnTo>
                      <a:lnTo>
                        <a:pt x="31" y="2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0" name="Freeform 279"/>
                <p:cNvSpPr/>
                <p:nvPr/>
              </p:nvSpPr>
              <p:spPr bwMode="auto">
                <a:xfrm>
                  <a:off x="4274" y="2207"/>
                  <a:ext cx="39" cy="40"/>
                </a:xfrm>
                <a:custGeom>
                  <a:avLst/>
                  <a:gdLst>
                    <a:gd name="T0" fmla="*/ 19 w 39"/>
                    <a:gd name="T1" fmla="*/ 0 h 40"/>
                    <a:gd name="T2" fmla="*/ 15 w 39"/>
                    <a:gd name="T3" fmla="*/ 0 h 40"/>
                    <a:gd name="T4" fmla="*/ 12 w 39"/>
                    <a:gd name="T5" fmla="*/ 1 h 40"/>
                    <a:gd name="T6" fmla="*/ 8 w 39"/>
                    <a:gd name="T7" fmla="*/ 4 h 40"/>
                    <a:gd name="T8" fmla="*/ 6 w 39"/>
                    <a:gd name="T9" fmla="*/ 6 h 40"/>
                    <a:gd name="T10" fmla="*/ 3 w 39"/>
                    <a:gd name="T11" fmla="*/ 10 h 40"/>
                    <a:gd name="T12" fmla="*/ 1 w 39"/>
                    <a:gd name="T13" fmla="*/ 12 h 40"/>
                    <a:gd name="T14" fmla="*/ 0 w 39"/>
                    <a:gd name="T15" fmla="*/ 15 h 40"/>
                    <a:gd name="T16" fmla="*/ 0 w 39"/>
                    <a:gd name="T17" fmla="*/ 20 h 40"/>
                    <a:gd name="T18" fmla="*/ 0 w 39"/>
                    <a:gd name="T19" fmla="*/ 24 h 40"/>
                    <a:gd name="T20" fmla="*/ 1 w 39"/>
                    <a:gd name="T21" fmla="*/ 27 h 40"/>
                    <a:gd name="T22" fmla="*/ 3 w 39"/>
                    <a:gd name="T23" fmla="*/ 31 h 40"/>
                    <a:gd name="T24" fmla="*/ 6 w 39"/>
                    <a:gd name="T25" fmla="*/ 34 h 40"/>
                    <a:gd name="T26" fmla="*/ 8 w 39"/>
                    <a:gd name="T27" fmla="*/ 36 h 40"/>
                    <a:gd name="T28" fmla="*/ 12 w 39"/>
                    <a:gd name="T29" fmla="*/ 38 h 40"/>
                    <a:gd name="T30" fmla="*/ 15 w 39"/>
                    <a:gd name="T31" fmla="*/ 39 h 40"/>
                    <a:gd name="T32" fmla="*/ 19 w 39"/>
                    <a:gd name="T33" fmla="*/ 40 h 40"/>
                    <a:gd name="T34" fmla="*/ 24 w 39"/>
                    <a:gd name="T35" fmla="*/ 39 h 40"/>
                    <a:gd name="T36" fmla="*/ 27 w 39"/>
                    <a:gd name="T37" fmla="*/ 38 h 40"/>
                    <a:gd name="T38" fmla="*/ 31 w 39"/>
                    <a:gd name="T39" fmla="*/ 36 h 40"/>
                    <a:gd name="T40" fmla="*/ 33 w 39"/>
                    <a:gd name="T41" fmla="*/ 34 h 40"/>
                    <a:gd name="T42" fmla="*/ 35 w 39"/>
                    <a:gd name="T43" fmla="*/ 31 h 40"/>
                    <a:gd name="T44" fmla="*/ 38 w 39"/>
                    <a:gd name="T45" fmla="*/ 27 h 40"/>
                    <a:gd name="T46" fmla="*/ 39 w 39"/>
                    <a:gd name="T47" fmla="*/ 24 h 40"/>
                    <a:gd name="T48" fmla="*/ 39 w 39"/>
                    <a:gd name="T49" fmla="*/ 20 h 40"/>
                    <a:gd name="T50" fmla="*/ 39 w 39"/>
                    <a:gd name="T51" fmla="*/ 15 h 40"/>
                    <a:gd name="T52" fmla="*/ 38 w 39"/>
                    <a:gd name="T53" fmla="*/ 12 h 40"/>
                    <a:gd name="T54" fmla="*/ 35 w 39"/>
                    <a:gd name="T55" fmla="*/ 10 h 40"/>
                    <a:gd name="T56" fmla="*/ 33 w 39"/>
                    <a:gd name="T57" fmla="*/ 6 h 40"/>
                    <a:gd name="T58" fmla="*/ 31 w 39"/>
                    <a:gd name="T59" fmla="*/ 4 h 40"/>
                    <a:gd name="T60" fmla="*/ 27 w 39"/>
                    <a:gd name="T61" fmla="*/ 1 h 40"/>
                    <a:gd name="T62" fmla="*/ 24 w 39"/>
                    <a:gd name="T63" fmla="*/ 0 h 40"/>
                    <a:gd name="T64" fmla="*/ 19 w 39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40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8" y="4"/>
                      </a:lnTo>
                      <a:lnTo>
                        <a:pt x="6" y="6"/>
                      </a:lnTo>
                      <a:lnTo>
                        <a:pt x="3" y="10"/>
                      </a:lnTo>
                      <a:lnTo>
                        <a:pt x="1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4"/>
                      </a:lnTo>
                      <a:lnTo>
                        <a:pt x="1" y="27"/>
                      </a:lnTo>
                      <a:lnTo>
                        <a:pt x="3" y="31"/>
                      </a:lnTo>
                      <a:lnTo>
                        <a:pt x="6" y="34"/>
                      </a:lnTo>
                      <a:lnTo>
                        <a:pt x="8" y="36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40"/>
                      </a:lnTo>
                      <a:lnTo>
                        <a:pt x="24" y="39"/>
                      </a:lnTo>
                      <a:lnTo>
                        <a:pt x="27" y="38"/>
                      </a:lnTo>
                      <a:lnTo>
                        <a:pt x="31" y="36"/>
                      </a:lnTo>
                      <a:lnTo>
                        <a:pt x="33" y="34"/>
                      </a:lnTo>
                      <a:lnTo>
                        <a:pt x="35" y="31"/>
                      </a:lnTo>
                      <a:lnTo>
                        <a:pt x="38" y="27"/>
                      </a:lnTo>
                      <a:lnTo>
                        <a:pt x="39" y="24"/>
                      </a:lnTo>
                      <a:lnTo>
                        <a:pt x="39" y="20"/>
                      </a:lnTo>
                      <a:lnTo>
                        <a:pt x="39" y="15"/>
                      </a:lnTo>
                      <a:lnTo>
                        <a:pt x="38" y="12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1" y="4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1" name="Freeform 280"/>
                <p:cNvSpPr/>
                <p:nvPr/>
              </p:nvSpPr>
              <p:spPr bwMode="auto">
                <a:xfrm>
                  <a:off x="4274" y="2207"/>
                  <a:ext cx="39" cy="40"/>
                </a:xfrm>
                <a:custGeom>
                  <a:avLst/>
                  <a:gdLst>
                    <a:gd name="T0" fmla="*/ 19 w 39"/>
                    <a:gd name="T1" fmla="*/ 0 h 40"/>
                    <a:gd name="T2" fmla="*/ 15 w 39"/>
                    <a:gd name="T3" fmla="*/ 0 h 40"/>
                    <a:gd name="T4" fmla="*/ 12 w 39"/>
                    <a:gd name="T5" fmla="*/ 1 h 40"/>
                    <a:gd name="T6" fmla="*/ 8 w 39"/>
                    <a:gd name="T7" fmla="*/ 4 h 40"/>
                    <a:gd name="T8" fmla="*/ 6 w 39"/>
                    <a:gd name="T9" fmla="*/ 6 h 40"/>
                    <a:gd name="T10" fmla="*/ 3 w 39"/>
                    <a:gd name="T11" fmla="*/ 10 h 40"/>
                    <a:gd name="T12" fmla="*/ 1 w 39"/>
                    <a:gd name="T13" fmla="*/ 12 h 40"/>
                    <a:gd name="T14" fmla="*/ 0 w 39"/>
                    <a:gd name="T15" fmla="*/ 15 h 40"/>
                    <a:gd name="T16" fmla="*/ 0 w 39"/>
                    <a:gd name="T17" fmla="*/ 20 h 40"/>
                    <a:gd name="T18" fmla="*/ 0 w 39"/>
                    <a:gd name="T19" fmla="*/ 24 h 40"/>
                    <a:gd name="T20" fmla="*/ 1 w 39"/>
                    <a:gd name="T21" fmla="*/ 27 h 40"/>
                    <a:gd name="T22" fmla="*/ 3 w 39"/>
                    <a:gd name="T23" fmla="*/ 31 h 40"/>
                    <a:gd name="T24" fmla="*/ 6 w 39"/>
                    <a:gd name="T25" fmla="*/ 34 h 40"/>
                    <a:gd name="T26" fmla="*/ 8 w 39"/>
                    <a:gd name="T27" fmla="*/ 36 h 40"/>
                    <a:gd name="T28" fmla="*/ 12 w 39"/>
                    <a:gd name="T29" fmla="*/ 38 h 40"/>
                    <a:gd name="T30" fmla="*/ 15 w 39"/>
                    <a:gd name="T31" fmla="*/ 39 h 40"/>
                    <a:gd name="T32" fmla="*/ 19 w 39"/>
                    <a:gd name="T33" fmla="*/ 40 h 40"/>
                    <a:gd name="T34" fmla="*/ 24 w 39"/>
                    <a:gd name="T35" fmla="*/ 39 h 40"/>
                    <a:gd name="T36" fmla="*/ 27 w 39"/>
                    <a:gd name="T37" fmla="*/ 38 h 40"/>
                    <a:gd name="T38" fmla="*/ 31 w 39"/>
                    <a:gd name="T39" fmla="*/ 36 h 40"/>
                    <a:gd name="T40" fmla="*/ 33 w 39"/>
                    <a:gd name="T41" fmla="*/ 34 h 40"/>
                    <a:gd name="T42" fmla="*/ 35 w 39"/>
                    <a:gd name="T43" fmla="*/ 31 h 40"/>
                    <a:gd name="T44" fmla="*/ 38 w 39"/>
                    <a:gd name="T45" fmla="*/ 27 h 40"/>
                    <a:gd name="T46" fmla="*/ 39 w 39"/>
                    <a:gd name="T47" fmla="*/ 24 h 40"/>
                    <a:gd name="T48" fmla="*/ 39 w 39"/>
                    <a:gd name="T49" fmla="*/ 20 h 40"/>
                    <a:gd name="T50" fmla="*/ 39 w 39"/>
                    <a:gd name="T51" fmla="*/ 15 h 40"/>
                    <a:gd name="T52" fmla="*/ 38 w 39"/>
                    <a:gd name="T53" fmla="*/ 12 h 40"/>
                    <a:gd name="T54" fmla="*/ 35 w 39"/>
                    <a:gd name="T55" fmla="*/ 10 h 40"/>
                    <a:gd name="T56" fmla="*/ 33 w 39"/>
                    <a:gd name="T57" fmla="*/ 6 h 40"/>
                    <a:gd name="T58" fmla="*/ 31 w 39"/>
                    <a:gd name="T59" fmla="*/ 4 h 40"/>
                    <a:gd name="T60" fmla="*/ 27 w 39"/>
                    <a:gd name="T61" fmla="*/ 1 h 40"/>
                    <a:gd name="T62" fmla="*/ 24 w 39"/>
                    <a:gd name="T63" fmla="*/ 0 h 40"/>
                    <a:gd name="T64" fmla="*/ 19 w 39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40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8" y="4"/>
                      </a:lnTo>
                      <a:lnTo>
                        <a:pt x="6" y="6"/>
                      </a:lnTo>
                      <a:lnTo>
                        <a:pt x="3" y="10"/>
                      </a:lnTo>
                      <a:lnTo>
                        <a:pt x="1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4"/>
                      </a:lnTo>
                      <a:lnTo>
                        <a:pt x="1" y="27"/>
                      </a:lnTo>
                      <a:lnTo>
                        <a:pt x="3" y="31"/>
                      </a:lnTo>
                      <a:lnTo>
                        <a:pt x="6" y="34"/>
                      </a:lnTo>
                      <a:lnTo>
                        <a:pt x="8" y="36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40"/>
                      </a:lnTo>
                      <a:lnTo>
                        <a:pt x="24" y="39"/>
                      </a:lnTo>
                      <a:lnTo>
                        <a:pt x="27" y="38"/>
                      </a:lnTo>
                      <a:lnTo>
                        <a:pt x="31" y="36"/>
                      </a:lnTo>
                      <a:lnTo>
                        <a:pt x="33" y="34"/>
                      </a:lnTo>
                      <a:lnTo>
                        <a:pt x="35" y="31"/>
                      </a:lnTo>
                      <a:lnTo>
                        <a:pt x="38" y="27"/>
                      </a:lnTo>
                      <a:lnTo>
                        <a:pt x="39" y="24"/>
                      </a:lnTo>
                      <a:lnTo>
                        <a:pt x="39" y="20"/>
                      </a:lnTo>
                      <a:lnTo>
                        <a:pt x="39" y="15"/>
                      </a:lnTo>
                      <a:lnTo>
                        <a:pt x="38" y="12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1" y="4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2" name="Freeform 281"/>
                <p:cNvSpPr/>
                <p:nvPr/>
              </p:nvSpPr>
              <p:spPr bwMode="auto">
                <a:xfrm>
                  <a:off x="3777" y="3757"/>
                  <a:ext cx="38" cy="41"/>
                </a:xfrm>
                <a:custGeom>
                  <a:avLst/>
                  <a:gdLst>
                    <a:gd name="T0" fmla="*/ 19 w 38"/>
                    <a:gd name="T1" fmla="*/ 0 h 41"/>
                    <a:gd name="T2" fmla="*/ 15 w 38"/>
                    <a:gd name="T3" fmla="*/ 1 h 41"/>
                    <a:gd name="T4" fmla="*/ 12 w 38"/>
                    <a:gd name="T5" fmla="*/ 3 h 41"/>
                    <a:gd name="T6" fmla="*/ 8 w 38"/>
                    <a:gd name="T7" fmla="*/ 4 h 41"/>
                    <a:gd name="T8" fmla="*/ 5 w 38"/>
                    <a:gd name="T9" fmla="*/ 6 h 41"/>
                    <a:gd name="T10" fmla="*/ 2 w 38"/>
                    <a:gd name="T11" fmla="*/ 10 h 41"/>
                    <a:gd name="T12" fmla="*/ 1 w 38"/>
                    <a:gd name="T13" fmla="*/ 13 h 41"/>
                    <a:gd name="T14" fmla="*/ 0 w 38"/>
                    <a:gd name="T15" fmla="*/ 17 h 41"/>
                    <a:gd name="T16" fmla="*/ 0 w 38"/>
                    <a:gd name="T17" fmla="*/ 21 h 41"/>
                    <a:gd name="T18" fmla="*/ 0 w 38"/>
                    <a:gd name="T19" fmla="*/ 25 h 41"/>
                    <a:gd name="T20" fmla="*/ 1 w 38"/>
                    <a:gd name="T21" fmla="*/ 28 h 41"/>
                    <a:gd name="T22" fmla="*/ 2 w 38"/>
                    <a:gd name="T23" fmla="*/ 32 h 41"/>
                    <a:gd name="T24" fmla="*/ 5 w 38"/>
                    <a:gd name="T25" fmla="*/ 35 h 41"/>
                    <a:gd name="T26" fmla="*/ 8 w 38"/>
                    <a:gd name="T27" fmla="*/ 38 h 41"/>
                    <a:gd name="T28" fmla="*/ 12 w 38"/>
                    <a:gd name="T29" fmla="*/ 39 h 41"/>
                    <a:gd name="T30" fmla="*/ 15 w 38"/>
                    <a:gd name="T31" fmla="*/ 40 h 41"/>
                    <a:gd name="T32" fmla="*/ 19 w 38"/>
                    <a:gd name="T33" fmla="*/ 41 h 41"/>
                    <a:gd name="T34" fmla="*/ 23 w 38"/>
                    <a:gd name="T35" fmla="*/ 40 h 41"/>
                    <a:gd name="T36" fmla="*/ 27 w 38"/>
                    <a:gd name="T37" fmla="*/ 39 h 41"/>
                    <a:gd name="T38" fmla="*/ 30 w 38"/>
                    <a:gd name="T39" fmla="*/ 38 h 41"/>
                    <a:gd name="T40" fmla="*/ 33 w 38"/>
                    <a:gd name="T41" fmla="*/ 35 h 41"/>
                    <a:gd name="T42" fmla="*/ 35 w 38"/>
                    <a:gd name="T43" fmla="*/ 32 h 41"/>
                    <a:gd name="T44" fmla="*/ 37 w 38"/>
                    <a:gd name="T45" fmla="*/ 28 h 41"/>
                    <a:gd name="T46" fmla="*/ 38 w 38"/>
                    <a:gd name="T47" fmla="*/ 25 h 41"/>
                    <a:gd name="T48" fmla="*/ 38 w 38"/>
                    <a:gd name="T49" fmla="*/ 21 h 41"/>
                    <a:gd name="T50" fmla="*/ 38 w 38"/>
                    <a:gd name="T51" fmla="*/ 17 h 41"/>
                    <a:gd name="T52" fmla="*/ 37 w 38"/>
                    <a:gd name="T53" fmla="*/ 13 h 41"/>
                    <a:gd name="T54" fmla="*/ 35 w 38"/>
                    <a:gd name="T55" fmla="*/ 10 h 41"/>
                    <a:gd name="T56" fmla="*/ 33 w 38"/>
                    <a:gd name="T57" fmla="*/ 6 h 41"/>
                    <a:gd name="T58" fmla="*/ 30 w 38"/>
                    <a:gd name="T59" fmla="*/ 4 h 41"/>
                    <a:gd name="T60" fmla="*/ 27 w 38"/>
                    <a:gd name="T61" fmla="*/ 3 h 41"/>
                    <a:gd name="T62" fmla="*/ 23 w 38"/>
                    <a:gd name="T63" fmla="*/ 1 h 41"/>
                    <a:gd name="T64" fmla="*/ 19 w 38"/>
                    <a:gd name="T65" fmla="*/ 0 h 4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1">
                      <a:moveTo>
                        <a:pt x="19" y="0"/>
                      </a:moveTo>
                      <a:lnTo>
                        <a:pt x="15" y="1"/>
                      </a:lnTo>
                      <a:lnTo>
                        <a:pt x="12" y="3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2" y="10"/>
                      </a:lnTo>
                      <a:lnTo>
                        <a:pt x="1" y="13"/>
                      </a:lnTo>
                      <a:lnTo>
                        <a:pt x="0" y="17"/>
                      </a:lnTo>
                      <a:lnTo>
                        <a:pt x="0" y="21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2" y="32"/>
                      </a:lnTo>
                      <a:lnTo>
                        <a:pt x="5" y="35"/>
                      </a:lnTo>
                      <a:lnTo>
                        <a:pt x="8" y="38"/>
                      </a:lnTo>
                      <a:lnTo>
                        <a:pt x="12" y="39"/>
                      </a:lnTo>
                      <a:lnTo>
                        <a:pt x="15" y="40"/>
                      </a:lnTo>
                      <a:lnTo>
                        <a:pt x="19" y="41"/>
                      </a:lnTo>
                      <a:lnTo>
                        <a:pt x="23" y="40"/>
                      </a:lnTo>
                      <a:lnTo>
                        <a:pt x="27" y="39"/>
                      </a:lnTo>
                      <a:lnTo>
                        <a:pt x="30" y="38"/>
                      </a:lnTo>
                      <a:lnTo>
                        <a:pt x="33" y="35"/>
                      </a:lnTo>
                      <a:lnTo>
                        <a:pt x="35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1"/>
                      </a:lnTo>
                      <a:lnTo>
                        <a:pt x="38" y="17"/>
                      </a:lnTo>
                      <a:lnTo>
                        <a:pt x="37" y="13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0" y="4"/>
                      </a:lnTo>
                      <a:lnTo>
                        <a:pt x="27" y="3"/>
                      </a:lnTo>
                      <a:lnTo>
                        <a:pt x="23" y="1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3" name="Freeform 282"/>
                <p:cNvSpPr/>
                <p:nvPr/>
              </p:nvSpPr>
              <p:spPr bwMode="auto">
                <a:xfrm>
                  <a:off x="3777" y="3757"/>
                  <a:ext cx="38" cy="41"/>
                </a:xfrm>
                <a:custGeom>
                  <a:avLst/>
                  <a:gdLst>
                    <a:gd name="T0" fmla="*/ 19 w 38"/>
                    <a:gd name="T1" fmla="*/ 0 h 41"/>
                    <a:gd name="T2" fmla="*/ 15 w 38"/>
                    <a:gd name="T3" fmla="*/ 1 h 41"/>
                    <a:gd name="T4" fmla="*/ 12 w 38"/>
                    <a:gd name="T5" fmla="*/ 3 h 41"/>
                    <a:gd name="T6" fmla="*/ 8 w 38"/>
                    <a:gd name="T7" fmla="*/ 4 h 41"/>
                    <a:gd name="T8" fmla="*/ 5 w 38"/>
                    <a:gd name="T9" fmla="*/ 6 h 41"/>
                    <a:gd name="T10" fmla="*/ 2 w 38"/>
                    <a:gd name="T11" fmla="*/ 10 h 41"/>
                    <a:gd name="T12" fmla="*/ 1 w 38"/>
                    <a:gd name="T13" fmla="*/ 13 h 41"/>
                    <a:gd name="T14" fmla="*/ 0 w 38"/>
                    <a:gd name="T15" fmla="*/ 17 h 41"/>
                    <a:gd name="T16" fmla="*/ 0 w 38"/>
                    <a:gd name="T17" fmla="*/ 21 h 41"/>
                    <a:gd name="T18" fmla="*/ 0 w 38"/>
                    <a:gd name="T19" fmla="*/ 25 h 41"/>
                    <a:gd name="T20" fmla="*/ 1 w 38"/>
                    <a:gd name="T21" fmla="*/ 28 h 41"/>
                    <a:gd name="T22" fmla="*/ 2 w 38"/>
                    <a:gd name="T23" fmla="*/ 32 h 41"/>
                    <a:gd name="T24" fmla="*/ 5 w 38"/>
                    <a:gd name="T25" fmla="*/ 35 h 41"/>
                    <a:gd name="T26" fmla="*/ 8 w 38"/>
                    <a:gd name="T27" fmla="*/ 38 h 41"/>
                    <a:gd name="T28" fmla="*/ 12 w 38"/>
                    <a:gd name="T29" fmla="*/ 39 h 41"/>
                    <a:gd name="T30" fmla="*/ 15 w 38"/>
                    <a:gd name="T31" fmla="*/ 40 h 41"/>
                    <a:gd name="T32" fmla="*/ 19 w 38"/>
                    <a:gd name="T33" fmla="*/ 41 h 41"/>
                    <a:gd name="T34" fmla="*/ 23 w 38"/>
                    <a:gd name="T35" fmla="*/ 40 h 41"/>
                    <a:gd name="T36" fmla="*/ 27 w 38"/>
                    <a:gd name="T37" fmla="*/ 39 h 41"/>
                    <a:gd name="T38" fmla="*/ 30 w 38"/>
                    <a:gd name="T39" fmla="*/ 38 h 41"/>
                    <a:gd name="T40" fmla="*/ 33 w 38"/>
                    <a:gd name="T41" fmla="*/ 35 h 41"/>
                    <a:gd name="T42" fmla="*/ 35 w 38"/>
                    <a:gd name="T43" fmla="*/ 32 h 41"/>
                    <a:gd name="T44" fmla="*/ 37 w 38"/>
                    <a:gd name="T45" fmla="*/ 28 h 41"/>
                    <a:gd name="T46" fmla="*/ 38 w 38"/>
                    <a:gd name="T47" fmla="*/ 25 h 41"/>
                    <a:gd name="T48" fmla="*/ 38 w 38"/>
                    <a:gd name="T49" fmla="*/ 21 h 41"/>
                    <a:gd name="T50" fmla="*/ 38 w 38"/>
                    <a:gd name="T51" fmla="*/ 17 h 41"/>
                    <a:gd name="T52" fmla="*/ 37 w 38"/>
                    <a:gd name="T53" fmla="*/ 13 h 41"/>
                    <a:gd name="T54" fmla="*/ 35 w 38"/>
                    <a:gd name="T55" fmla="*/ 10 h 41"/>
                    <a:gd name="T56" fmla="*/ 33 w 38"/>
                    <a:gd name="T57" fmla="*/ 6 h 41"/>
                    <a:gd name="T58" fmla="*/ 30 w 38"/>
                    <a:gd name="T59" fmla="*/ 4 h 41"/>
                    <a:gd name="T60" fmla="*/ 27 w 38"/>
                    <a:gd name="T61" fmla="*/ 3 h 41"/>
                    <a:gd name="T62" fmla="*/ 23 w 38"/>
                    <a:gd name="T63" fmla="*/ 1 h 41"/>
                    <a:gd name="T64" fmla="*/ 19 w 38"/>
                    <a:gd name="T65" fmla="*/ 0 h 4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1">
                      <a:moveTo>
                        <a:pt x="19" y="0"/>
                      </a:moveTo>
                      <a:lnTo>
                        <a:pt x="15" y="1"/>
                      </a:lnTo>
                      <a:lnTo>
                        <a:pt x="12" y="3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2" y="10"/>
                      </a:lnTo>
                      <a:lnTo>
                        <a:pt x="1" y="13"/>
                      </a:lnTo>
                      <a:lnTo>
                        <a:pt x="0" y="17"/>
                      </a:lnTo>
                      <a:lnTo>
                        <a:pt x="0" y="21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2" y="32"/>
                      </a:lnTo>
                      <a:lnTo>
                        <a:pt x="5" y="35"/>
                      </a:lnTo>
                      <a:lnTo>
                        <a:pt x="8" y="38"/>
                      </a:lnTo>
                      <a:lnTo>
                        <a:pt x="12" y="39"/>
                      </a:lnTo>
                      <a:lnTo>
                        <a:pt x="15" y="40"/>
                      </a:lnTo>
                      <a:lnTo>
                        <a:pt x="19" y="41"/>
                      </a:lnTo>
                      <a:lnTo>
                        <a:pt x="23" y="40"/>
                      </a:lnTo>
                      <a:lnTo>
                        <a:pt x="27" y="39"/>
                      </a:lnTo>
                      <a:lnTo>
                        <a:pt x="30" y="38"/>
                      </a:lnTo>
                      <a:lnTo>
                        <a:pt x="33" y="35"/>
                      </a:lnTo>
                      <a:lnTo>
                        <a:pt x="35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1"/>
                      </a:lnTo>
                      <a:lnTo>
                        <a:pt x="38" y="17"/>
                      </a:lnTo>
                      <a:lnTo>
                        <a:pt x="37" y="13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0" y="4"/>
                      </a:lnTo>
                      <a:lnTo>
                        <a:pt x="27" y="3"/>
                      </a:lnTo>
                      <a:lnTo>
                        <a:pt x="23" y="1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4" name="Freeform 283"/>
                <p:cNvSpPr/>
                <p:nvPr/>
              </p:nvSpPr>
              <p:spPr bwMode="auto">
                <a:xfrm>
                  <a:off x="4869" y="2805"/>
                  <a:ext cx="41" cy="40"/>
                </a:xfrm>
                <a:custGeom>
                  <a:avLst/>
                  <a:gdLst>
                    <a:gd name="T0" fmla="*/ 20 w 41"/>
                    <a:gd name="T1" fmla="*/ 0 h 40"/>
                    <a:gd name="T2" fmla="*/ 17 w 41"/>
                    <a:gd name="T3" fmla="*/ 0 h 40"/>
                    <a:gd name="T4" fmla="*/ 13 w 41"/>
                    <a:gd name="T5" fmla="*/ 1 h 40"/>
                    <a:gd name="T6" fmla="*/ 10 w 41"/>
                    <a:gd name="T7" fmla="*/ 4 h 40"/>
                    <a:gd name="T8" fmla="*/ 6 w 41"/>
                    <a:gd name="T9" fmla="*/ 6 h 40"/>
                    <a:gd name="T10" fmla="*/ 4 w 41"/>
                    <a:gd name="T11" fmla="*/ 8 h 40"/>
                    <a:gd name="T12" fmla="*/ 2 w 41"/>
                    <a:gd name="T13" fmla="*/ 12 h 40"/>
                    <a:gd name="T14" fmla="*/ 0 w 41"/>
                    <a:gd name="T15" fmla="*/ 15 h 40"/>
                    <a:gd name="T16" fmla="*/ 0 w 41"/>
                    <a:gd name="T17" fmla="*/ 20 h 40"/>
                    <a:gd name="T18" fmla="*/ 0 w 41"/>
                    <a:gd name="T19" fmla="*/ 23 h 40"/>
                    <a:gd name="T20" fmla="*/ 2 w 41"/>
                    <a:gd name="T21" fmla="*/ 28 h 40"/>
                    <a:gd name="T22" fmla="*/ 4 w 41"/>
                    <a:gd name="T23" fmla="*/ 30 h 40"/>
                    <a:gd name="T24" fmla="*/ 6 w 41"/>
                    <a:gd name="T25" fmla="*/ 34 h 40"/>
                    <a:gd name="T26" fmla="*/ 10 w 41"/>
                    <a:gd name="T27" fmla="*/ 36 h 40"/>
                    <a:gd name="T28" fmla="*/ 13 w 41"/>
                    <a:gd name="T29" fmla="*/ 39 h 40"/>
                    <a:gd name="T30" fmla="*/ 17 w 41"/>
                    <a:gd name="T31" fmla="*/ 40 h 40"/>
                    <a:gd name="T32" fmla="*/ 20 w 41"/>
                    <a:gd name="T33" fmla="*/ 40 h 40"/>
                    <a:gd name="T34" fmla="*/ 25 w 41"/>
                    <a:gd name="T35" fmla="*/ 40 h 40"/>
                    <a:gd name="T36" fmla="*/ 28 w 41"/>
                    <a:gd name="T37" fmla="*/ 39 h 40"/>
                    <a:gd name="T38" fmla="*/ 32 w 41"/>
                    <a:gd name="T39" fmla="*/ 36 h 40"/>
                    <a:gd name="T40" fmla="*/ 34 w 41"/>
                    <a:gd name="T41" fmla="*/ 34 h 40"/>
                    <a:gd name="T42" fmla="*/ 38 w 41"/>
                    <a:gd name="T43" fmla="*/ 30 h 40"/>
                    <a:gd name="T44" fmla="*/ 39 w 41"/>
                    <a:gd name="T45" fmla="*/ 28 h 40"/>
                    <a:gd name="T46" fmla="*/ 40 w 41"/>
                    <a:gd name="T47" fmla="*/ 23 h 40"/>
                    <a:gd name="T48" fmla="*/ 41 w 41"/>
                    <a:gd name="T49" fmla="*/ 20 h 40"/>
                    <a:gd name="T50" fmla="*/ 40 w 41"/>
                    <a:gd name="T51" fmla="*/ 15 h 40"/>
                    <a:gd name="T52" fmla="*/ 39 w 41"/>
                    <a:gd name="T53" fmla="*/ 12 h 40"/>
                    <a:gd name="T54" fmla="*/ 38 w 41"/>
                    <a:gd name="T55" fmla="*/ 8 h 40"/>
                    <a:gd name="T56" fmla="*/ 34 w 41"/>
                    <a:gd name="T57" fmla="*/ 6 h 40"/>
                    <a:gd name="T58" fmla="*/ 32 w 41"/>
                    <a:gd name="T59" fmla="*/ 4 h 40"/>
                    <a:gd name="T60" fmla="*/ 28 w 41"/>
                    <a:gd name="T61" fmla="*/ 1 h 40"/>
                    <a:gd name="T62" fmla="*/ 25 w 41"/>
                    <a:gd name="T63" fmla="*/ 0 h 40"/>
                    <a:gd name="T64" fmla="*/ 20 w 41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1" h="40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3" y="1"/>
                      </a:lnTo>
                      <a:lnTo>
                        <a:pt x="10" y="4"/>
                      </a:lnTo>
                      <a:lnTo>
                        <a:pt x="6" y="6"/>
                      </a:lnTo>
                      <a:lnTo>
                        <a:pt x="4" y="8"/>
                      </a:lnTo>
                      <a:lnTo>
                        <a:pt x="2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3"/>
                      </a:lnTo>
                      <a:lnTo>
                        <a:pt x="2" y="28"/>
                      </a:lnTo>
                      <a:lnTo>
                        <a:pt x="4" y="30"/>
                      </a:lnTo>
                      <a:lnTo>
                        <a:pt x="6" y="34"/>
                      </a:lnTo>
                      <a:lnTo>
                        <a:pt x="10" y="36"/>
                      </a:lnTo>
                      <a:lnTo>
                        <a:pt x="13" y="39"/>
                      </a:lnTo>
                      <a:lnTo>
                        <a:pt x="17" y="40"/>
                      </a:lnTo>
                      <a:lnTo>
                        <a:pt x="20" y="40"/>
                      </a:lnTo>
                      <a:lnTo>
                        <a:pt x="25" y="40"/>
                      </a:lnTo>
                      <a:lnTo>
                        <a:pt x="28" y="39"/>
                      </a:lnTo>
                      <a:lnTo>
                        <a:pt x="32" y="36"/>
                      </a:lnTo>
                      <a:lnTo>
                        <a:pt x="34" y="34"/>
                      </a:lnTo>
                      <a:lnTo>
                        <a:pt x="38" y="30"/>
                      </a:lnTo>
                      <a:lnTo>
                        <a:pt x="39" y="28"/>
                      </a:lnTo>
                      <a:lnTo>
                        <a:pt x="40" y="23"/>
                      </a:lnTo>
                      <a:lnTo>
                        <a:pt x="41" y="20"/>
                      </a:lnTo>
                      <a:lnTo>
                        <a:pt x="40" y="15"/>
                      </a:lnTo>
                      <a:lnTo>
                        <a:pt x="39" y="12"/>
                      </a:lnTo>
                      <a:lnTo>
                        <a:pt x="38" y="8"/>
                      </a:lnTo>
                      <a:lnTo>
                        <a:pt x="34" y="6"/>
                      </a:lnTo>
                      <a:lnTo>
                        <a:pt x="32" y="4"/>
                      </a:lnTo>
                      <a:lnTo>
                        <a:pt x="28" y="1"/>
                      </a:lnTo>
                      <a:lnTo>
                        <a:pt x="25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5" name="Freeform 284"/>
                <p:cNvSpPr/>
                <p:nvPr/>
              </p:nvSpPr>
              <p:spPr bwMode="auto">
                <a:xfrm>
                  <a:off x="4869" y="2805"/>
                  <a:ext cx="41" cy="40"/>
                </a:xfrm>
                <a:custGeom>
                  <a:avLst/>
                  <a:gdLst>
                    <a:gd name="T0" fmla="*/ 20 w 41"/>
                    <a:gd name="T1" fmla="*/ 0 h 40"/>
                    <a:gd name="T2" fmla="*/ 17 w 41"/>
                    <a:gd name="T3" fmla="*/ 0 h 40"/>
                    <a:gd name="T4" fmla="*/ 13 w 41"/>
                    <a:gd name="T5" fmla="*/ 1 h 40"/>
                    <a:gd name="T6" fmla="*/ 10 w 41"/>
                    <a:gd name="T7" fmla="*/ 4 h 40"/>
                    <a:gd name="T8" fmla="*/ 6 w 41"/>
                    <a:gd name="T9" fmla="*/ 6 h 40"/>
                    <a:gd name="T10" fmla="*/ 4 w 41"/>
                    <a:gd name="T11" fmla="*/ 8 h 40"/>
                    <a:gd name="T12" fmla="*/ 2 w 41"/>
                    <a:gd name="T13" fmla="*/ 12 h 40"/>
                    <a:gd name="T14" fmla="*/ 0 w 41"/>
                    <a:gd name="T15" fmla="*/ 15 h 40"/>
                    <a:gd name="T16" fmla="*/ 0 w 41"/>
                    <a:gd name="T17" fmla="*/ 20 h 40"/>
                    <a:gd name="T18" fmla="*/ 0 w 41"/>
                    <a:gd name="T19" fmla="*/ 23 h 40"/>
                    <a:gd name="T20" fmla="*/ 2 w 41"/>
                    <a:gd name="T21" fmla="*/ 28 h 40"/>
                    <a:gd name="T22" fmla="*/ 4 w 41"/>
                    <a:gd name="T23" fmla="*/ 30 h 40"/>
                    <a:gd name="T24" fmla="*/ 6 w 41"/>
                    <a:gd name="T25" fmla="*/ 34 h 40"/>
                    <a:gd name="T26" fmla="*/ 10 w 41"/>
                    <a:gd name="T27" fmla="*/ 36 h 40"/>
                    <a:gd name="T28" fmla="*/ 13 w 41"/>
                    <a:gd name="T29" fmla="*/ 39 h 40"/>
                    <a:gd name="T30" fmla="*/ 17 w 41"/>
                    <a:gd name="T31" fmla="*/ 40 h 40"/>
                    <a:gd name="T32" fmla="*/ 20 w 41"/>
                    <a:gd name="T33" fmla="*/ 40 h 40"/>
                    <a:gd name="T34" fmla="*/ 25 w 41"/>
                    <a:gd name="T35" fmla="*/ 40 h 40"/>
                    <a:gd name="T36" fmla="*/ 28 w 41"/>
                    <a:gd name="T37" fmla="*/ 39 h 40"/>
                    <a:gd name="T38" fmla="*/ 32 w 41"/>
                    <a:gd name="T39" fmla="*/ 36 h 40"/>
                    <a:gd name="T40" fmla="*/ 34 w 41"/>
                    <a:gd name="T41" fmla="*/ 34 h 40"/>
                    <a:gd name="T42" fmla="*/ 38 w 41"/>
                    <a:gd name="T43" fmla="*/ 30 h 40"/>
                    <a:gd name="T44" fmla="*/ 39 w 41"/>
                    <a:gd name="T45" fmla="*/ 28 h 40"/>
                    <a:gd name="T46" fmla="*/ 40 w 41"/>
                    <a:gd name="T47" fmla="*/ 23 h 40"/>
                    <a:gd name="T48" fmla="*/ 41 w 41"/>
                    <a:gd name="T49" fmla="*/ 20 h 40"/>
                    <a:gd name="T50" fmla="*/ 40 w 41"/>
                    <a:gd name="T51" fmla="*/ 15 h 40"/>
                    <a:gd name="T52" fmla="*/ 39 w 41"/>
                    <a:gd name="T53" fmla="*/ 12 h 40"/>
                    <a:gd name="T54" fmla="*/ 38 w 41"/>
                    <a:gd name="T55" fmla="*/ 8 h 40"/>
                    <a:gd name="T56" fmla="*/ 34 w 41"/>
                    <a:gd name="T57" fmla="*/ 6 h 40"/>
                    <a:gd name="T58" fmla="*/ 32 w 41"/>
                    <a:gd name="T59" fmla="*/ 4 h 40"/>
                    <a:gd name="T60" fmla="*/ 28 w 41"/>
                    <a:gd name="T61" fmla="*/ 1 h 40"/>
                    <a:gd name="T62" fmla="*/ 25 w 41"/>
                    <a:gd name="T63" fmla="*/ 0 h 40"/>
                    <a:gd name="T64" fmla="*/ 20 w 41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1" h="40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3" y="1"/>
                      </a:lnTo>
                      <a:lnTo>
                        <a:pt x="10" y="4"/>
                      </a:lnTo>
                      <a:lnTo>
                        <a:pt x="6" y="6"/>
                      </a:lnTo>
                      <a:lnTo>
                        <a:pt x="4" y="8"/>
                      </a:lnTo>
                      <a:lnTo>
                        <a:pt x="2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3"/>
                      </a:lnTo>
                      <a:lnTo>
                        <a:pt x="2" y="28"/>
                      </a:lnTo>
                      <a:lnTo>
                        <a:pt x="4" y="30"/>
                      </a:lnTo>
                      <a:lnTo>
                        <a:pt x="6" y="34"/>
                      </a:lnTo>
                      <a:lnTo>
                        <a:pt x="10" y="36"/>
                      </a:lnTo>
                      <a:lnTo>
                        <a:pt x="13" y="39"/>
                      </a:lnTo>
                      <a:lnTo>
                        <a:pt x="17" y="40"/>
                      </a:lnTo>
                      <a:lnTo>
                        <a:pt x="20" y="40"/>
                      </a:lnTo>
                      <a:lnTo>
                        <a:pt x="25" y="40"/>
                      </a:lnTo>
                      <a:lnTo>
                        <a:pt x="28" y="39"/>
                      </a:lnTo>
                      <a:lnTo>
                        <a:pt x="32" y="36"/>
                      </a:lnTo>
                      <a:lnTo>
                        <a:pt x="34" y="34"/>
                      </a:lnTo>
                      <a:lnTo>
                        <a:pt x="38" y="30"/>
                      </a:lnTo>
                      <a:lnTo>
                        <a:pt x="39" y="28"/>
                      </a:lnTo>
                      <a:lnTo>
                        <a:pt x="40" y="23"/>
                      </a:lnTo>
                      <a:lnTo>
                        <a:pt x="41" y="20"/>
                      </a:lnTo>
                      <a:lnTo>
                        <a:pt x="40" y="15"/>
                      </a:lnTo>
                      <a:lnTo>
                        <a:pt x="39" y="12"/>
                      </a:lnTo>
                      <a:lnTo>
                        <a:pt x="38" y="8"/>
                      </a:lnTo>
                      <a:lnTo>
                        <a:pt x="34" y="6"/>
                      </a:lnTo>
                      <a:lnTo>
                        <a:pt x="32" y="4"/>
                      </a:lnTo>
                      <a:lnTo>
                        <a:pt x="28" y="1"/>
                      </a:lnTo>
                      <a:lnTo>
                        <a:pt x="25" y="0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6" name="Freeform 285"/>
                <p:cNvSpPr/>
                <p:nvPr/>
              </p:nvSpPr>
              <p:spPr bwMode="auto">
                <a:xfrm>
                  <a:off x="4604" y="2409"/>
                  <a:ext cx="38" cy="38"/>
                </a:xfrm>
                <a:custGeom>
                  <a:avLst/>
                  <a:gdLst>
                    <a:gd name="T0" fmla="*/ 20 w 38"/>
                    <a:gd name="T1" fmla="*/ 0 h 38"/>
                    <a:gd name="T2" fmla="*/ 15 w 38"/>
                    <a:gd name="T3" fmla="*/ 0 h 38"/>
                    <a:gd name="T4" fmla="*/ 11 w 38"/>
                    <a:gd name="T5" fmla="*/ 1 h 38"/>
                    <a:gd name="T6" fmla="*/ 8 w 38"/>
                    <a:gd name="T7" fmla="*/ 3 h 38"/>
                    <a:gd name="T8" fmla="*/ 6 w 38"/>
                    <a:gd name="T9" fmla="*/ 6 h 38"/>
                    <a:gd name="T10" fmla="*/ 3 w 38"/>
                    <a:gd name="T11" fmla="*/ 8 h 38"/>
                    <a:gd name="T12" fmla="*/ 1 w 38"/>
                    <a:gd name="T13" fmla="*/ 12 h 38"/>
                    <a:gd name="T14" fmla="*/ 0 w 38"/>
                    <a:gd name="T15" fmla="*/ 15 h 38"/>
                    <a:gd name="T16" fmla="*/ 0 w 38"/>
                    <a:gd name="T17" fmla="*/ 20 h 38"/>
                    <a:gd name="T18" fmla="*/ 0 w 38"/>
                    <a:gd name="T19" fmla="*/ 23 h 38"/>
                    <a:gd name="T20" fmla="*/ 1 w 38"/>
                    <a:gd name="T21" fmla="*/ 27 h 38"/>
                    <a:gd name="T22" fmla="*/ 3 w 38"/>
                    <a:gd name="T23" fmla="*/ 30 h 38"/>
                    <a:gd name="T24" fmla="*/ 6 w 38"/>
                    <a:gd name="T25" fmla="*/ 34 h 38"/>
                    <a:gd name="T26" fmla="*/ 8 w 38"/>
                    <a:gd name="T27" fmla="*/ 36 h 38"/>
                    <a:gd name="T28" fmla="*/ 11 w 38"/>
                    <a:gd name="T29" fmla="*/ 37 h 38"/>
                    <a:gd name="T30" fmla="*/ 15 w 38"/>
                    <a:gd name="T31" fmla="*/ 38 h 38"/>
                    <a:gd name="T32" fmla="*/ 20 w 38"/>
                    <a:gd name="T33" fmla="*/ 38 h 38"/>
                    <a:gd name="T34" fmla="*/ 23 w 38"/>
                    <a:gd name="T35" fmla="*/ 38 h 38"/>
                    <a:gd name="T36" fmla="*/ 27 w 38"/>
                    <a:gd name="T37" fmla="*/ 37 h 38"/>
                    <a:gd name="T38" fmla="*/ 30 w 38"/>
                    <a:gd name="T39" fmla="*/ 36 h 38"/>
                    <a:gd name="T40" fmla="*/ 32 w 38"/>
                    <a:gd name="T41" fmla="*/ 34 h 38"/>
                    <a:gd name="T42" fmla="*/ 35 w 38"/>
                    <a:gd name="T43" fmla="*/ 30 h 38"/>
                    <a:gd name="T44" fmla="*/ 37 w 38"/>
                    <a:gd name="T45" fmla="*/ 27 h 38"/>
                    <a:gd name="T46" fmla="*/ 38 w 38"/>
                    <a:gd name="T47" fmla="*/ 23 h 38"/>
                    <a:gd name="T48" fmla="*/ 38 w 38"/>
                    <a:gd name="T49" fmla="*/ 20 h 38"/>
                    <a:gd name="T50" fmla="*/ 38 w 38"/>
                    <a:gd name="T51" fmla="*/ 15 h 38"/>
                    <a:gd name="T52" fmla="*/ 37 w 38"/>
                    <a:gd name="T53" fmla="*/ 12 h 38"/>
                    <a:gd name="T54" fmla="*/ 35 w 38"/>
                    <a:gd name="T55" fmla="*/ 8 h 38"/>
                    <a:gd name="T56" fmla="*/ 32 w 38"/>
                    <a:gd name="T57" fmla="*/ 6 h 38"/>
                    <a:gd name="T58" fmla="*/ 30 w 38"/>
                    <a:gd name="T59" fmla="*/ 3 h 38"/>
                    <a:gd name="T60" fmla="*/ 27 w 38"/>
                    <a:gd name="T61" fmla="*/ 1 h 38"/>
                    <a:gd name="T62" fmla="*/ 23 w 38"/>
                    <a:gd name="T63" fmla="*/ 0 h 38"/>
                    <a:gd name="T64" fmla="*/ 20 w 38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38">
                      <a:moveTo>
                        <a:pt x="20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3"/>
                      </a:lnTo>
                      <a:lnTo>
                        <a:pt x="6" y="6"/>
                      </a:lnTo>
                      <a:lnTo>
                        <a:pt x="3" y="8"/>
                      </a:lnTo>
                      <a:lnTo>
                        <a:pt x="1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3"/>
                      </a:lnTo>
                      <a:lnTo>
                        <a:pt x="1" y="27"/>
                      </a:lnTo>
                      <a:lnTo>
                        <a:pt x="3" y="30"/>
                      </a:lnTo>
                      <a:lnTo>
                        <a:pt x="6" y="34"/>
                      </a:lnTo>
                      <a:lnTo>
                        <a:pt x="8" y="36"/>
                      </a:lnTo>
                      <a:lnTo>
                        <a:pt x="11" y="37"/>
                      </a:lnTo>
                      <a:lnTo>
                        <a:pt x="15" y="38"/>
                      </a:lnTo>
                      <a:lnTo>
                        <a:pt x="20" y="38"/>
                      </a:lnTo>
                      <a:lnTo>
                        <a:pt x="23" y="38"/>
                      </a:lnTo>
                      <a:lnTo>
                        <a:pt x="27" y="37"/>
                      </a:lnTo>
                      <a:lnTo>
                        <a:pt x="30" y="36"/>
                      </a:lnTo>
                      <a:lnTo>
                        <a:pt x="32" y="34"/>
                      </a:lnTo>
                      <a:lnTo>
                        <a:pt x="35" y="30"/>
                      </a:lnTo>
                      <a:lnTo>
                        <a:pt x="37" y="27"/>
                      </a:lnTo>
                      <a:lnTo>
                        <a:pt x="38" y="23"/>
                      </a:lnTo>
                      <a:lnTo>
                        <a:pt x="38" y="20"/>
                      </a:lnTo>
                      <a:lnTo>
                        <a:pt x="38" y="15"/>
                      </a:lnTo>
                      <a:lnTo>
                        <a:pt x="37" y="12"/>
                      </a:lnTo>
                      <a:lnTo>
                        <a:pt x="35" y="8"/>
                      </a:lnTo>
                      <a:lnTo>
                        <a:pt x="32" y="6"/>
                      </a:lnTo>
                      <a:lnTo>
                        <a:pt x="30" y="3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7" name="Freeform 286"/>
                <p:cNvSpPr/>
                <p:nvPr/>
              </p:nvSpPr>
              <p:spPr bwMode="auto">
                <a:xfrm>
                  <a:off x="4604" y="2409"/>
                  <a:ext cx="38" cy="38"/>
                </a:xfrm>
                <a:custGeom>
                  <a:avLst/>
                  <a:gdLst>
                    <a:gd name="T0" fmla="*/ 20 w 38"/>
                    <a:gd name="T1" fmla="*/ 0 h 38"/>
                    <a:gd name="T2" fmla="*/ 15 w 38"/>
                    <a:gd name="T3" fmla="*/ 0 h 38"/>
                    <a:gd name="T4" fmla="*/ 11 w 38"/>
                    <a:gd name="T5" fmla="*/ 1 h 38"/>
                    <a:gd name="T6" fmla="*/ 8 w 38"/>
                    <a:gd name="T7" fmla="*/ 3 h 38"/>
                    <a:gd name="T8" fmla="*/ 6 w 38"/>
                    <a:gd name="T9" fmla="*/ 6 h 38"/>
                    <a:gd name="T10" fmla="*/ 3 w 38"/>
                    <a:gd name="T11" fmla="*/ 8 h 38"/>
                    <a:gd name="T12" fmla="*/ 1 w 38"/>
                    <a:gd name="T13" fmla="*/ 12 h 38"/>
                    <a:gd name="T14" fmla="*/ 0 w 38"/>
                    <a:gd name="T15" fmla="*/ 15 h 38"/>
                    <a:gd name="T16" fmla="*/ 0 w 38"/>
                    <a:gd name="T17" fmla="*/ 20 h 38"/>
                    <a:gd name="T18" fmla="*/ 0 w 38"/>
                    <a:gd name="T19" fmla="*/ 23 h 38"/>
                    <a:gd name="T20" fmla="*/ 1 w 38"/>
                    <a:gd name="T21" fmla="*/ 27 h 38"/>
                    <a:gd name="T22" fmla="*/ 3 w 38"/>
                    <a:gd name="T23" fmla="*/ 30 h 38"/>
                    <a:gd name="T24" fmla="*/ 6 w 38"/>
                    <a:gd name="T25" fmla="*/ 34 h 38"/>
                    <a:gd name="T26" fmla="*/ 8 w 38"/>
                    <a:gd name="T27" fmla="*/ 36 h 38"/>
                    <a:gd name="T28" fmla="*/ 11 w 38"/>
                    <a:gd name="T29" fmla="*/ 37 h 38"/>
                    <a:gd name="T30" fmla="*/ 15 w 38"/>
                    <a:gd name="T31" fmla="*/ 38 h 38"/>
                    <a:gd name="T32" fmla="*/ 20 w 38"/>
                    <a:gd name="T33" fmla="*/ 38 h 38"/>
                    <a:gd name="T34" fmla="*/ 23 w 38"/>
                    <a:gd name="T35" fmla="*/ 38 h 38"/>
                    <a:gd name="T36" fmla="*/ 27 w 38"/>
                    <a:gd name="T37" fmla="*/ 37 h 38"/>
                    <a:gd name="T38" fmla="*/ 30 w 38"/>
                    <a:gd name="T39" fmla="*/ 36 h 38"/>
                    <a:gd name="T40" fmla="*/ 32 w 38"/>
                    <a:gd name="T41" fmla="*/ 34 h 38"/>
                    <a:gd name="T42" fmla="*/ 35 w 38"/>
                    <a:gd name="T43" fmla="*/ 30 h 38"/>
                    <a:gd name="T44" fmla="*/ 37 w 38"/>
                    <a:gd name="T45" fmla="*/ 27 h 38"/>
                    <a:gd name="T46" fmla="*/ 38 w 38"/>
                    <a:gd name="T47" fmla="*/ 23 h 38"/>
                    <a:gd name="T48" fmla="*/ 38 w 38"/>
                    <a:gd name="T49" fmla="*/ 20 h 38"/>
                    <a:gd name="T50" fmla="*/ 38 w 38"/>
                    <a:gd name="T51" fmla="*/ 15 h 38"/>
                    <a:gd name="T52" fmla="*/ 37 w 38"/>
                    <a:gd name="T53" fmla="*/ 12 h 38"/>
                    <a:gd name="T54" fmla="*/ 35 w 38"/>
                    <a:gd name="T55" fmla="*/ 8 h 38"/>
                    <a:gd name="T56" fmla="*/ 32 w 38"/>
                    <a:gd name="T57" fmla="*/ 6 h 38"/>
                    <a:gd name="T58" fmla="*/ 30 w 38"/>
                    <a:gd name="T59" fmla="*/ 3 h 38"/>
                    <a:gd name="T60" fmla="*/ 27 w 38"/>
                    <a:gd name="T61" fmla="*/ 1 h 38"/>
                    <a:gd name="T62" fmla="*/ 23 w 38"/>
                    <a:gd name="T63" fmla="*/ 0 h 38"/>
                    <a:gd name="T64" fmla="*/ 20 w 38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38">
                      <a:moveTo>
                        <a:pt x="20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3"/>
                      </a:lnTo>
                      <a:lnTo>
                        <a:pt x="6" y="6"/>
                      </a:lnTo>
                      <a:lnTo>
                        <a:pt x="3" y="8"/>
                      </a:lnTo>
                      <a:lnTo>
                        <a:pt x="1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3"/>
                      </a:lnTo>
                      <a:lnTo>
                        <a:pt x="1" y="27"/>
                      </a:lnTo>
                      <a:lnTo>
                        <a:pt x="3" y="30"/>
                      </a:lnTo>
                      <a:lnTo>
                        <a:pt x="6" y="34"/>
                      </a:lnTo>
                      <a:lnTo>
                        <a:pt x="8" y="36"/>
                      </a:lnTo>
                      <a:lnTo>
                        <a:pt x="11" y="37"/>
                      </a:lnTo>
                      <a:lnTo>
                        <a:pt x="15" y="38"/>
                      </a:lnTo>
                      <a:lnTo>
                        <a:pt x="20" y="38"/>
                      </a:lnTo>
                      <a:lnTo>
                        <a:pt x="23" y="38"/>
                      </a:lnTo>
                      <a:lnTo>
                        <a:pt x="27" y="37"/>
                      </a:lnTo>
                      <a:lnTo>
                        <a:pt x="30" y="36"/>
                      </a:lnTo>
                      <a:lnTo>
                        <a:pt x="32" y="34"/>
                      </a:lnTo>
                      <a:lnTo>
                        <a:pt x="35" y="30"/>
                      </a:lnTo>
                      <a:lnTo>
                        <a:pt x="37" y="27"/>
                      </a:lnTo>
                      <a:lnTo>
                        <a:pt x="38" y="23"/>
                      </a:lnTo>
                      <a:lnTo>
                        <a:pt x="38" y="20"/>
                      </a:lnTo>
                      <a:lnTo>
                        <a:pt x="38" y="15"/>
                      </a:lnTo>
                      <a:lnTo>
                        <a:pt x="37" y="12"/>
                      </a:lnTo>
                      <a:lnTo>
                        <a:pt x="35" y="8"/>
                      </a:lnTo>
                      <a:lnTo>
                        <a:pt x="32" y="6"/>
                      </a:lnTo>
                      <a:lnTo>
                        <a:pt x="30" y="3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8" name="Freeform 287"/>
                <p:cNvSpPr/>
                <p:nvPr/>
              </p:nvSpPr>
              <p:spPr bwMode="auto">
                <a:xfrm>
                  <a:off x="4591" y="3568"/>
                  <a:ext cx="38" cy="39"/>
                </a:xfrm>
                <a:custGeom>
                  <a:avLst/>
                  <a:gdLst>
                    <a:gd name="T0" fmla="*/ 19 w 38"/>
                    <a:gd name="T1" fmla="*/ 0 h 39"/>
                    <a:gd name="T2" fmla="*/ 15 w 38"/>
                    <a:gd name="T3" fmla="*/ 0 h 39"/>
                    <a:gd name="T4" fmla="*/ 12 w 38"/>
                    <a:gd name="T5" fmla="*/ 2 h 39"/>
                    <a:gd name="T6" fmla="*/ 8 w 38"/>
                    <a:gd name="T7" fmla="*/ 4 h 39"/>
                    <a:gd name="T8" fmla="*/ 5 w 38"/>
                    <a:gd name="T9" fmla="*/ 6 h 39"/>
                    <a:gd name="T10" fmla="*/ 2 w 38"/>
                    <a:gd name="T11" fmla="*/ 9 h 39"/>
                    <a:gd name="T12" fmla="*/ 1 w 38"/>
                    <a:gd name="T13" fmla="*/ 12 h 39"/>
                    <a:gd name="T14" fmla="*/ 0 w 38"/>
                    <a:gd name="T15" fmla="*/ 16 h 39"/>
                    <a:gd name="T16" fmla="*/ 0 w 38"/>
                    <a:gd name="T17" fmla="*/ 20 h 39"/>
                    <a:gd name="T18" fmla="*/ 0 w 38"/>
                    <a:gd name="T19" fmla="*/ 24 h 39"/>
                    <a:gd name="T20" fmla="*/ 1 w 38"/>
                    <a:gd name="T21" fmla="*/ 27 h 39"/>
                    <a:gd name="T22" fmla="*/ 2 w 38"/>
                    <a:gd name="T23" fmla="*/ 31 h 39"/>
                    <a:gd name="T24" fmla="*/ 5 w 38"/>
                    <a:gd name="T25" fmla="*/ 33 h 39"/>
                    <a:gd name="T26" fmla="*/ 8 w 38"/>
                    <a:gd name="T27" fmla="*/ 35 h 39"/>
                    <a:gd name="T28" fmla="*/ 12 w 38"/>
                    <a:gd name="T29" fmla="*/ 38 h 39"/>
                    <a:gd name="T30" fmla="*/ 15 w 38"/>
                    <a:gd name="T31" fmla="*/ 39 h 39"/>
                    <a:gd name="T32" fmla="*/ 19 w 38"/>
                    <a:gd name="T33" fmla="*/ 39 h 39"/>
                    <a:gd name="T34" fmla="*/ 23 w 38"/>
                    <a:gd name="T35" fmla="*/ 39 h 39"/>
                    <a:gd name="T36" fmla="*/ 27 w 38"/>
                    <a:gd name="T37" fmla="*/ 38 h 39"/>
                    <a:gd name="T38" fmla="*/ 30 w 38"/>
                    <a:gd name="T39" fmla="*/ 35 h 39"/>
                    <a:gd name="T40" fmla="*/ 33 w 38"/>
                    <a:gd name="T41" fmla="*/ 33 h 39"/>
                    <a:gd name="T42" fmla="*/ 35 w 38"/>
                    <a:gd name="T43" fmla="*/ 31 h 39"/>
                    <a:gd name="T44" fmla="*/ 37 w 38"/>
                    <a:gd name="T45" fmla="*/ 27 h 39"/>
                    <a:gd name="T46" fmla="*/ 38 w 38"/>
                    <a:gd name="T47" fmla="*/ 24 h 39"/>
                    <a:gd name="T48" fmla="*/ 38 w 38"/>
                    <a:gd name="T49" fmla="*/ 20 h 39"/>
                    <a:gd name="T50" fmla="*/ 38 w 38"/>
                    <a:gd name="T51" fmla="*/ 16 h 39"/>
                    <a:gd name="T52" fmla="*/ 37 w 38"/>
                    <a:gd name="T53" fmla="*/ 12 h 39"/>
                    <a:gd name="T54" fmla="*/ 35 w 38"/>
                    <a:gd name="T55" fmla="*/ 9 h 39"/>
                    <a:gd name="T56" fmla="*/ 33 w 38"/>
                    <a:gd name="T57" fmla="*/ 6 h 39"/>
                    <a:gd name="T58" fmla="*/ 30 w 38"/>
                    <a:gd name="T59" fmla="*/ 4 h 39"/>
                    <a:gd name="T60" fmla="*/ 27 w 38"/>
                    <a:gd name="T61" fmla="*/ 2 h 39"/>
                    <a:gd name="T62" fmla="*/ 23 w 38"/>
                    <a:gd name="T63" fmla="*/ 0 h 39"/>
                    <a:gd name="T64" fmla="*/ 19 w 38"/>
                    <a:gd name="T65" fmla="*/ 0 h 39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39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2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2" y="9"/>
                      </a:lnTo>
                      <a:lnTo>
                        <a:pt x="1" y="12"/>
                      </a:lnTo>
                      <a:lnTo>
                        <a:pt x="0" y="16"/>
                      </a:lnTo>
                      <a:lnTo>
                        <a:pt x="0" y="20"/>
                      </a:lnTo>
                      <a:lnTo>
                        <a:pt x="0" y="24"/>
                      </a:lnTo>
                      <a:lnTo>
                        <a:pt x="1" y="27"/>
                      </a:lnTo>
                      <a:lnTo>
                        <a:pt x="2" y="31"/>
                      </a:lnTo>
                      <a:lnTo>
                        <a:pt x="5" y="33"/>
                      </a:lnTo>
                      <a:lnTo>
                        <a:pt x="8" y="35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39"/>
                      </a:lnTo>
                      <a:lnTo>
                        <a:pt x="23" y="39"/>
                      </a:lnTo>
                      <a:lnTo>
                        <a:pt x="27" y="38"/>
                      </a:lnTo>
                      <a:lnTo>
                        <a:pt x="30" y="35"/>
                      </a:lnTo>
                      <a:lnTo>
                        <a:pt x="33" y="33"/>
                      </a:lnTo>
                      <a:lnTo>
                        <a:pt x="35" y="31"/>
                      </a:lnTo>
                      <a:lnTo>
                        <a:pt x="37" y="27"/>
                      </a:lnTo>
                      <a:lnTo>
                        <a:pt x="38" y="24"/>
                      </a:lnTo>
                      <a:lnTo>
                        <a:pt x="38" y="20"/>
                      </a:lnTo>
                      <a:lnTo>
                        <a:pt x="38" y="16"/>
                      </a:lnTo>
                      <a:lnTo>
                        <a:pt x="37" y="12"/>
                      </a:lnTo>
                      <a:lnTo>
                        <a:pt x="35" y="9"/>
                      </a:lnTo>
                      <a:lnTo>
                        <a:pt x="33" y="6"/>
                      </a:lnTo>
                      <a:lnTo>
                        <a:pt x="30" y="4"/>
                      </a:lnTo>
                      <a:lnTo>
                        <a:pt x="27" y="2"/>
                      </a:lnTo>
                      <a:lnTo>
                        <a:pt x="23" y="0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9" name="Freeform 288"/>
                <p:cNvSpPr/>
                <p:nvPr/>
              </p:nvSpPr>
              <p:spPr bwMode="auto">
                <a:xfrm>
                  <a:off x="4591" y="3568"/>
                  <a:ext cx="38" cy="39"/>
                </a:xfrm>
                <a:custGeom>
                  <a:avLst/>
                  <a:gdLst>
                    <a:gd name="T0" fmla="*/ 19 w 38"/>
                    <a:gd name="T1" fmla="*/ 0 h 39"/>
                    <a:gd name="T2" fmla="*/ 15 w 38"/>
                    <a:gd name="T3" fmla="*/ 0 h 39"/>
                    <a:gd name="T4" fmla="*/ 12 w 38"/>
                    <a:gd name="T5" fmla="*/ 2 h 39"/>
                    <a:gd name="T6" fmla="*/ 8 w 38"/>
                    <a:gd name="T7" fmla="*/ 4 h 39"/>
                    <a:gd name="T8" fmla="*/ 5 w 38"/>
                    <a:gd name="T9" fmla="*/ 6 h 39"/>
                    <a:gd name="T10" fmla="*/ 2 w 38"/>
                    <a:gd name="T11" fmla="*/ 9 h 39"/>
                    <a:gd name="T12" fmla="*/ 1 w 38"/>
                    <a:gd name="T13" fmla="*/ 12 h 39"/>
                    <a:gd name="T14" fmla="*/ 0 w 38"/>
                    <a:gd name="T15" fmla="*/ 16 h 39"/>
                    <a:gd name="T16" fmla="*/ 0 w 38"/>
                    <a:gd name="T17" fmla="*/ 20 h 39"/>
                    <a:gd name="T18" fmla="*/ 0 w 38"/>
                    <a:gd name="T19" fmla="*/ 24 h 39"/>
                    <a:gd name="T20" fmla="*/ 1 w 38"/>
                    <a:gd name="T21" fmla="*/ 27 h 39"/>
                    <a:gd name="T22" fmla="*/ 2 w 38"/>
                    <a:gd name="T23" fmla="*/ 31 h 39"/>
                    <a:gd name="T24" fmla="*/ 5 w 38"/>
                    <a:gd name="T25" fmla="*/ 33 h 39"/>
                    <a:gd name="T26" fmla="*/ 8 w 38"/>
                    <a:gd name="T27" fmla="*/ 35 h 39"/>
                    <a:gd name="T28" fmla="*/ 12 w 38"/>
                    <a:gd name="T29" fmla="*/ 38 h 39"/>
                    <a:gd name="T30" fmla="*/ 15 w 38"/>
                    <a:gd name="T31" fmla="*/ 39 h 39"/>
                    <a:gd name="T32" fmla="*/ 19 w 38"/>
                    <a:gd name="T33" fmla="*/ 39 h 39"/>
                    <a:gd name="T34" fmla="*/ 23 w 38"/>
                    <a:gd name="T35" fmla="*/ 39 h 39"/>
                    <a:gd name="T36" fmla="*/ 27 w 38"/>
                    <a:gd name="T37" fmla="*/ 38 h 39"/>
                    <a:gd name="T38" fmla="*/ 30 w 38"/>
                    <a:gd name="T39" fmla="*/ 35 h 39"/>
                    <a:gd name="T40" fmla="*/ 33 w 38"/>
                    <a:gd name="T41" fmla="*/ 33 h 39"/>
                    <a:gd name="T42" fmla="*/ 35 w 38"/>
                    <a:gd name="T43" fmla="*/ 31 h 39"/>
                    <a:gd name="T44" fmla="*/ 37 w 38"/>
                    <a:gd name="T45" fmla="*/ 27 h 39"/>
                    <a:gd name="T46" fmla="*/ 38 w 38"/>
                    <a:gd name="T47" fmla="*/ 24 h 39"/>
                    <a:gd name="T48" fmla="*/ 38 w 38"/>
                    <a:gd name="T49" fmla="*/ 20 h 39"/>
                    <a:gd name="T50" fmla="*/ 38 w 38"/>
                    <a:gd name="T51" fmla="*/ 16 h 39"/>
                    <a:gd name="T52" fmla="*/ 37 w 38"/>
                    <a:gd name="T53" fmla="*/ 12 h 39"/>
                    <a:gd name="T54" fmla="*/ 35 w 38"/>
                    <a:gd name="T55" fmla="*/ 9 h 39"/>
                    <a:gd name="T56" fmla="*/ 33 w 38"/>
                    <a:gd name="T57" fmla="*/ 6 h 39"/>
                    <a:gd name="T58" fmla="*/ 30 w 38"/>
                    <a:gd name="T59" fmla="*/ 4 h 39"/>
                    <a:gd name="T60" fmla="*/ 27 w 38"/>
                    <a:gd name="T61" fmla="*/ 2 h 39"/>
                    <a:gd name="T62" fmla="*/ 23 w 38"/>
                    <a:gd name="T63" fmla="*/ 0 h 39"/>
                    <a:gd name="T64" fmla="*/ 19 w 38"/>
                    <a:gd name="T65" fmla="*/ 0 h 39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39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2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2" y="9"/>
                      </a:lnTo>
                      <a:lnTo>
                        <a:pt x="1" y="12"/>
                      </a:lnTo>
                      <a:lnTo>
                        <a:pt x="0" y="16"/>
                      </a:lnTo>
                      <a:lnTo>
                        <a:pt x="0" y="20"/>
                      </a:lnTo>
                      <a:lnTo>
                        <a:pt x="0" y="24"/>
                      </a:lnTo>
                      <a:lnTo>
                        <a:pt x="1" y="27"/>
                      </a:lnTo>
                      <a:lnTo>
                        <a:pt x="2" y="31"/>
                      </a:lnTo>
                      <a:lnTo>
                        <a:pt x="5" y="33"/>
                      </a:lnTo>
                      <a:lnTo>
                        <a:pt x="8" y="35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39"/>
                      </a:lnTo>
                      <a:lnTo>
                        <a:pt x="23" y="39"/>
                      </a:lnTo>
                      <a:lnTo>
                        <a:pt x="27" y="38"/>
                      </a:lnTo>
                      <a:lnTo>
                        <a:pt x="30" y="35"/>
                      </a:lnTo>
                      <a:lnTo>
                        <a:pt x="33" y="33"/>
                      </a:lnTo>
                      <a:lnTo>
                        <a:pt x="35" y="31"/>
                      </a:lnTo>
                      <a:lnTo>
                        <a:pt x="37" y="27"/>
                      </a:lnTo>
                      <a:lnTo>
                        <a:pt x="38" y="24"/>
                      </a:lnTo>
                      <a:lnTo>
                        <a:pt x="38" y="20"/>
                      </a:lnTo>
                      <a:lnTo>
                        <a:pt x="38" y="16"/>
                      </a:lnTo>
                      <a:lnTo>
                        <a:pt x="37" y="12"/>
                      </a:lnTo>
                      <a:lnTo>
                        <a:pt x="35" y="9"/>
                      </a:lnTo>
                      <a:lnTo>
                        <a:pt x="33" y="6"/>
                      </a:lnTo>
                      <a:lnTo>
                        <a:pt x="30" y="4"/>
                      </a:lnTo>
                      <a:lnTo>
                        <a:pt x="27" y="2"/>
                      </a:lnTo>
                      <a:lnTo>
                        <a:pt x="23" y="0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0" name="Freeform 289"/>
                <p:cNvSpPr/>
                <p:nvPr/>
              </p:nvSpPr>
              <p:spPr bwMode="auto">
                <a:xfrm>
                  <a:off x="5192" y="2976"/>
                  <a:ext cx="41" cy="39"/>
                </a:xfrm>
                <a:custGeom>
                  <a:avLst/>
                  <a:gdLst>
                    <a:gd name="T0" fmla="*/ 20 w 41"/>
                    <a:gd name="T1" fmla="*/ 0 h 39"/>
                    <a:gd name="T2" fmla="*/ 16 w 41"/>
                    <a:gd name="T3" fmla="*/ 0 h 39"/>
                    <a:gd name="T4" fmla="*/ 13 w 41"/>
                    <a:gd name="T5" fmla="*/ 2 h 39"/>
                    <a:gd name="T6" fmla="*/ 9 w 41"/>
                    <a:gd name="T7" fmla="*/ 3 h 39"/>
                    <a:gd name="T8" fmla="*/ 6 w 41"/>
                    <a:gd name="T9" fmla="*/ 5 h 39"/>
                    <a:gd name="T10" fmla="*/ 3 w 41"/>
                    <a:gd name="T11" fmla="*/ 9 h 39"/>
                    <a:gd name="T12" fmla="*/ 2 w 41"/>
                    <a:gd name="T13" fmla="*/ 12 h 39"/>
                    <a:gd name="T14" fmla="*/ 0 w 41"/>
                    <a:gd name="T15" fmla="*/ 16 h 39"/>
                    <a:gd name="T16" fmla="*/ 0 w 41"/>
                    <a:gd name="T17" fmla="*/ 19 h 39"/>
                    <a:gd name="T18" fmla="*/ 0 w 41"/>
                    <a:gd name="T19" fmla="*/ 24 h 39"/>
                    <a:gd name="T20" fmla="*/ 2 w 41"/>
                    <a:gd name="T21" fmla="*/ 27 h 39"/>
                    <a:gd name="T22" fmla="*/ 3 w 41"/>
                    <a:gd name="T23" fmla="*/ 31 h 39"/>
                    <a:gd name="T24" fmla="*/ 6 w 41"/>
                    <a:gd name="T25" fmla="*/ 33 h 39"/>
                    <a:gd name="T26" fmla="*/ 9 w 41"/>
                    <a:gd name="T27" fmla="*/ 35 h 39"/>
                    <a:gd name="T28" fmla="*/ 13 w 41"/>
                    <a:gd name="T29" fmla="*/ 38 h 39"/>
                    <a:gd name="T30" fmla="*/ 16 w 41"/>
                    <a:gd name="T31" fmla="*/ 39 h 39"/>
                    <a:gd name="T32" fmla="*/ 20 w 41"/>
                    <a:gd name="T33" fmla="*/ 39 h 39"/>
                    <a:gd name="T34" fmla="*/ 24 w 41"/>
                    <a:gd name="T35" fmla="*/ 39 h 39"/>
                    <a:gd name="T36" fmla="*/ 28 w 41"/>
                    <a:gd name="T37" fmla="*/ 38 h 39"/>
                    <a:gd name="T38" fmla="*/ 31 w 41"/>
                    <a:gd name="T39" fmla="*/ 35 h 39"/>
                    <a:gd name="T40" fmla="*/ 35 w 41"/>
                    <a:gd name="T41" fmla="*/ 33 h 39"/>
                    <a:gd name="T42" fmla="*/ 37 w 41"/>
                    <a:gd name="T43" fmla="*/ 31 h 39"/>
                    <a:gd name="T44" fmla="*/ 38 w 41"/>
                    <a:gd name="T45" fmla="*/ 27 h 39"/>
                    <a:gd name="T46" fmla="*/ 40 w 41"/>
                    <a:gd name="T47" fmla="*/ 24 h 39"/>
                    <a:gd name="T48" fmla="*/ 41 w 41"/>
                    <a:gd name="T49" fmla="*/ 19 h 39"/>
                    <a:gd name="T50" fmla="*/ 40 w 41"/>
                    <a:gd name="T51" fmla="*/ 16 h 39"/>
                    <a:gd name="T52" fmla="*/ 38 w 41"/>
                    <a:gd name="T53" fmla="*/ 12 h 39"/>
                    <a:gd name="T54" fmla="*/ 37 w 41"/>
                    <a:gd name="T55" fmla="*/ 9 h 39"/>
                    <a:gd name="T56" fmla="*/ 35 w 41"/>
                    <a:gd name="T57" fmla="*/ 5 h 39"/>
                    <a:gd name="T58" fmla="*/ 31 w 41"/>
                    <a:gd name="T59" fmla="*/ 3 h 39"/>
                    <a:gd name="T60" fmla="*/ 28 w 41"/>
                    <a:gd name="T61" fmla="*/ 2 h 39"/>
                    <a:gd name="T62" fmla="*/ 24 w 41"/>
                    <a:gd name="T63" fmla="*/ 0 h 39"/>
                    <a:gd name="T64" fmla="*/ 20 w 41"/>
                    <a:gd name="T65" fmla="*/ 0 h 39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1" h="39">
                      <a:moveTo>
                        <a:pt x="20" y="0"/>
                      </a:moveTo>
                      <a:lnTo>
                        <a:pt x="16" y="0"/>
                      </a:lnTo>
                      <a:lnTo>
                        <a:pt x="13" y="2"/>
                      </a:lnTo>
                      <a:lnTo>
                        <a:pt x="9" y="3"/>
                      </a:lnTo>
                      <a:lnTo>
                        <a:pt x="6" y="5"/>
                      </a:lnTo>
                      <a:lnTo>
                        <a:pt x="3" y="9"/>
                      </a:lnTo>
                      <a:lnTo>
                        <a:pt x="2" y="12"/>
                      </a:lnTo>
                      <a:lnTo>
                        <a:pt x="0" y="16"/>
                      </a:lnTo>
                      <a:lnTo>
                        <a:pt x="0" y="19"/>
                      </a:lnTo>
                      <a:lnTo>
                        <a:pt x="0" y="24"/>
                      </a:lnTo>
                      <a:lnTo>
                        <a:pt x="2" y="27"/>
                      </a:lnTo>
                      <a:lnTo>
                        <a:pt x="3" y="31"/>
                      </a:lnTo>
                      <a:lnTo>
                        <a:pt x="6" y="33"/>
                      </a:lnTo>
                      <a:lnTo>
                        <a:pt x="9" y="35"/>
                      </a:lnTo>
                      <a:lnTo>
                        <a:pt x="13" y="38"/>
                      </a:lnTo>
                      <a:lnTo>
                        <a:pt x="16" y="39"/>
                      </a:lnTo>
                      <a:lnTo>
                        <a:pt x="20" y="39"/>
                      </a:lnTo>
                      <a:lnTo>
                        <a:pt x="24" y="39"/>
                      </a:lnTo>
                      <a:lnTo>
                        <a:pt x="28" y="38"/>
                      </a:lnTo>
                      <a:lnTo>
                        <a:pt x="31" y="35"/>
                      </a:lnTo>
                      <a:lnTo>
                        <a:pt x="35" y="33"/>
                      </a:lnTo>
                      <a:lnTo>
                        <a:pt x="37" y="31"/>
                      </a:lnTo>
                      <a:lnTo>
                        <a:pt x="38" y="27"/>
                      </a:lnTo>
                      <a:lnTo>
                        <a:pt x="40" y="24"/>
                      </a:lnTo>
                      <a:lnTo>
                        <a:pt x="41" y="19"/>
                      </a:lnTo>
                      <a:lnTo>
                        <a:pt x="40" y="16"/>
                      </a:lnTo>
                      <a:lnTo>
                        <a:pt x="38" y="12"/>
                      </a:lnTo>
                      <a:lnTo>
                        <a:pt x="37" y="9"/>
                      </a:lnTo>
                      <a:lnTo>
                        <a:pt x="35" y="5"/>
                      </a:lnTo>
                      <a:lnTo>
                        <a:pt x="31" y="3"/>
                      </a:lnTo>
                      <a:lnTo>
                        <a:pt x="28" y="2"/>
                      </a:lnTo>
                      <a:lnTo>
                        <a:pt x="24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1" name="Freeform 290"/>
                <p:cNvSpPr/>
                <p:nvPr/>
              </p:nvSpPr>
              <p:spPr bwMode="auto">
                <a:xfrm>
                  <a:off x="5192" y="2976"/>
                  <a:ext cx="41" cy="39"/>
                </a:xfrm>
                <a:custGeom>
                  <a:avLst/>
                  <a:gdLst>
                    <a:gd name="T0" fmla="*/ 20 w 41"/>
                    <a:gd name="T1" fmla="*/ 0 h 39"/>
                    <a:gd name="T2" fmla="*/ 16 w 41"/>
                    <a:gd name="T3" fmla="*/ 0 h 39"/>
                    <a:gd name="T4" fmla="*/ 13 w 41"/>
                    <a:gd name="T5" fmla="*/ 2 h 39"/>
                    <a:gd name="T6" fmla="*/ 9 w 41"/>
                    <a:gd name="T7" fmla="*/ 3 h 39"/>
                    <a:gd name="T8" fmla="*/ 6 w 41"/>
                    <a:gd name="T9" fmla="*/ 5 h 39"/>
                    <a:gd name="T10" fmla="*/ 3 w 41"/>
                    <a:gd name="T11" fmla="*/ 9 h 39"/>
                    <a:gd name="T12" fmla="*/ 2 w 41"/>
                    <a:gd name="T13" fmla="*/ 12 h 39"/>
                    <a:gd name="T14" fmla="*/ 0 w 41"/>
                    <a:gd name="T15" fmla="*/ 16 h 39"/>
                    <a:gd name="T16" fmla="*/ 0 w 41"/>
                    <a:gd name="T17" fmla="*/ 19 h 39"/>
                    <a:gd name="T18" fmla="*/ 0 w 41"/>
                    <a:gd name="T19" fmla="*/ 24 h 39"/>
                    <a:gd name="T20" fmla="*/ 2 w 41"/>
                    <a:gd name="T21" fmla="*/ 27 h 39"/>
                    <a:gd name="T22" fmla="*/ 3 w 41"/>
                    <a:gd name="T23" fmla="*/ 31 h 39"/>
                    <a:gd name="T24" fmla="*/ 6 w 41"/>
                    <a:gd name="T25" fmla="*/ 33 h 39"/>
                    <a:gd name="T26" fmla="*/ 9 w 41"/>
                    <a:gd name="T27" fmla="*/ 35 h 39"/>
                    <a:gd name="T28" fmla="*/ 13 w 41"/>
                    <a:gd name="T29" fmla="*/ 38 h 39"/>
                    <a:gd name="T30" fmla="*/ 16 w 41"/>
                    <a:gd name="T31" fmla="*/ 39 h 39"/>
                    <a:gd name="T32" fmla="*/ 20 w 41"/>
                    <a:gd name="T33" fmla="*/ 39 h 39"/>
                    <a:gd name="T34" fmla="*/ 24 w 41"/>
                    <a:gd name="T35" fmla="*/ 39 h 39"/>
                    <a:gd name="T36" fmla="*/ 28 w 41"/>
                    <a:gd name="T37" fmla="*/ 38 h 39"/>
                    <a:gd name="T38" fmla="*/ 31 w 41"/>
                    <a:gd name="T39" fmla="*/ 35 h 39"/>
                    <a:gd name="T40" fmla="*/ 35 w 41"/>
                    <a:gd name="T41" fmla="*/ 33 h 39"/>
                    <a:gd name="T42" fmla="*/ 37 w 41"/>
                    <a:gd name="T43" fmla="*/ 31 h 39"/>
                    <a:gd name="T44" fmla="*/ 38 w 41"/>
                    <a:gd name="T45" fmla="*/ 27 h 39"/>
                    <a:gd name="T46" fmla="*/ 40 w 41"/>
                    <a:gd name="T47" fmla="*/ 24 h 39"/>
                    <a:gd name="T48" fmla="*/ 41 w 41"/>
                    <a:gd name="T49" fmla="*/ 19 h 39"/>
                    <a:gd name="T50" fmla="*/ 40 w 41"/>
                    <a:gd name="T51" fmla="*/ 16 h 39"/>
                    <a:gd name="T52" fmla="*/ 38 w 41"/>
                    <a:gd name="T53" fmla="*/ 12 h 39"/>
                    <a:gd name="T54" fmla="*/ 37 w 41"/>
                    <a:gd name="T55" fmla="*/ 9 h 39"/>
                    <a:gd name="T56" fmla="*/ 35 w 41"/>
                    <a:gd name="T57" fmla="*/ 5 h 39"/>
                    <a:gd name="T58" fmla="*/ 31 w 41"/>
                    <a:gd name="T59" fmla="*/ 3 h 39"/>
                    <a:gd name="T60" fmla="*/ 28 w 41"/>
                    <a:gd name="T61" fmla="*/ 2 h 39"/>
                    <a:gd name="T62" fmla="*/ 24 w 41"/>
                    <a:gd name="T63" fmla="*/ 0 h 39"/>
                    <a:gd name="T64" fmla="*/ 20 w 41"/>
                    <a:gd name="T65" fmla="*/ 0 h 39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1" h="39">
                      <a:moveTo>
                        <a:pt x="20" y="0"/>
                      </a:moveTo>
                      <a:lnTo>
                        <a:pt x="16" y="0"/>
                      </a:lnTo>
                      <a:lnTo>
                        <a:pt x="13" y="2"/>
                      </a:lnTo>
                      <a:lnTo>
                        <a:pt x="9" y="3"/>
                      </a:lnTo>
                      <a:lnTo>
                        <a:pt x="6" y="5"/>
                      </a:lnTo>
                      <a:lnTo>
                        <a:pt x="3" y="9"/>
                      </a:lnTo>
                      <a:lnTo>
                        <a:pt x="2" y="12"/>
                      </a:lnTo>
                      <a:lnTo>
                        <a:pt x="0" y="16"/>
                      </a:lnTo>
                      <a:lnTo>
                        <a:pt x="0" y="19"/>
                      </a:lnTo>
                      <a:lnTo>
                        <a:pt x="0" y="24"/>
                      </a:lnTo>
                      <a:lnTo>
                        <a:pt x="2" y="27"/>
                      </a:lnTo>
                      <a:lnTo>
                        <a:pt x="3" y="31"/>
                      </a:lnTo>
                      <a:lnTo>
                        <a:pt x="6" y="33"/>
                      </a:lnTo>
                      <a:lnTo>
                        <a:pt x="9" y="35"/>
                      </a:lnTo>
                      <a:lnTo>
                        <a:pt x="13" y="38"/>
                      </a:lnTo>
                      <a:lnTo>
                        <a:pt x="16" y="39"/>
                      </a:lnTo>
                      <a:lnTo>
                        <a:pt x="20" y="39"/>
                      </a:lnTo>
                      <a:lnTo>
                        <a:pt x="24" y="39"/>
                      </a:lnTo>
                      <a:lnTo>
                        <a:pt x="28" y="38"/>
                      </a:lnTo>
                      <a:lnTo>
                        <a:pt x="31" y="35"/>
                      </a:lnTo>
                      <a:lnTo>
                        <a:pt x="35" y="33"/>
                      </a:lnTo>
                      <a:lnTo>
                        <a:pt x="37" y="31"/>
                      </a:lnTo>
                      <a:lnTo>
                        <a:pt x="38" y="27"/>
                      </a:lnTo>
                      <a:lnTo>
                        <a:pt x="40" y="24"/>
                      </a:lnTo>
                      <a:lnTo>
                        <a:pt x="41" y="19"/>
                      </a:lnTo>
                      <a:lnTo>
                        <a:pt x="40" y="16"/>
                      </a:lnTo>
                      <a:lnTo>
                        <a:pt x="38" y="12"/>
                      </a:lnTo>
                      <a:lnTo>
                        <a:pt x="37" y="9"/>
                      </a:lnTo>
                      <a:lnTo>
                        <a:pt x="35" y="5"/>
                      </a:lnTo>
                      <a:lnTo>
                        <a:pt x="31" y="3"/>
                      </a:lnTo>
                      <a:lnTo>
                        <a:pt x="28" y="2"/>
                      </a:lnTo>
                      <a:lnTo>
                        <a:pt x="24" y="0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2" name="Freeform 291"/>
                <p:cNvSpPr/>
                <p:nvPr/>
              </p:nvSpPr>
              <p:spPr bwMode="auto">
                <a:xfrm>
                  <a:off x="4365" y="3161"/>
                  <a:ext cx="39" cy="38"/>
                </a:xfrm>
                <a:custGeom>
                  <a:avLst/>
                  <a:gdLst>
                    <a:gd name="T0" fmla="*/ 19 w 39"/>
                    <a:gd name="T1" fmla="*/ 0 h 38"/>
                    <a:gd name="T2" fmla="*/ 15 w 39"/>
                    <a:gd name="T3" fmla="*/ 0 h 38"/>
                    <a:gd name="T4" fmla="*/ 12 w 39"/>
                    <a:gd name="T5" fmla="*/ 1 h 38"/>
                    <a:gd name="T6" fmla="*/ 8 w 39"/>
                    <a:gd name="T7" fmla="*/ 3 h 38"/>
                    <a:gd name="T8" fmla="*/ 6 w 39"/>
                    <a:gd name="T9" fmla="*/ 5 h 38"/>
                    <a:gd name="T10" fmla="*/ 4 w 39"/>
                    <a:gd name="T11" fmla="*/ 8 h 38"/>
                    <a:gd name="T12" fmla="*/ 1 w 39"/>
                    <a:gd name="T13" fmla="*/ 11 h 38"/>
                    <a:gd name="T14" fmla="*/ 0 w 39"/>
                    <a:gd name="T15" fmla="*/ 15 h 38"/>
                    <a:gd name="T16" fmla="*/ 0 w 39"/>
                    <a:gd name="T17" fmla="*/ 19 h 38"/>
                    <a:gd name="T18" fmla="*/ 0 w 39"/>
                    <a:gd name="T19" fmla="*/ 23 h 38"/>
                    <a:gd name="T20" fmla="*/ 1 w 39"/>
                    <a:gd name="T21" fmla="*/ 26 h 38"/>
                    <a:gd name="T22" fmla="*/ 4 w 39"/>
                    <a:gd name="T23" fmla="*/ 30 h 38"/>
                    <a:gd name="T24" fmla="*/ 6 w 39"/>
                    <a:gd name="T25" fmla="*/ 32 h 38"/>
                    <a:gd name="T26" fmla="*/ 8 w 39"/>
                    <a:gd name="T27" fmla="*/ 35 h 38"/>
                    <a:gd name="T28" fmla="*/ 12 w 39"/>
                    <a:gd name="T29" fmla="*/ 37 h 38"/>
                    <a:gd name="T30" fmla="*/ 15 w 39"/>
                    <a:gd name="T31" fmla="*/ 38 h 38"/>
                    <a:gd name="T32" fmla="*/ 19 w 39"/>
                    <a:gd name="T33" fmla="*/ 38 h 38"/>
                    <a:gd name="T34" fmla="*/ 23 w 39"/>
                    <a:gd name="T35" fmla="*/ 38 h 38"/>
                    <a:gd name="T36" fmla="*/ 27 w 39"/>
                    <a:gd name="T37" fmla="*/ 37 h 38"/>
                    <a:gd name="T38" fmla="*/ 30 w 39"/>
                    <a:gd name="T39" fmla="*/ 35 h 38"/>
                    <a:gd name="T40" fmla="*/ 33 w 39"/>
                    <a:gd name="T41" fmla="*/ 32 h 38"/>
                    <a:gd name="T42" fmla="*/ 35 w 39"/>
                    <a:gd name="T43" fmla="*/ 30 h 38"/>
                    <a:gd name="T44" fmla="*/ 37 w 39"/>
                    <a:gd name="T45" fmla="*/ 26 h 38"/>
                    <a:gd name="T46" fmla="*/ 39 w 39"/>
                    <a:gd name="T47" fmla="*/ 23 h 38"/>
                    <a:gd name="T48" fmla="*/ 39 w 39"/>
                    <a:gd name="T49" fmla="*/ 19 h 38"/>
                    <a:gd name="T50" fmla="*/ 39 w 39"/>
                    <a:gd name="T51" fmla="*/ 15 h 38"/>
                    <a:gd name="T52" fmla="*/ 37 w 39"/>
                    <a:gd name="T53" fmla="*/ 11 h 38"/>
                    <a:gd name="T54" fmla="*/ 35 w 39"/>
                    <a:gd name="T55" fmla="*/ 8 h 38"/>
                    <a:gd name="T56" fmla="*/ 33 w 39"/>
                    <a:gd name="T57" fmla="*/ 5 h 38"/>
                    <a:gd name="T58" fmla="*/ 30 w 39"/>
                    <a:gd name="T59" fmla="*/ 3 h 38"/>
                    <a:gd name="T60" fmla="*/ 27 w 39"/>
                    <a:gd name="T61" fmla="*/ 1 h 38"/>
                    <a:gd name="T62" fmla="*/ 23 w 39"/>
                    <a:gd name="T63" fmla="*/ 0 h 38"/>
                    <a:gd name="T64" fmla="*/ 19 w 39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38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8" y="3"/>
                      </a:lnTo>
                      <a:lnTo>
                        <a:pt x="6" y="5"/>
                      </a:lnTo>
                      <a:lnTo>
                        <a:pt x="4" y="8"/>
                      </a:lnTo>
                      <a:lnTo>
                        <a:pt x="1" y="11"/>
                      </a:lnTo>
                      <a:lnTo>
                        <a:pt x="0" y="15"/>
                      </a:lnTo>
                      <a:lnTo>
                        <a:pt x="0" y="19"/>
                      </a:lnTo>
                      <a:lnTo>
                        <a:pt x="0" y="23"/>
                      </a:lnTo>
                      <a:lnTo>
                        <a:pt x="1" y="26"/>
                      </a:lnTo>
                      <a:lnTo>
                        <a:pt x="4" y="30"/>
                      </a:lnTo>
                      <a:lnTo>
                        <a:pt x="6" y="32"/>
                      </a:lnTo>
                      <a:lnTo>
                        <a:pt x="8" y="35"/>
                      </a:lnTo>
                      <a:lnTo>
                        <a:pt x="12" y="37"/>
                      </a:lnTo>
                      <a:lnTo>
                        <a:pt x="15" y="38"/>
                      </a:lnTo>
                      <a:lnTo>
                        <a:pt x="19" y="38"/>
                      </a:lnTo>
                      <a:lnTo>
                        <a:pt x="23" y="38"/>
                      </a:lnTo>
                      <a:lnTo>
                        <a:pt x="27" y="37"/>
                      </a:lnTo>
                      <a:lnTo>
                        <a:pt x="30" y="35"/>
                      </a:lnTo>
                      <a:lnTo>
                        <a:pt x="33" y="32"/>
                      </a:lnTo>
                      <a:lnTo>
                        <a:pt x="35" y="30"/>
                      </a:lnTo>
                      <a:lnTo>
                        <a:pt x="37" y="26"/>
                      </a:lnTo>
                      <a:lnTo>
                        <a:pt x="39" y="23"/>
                      </a:lnTo>
                      <a:lnTo>
                        <a:pt x="39" y="19"/>
                      </a:lnTo>
                      <a:lnTo>
                        <a:pt x="39" y="15"/>
                      </a:lnTo>
                      <a:lnTo>
                        <a:pt x="37" y="11"/>
                      </a:lnTo>
                      <a:lnTo>
                        <a:pt x="35" y="8"/>
                      </a:lnTo>
                      <a:lnTo>
                        <a:pt x="33" y="5"/>
                      </a:lnTo>
                      <a:lnTo>
                        <a:pt x="30" y="3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3" name="Freeform 292"/>
                <p:cNvSpPr/>
                <p:nvPr/>
              </p:nvSpPr>
              <p:spPr bwMode="auto">
                <a:xfrm>
                  <a:off x="4365" y="3161"/>
                  <a:ext cx="39" cy="38"/>
                </a:xfrm>
                <a:custGeom>
                  <a:avLst/>
                  <a:gdLst>
                    <a:gd name="T0" fmla="*/ 19 w 39"/>
                    <a:gd name="T1" fmla="*/ 0 h 38"/>
                    <a:gd name="T2" fmla="*/ 15 w 39"/>
                    <a:gd name="T3" fmla="*/ 0 h 38"/>
                    <a:gd name="T4" fmla="*/ 12 w 39"/>
                    <a:gd name="T5" fmla="*/ 1 h 38"/>
                    <a:gd name="T6" fmla="*/ 8 w 39"/>
                    <a:gd name="T7" fmla="*/ 3 h 38"/>
                    <a:gd name="T8" fmla="*/ 6 w 39"/>
                    <a:gd name="T9" fmla="*/ 5 h 38"/>
                    <a:gd name="T10" fmla="*/ 4 w 39"/>
                    <a:gd name="T11" fmla="*/ 8 h 38"/>
                    <a:gd name="T12" fmla="*/ 1 w 39"/>
                    <a:gd name="T13" fmla="*/ 11 h 38"/>
                    <a:gd name="T14" fmla="*/ 0 w 39"/>
                    <a:gd name="T15" fmla="*/ 15 h 38"/>
                    <a:gd name="T16" fmla="*/ 0 w 39"/>
                    <a:gd name="T17" fmla="*/ 19 h 38"/>
                    <a:gd name="T18" fmla="*/ 0 w 39"/>
                    <a:gd name="T19" fmla="*/ 23 h 38"/>
                    <a:gd name="T20" fmla="*/ 1 w 39"/>
                    <a:gd name="T21" fmla="*/ 26 h 38"/>
                    <a:gd name="T22" fmla="*/ 4 w 39"/>
                    <a:gd name="T23" fmla="*/ 30 h 38"/>
                    <a:gd name="T24" fmla="*/ 6 w 39"/>
                    <a:gd name="T25" fmla="*/ 32 h 38"/>
                    <a:gd name="T26" fmla="*/ 8 w 39"/>
                    <a:gd name="T27" fmla="*/ 35 h 38"/>
                    <a:gd name="T28" fmla="*/ 12 w 39"/>
                    <a:gd name="T29" fmla="*/ 37 h 38"/>
                    <a:gd name="T30" fmla="*/ 15 w 39"/>
                    <a:gd name="T31" fmla="*/ 38 h 38"/>
                    <a:gd name="T32" fmla="*/ 19 w 39"/>
                    <a:gd name="T33" fmla="*/ 38 h 38"/>
                    <a:gd name="T34" fmla="*/ 23 w 39"/>
                    <a:gd name="T35" fmla="*/ 38 h 38"/>
                    <a:gd name="T36" fmla="*/ 27 w 39"/>
                    <a:gd name="T37" fmla="*/ 37 h 38"/>
                    <a:gd name="T38" fmla="*/ 30 w 39"/>
                    <a:gd name="T39" fmla="*/ 35 h 38"/>
                    <a:gd name="T40" fmla="*/ 33 w 39"/>
                    <a:gd name="T41" fmla="*/ 32 h 38"/>
                    <a:gd name="T42" fmla="*/ 35 w 39"/>
                    <a:gd name="T43" fmla="*/ 30 h 38"/>
                    <a:gd name="T44" fmla="*/ 37 w 39"/>
                    <a:gd name="T45" fmla="*/ 26 h 38"/>
                    <a:gd name="T46" fmla="*/ 39 w 39"/>
                    <a:gd name="T47" fmla="*/ 23 h 38"/>
                    <a:gd name="T48" fmla="*/ 39 w 39"/>
                    <a:gd name="T49" fmla="*/ 19 h 38"/>
                    <a:gd name="T50" fmla="*/ 39 w 39"/>
                    <a:gd name="T51" fmla="*/ 15 h 38"/>
                    <a:gd name="T52" fmla="*/ 37 w 39"/>
                    <a:gd name="T53" fmla="*/ 11 h 38"/>
                    <a:gd name="T54" fmla="*/ 35 w 39"/>
                    <a:gd name="T55" fmla="*/ 8 h 38"/>
                    <a:gd name="T56" fmla="*/ 33 w 39"/>
                    <a:gd name="T57" fmla="*/ 5 h 38"/>
                    <a:gd name="T58" fmla="*/ 30 w 39"/>
                    <a:gd name="T59" fmla="*/ 3 h 38"/>
                    <a:gd name="T60" fmla="*/ 27 w 39"/>
                    <a:gd name="T61" fmla="*/ 1 h 38"/>
                    <a:gd name="T62" fmla="*/ 23 w 39"/>
                    <a:gd name="T63" fmla="*/ 0 h 38"/>
                    <a:gd name="T64" fmla="*/ 19 w 39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38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8" y="3"/>
                      </a:lnTo>
                      <a:lnTo>
                        <a:pt x="6" y="5"/>
                      </a:lnTo>
                      <a:lnTo>
                        <a:pt x="4" y="8"/>
                      </a:lnTo>
                      <a:lnTo>
                        <a:pt x="1" y="11"/>
                      </a:lnTo>
                      <a:lnTo>
                        <a:pt x="0" y="15"/>
                      </a:lnTo>
                      <a:lnTo>
                        <a:pt x="0" y="19"/>
                      </a:lnTo>
                      <a:lnTo>
                        <a:pt x="0" y="23"/>
                      </a:lnTo>
                      <a:lnTo>
                        <a:pt x="1" y="26"/>
                      </a:lnTo>
                      <a:lnTo>
                        <a:pt x="4" y="30"/>
                      </a:lnTo>
                      <a:lnTo>
                        <a:pt x="6" y="32"/>
                      </a:lnTo>
                      <a:lnTo>
                        <a:pt x="8" y="35"/>
                      </a:lnTo>
                      <a:lnTo>
                        <a:pt x="12" y="37"/>
                      </a:lnTo>
                      <a:lnTo>
                        <a:pt x="15" y="38"/>
                      </a:lnTo>
                      <a:lnTo>
                        <a:pt x="19" y="38"/>
                      </a:lnTo>
                      <a:lnTo>
                        <a:pt x="23" y="38"/>
                      </a:lnTo>
                      <a:lnTo>
                        <a:pt x="27" y="37"/>
                      </a:lnTo>
                      <a:lnTo>
                        <a:pt x="30" y="35"/>
                      </a:lnTo>
                      <a:lnTo>
                        <a:pt x="33" y="32"/>
                      </a:lnTo>
                      <a:lnTo>
                        <a:pt x="35" y="30"/>
                      </a:lnTo>
                      <a:lnTo>
                        <a:pt x="37" y="26"/>
                      </a:lnTo>
                      <a:lnTo>
                        <a:pt x="39" y="23"/>
                      </a:lnTo>
                      <a:lnTo>
                        <a:pt x="39" y="19"/>
                      </a:lnTo>
                      <a:lnTo>
                        <a:pt x="39" y="15"/>
                      </a:lnTo>
                      <a:lnTo>
                        <a:pt x="37" y="11"/>
                      </a:lnTo>
                      <a:lnTo>
                        <a:pt x="35" y="8"/>
                      </a:lnTo>
                      <a:lnTo>
                        <a:pt x="33" y="5"/>
                      </a:lnTo>
                      <a:lnTo>
                        <a:pt x="30" y="3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4" name="Rectangle 293"/>
                <p:cNvSpPr>
                  <a:spLocks noChangeArrowheads="1"/>
                </p:cNvSpPr>
                <p:nvPr/>
              </p:nvSpPr>
              <p:spPr bwMode="auto">
                <a:xfrm>
                  <a:off x="4831" y="3805"/>
                  <a:ext cx="185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lang="en-US" altLang="zh-CN" sz="24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a</a:t>
                  </a:r>
                </a:p>
              </p:txBody>
            </p:sp>
            <p:sp>
              <p:nvSpPr>
                <p:cNvPr id="305" name="Rectangle 294"/>
                <p:cNvSpPr>
                  <a:spLocks noChangeArrowheads="1"/>
                </p:cNvSpPr>
                <p:nvPr/>
              </p:nvSpPr>
              <p:spPr bwMode="auto">
                <a:xfrm>
                  <a:off x="4358" y="3272"/>
                  <a:ext cx="197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lang="en-US" altLang="zh-CN" sz="24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b</a:t>
                  </a:r>
                </a:p>
              </p:txBody>
            </p:sp>
            <p:sp>
              <p:nvSpPr>
                <p:cNvPr id="306" name="Rectangle 295"/>
                <p:cNvSpPr>
                  <a:spLocks noChangeArrowheads="1"/>
                </p:cNvSpPr>
                <p:nvPr/>
              </p:nvSpPr>
              <p:spPr bwMode="auto">
                <a:xfrm>
                  <a:off x="3585" y="2560"/>
                  <a:ext cx="174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lang="en-US" altLang="zh-CN" sz="24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c</a:t>
                  </a:r>
                </a:p>
              </p:txBody>
            </p:sp>
            <p:sp>
              <p:nvSpPr>
                <p:cNvPr id="307" name="Rectangle 302"/>
                <p:cNvSpPr>
                  <a:spLocks noChangeArrowheads="1"/>
                </p:cNvSpPr>
                <p:nvPr/>
              </p:nvSpPr>
              <p:spPr bwMode="auto">
                <a:xfrm>
                  <a:off x="3655" y="3780"/>
                  <a:ext cx="108" cy="1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lang="en-US" altLang="zh-CN" sz="15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0</a:t>
                  </a:r>
                  <a:endParaRPr lang="en-US" altLang="zh-CN" sz="1500" b="1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8" name="Freeform 303"/>
                <p:cNvSpPr/>
                <p:nvPr/>
              </p:nvSpPr>
              <p:spPr bwMode="auto">
                <a:xfrm>
                  <a:off x="3994" y="2989"/>
                  <a:ext cx="38" cy="40"/>
                </a:xfrm>
                <a:custGeom>
                  <a:avLst/>
                  <a:gdLst>
                    <a:gd name="T0" fmla="*/ 19 w 38"/>
                    <a:gd name="T1" fmla="*/ 0 h 40"/>
                    <a:gd name="T2" fmla="*/ 15 w 38"/>
                    <a:gd name="T3" fmla="*/ 0 h 40"/>
                    <a:gd name="T4" fmla="*/ 11 w 38"/>
                    <a:gd name="T5" fmla="*/ 1 h 40"/>
                    <a:gd name="T6" fmla="*/ 8 w 38"/>
                    <a:gd name="T7" fmla="*/ 4 h 40"/>
                    <a:gd name="T8" fmla="*/ 5 w 38"/>
                    <a:gd name="T9" fmla="*/ 6 h 40"/>
                    <a:gd name="T10" fmla="*/ 3 w 38"/>
                    <a:gd name="T11" fmla="*/ 10 h 40"/>
                    <a:gd name="T12" fmla="*/ 1 w 38"/>
                    <a:gd name="T13" fmla="*/ 13 h 40"/>
                    <a:gd name="T14" fmla="*/ 0 w 38"/>
                    <a:gd name="T15" fmla="*/ 17 h 40"/>
                    <a:gd name="T16" fmla="*/ 0 w 38"/>
                    <a:gd name="T17" fmla="*/ 20 h 40"/>
                    <a:gd name="T18" fmla="*/ 0 w 38"/>
                    <a:gd name="T19" fmla="*/ 25 h 40"/>
                    <a:gd name="T20" fmla="*/ 1 w 38"/>
                    <a:gd name="T21" fmla="*/ 28 h 40"/>
                    <a:gd name="T22" fmla="*/ 3 w 38"/>
                    <a:gd name="T23" fmla="*/ 32 h 40"/>
                    <a:gd name="T24" fmla="*/ 5 w 38"/>
                    <a:gd name="T25" fmla="*/ 34 h 40"/>
                    <a:gd name="T26" fmla="*/ 8 w 38"/>
                    <a:gd name="T27" fmla="*/ 36 h 40"/>
                    <a:gd name="T28" fmla="*/ 11 w 38"/>
                    <a:gd name="T29" fmla="*/ 39 h 40"/>
                    <a:gd name="T30" fmla="*/ 15 w 38"/>
                    <a:gd name="T31" fmla="*/ 40 h 40"/>
                    <a:gd name="T32" fmla="*/ 19 w 38"/>
                    <a:gd name="T33" fmla="*/ 40 h 40"/>
                    <a:gd name="T34" fmla="*/ 23 w 38"/>
                    <a:gd name="T35" fmla="*/ 40 h 40"/>
                    <a:gd name="T36" fmla="*/ 26 w 38"/>
                    <a:gd name="T37" fmla="*/ 39 h 40"/>
                    <a:gd name="T38" fmla="*/ 30 w 38"/>
                    <a:gd name="T39" fmla="*/ 36 h 40"/>
                    <a:gd name="T40" fmla="*/ 32 w 38"/>
                    <a:gd name="T41" fmla="*/ 34 h 40"/>
                    <a:gd name="T42" fmla="*/ 36 w 38"/>
                    <a:gd name="T43" fmla="*/ 32 h 40"/>
                    <a:gd name="T44" fmla="*/ 37 w 38"/>
                    <a:gd name="T45" fmla="*/ 28 h 40"/>
                    <a:gd name="T46" fmla="*/ 38 w 38"/>
                    <a:gd name="T47" fmla="*/ 25 h 40"/>
                    <a:gd name="T48" fmla="*/ 38 w 38"/>
                    <a:gd name="T49" fmla="*/ 20 h 40"/>
                    <a:gd name="T50" fmla="*/ 38 w 38"/>
                    <a:gd name="T51" fmla="*/ 17 h 40"/>
                    <a:gd name="T52" fmla="*/ 37 w 38"/>
                    <a:gd name="T53" fmla="*/ 13 h 40"/>
                    <a:gd name="T54" fmla="*/ 36 w 38"/>
                    <a:gd name="T55" fmla="*/ 10 h 40"/>
                    <a:gd name="T56" fmla="*/ 32 w 38"/>
                    <a:gd name="T57" fmla="*/ 6 h 40"/>
                    <a:gd name="T58" fmla="*/ 30 w 38"/>
                    <a:gd name="T59" fmla="*/ 4 h 40"/>
                    <a:gd name="T60" fmla="*/ 26 w 38"/>
                    <a:gd name="T61" fmla="*/ 1 h 40"/>
                    <a:gd name="T62" fmla="*/ 23 w 38"/>
                    <a:gd name="T63" fmla="*/ 0 h 40"/>
                    <a:gd name="T64" fmla="*/ 19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3" y="10"/>
                      </a:lnTo>
                      <a:lnTo>
                        <a:pt x="1" y="13"/>
                      </a:lnTo>
                      <a:lnTo>
                        <a:pt x="0" y="17"/>
                      </a:lnTo>
                      <a:lnTo>
                        <a:pt x="0" y="20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3" y="32"/>
                      </a:lnTo>
                      <a:lnTo>
                        <a:pt x="5" y="34"/>
                      </a:lnTo>
                      <a:lnTo>
                        <a:pt x="8" y="36"/>
                      </a:lnTo>
                      <a:lnTo>
                        <a:pt x="11" y="39"/>
                      </a:lnTo>
                      <a:lnTo>
                        <a:pt x="15" y="40"/>
                      </a:lnTo>
                      <a:lnTo>
                        <a:pt x="19" y="40"/>
                      </a:lnTo>
                      <a:lnTo>
                        <a:pt x="23" y="40"/>
                      </a:lnTo>
                      <a:lnTo>
                        <a:pt x="26" y="39"/>
                      </a:lnTo>
                      <a:lnTo>
                        <a:pt x="30" y="36"/>
                      </a:lnTo>
                      <a:lnTo>
                        <a:pt x="32" y="34"/>
                      </a:lnTo>
                      <a:lnTo>
                        <a:pt x="36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0"/>
                      </a:lnTo>
                      <a:lnTo>
                        <a:pt x="38" y="17"/>
                      </a:lnTo>
                      <a:lnTo>
                        <a:pt x="37" y="13"/>
                      </a:lnTo>
                      <a:lnTo>
                        <a:pt x="36" y="10"/>
                      </a:lnTo>
                      <a:lnTo>
                        <a:pt x="32" y="6"/>
                      </a:lnTo>
                      <a:lnTo>
                        <a:pt x="30" y="4"/>
                      </a:lnTo>
                      <a:lnTo>
                        <a:pt x="26" y="1"/>
                      </a:lnTo>
                      <a:lnTo>
                        <a:pt x="23" y="0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9" name="Freeform 304"/>
                <p:cNvSpPr/>
                <p:nvPr/>
              </p:nvSpPr>
              <p:spPr bwMode="auto">
                <a:xfrm>
                  <a:off x="3994" y="2989"/>
                  <a:ext cx="38" cy="40"/>
                </a:xfrm>
                <a:custGeom>
                  <a:avLst/>
                  <a:gdLst>
                    <a:gd name="T0" fmla="*/ 19 w 38"/>
                    <a:gd name="T1" fmla="*/ 0 h 40"/>
                    <a:gd name="T2" fmla="*/ 15 w 38"/>
                    <a:gd name="T3" fmla="*/ 0 h 40"/>
                    <a:gd name="T4" fmla="*/ 11 w 38"/>
                    <a:gd name="T5" fmla="*/ 1 h 40"/>
                    <a:gd name="T6" fmla="*/ 8 w 38"/>
                    <a:gd name="T7" fmla="*/ 4 h 40"/>
                    <a:gd name="T8" fmla="*/ 5 w 38"/>
                    <a:gd name="T9" fmla="*/ 6 h 40"/>
                    <a:gd name="T10" fmla="*/ 3 w 38"/>
                    <a:gd name="T11" fmla="*/ 10 h 40"/>
                    <a:gd name="T12" fmla="*/ 1 w 38"/>
                    <a:gd name="T13" fmla="*/ 13 h 40"/>
                    <a:gd name="T14" fmla="*/ 0 w 38"/>
                    <a:gd name="T15" fmla="*/ 17 h 40"/>
                    <a:gd name="T16" fmla="*/ 0 w 38"/>
                    <a:gd name="T17" fmla="*/ 20 h 40"/>
                    <a:gd name="T18" fmla="*/ 0 w 38"/>
                    <a:gd name="T19" fmla="*/ 25 h 40"/>
                    <a:gd name="T20" fmla="*/ 1 w 38"/>
                    <a:gd name="T21" fmla="*/ 28 h 40"/>
                    <a:gd name="T22" fmla="*/ 3 w 38"/>
                    <a:gd name="T23" fmla="*/ 32 h 40"/>
                    <a:gd name="T24" fmla="*/ 5 w 38"/>
                    <a:gd name="T25" fmla="*/ 34 h 40"/>
                    <a:gd name="T26" fmla="*/ 8 w 38"/>
                    <a:gd name="T27" fmla="*/ 36 h 40"/>
                    <a:gd name="T28" fmla="*/ 11 w 38"/>
                    <a:gd name="T29" fmla="*/ 39 h 40"/>
                    <a:gd name="T30" fmla="*/ 15 w 38"/>
                    <a:gd name="T31" fmla="*/ 40 h 40"/>
                    <a:gd name="T32" fmla="*/ 19 w 38"/>
                    <a:gd name="T33" fmla="*/ 40 h 40"/>
                    <a:gd name="T34" fmla="*/ 23 w 38"/>
                    <a:gd name="T35" fmla="*/ 40 h 40"/>
                    <a:gd name="T36" fmla="*/ 26 w 38"/>
                    <a:gd name="T37" fmla="*/ 39 h 40"/>
                    <a:gd name="T38" fmla="*/ 30 w 38"/>
                    <a:gd name="T39" fmla="*/ 36 h 40"/>
                    <a:gd name="T40" fmla="*/ 32 w 38"/>
                    <a:gd name="T41" fmla="*/ 34 h 40"/>
                    <a:gd name="T42" fmla="*/ 36 w 38"/>
                    <a:gd name="T43" fmla="*/ 32 h 40"/>
                    <a:gd name="T44" fmla="*/ 37 w 38"/>
                    <a:gd name="T45" fmla="*/ 28 h 40"/>
                    <a:gd name="T46" fmla="*/ 38 w 38"/>
                    <a:gd name="T47" fmla="*/ 25 h 40"/>
                    <a:gd name="T48" fmla="*/ 38 w 38"/>
                    <a:gd name="T49" fmla="*/ 20 h 40"/>
                    <a:gd name="T50" fmla="*/ 38 w 38"/>
                    <a:gd name="T51" fmla="*/ 17 h 40"/>
                    <a:gd name="T52" fmla="*/ 37 w 38"/>
                    <a:gd name="T53" fmla="*/ 13 h 40"/>
                    <a:gd name="T54" fmla="*/ 36 w 38"/>
                    <a:gd name="T55" fmla="*/ 10 h 40"/>
                    <a:gd name="T56" fmla="*/ 32 w 38"/>
                    <a:gd name="T57" fmla="*/ 6 h 40"/>
                    <a:gd name="T58" fmla="*/ 30 w 38"/>
                    <a:gd name="T59" fmla="*/ 4 h 40"/>
                    <a:gd name="T60" fmla="*/ 26 w 38"/>
                    <a:gd name="T61" fmla="*/ 1 h 40"/>
                    <a:gd name="T62" fmla="*/ 23 w 38"/>
                    <a:gd name="T63" fmla="*/ 0 h 40"/>
                    <a:gd name="T64" fmla="*/ 19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3" y="10"/>
                      </a:lnTo>
                      <a:lnTo>
                        <a:pt x="1" y="13"/>
                      </a:lnTo>
                      <a:lnTo>
                        <a:pt x="0" y="17"/>
                      </a:lnTo>
                      <a:lnTo>
                        <a:pt x="0" y="20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3" y="32"/>
                      </a:lnTo>
                      <a:lnTo>
                        <a:pt x="5" y="34"/>
                      </a:lnTo>
                      <a:lnTo>
                        <a:pt x="8" y="36"/>
                      </a:lnTo>
                      <a:lnTo>
                        <a:pt x="11" y="39"/>
                      </a:lnTo>
                      <a:lnTo>
                        <a:pt x="15" y="40"/>
                      </a:lnTo>
                      <a:lnTo>
                        <a:pt x="19" y="40"/>
                      </a:lnTo>
                      <a:lnTo>
                        <a:pt x="23" y="40"/>
                      </a:lnTo>
                      <a:lnTo>
                        <a:pt x="26" y="39"/>
                      </a:lnTo>
                      <a:lnTo>
                        <a:pt x="30" y="36"/>
                      </a:lnTo>
                      <a:lnTo>
                        <a:pt x="32" y="34"/>
                      </a:lnTo>
                      <a:lnTo>
                        <a:pt x="36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0"/>
                      </a:lnTo>
                      <a:lnTo>
                        <a:pt x="38" y="17"/>
                      </a:lnTo>
                      <a:lnTo>
                        <a:pt x="37" y="13"/>
                      </a:lnTo>
                      <a:lnTo>
                        <a:pt x="36" y="10"/>
                      </a:lnTo>
                      <a:lnTo>
                        <a:pt x="32" y="6"/>
                      </a:lnTo>
                      <a:lnTo>
                        <a:pt x="30" y="4"/>
                      </a:lnTo>
                      <a:lnTo>
                        <a:pt x="26" y="1"/>
                      </a:lnTo>
                      <a:lnTo>
                        <a:pt x="23" y="0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0" name="Freeform 305"/>
                <p:cNvSpPr>
                  <a:spLocks noEditPoints="1"/>
                </p:cNvSpPr>
                <p:nvPr/>
              </p:nvSpPr>
              <p:spPr bwMode="auto">
                <a:xfrm>
                  <a:off x="3789" y="3777"/>
                  <a:ext cx="1169" cy="38"/>
                </a:xfrm>
                <a:custGeom>
                  <a:avLst/>
                  <a:gdLst>
                    <a:gd name="T0" fmla="*/ 0 w 1169"/>
                    <a:gd name="T1" fmla="*/ 9 h 38"/>
                    <a:gd name="T2" fmla="*/ 1121 w 1169"/>
                    <a:gd name="T3" fmla="*/ 9 h 38"/>
                    <a:gd name="T4" fmla="*/ 1121 w 1169"/>
                    <a:gd name="T5" fmla="*/ 29 h 38"/>
                    <a:gd name="T6" fmla="*/ 0 w 1169"/>
                    <a:gd name="T7" fmla="*/ 29 h 38"/>
                    <a:gd name="T8" fmla="*/ 0 w 1169"/>
                    <a:gd name="T9" fmla="*/ 9 h 38"/>
                    <a:gd name="T10" fmla="*/ 1111 w 1169"/>
                    <a:gd name="T11" fmla="*/ 0 h 38"/>
                    <a:gd name="T12" fmla="*/ 1169 w 1169"/>
                    <a:gd name="T13" fmla="*/ 20 h 38"/>
                    <a:gd name="T14" fmla="*/ 1111 w 1169"/>
                    <a:gd name="T15" fmla="*/ 38 h 38"/>
                    <a:gd name="T16" fmla="*/ 1111 w 1169"/>
                    <a:gd name="T17" fmla="*/ 0 h 3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169" h="38">
                      <a:moveTo>
                        <a:pt x="0" y="9"/>
                      </a:moveTo>
                      <a:lnTo>
                        <a:pt x="1121" y="9"/>
                      </a:lnTo>
                      <a:lnTo>
                        <a:pt x="1121" y="29"/>
                      </a:lnTo>
                      <a:lnTo>
                        <a:pt x="0" y="29"/>
                      </a:lnTo>
                      <a:lnTo>
                        <a:pt x="0" y="9"/>
                      </a:lnTo>
                      <a:close/>
                      <a:moveTo>
                        <a:pt x="1111" y="0"/>
                      </a:moveTo>
                      <a:lnTo>
                        <a:pt x="1169" y="20"/>
                      </a:lnTo>
                      <a:lnTo>
                        <a:pt x="1111" y="38"/>
                      </a:lnTo>
                      <a:lnTo>
                        <a:pt x="111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1" name="Line 306"/>
                <p:cNvSpPr>
                  <a:spLocks noChangeShapeType="1"/>
                </p:cNvSpPr>
                <p:nvPr/>
              </p:nvSpPr>
              <p:spPr bwMode="auto">
                <a:xfrm>
                  <a:off x="4303" y="2232"/>
                  <a:ext cx="1170" cy="1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312" name="Line 307"/>
                <p:cNvSpPr>
                  <a:spLocks noChangeShapeType="1"/>
                </p:cNvSpPr>
                <p:nvPr/>
              </p:nvSpPr>
              <p:spPr bwMode="auto">
                <a:xfrm>
                  <a:off x="3792" y="2613"/>
                  <a:ext cx="1169" cy="1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313" name="Freeform 308"/>
                <p:cNvSpPr>
                  <a:spLocks noEditPoints="1"/>
                </p:cNvSpPr>
                <p:nvPr/>
              </p:nvSpPr>
              <p:spPr bwMode="auto">
                <a:xfrm>
                  <a:off x="4300" y="3389"/>
                  <a:ext cx="1149" cy="7"/>
                </a:xfrm>
                <a:custGeom>
                  <a:avLst/>
                  <a:gdLst>
                    <a:gd name="T0" fmla="*/ 28 w 1149"/>
                    <a:gd name="T1" fmla="*/ 6 h 7"/>
                    <a:gd name="T2" fmla="*/ 0 w 1149"/>
                    <a:gd name="T3" fmla="*/ 2 h 7"/>
                    <a:gd name="T4" fmla="*/ 78 w 1149"/>
                    <a:gd name="T5" fmla="*/ 1 h 7"/>
                    <a:gd name="T6" fmla="*/ 52 w 1149"/>
                    <a:gd name="T7" fmla="*/ 7 h 7"/>
                    <a:gd name="T8" fmla="*/ 53 w 1149"/>
                    <a:gd name="T9" fmla="*/ 0 h 7"/>
                    <a:gd name="T10" fmla="*/ 129 w 1149"/>
                    <a:gd name="T11" fmla="*/ 6 h 7"/>
                    <a:gd name="T12" fmla="*/ 101 w 1149"/>
                    <a:gd name="T13" fmla="*/ 2 h 7"/>
                    <a:gd name="T14" fmla="*/ 180 w 1149"/>
                    <a:gd name="T15" fmla="*/ 1 h 7"/>
                    <a:gd name="T16" fmla="*/ 155 w 1149"/>
                    <a:gd name="T17" fmla="*/ 7 h 7"/>
                    <a:gd name="T18" fmla="*/ 156 w 1149"/>
                    <a:gd name="T19" fmla="*/ 0 h 7"/>
                    <a:gd name="T20" fmla="*/ 232 w 1149"/>
                    <a:gd name="T21" fmla="*/ 6 h 7"/>
                    <a:gd name="T22" fmla="*/ 204 w 1149"/>
                    <a:gd name="T23" fmla="*/ 2 h 7"/>
                    <a:gd name="T24" fmla="*/ 282 w 1149"/>
                    <a:gd name="T25" fmla="*/ 1 h 7"/>
                    <a:gd name="T26" fmla="*/ 256 w 1149"/>
                    <a:gd name="T27" fmla="*/ 7 h 7"/>
                    <a:gd name="T28" fmla="*/ 257 w 1149"/>
                    <a:gd name="T29" fmla="*/ 0 h 7"/>
                    <a:gd name="T30" fmla="*/ 333 w 1149"/>
                    <a:gd name="T31" fmla="*/ 6 h 7"/>
                    <a:gd name="T32" fmla="*/ 305 w 1149"/>
                    <a:gd name="T33" fmla="*/ 2 h 7"/>
                    <a:gd name="T34" fmla="*/ 384 w 1149"/>
                    <a:gd name="T35" fmla="*/ 1 h 7"/>
                    <a:gd name="T36" fmla="*/ 359 w 1149"/>
                    <a:gd name="T37" fmla="*/ 7 h 7"/>
                    <a:gd name="T38" fmla="*/ 360 w 1149"/>
                    <a:gd name="T39" fmla="*/ 0 h 7"/>
                    <a:gd name="T40" fmla="*/ 435 w 1149"/>
                    <a:gd name="T41" fmla="*/ 6 h 7"/>
                    <a:gd name="T42" fmla="*/ 407 w 1149"/>
                    <a:gd name="T43" fmla="*/ 2 h 7"/>
                    <a:gd name="T44" fmla="*/ 485 w 1149"/>
                    <a:gd name="T45" fmla="*/ 1 h 7"/>
                    <a:gd name="T46" fmla="*/ 460 w 1149"/>
                    <a:gd name="T47" fmla="*/ 7 h 7"/>
                    <a:gd name="T48" fmla="*/ 461 w 1149"/>
                    <a:gd name="T49" fmla="*/ 0 h 7"/>
                    <a:gd name="T50" fmla="*/ 537 w 1149"/>
                    <a:gd name="T51" fmla="*/ 6 h 7"/>
                    <a:gd name="T52" fmla="*/ 509 w 1149"/>
                    <a:gd name="T53" fmla="*/ 2 h 7"/>
                    <a:gd name="T54" fmla="*/ 588 w 1149"/>
                    <a:gd name="T55" fmla="*/ 1 h 7"/>
                    <a:gd name="T56" fmla="*/ 562 w 1149"/>
                    <a:gd name="T57" fmla="*/ 7 h 7"/>
                    <a:gd name="T58" fmla="*/ 564 w 1149"/>
                    <a:gd name="T59" fmla="*/ 0 h 7"/>
                    <a:gd name="T60" fmla="*/ 639 w 1149"/>
                    <a:gd name="T61" fmla="*/ 6 h 7"/>
                    <a:gd name="T62" fmla="*/ 611 w 1149"/>
                    <a:gd name="T63" fmla="*/ 2 h 7"/>
                    <a:gd name="T64" fmla="*/ 689 w 1149"/>
                    <a:gd name="T65" fmla="*/ 1 h 7"/>
                    <a:gd name="T66" fmla="*/ 664 w 1149"/>
                    <a:gd name="T67" fmla="*/ 7 h 7"/>
                    <a:gd name="T68" fmla="*/ 665 w 1149"/>
                    <a:gd name="T69" fmla="*/ 0 h 7"/>
                    <a:gd name="T70" fmla="*/ 741 w 1149"/>
                    <a:gd name="T71" fmla="*/ 6 h 7"/>
                    <a:gd name="T72" fmla="*/ 713 w 1149"/>
                    <a:gd name="T73" fmla="*/ 2 h 7"/>
                    <a:gd name="T74" fmla="*/ 792 w 1149"/>
                    <a:gd name="T75" fmla="*/ 1 h 7"/>
                    <a:gd name="T76" fmla="*/ 766 w 1149"/>
                    <a:gd name="T77" fmla="*/ 7 h 7"/>
                    <a:gd name="T78" fmla="*/ 767 w 1149"/>
                    <a:gd name="T79" fmla="*/ 0 h 7"/>
                    <a:gd name="T80" fmla="*/ 843 w 1149"/>
                    <a:gd name="T81" fmla="*/ 6 h 7"/>
                    <a:gd name="T82" fmla="*/ 815 w 1149"/>
                    <a:gd name="T83" fmla="*/ 2 h 7"/>
                    <a:gd name="T84" fmla="*/ 893 w 1149"/>
                    <a:gd name="T85" fmla="*/ 1 h 7"/>
                    <a:gd name="T86" fmla="*/ 867 w 1149"/>
                    <a:gd name="T87" fmla="*/ 7 h 7"/>
                    <a:gd name="T88" fmla="*/ 869 w 1149"/>
                    <a:gd name="T89" fmla="*/ 0 h 7"/>
                    <a:gd name="T90" fmla="*/ 944 w 1149"/>
                    <a:gd name="T91" fmla="*/ 6 h 7"/>
                    <a:gd name="T92" fmla="*/ 916 w 1149"/>
                    <a:gd name="T93" fmla="*/ 2 h 7"/>
                    <a:gd name="T94" fmla="*/ 996 w 1149"/>
                    <a:gd name="T95" fmla="*/ 1 h 7"/>
                    <a:gd name="T96" fmla="*/ 970 w 1149"/>
                    <a:gd name="T97" fmla="*/ 7 h 7"/>
                    <a:gd name="T98" fmla="*/ 971 w 1149"/>
                    <a:gd name="T99" fmla="*/ 0 h 7"/>
                    <a:gd name="T100" fmla="*/ 1047 w 1149"/>
                    <a:gd name="T101" fmla="*/ 6 h 7"/>
                    <a:gd name="T102" fmla="*/ 1019 w 1149"/>
                    <a:gd name="T103" fmla="*/ 2 h 7"/>
                    <a:gd name="T104" fmla="*/ 1097 w 1149"/>
                    <a:gd name="T105" fmla="*/ 1 h 7"/>
                    <a:gd name="T106" fmla="*/ 1071 w 1149"/>
                    <a:gd name="T107" fmla="*/ 7 h 7"/>
                    <a:gd name="T108" fmla="*/ 1072 w 1149"/>
                    <a:gd name="T109" fmla="*/ 0 h 7"/>
                    <a:gd name="T110" fmla="*/ 1148 w 1149"/>
                    <a:gd name="T111" fmla="*/ 6 h 7"/>
                    <a:gd name="T112" fmla="*/ 1120 w 1149"/>
                    <a:gd name="T113" fmla="*/ 2 h 7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149" h="7">
                      <a:moveTo>
                        <a:pt x="3" y="0"/>
                      </a:moveTo>
                      <a:lnTo>
                        <a:pt x="24" y="0"/>
                      </a:lnTo>
                      <a:lnTo>
                        <a:pt x="27" y="0"/>
                      </a:lnTo>
                      <a:lnTo>
                        <a:pt x="28" y="1"/>
                      </a:lnTo>
                      <a:lnTo>
                        <a:pt x="28" y="2"/>
                      </a:lnTo>
                      <a:lnTo>
                        <a:pt x="29" y="3"/>
                      </a:lnTo>
                      <a:lnTo>
                        <a:pt x="28" y="5"/>
                      </a:lnTo>
                      <a:lnTo>
                        <a:pt x="28" y="6"/>
                      </a:lnTo>
                      <a:lnTo>
                        <a:pt x="27" y="7"/>
                      </a:lnTo>
                      <a:lnTo>
                        <a:pt x="24" y="7"/>
                      </a:lnTo>
                      <a:lnTo>
                        <a:pt x="3" y="7"/>
                      </a:lnTo>
                      <a:lnTo>
                        <a:pt x="1" y="7"/>
                      </a:lnTo>
                      <a:lnTo>
                        <a:pt x="0" y="6"/>
                      </a:ln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3" y="0"/>
                      </a:lnTo>
                      <a:close/>
                      <a:moveTo>
                        <a:pt x="53" y="0"/>
                      </a:moveTo>
                      <a:lnTo>
                        <a:pt x="76" y="0"/>
                      </a:lnTo>
                      <a:lnTo>
                        <a:pt x="77" y="0"/>
                      </a:lnTo>
                      <a:lnTo>
                        <a:pt x="78" y="1"/>
                      </a:lnTo>
                      <a:lnTo>
                        <a:pt x="79" y="2"/>
                      </a:lnTo>
                      <a:lnTo>
                        <a:pt x="79" y="3"/>
                      </a:lnTo>
                      <a:lnTo>
                        <a:pt x="79" y="5"/>
                      </a:lnTo>
                      <a:lnTo>
                        <a:pt x="78" y="6"/>
                      </a:lnTo>
                      <a:lnTo>
                        <a:pt x="77" y="7"/>
                      </a:lnTo>
                      <a:lnTo>
                        <a:pt x="76" y="7"/>
                      </a:lnTo>
                      <a:lnTo>
                        <a:pt x="53" y="7"/>
                      </a:lnTo>
                      <a:lnTo>
                        <a:pt x="52" y="7"/>
                      </a:lnTo>
                      <a:lnTo>
                        <a:pt x="51" y="6"/>
                      </a:lnTo>
                      <a:lnTo>
                        <a:pt x="51" y="5"/>
                      </a:lnTo>
                      <a:lnTo>
                        <a:pt x="50" y="3"/>
                      </a:lnTo>
                      <a:lnTo>
                        <a:pt x="51" y="2"/>
                      </a:lnTo>
                      <a:lnTo>
                        <a:pt x="51" y="1"/>
                      </a:lnTo>
                      <a:lnTo>
                        <a:pt x="52" y="0"/>
                      </a:lnTo>
                      <a:lnTo>
                        <a:pt x="53" y="0"/>
                      </a:lnTo>
                      <a:close/>
                      <a:moveTo>
                        <a:pt x="105" y="0"/>
                      </a:moveTo>
                      <a:lnTo>
                        <a:pt x="127" y="0"/>
                      </a:lnTo>
                      <a:lnTo>
                        <a:pt x="128" y="0"/>
                      </a:lnTo>
                      <a:lnTo>
                        <a:pt x="129" y="1"/>
                      </a:lnTo>
                      <a:lnTo>
                        <a:pt x="130" y="2"/>
                      </a:lnTo>
                      <a:lnTo>
                        <a:pt x="130" y="3"/>
                      </a:lnTo>
                      <a:lnTo>
                        <a:pt x="130" y="5"/>
                      </a:lnTo>
                      <a:lnTo>
                        <a:pt x="129" y="6"/>
                      </a:lnTo>
                      <a:lnTo>
                        <a:pt x="128" y="7"/>
                      </a:lnTo>
                      <a:lnTo>
                        <a:pt x="127" y="7"/>
                      </a:lnTo>
                      <a:lnTo>
                        <a:pt x="105" y="7"/>
                      </a:lnTo>
                      <a:lnTo>
                        <a:pt x="104" y="7"/>
                      </a:lnTo>
                      <a:lnTo>
                        <a:pt x="102" y="6"/>
                      </a:lnTo>
                      <a:lnTo>
                        <a:pt x="101" y="5"/>
                      </a:lnTo>
                      <a:lnTo>
                        <a:pt x="101" y="3"/>
                      </a:lnTo>
                      <a:lnTo>
                        <a:pt x="101" y="2"/>
                      </a:lnTo>
                      <a:lnTo>
                        <a:pt x="102" y="1"/>
                      </a:lnTo>
                      <a:lnTo>
                        <a:pt x="104" y="0"/>
                      </a:lnTo>
                      <a:lnTo>
                        <a:pt x="105" y="0"/>
                      </a:lnTo>
                      <a:close/>
                      <a:moveTo>
                        <a:pt x="156" y="0"/>
                      </a:moveTo>
                      <a:lnTo>
                        <a:pt x="178" y="0"/>
                      </a:lnTo>
                      <a:lnTo>
                        <a:pt x="179" y="0"/>
                      </a:lnTo>
                      <a:lnTo>
                        <a:pt x="180" y="1"/>
                      </a:lnTo>
                      <a:lnTo>
                        <a:pt x="182" y="2"/>
                      </a:lnTo>
                      <a:lnTo>
                        <a:pt x="182" y="3"/>
                      </a:lnTo>
                      <a:lnTo>
                        <a:pt x="182" y="5"/>
                      </a:lnTo>
                      <a:lnTo>
                        <a:pt x="180" y="6"/>
                      </a:lnTo>
                      <a:lnTo>
                        <a:pt x="179" y="7"/>
                      </a:lnTo>
                      <a:lnTo>
                        <a:pt x="178" y="7"/>
                      </a:lnTo>
                      <a:lnTo>
                        <a:pt x="156" y="7"/>
                      </a:lnTo>
                      <a:lnTo>
                        <a:pt x="155" y="7"/>
                      </a:lnTo>
                      <a:lnTo>
                        <a:pt x="154" y="6"/>
                      </a:lnTo>
                      <a:lnTo>
                        <a:pt x="152" y="5"/>
                      </a:lnTo>
                      <a:lnTo>
                        <a:pt x="152" y="3"/>
                      </a:lnTo>
                      <a:lnTo>
                        <a:pt x="152" y="2"/>
                      </a:lnTo>
                      <a:lnTo>
                        <a:pt x="154" y="1"/>
                      </a:lnTo>
                      <a:lnTo>
                        <a:pt x="155" y="0"/>
                      </a:lnTo>
                      <a:lnTo>
                        <a:pt x="156" y="0"/>
                      </a:lnTo>
                      <a:close/>
                      <a:moveTo>
                        <a:pt x="207" y="0"/>
                      </a:moveTo>
                      <a:lnTo>
                        <a:pt x="228" y="0"/>
                      </a:lnTo>
                      <a:lnTo>
                        <a:pt x="230" y="0"/>
                      </a:lnTo>
                      <a:lnTo>
                        <a:pt x="232" y="1"/>
                      </a:lnTo>
                      <a:lnTo>
                        <a:pt x="232" y="2"/>
                      </a:lnTo>
                      <a:lnTo>
                        <a:pt x="233" y="3"/>
                      </a:lnTo>
                      <a:lnTo>
                        <a:pt x="232" y="5"/>
                      </a:lnTo>
                      <a:lnTo>
                        <a:pt x="232" y="6"/>
                      </a:lnTo>
                      <a:lnTo>
                        <a:pt x="230" y="7"/>
                      </a:lnTo>
                      <a:lnTo>
                        <a:pt x="228" y="7"/>
                      </a:lnTo>
                      <a:lnTo>
                        <a:pt x="207" y="7"/>
                      </a:lnTo>
                      <a:lnTo>
                        <a:pt x="205" y="7"/>
                      </a:lnTo>
                      <a:lnTo>
                        <a:pt x="204" y="6"/>
                      </a:lnTo>
                      <a:lnTo>
                        <a:pt x="204" y="5"/>
                      </a:lnTo>
                      <a:lnTo>
                        <a:pt x="204" y="3"/>
                      </a:lnTo>
                      <a:lnTo>
                        <a:pt x="204" y="2"/>
                      </a:lnTo>
                      <a:lnTo>
                        <a:pt x="204" y="1"/>
                      </a:lnTo>
                      <a:lnTo>
                        <a:pt x="205" y="0"/>
                      </a:lnTo>
                      <a:lnTo>
                        <a:pt x="207" y="0"/>
                      </a:lnTo>
                      <a:close/>
                      <a:moveTo>
                        <a:pt x="257" y="0"/>
                      </a:moveTo>
                      <a:lnTo>
                        <a:pt x="279" y="0"/>
                      </a:lnTo>
                      <a:lnTo>
                        <a:pt x="281" y="0"/>
                      </a:lnTo>
                      <a:lnTo>
                        <a:pt x="282" y="1"/>
                      </a:lnTo>
                      <a:lnTo>
                        <a:pt x="283" y="2"/>
                      </a:lnTo>
                      <a:lnTo>
                        <a:pt x="283" y="3"/>
                      </a:lnTo>
                      <a:lnTo>
                        <a:pt x="283" y="5"/>
                      </a:lnTo>
                      <a:lnTo>
                        <a:pt x="282" y="6"/>
                      </a:lnTo>
                      <a:lnTo>
                        <a:pt x="281" y="7"/>
                      </a:lnTo>
                      <a:lnTo>
                        <a:pt x="279" y="7"/>
                      </a:lnTo>
                      <a:lnTo>
                        <a:pt x="257" y="7"/>
                      </a:lnTo>
                      <a:lnTo>
                        <a:pt x="256" y="7"/>
                      </a:lnTo>
                      <a:lnTo>
                        <a:pt x="255" y="6"/>
                      </a:lnTo>
                      <a:lnTo>
                        <a:pt x="255" y="5"/>
                      </a:lnTo>
                      <a:lnTo>
                        <a:pt x="254" y="3"/>
                      </a:lnTo>
                      <a:lnTo>
                        <a:pt x="255" y="2"/>
                      </a:lnTo>
                      <a:lnTo>
                        <a:pt x="255" y="1"/>
                      </a:lnTo>
                      <a:lnTo>
                        <a:pt x="256" y="0"/>
                      </a:lnTo>
                      <a:lnTo>
                        <a:pt x="257" y="0"/>
                      </a:lnTo>
                      <a:close/>
                      <a:moveTo>
                        <a:pt x="308" y="0"/>
                      </a:moveTo>
                      <a:lnTo>
                        <a:pt x="331" y="0"/>
                      </a:lnTo>
                      <a:lnTo>
                        <a:pt x="332" y="0"/>
                      </a:lnTo>
                      <a:lnTo>
                        <a:pt x="333" y="1"/>
                      </a:lnTo>
                      <a:lnTo>
                        <a:pt x="334" y="2"/>
                      </a:lnTo>
                      <a:lnTo>
                        <a:pt x="334" y="3"/>
                      </a:lnTo>
                      <a:lnTo>
                        <a:pt x="334" y="5"/>
                      </a:lnTo>
                      <a:lnTo>
                        <a:pt x="333" y="6"/>
                      </a:lnTo>
                      <a:lnTo>
                        <a:pt x="332" y="7"/>
                      </a:lnTo>
                      <a:lnTo>
                        <a:pt x="331" y="7"/>
                      </a:lnTo>
                      <a:lnTo>
                        <a:pt x="308" y="7"/>
                      </a:lnTo>
                      <a:lnTo>
                        <a:pt x="307" y="7"/>
                      </a:lnTo>
                      <a:lnTo>
                        <a:pt x="306" y="6"/>
                      </a:lnTo>
                      <a:lnTo>
                        <a:pt x="305" y="5"/>
                      </a:lnTo>
                      <a:lnTo>
                        <a:pt x="305" y="3"/>
                      </a:lnTo>
                      <a:lnTo>
                        <a:pt x="305" y="2"/>
                      </a:lnTo>
                      <a:lnTo>
                        <a:pt x="306" y="1"/>
                      </a:lnTo>
                      <a:lnTo>
                        <a:pt x="307" y="0"/>
                      </a:lnTo>
                      <a:lnTo>
                        <a:pt x="308" y="0"/>
                      </a:lnTo>
                      <a:close/>
                      <a:moveTo>
                        <a:pt x="360" y="0"/>
                      </a:moveTo>
                      <a:lnTo>
                        <a:pt x="382" y="0"/>
                      </a:lnTo>
                      <a:lnTo>
                        <a:pt x="383" y="0"/>
                      </a:lnTo>
                      <a:lnTo>
                        <a:pt x="384" y="1"/>
                      </a:lnTo>
                      <a:lnTo>
                        <a:pt x="385" y="2"/>
                      </a:lnTo>
                      <a:lnTo>
                        <a:pt x="385" y="3"/>
                      </a:lnTo>
                      <a:lnTo>
                        <a:pt x="385" y="5"/>
                      </a:lnTo>
                      <a:lnTo>
                        <a:pt x="384" y="6"/>
                      </a:lnTo>
                      <a:lnTo>
                        <a:pt x="383" y="7"/>
                      </a:lnTo>
                      <a:lnTo>
                        <a:pt x="382" y="7"/>
                      </a:lnTo>
                      <a:lnTo>
                        <a:pt x="360" y="7"/>
                      </a:lnTo>
                      <a:lnTo>
                        <a:pt x="359" y="7"/>
                      </a:lnTo>
                      <a:lnTo>
                        <a:pt x="357" y="6"/>
                      </a:lnTo>
                      <a:lnTo>
                        <a:pt x="356" y="5"/>
                      </a:lnTo>
                      <a:lnTo>
                        <a:pt x="356" y="3"/>
                      </a:lnTo>
                      <a:lnTo>
                        <a:pt x="356" y="2"/>
                      </a:lnTo>
                      <a:lnTo>
                        <a:pt x="357" y="1"/>
                      </a:lnTo>
                      <a:lnTo>
                        <a:pt x="359" y="0"/>
                      </a:lnTo>
                      <a:lnTo>
                        <a:pt x="360" y="0"/>
                      </a:lnTo>
                      <a:close/>
                      <a:moveTo>
                        <a:pt x="411" y="0"/>
                      </a:moveTo>
                      <a:lnTo>
                        <a:pt x="432" y="0"/>
                      </a:lnTo>
                      <a:lnTo>
                        <a:pt x="434" y="0"/>
                      </a:lnTo>
                      <a:lnTo>
                        <a:pt x="435" y="1"/>
                      </a:lnTo>
                      <a:lnTo>
                        <a:pt x="435" y="2"/>
                      </a:lnTo>
                      <a:lnTo>
                        <a:pt x="437" y="3"/>
                      </a:lnTo>
                      <a:lnTo>
                        <a:pt x="435" y="5"/>
                      </a:lnTo>
                      <a:lnTo>
                        <a:pt x="435" y="6"/>
                      </a:lnTo>
                      <a:lnTo>
                        <a:pt x="434" y="7"/>
                      </a:lnTo>
                      <a:lnTo>
                        <a:pt x="432" y="7"/>
                      </a:lnTo>
                      <a:lnTo>
                        <a:pt x="411" y="7"/>
                      </a:lnTo>
                      <a:lnTo>
                        <a:pt x="409" y="7"/>
                      </a:lnTo>
                      <a:lnTo>
                        <a:pt x="407" y="6"/>
                      </a:lnTo>
                      <a:lnTo>
                        <a:pt x="407" y="5"/>
                      </a:lnTo>
                      <a:lnTo>
                        <a:pt x="407" y="3"/>
                      </a:lnTo>
                      <a:lnTo>
                        <a:pt x="407" y="2"/>
                      </a:lnTo>
                      <a:lnTo>
                        <a:pt x="407" y="1"/>
                      </a:lnTo>
                      <a:lnTo>
                        <a:pt x="409" y="0"/>
                      </a:lnTo>
                      <a:lnTo>
                        <a:pt x="411" y="0"/>
                      </a:lnTo>
                      <a:close/>
                      <a:moveTo>
                        <a:pt x="461" y="0"/>
                      </a:moveTo>
                      <a:lnTo>
                        <a:pt x="483" y="0"/>
                      </a:lnTo>
                      <a:lnTo>
                        <a:pt x="484" y="0"/>
                      </a:lnTo>
                      <a:lnTo>
                        <a:pt x="485" y="1"/>
                      </a:lnTo>
                      <a:lnTo>
                        <a:pt x="487" y="2"/>
                      </a:lnTo>
                      <a:lnTo>
                        <a:pt x="487" y="3"/>
                      </a:lnTo>
                      <a:lnTo>
                        <a:pt x="487" y="5"/>
                      </a:lnTo>
                      <a:lnTo>
                        <a:pt x="485" y="6"/>
                      </a:lnTo>
                      <a:lnTo>
                        <a:pt x="484" y="7"/>
                      </a:lnTo>
                      <a:lnTo>
                        <a:pt x="483" y="7"/>
                      </a:lnTo>
                      <a:lnTo>
                        <a:pt x="461" y="7"/>
                      </a:lnTo>
                      <a:lnTo>
                        <a:pt x="460" y="7"/>
                      </a:lnTo>
                      <a:lnTo>
                        <a:pt x="459" y="6"/>
                      </a:lnTo>
                      <a:lnTo>
                        <a:pt x="459" y="5"/>
                      </a:lnTo>
                      <a:lnTo>
                        <a:pt x="458" y="3"/>
                      </a:lnTo>
                      <a:lnTo>
                        <a:pt x="459" y="2"/>
                      </a:lnTo>
                      <a:lnTo>
                        <a:pt x="459" y="1"/>
                      </a:lnTo>
                      <a:lnTo>
                        <a:pt x="460" y="0"/>
                      </a:lnTo>
                      <a:lnTo>
                        <a:pt x="461" y="0"/>
                      </a:lnTo>
                      <a:close/>
                      <a:moveTo>
                        <a:pt x="512" y="0"/>
                      </a:moveTo>
                      <a:lnTo>
                        <a:pt x="534" y="0"/>
                      </a:lnTo>
                      <a:lnTo>
                        <a:pt x="536" y="0"/>
                      </a:lnTo>
                      <a:lnTo>
                        <a:pt x="537" y="1"/>
                      </a:lnTo>
                      <a:lnTo>
                        <a:pt x="538" y="2"/>
                      </a:lnTo>
                      <a:lnTo>
                        <a:pt x="538" y="3"/>
                      </a:lnTo>
                      <a:lnTo>
                        <a:pt x="538" y="5"/>
                      </a:lnTo>
                      <a:lnTo>
                        <a:pt x="537" y="6"/>
                      </a:lnTo>
                      <a:lnTo>
                        <a:pt x="536" y="7"/>
                      </a:lnTo>
                      <a:lnTo>
                        <a:pt x="534" y="7"/>
                      </a:lnTo>
                      <a:lnTo>
                        <a:pt x="512" y="7"/>
                      </a:lnTo>
                      <a:lnTo>
                        <a:pt x="511" y="7"/>
                      </a:lnTo>
                      <a:lnTo>
                        <a:pt x="510" y="6"/>
                      </a:lnTo>
                      <a:lnTo>
                        <a:pt x="509" y="5"/>
                      </a:lnTo>
                      <a:lnTo>
                        <a:pt x="509" y="3"/>
                      </a:lnTo>
                      <a:lnTo>
                        <a:pt x="509" y="2"/>
                      </a:lnTo>
                      <a:lnTo>
                        <a:pt x="510" y="1"/>
                      </a:lnTo>
                      <a:lnTo>
                        <a:pt x="511" y="0"/>
                      </a:lnTo>
                      <a:lnTo>
                        <a:pt x="512" y="0"/>
                      </a:lnTo>
                      <a:close/>
                      <a:moveTo>
                        <a:pt x="564" y="0"/>
                      </a:moveTo>
                      <a:lnTo>
                        <a:pt x="586" y="0"/>
                      </a:lnTo>
                      <a:lnTo>
                        <a:pt x="587" y="0"/>
                      </a:lnTo>
                      <a:lnTo>
                        <a:pt x="588" y="1"/>
                      </a:lnTo>
                      <a:lnTo>
                        <a:pt x="589" y="2"/>
                      </a:lnTo>
                      <a:lnTo>
                        <a:pt x="589" y="3"/>
                      </a:lnTo>
                      <a:lnTo>
                        <a:pt x="589" y="5"/>
                      </a:lnTo>
                      <a:lnTo>
                        <a:pt x="588" y="6"/>
                      </a:lnTo>
                      <a:lnTo>
                        <a:pt x="587" y="7"/>
                      </a:lnTo>
                      <a:lnTo>
                        <a:pt x="586" y="7"/>
                      </a:lnTo>
                      <a:lnTo>
                        <a:pt x="564" y="7"/>
                      </a:lnTo>
                      <a:lnTo>
                        <a:pt x="562" y="7"/>
                      </a:lnTo>
                      <a:lnTo>
                        <a:pt x="561" y="6"/>
                      </a:lnTo>
                      <a:lnTo>
                        <a:pt x="560" y="5"/>
                      </a:lnTo>
                      <a:lnTo>
                        <a:pt x="560" y="3"/>
                      </a:lnTo>
                      <a:lnTo>
                        <a:pt x="560" y="2"/>
                      </a:lnTo>
                      <a:lnTo>
                        <a:pt x="561" y="1"/>
                      </a:lnTo>
                      <a:lnTo>
                        <a:pt x="562" y="0"/>
                      </a:lnTo>
                      <a:lnTo>
                        <a:pt x="564" y="0"/>
                      </a:lnTo>
                      <a:close/>
                      <a:moveTo>
                        <a:pt x="615" y="0"/>
                      </a:moveTo>
                      <a:lnTo>
                        <a:pt x="636" y="0"/>
                      </a:lnTo>
                      <a:lnTo>
                        <a:pt x="638" y="0"/>
                      </a:lnTo>
                      <a:lnTo>
                        <a:pt x="639" y="1"/>
                      </a:lnTo>
                      <a:lnTo>
                        <a:pt x="639" y="2"/>
                      </a:lnTo>
                      <a:lnTo>
                        <a:pt x="640" y="3"/>
                      </a:lnTo>
                      <a:lnTo>
                        <a:pt x="639" y="5"/>
                      </a:lnTo>
                      <a:lnTo>
                        <a:pt x="639" y="6"/>
                      </a:lnTo>
                      <a:lnTo>
                        <a:pt x="638" y="7"/>
                      </a:lnTo>
                      <a:lnTo>
                        <a:pt x="636" y="7"/>
                      </a:lnTo>
                      <a:lnTo>
                        <a:pt x="615" y="7"/>
                      </a:lnTo>
                      <a:lnTo>
                        <a:pt x="612" y="7"/>
                      </a:lnTo>
                      <a:lnTo>
                        <a:pt x="611" y="6"/>
                      </a:lnTo>
                      <a:lnTo>
                        <a:pt x="611" y="5"/>
                      </a:lnTo>
                      <a:lnTo>
                        <a:pt x="611" y="3"/>
                      </a:lnTo>
                      <a:lnTo>
                        <a:pt x="611" y="2"/>
                      </a:lnTo>
                      <a:lnTo>
                        <a:pt x="611" y="1"/>
                      </a:lnTo>
                      <a:lnTo>
                        <a:pt x="612" y="0"/>
                      </a:lnTo>
                      <a:lnTo>
                        <a:pt x="615" y="0"/>
                      </a:lnTo>
                      <a:close/>
                      <a:moveTo>
                        <a:pt x="665" y="0"/>
                      </a:moveTo>
                      <a:lnTo>
                        <a:pt x="687" y="0"/>
                      </a:lnTo>
                      <a:lnTo>
                        <a:pt x="688" y="0"/>
                      </a:lnTo>
                      <a:lnTo>
                        <a:pt x="689" y="1"/>
                      </a:lnTo>
                      <a:lnTo>
                        <a:pt x="690" y="2"/>
                      </a:lnTo>
                      <a:lnTo>
                        <a:pt x="690" y="3"/>
                      </a:lnTo>
                      <a:lnTo>
                        <a:pt x="690" y="5"/>
                      </a:lnTo>
                      <a:lnTo>
                        <a:pt x="689" y="6"/>
                      </a:lnTo>
                      <a:lnTo>
                        <a:pt x="688" y="7"/>
                      </a:lnTo>
                      <a:lnTo>
                        <a:pt x="687" y="7"/>
                      </a:lnTo>
                      <a:lnTo>
                        <a:pt x="665" y="7"/>
                      </a:lnTo>
                      <a:lnTo>
                        <a:pt x="664" y="7"/>
                      </a:lnTo>
                      <a:lnTo>
                        <a:pt x="663" y="6"/>
                      </a:lnTo>
                      <a:lnTo>
                        <a:pt x="663" y="5"/>
                      </a:lnTo>
                      <a:lnTo>
                        <a:pt x="661" y="3"/>
                      </a:lnTo>
                      <a:lnTo>
                        <a:pt x="663" y="2"/>
                      </a:lnTo>
                      <a:lnTo>
                        <a:pt x="663" y="1"/>
                      </a:lnTo>
                      <a:lnTo>
                        <a:pt x="664" y="0"/>
                      </a:lnTo>
                      <a:lnTo>
                        <a:pt x="665" y="0"/>
                      </a:lnTo>
                      <a:close/>
                      <a:moveTo>
                        <a:pt x="716" y="0"/>
                      </a:moveTo>
                      <a:lnTo>
                        <a:pt x="738" y="0"/>
                      </a:lnTo>
                      <a:lnTo>
                        <a:pt x="739" y="0"/>
                      </a:lnTo>
                      <a:lnTo>
                        <a:pt x="741" y="1"/>
                      </a:lnTo>
                      <a:lnTo>
                        <a:pt x="742" y="2"/>
                      </a:lnTo>
                      <a:lnTo>
                        <a:pt x="742" y="3"/>
                      </a:lnTo>
                      <a:lnTo>
                        <a:pt x="742" y="5"/>
                      </a:lnTo>
                      <a:lnTo>
                        <a:pt x="741" y="6"/>
                      </a:lnTo>
                      <a:lnTo>
                        <a:pt x="739" y="7"/>
                      </a:lnTo>
                      <a:lnTo>
                        <a:pt x="738" y="7"/>
                      </a:lnTo>
                      <a:lnTo>
                        <a:pt x="716" y="7"/>
                      </a:lnTo>
                      <a:lnTo>
                        <a:pt x="715" y="7"/>
                      </a:lnTo>
                      <a:lnTo>
                        <a:pt x="714" y="6"/>
                      </a:lnTo>
                      <a:lnTo>
                        <a:pt x="713" y="5"/>
                      </a:lnTo>
                      <a:lnTo>
                        <a:pt x="713" y="3"/>
                      </a:lnTo>
                      <a:lnTo>
                        <a:pt x="713" y="2"/>
                      </a:lnTo>
                      <a:lnTo>
                        <a:pt x="714" y="1"/>
                      </a:lnTo>
                      <a:lnTo>
                        <a:pt x="715" y="0"/>
                      </a:lnTo>
                      <a:lnTo>
                        <a:pt x="716" y="0"/>
                      </a:lnTo>
                      <a:close/>
                      <a:moveTo>
                        <a:pt x="767" y="0"/>
                      </a:moveTo>
                      <a:lnTo>
                        <a:pt x="789" y="0"/>
                      </a:lnTo>
                      <a:lnTo>
                        <a:pt x="791" y="0"/>
                      </a:lnTo>
                      <a:lnTo>
                        <a:pt x="792" y="1"/>
                      </a:lnTo>
                      <a:lnTo>
                        <a:pt x="793" y="2"/>
                      </a:lnTo>
                      <a:lnTo>
                        <a:pt x="793" y="3"/>
                      </a:lnTo>
                      <a:lnTo>
                        <a:pt x="793" y="5"/>
                      </a:lnTo>
                      <a:lnTo>
                        <a:pt x="792" y="6"/>
                      </a:lnTo>
                      <a:lnTo>
                        <a:pt x="791" y="7"/>
                      </a:lnTo>
                      <a:lnTo>
                        <a:pt x="789" y="7"/>
                      </a:lnTo>
                      <a:lnTo>
                        <a:pt x="767" y="7"/>
                      </a:lnTo>
                      <a:lnTo>
                        <a:pt x="766" y="7"/>
                      </a:lnTo>
                      <a:lnTo>
                        <a:pt x="765" y="6"/>
                      </a:lnTo>
                      <a:lnTo>
                        <a:pt x="764" y="5"/>
                      </a:lnTo>
                      <a:lnTo>
                        <a:pt x="764" y="3"/>
                      </a:lnTo>
                      <a:lnTo>
                        <a:pt x="764" y="2"/>
                      </a:lnTo>
                      <a:lnTo>
                        <a:pt x="765" y="1"/>
                      </a:lnTo>
                      <a:lnTo>
                        <a:pt x="766" y="0"/>
                      </a:lnTo>
                      <a:lnTo>
                        <a:pt x="767" y="0"/>
                      </a:lnTo>
                      <a:close/>
                      <a:moveTo>
                        <a:pt x="819" y="0"/>
                      </a:moveTo>
                      <a:lnTo>
                        <a:pt x="840" y="0"/>
                      </a:lnTo>
                      <a:lnTo>
                        <a:pt x="842" y="0"/>
                      </a:lnTo>
                      <a:lnTo>
                        <a:pt x="843" y="1"/>
                      </a:lnTo>
                      <a:lnTo>
                        <a:pt x="843" y="2"/>
                      </a:lnTo>
                      <a:lnTo>
                        <a:pt x="844" y="3"/>
                      </a:lnTo>
                      <a:lnTo>
                        <a:pt x="843" y="5"/>
                      </a:lnTo>
                      <a:lnTo>
                        <a:pt x="843" y="6"/>
                      </a:lnTo>
                      <a:lnTo>
                        <a:pt x="842" y="7"/>
                      </a:lnTo>
                      <a:lnTo>
                        <a:pt x="840" y="7"/>
                      </a:lnTo>
                      <a:lnTo>
                        <a:pt x="819" y="7"/>
                      </a:lnTo>
                      <a:lnTo>
                        <a:pt x="816" y="7"/>
                      </a:lnTo>
                      <a:lnTo>
                        <a:pt x="815" y="6"/>
                      </a:lnTo>
                      <a:lnTo>
                        <a:pt x="815" y="5"/>
                      </a:lnTo>
                      <a:lnTo>
                        <a:pt x="815" y="3"/>
                      </a:lnTo>
                      <a:lnTo>
                        <a:pt x="815" y="2"/>
                      </a:lnTo>
                      <a:lnTo>
                        <a:pt x="815" y="1"/>
                      </a:lnTo>
                      <a:lnTo>
                        <a:pt x="816" y="0"/>
                      </a:lnTo>
                      <a:lnTo>
                        <a:pt x="819" y="0"/>
                      </a:lnTo>
                      <a:close/>
                      <a:moveTo>
                        <a:pt x="869" y="0"/>
                      </a:moveTo>
                      <a:lnTo>
                        <a:pt x="891" y="0"/>
                      </a:lnTo>
                      <a:lnTo>
                        <a:pt x="892" y="0"/>
                      </a:lnTo>
                      <a:lnTo>
                        <a:pt x="893" y="1"/>
                      </a:lnTo>
                      <a:lnTo>
                        <a:pt x="894" y="2"/>
                      </a:lnTo>
                      <a:lnTo>
                        <a:pt x="894" y="3"/>
                      </a:lnTo>
                      <a:lnTo>
                        <a:pt x="894" y="5"/>
                      </a:lnTo>
                      <a:lnTo>
                        <a:pt x="893" y="6"/>
                      </a:lnTo>
                      <a:lnTo>
                        <a:pt x="892" y="7"/>
                      </a:lnTo>
                      <a:lnTo>
                        <a:pt x="891" y="7"/>
                      </a:lnTo>
                      <a:lnTo>
                        <a:pt x="869" y="7"/>
                      </a:lnTo>
                      <a:lnTo>
                        <a:pt x="867" y="7"/>
                      </a:lnTo>
                      <a:lnTo>
                        <a:pt x="866" y="6"/>
                      </a:lnTo>
                      <a:lnTo>
                        <a:pt x="866" y="5"/>
                      </a:lnTo>
                      <a:lnTo>
                        <a:pt x="865" y="3"/>
                      </a:lnTo>
                      <a:lnTo>
                        <a:pt x="866" y="2"/>
                      </a:lnTo>
                      <a:lnTo>
                        <a:pt x="866" y="1"/>
                      </a:lnTo>
                      <a:lnTo>
                        <a:pt x="867" y="0"/>
                      </a:lnTo>
                      <a:lnTo>
                        <a:pt x="869" y="0"/>
                      </a:lnTo>
                      <a:close/>
                      <a:moveTo>
                        <a:pt x="920" y="0"/>
                      </a:moveTo>
                      <a:lnTo>
                        <a:pt x="942" y="0"/>
                      </a:lnTo>
                      <a:lnTo>
                        <a:pt x="943" y="0"/>
                      </a:lnTo>
                      <a:lnTo>
                        <a:pt x="944" y="1"/>
                      </a:lnTo>
                      <a:lnTo>
                        <a:pt x="945" y="2"/>
                      </a:lnTo>
                      <a:lnTo>
                        <a:pt x="945" y="3"/>
                      </a:lnTo>
                      <a:lnTo>
                        <a:pt x="945" y="5"/>
                      </a:lnTo>
                      <a:lnTo>
                        <a:pt x="944" y="6"/>
                      </a:lnTo>
                      <a:lnTo>
                        <a:pt x="943" y="7"/>
                      </a:lnTo>
                      <a:lnTo>
                        <a:pt x="942" y="7"/>
                      </a:lnTo>
                      <a:lnTo>
                        <a:pt x="920" y="7"/>
                      </a:lnTo>
                      <a:lnTo>
                        <a:pt x="919" y="7"/>
                      </a:lnTo>
                      <a:lnTo>
                        <a:pt x="918" y="6"/>
                      </a:lnTo>
                      <a:lnTo>
                        <a:pt x="916" y="5"/>
                      </a:lnTo>
                      <a:lnTo>
                        <a:pt x="916" y="3"/>
                      </a:lnTo>
                      <a:lnTo>
                        <a:pt x="916" y="2"/>
                      </a:lnTo>
                      <a:lnTo>
                        <a:pt x="918" y="1"/>
                      </a:lnTo>
                      <a:lnTo>
                        <a:pt x="919" y="0"/>
                      </a:lnTo>
                      <a:lnTo>
                        <a:pt x="920" y="0"/>
                      </a:lnTo>
                      <a:close/>
                      <a:moveTo>
                        <a:pt x="971" y="0"/>
                      </a:moveTo>
                      <a:lnTo>
                        <a:pt x="993" y="0"/>
                      </a:lnTo>
                      <a:lnTo>
                        <a:pt x="994" y="0"/>
                      </a:lnTo>
                      <a:lnTo>
                        <a:pt x="996" y="1"/>
                      </a:lnTo>
                      <a:lnTo>
                        <a:pt x="997" y="2"/>
                      </a:lnTo>
                      <a:lnTo>
                        <a:pt x="997" y="3"/>
                      </a:lnTo>
                      <a:lnTo>
                        <a:pt x="997" y="5"/>
                      </a:lnTo>
                      <a:lnTo>
                        <a:pt x="996" y="6"/>
                      </a:lnTo>
                      <a:lnTo>
                        <a:pt x="994" y="7"/>
                      </a:lnTo>
                      <a:lnTo>
                        <a:pt x="993" y="7"/>
                      </a:lnTo>
                      <a:lnTo>
                        <a:pt x="971" y="7"/>
                      </a:lnTo>
                      <a:lnTo>
                        <a:pt x="970" y="7"/>
                      </a:lnTo>
                      <a:lnTo>
                        <a:pt x="969" y="6"/>
                      </a:lnTo>
                      <a:lnTo>
                        <a:pt x="968" y="5"/>
                      </a:lnTo>
                      <a:lnTo>
                        <a:pt x="968" y="3"/>
                      </a:lnTo>
                      <a:lnTo>
                        <a:pt x="968" y="2"/>
                      </a:lnTo>
                      <a:lnTo>
                        <a:pt x="969" y="1"/>
                      </a:lnTo>
                      <a:lnTo>
                        <a:pt x="970" y="0"/>
                      </a:lnTo>
                      <a:lnTo>
                        <a:pt x="971" y="0"/>
                      </a:lnTo>
                      <a:close/>
                      <a:moveTo>
                        <a:pt x="1022" y="0"/>
                      </a:moveTo>
                      <a:lnTo>
                        <a:pt x="1043" y="0"/>
                      </a:lnTo>
                      <a:lnTo>
                        <a:pt x="1046" y="0"/>
                      </a:lnTo>
                      <a:lnTo>
                        <a:pt x="1047" y="1"/>
                      </a:lnTo>
                      <a:lnTo>
                        <a:pt x="1047" y="2"/>
                      </a:lnTo>
                      <a:lnTo>
                        <a:pt x="1048" y="3"/>
                      </a:lnTo>
                      <a:lnTo>
                        <a:pt x="1047" y="5"/>
                      </a:lnTo>
                      <a:lnTo>
                        <a:pt x="1047" y="6"/>
                      </a:lnTo>
                      <a:lnTo>
                        <a:pt x="1046" y="7"/>
                      </a:lnTo>
                      <a:lnTo>
                        <a:pt x="1043" y="7"/>
                      </a:lnTo>
                      <a:lnTo>
                        <a:pt x="1022" y="7"/>
                      </a:lnTo>
                      <a:lnTo>
                        <a:pt x="1020" y="7"/>
                      </a:lnTo>
                      <a:lnTo>
                        <a:pt x="1019" y="6"/>
                      </a:lnTo>
                      <a:lnTo>
                        <a:pt x="1019" y="5"/>
                      </a:lnTo>
                      <a:lnTo>
                        <a:pt x="1019" y="3"/>
                      </a:lnTo>
                      <a:lnTo>
                        <a:pt x="1019" y="2"/>
                      </a:lnTo>
                      <a:lnTo>
                        <a:pt x="1019" y="1"/>
                      </a:lnTo>
                      <a:lnTo>
                        <a:pt x="1020" y="0"/>
                      </a:lnTo>
                      <a:lnTo>
                        <a:pt x="1022" y="0"/>
                      </a:lnTo>
                      <a:close/>
                      <a:moveTo>
                        <a:pt x="1072" y="0"/>
                      </a:moveTo>
                      <a:lnTo>
                        <a:pt x="1095" y="0"/>
                      </a:lnTo>
                      <a:lnTo>
                        <a:pt x="1096" y="0"/>
                      </a:lnTo>
                      <a:lnTo>
                        <a:pt x="1097" y="1"/>
                      </a:lnTo>
                      <a:lnTo>
                        <a:pt x="1098" y="2"/>
                      </a:lnTo>
                      <a:lnTo>
                        <a:pt x="1098" y="3"/>
                      </a:lnTo>
                      <a:lnTo>
                        <a:pt x="1098" y="5"/>
                      </a:lnTo>
                      <a:lnTo>
                        <a:pt x="1097" y="6"/>
                      </a:lnTo>
                      <a:lnTo>
                        <a:pt x="1096" y="7"/>
                      </a:lnTo>
                      <a:lnTo>
                        <a:pt x="1095" y="7"/>
                      </a:lnTo>
                      <a:lnTo>
                        <a:pt x="1072" y="7"/>
                      </a:lnTo>
                      <a:lnTo>
                        <a:pt x="1071" y="7"/>
                      </a:lnTo>
                      <a:lnTo>
                        <a:pt x="1070" y="6"/>
                      </a:lnTo>
                      <a:lnTo>
                        <a:pt x="1070" y="5"/>
                      </a:lnTo>
                      <a:lnTo>
                        <a:pt x="1069" y="3"/>
                      </a:lnTo>
                      <a:lnTo>
                        <a:pt x="1070" y="2"/>
                      </a:lnTo>
                      <a:lnTo>
                        <a:pt x="1070" y="1"/>
                      </a:lnTo>
                      <a:lnTo>
                        <a:pt x="1071" y="0"/>
                      </a:lnTo>
                      <a:lnTo>
                        <a:pt x="1072" y="0"/>
                      </a:lnTo>
                      <a:close/>
                      <a:moveTo>
                        <a:pt x="1124" y="0"/>
                      </a:moveTo>
                      <a:lnTo>
                        <a:pt x="1146" y="0"/>
                      </a:lnTo>
                      <a:lnTo>
                        <a:pt x="1147" y="0"/>
                      </a:lnTo>
                      <a:lnTo>
                        <a:pt x="1148" y="1"/>
                      </a:lnTo>
                      <a:lnTo>
                        <a:pt x="1149" y="2"/>
                      </a:lnTo>
                      <a:lnTo>
                        <a:pt x="1149" y="3"/>
                      </a:lnTo>
                      <a:lnTo>
                        <a:pt x="1149" y="5"/>
                      </a:lnTo>
                      <a:lnTo>
                        <a:pt x="1148" y="6"/>
                      </a:lnTo>
                      <a:lnTo>
                        <a:pt x="1147" y="7"/>
                      </a:lnTo>
                      <a:lnTo>
                        <a:pt x="1146" y="7"/>
                      </a:lnTo>
                      <a:lnTo>
                        <a:pt x="1124" y="7"/>
                      </a:lnTo>
                      <a:lnTo>
                        <a:pt x="1122" y="7"/>
                      </a:lnTo>
                      <a:lnTo>
                        <a:pt x="1121" y="6"/>
                      </a:lnTo>
                      <a:lnTo>
                        <a:pt x="1120" y="5"/>
                      </a:lnTo>
                      <a:lnTo>
                        <a:pt x="1120" y="3"/>
                      </a:lnTo>
                      <a:lnTo>
                        <a:pt x="1120" y="2"/>
                      </a:lnTo>
                      <a:lnTo>
                        <a:pt x="1121" y="1"/>
                      </a:lnTo>
                      <a:lnTo>
                        <a:pt x="1122" y="0"/>
                      </a:lnTo>
                      <a:lnTo>
                        <a:pt x="112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4" name="Line 309"/>
                <p:cNvSpPr>
                  <a:spLocks noChangeShapeType="1"/>
                </p:cNvSpPr>
                <p:nvPr/>
              </p:nvSpPr>
              <p:spPr bwMode="auto">
                <a:xfrm>
                  <a:off x="4961" y="2604"/>
                  <a:ext cx="1" cy="1170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315" name="Freeform 310"/>
                <p:cNvSpPr>
                  <a:spLocks noEditPoints="1"/>
                </p:cNvSpPr>
                <p:nvPr/>
              </p:nvSpPr>
              <p:spPr bwMode="auto">
                <a:xfrm>
                  <a:off x="4292" y="2218"/>
                  <a:ext cx="8" cy="1150"/>
                </a:xfrm>
                <a:custGeom>
                  <a:avLst/>
                  <a:gdLst>
                    <a:gd name="T0" fmla="*/ 1 w 8"/>
                    <a:gd name="T1" fmla="*/ 28 h 1150"/>
                    <a:gd name="T2" fmla="*/ 6 w 8"/>
                    <a:gd name="T3" fmla="*/ 0 h 1150"/>
                    <a:gd name="T4" fmla="*/ 7 w 8"/>
                    <a:gd name="T5" fmla="*/ 78 h 1150"/>
                    <a:gd name="T6" fmla="*/ 1 w 8"/>
                    <a:gd name="T7" fmla="*/ 52 h 1150"/>
                    <a:gd name="T8" fmla="*/ 8 w 8"/>
                    <a:gd name="T9" fmla="*/ 53 h 1150"/>
                    <a:gd name="T10" fmla="*/ 1 w 8"/>
                    <a:gd name="T11" fmla="*/ 129 h 1150"/>
                    <a:gd name="T12" fmla="*/ 6 w 8"/>
                    <a:gd name="T13" fmla="*/ 101 h 1150"/>
                    <a:gd name="T14" fmla="*/ 7 w 8"/>
                    <a:gd name="T15" fmla="*/ 180 h 1150"/>
                    <a:gd name="T16" fmla="*/ 1 w 8"/>
                    <a:gd name="T17" fmla="*/ 155 h 1150"/>
                    <a:gd name="T18" fmla="*/ 8 w 8"/>
                    <a:gd name="T19" fmla="*/ 156 h 1150"/>
                    <a:gd name="T20" fmla="*/ 1 w 8"/>
                    <a:gd name="T21" fmla="*/ 232 h 1150"/>
                    <a:gd name="T22" fmla="*/ 6 w 8"/>
                    <a:gd name="T23" fmla="*/ 204 h 1150"/>
                    <a:gd name="T24" fmla="*/ 7 w 8"/>
                    <a:gd name="T25" fmla="*/ 282 h 1150"/>
                    <a:gd name="T26" fmla="*/ 1 w 8"/>
                    <a:gd name="T27" fmla="*/ 256 h 1150"/>
                    <a:gd name="T28" fmla="*/ 8 w 8"/>
                    <a:gd name="T29" fmla="*/ 257 h 1150"/>
                    <a:gd name="T30" fmla="*/ 1 w 8"/>
                    <a:gd name="T31" fmla="*/ 333 h 1150"/>
                    <a:gd name="T32" fmla="*/ 6 w 8"/>
                    <a:gd name="T33" fmla="*/ 305 h 1150"/>
                    <a:gd name="T34" fmla="*/ 7 w 8"/>
                    <a:gd name="T35" fmla="*/ 384 h 1150"/>
                    <a:gd name="T36" fmla="*/ 1 w 8"/>
                    <a:gd name="T37" fmla="*/ 359 h 1150"/>
                    <a:gd name="T38" fmla="*/ 8 w 8"/>
                    <a:gd name="T39" fmla="*/ 360 h 1150"/>
                    <a:gd name="T40" fmla="*/ 1 w 8"/>
                    <a:gd name="T41" fmla="*/ 436 h 1150"/>
                    <a:gd name="T42" fmla="*/ 6 w 8"/>
                    <a:gd name="T43" fmla="*/ 408 h 1150"/>
                    <a:gd name="T44" fmla="*/ 7 w 8"/>
                    <a:gd name="T45" fmla="*/ 486 h 1150"/>
                    <a:gd name="T46" fmla="*/ 1 w 8"/>
                    <a:gd name="T47" fmla="*/ 460 h 1150"/>
                    <a:gd name="T48" fmla="*/ 8 w 8"/>
                    <a:gd name="T49" fmla="*/ 461 h 1150"/>
                    <a:gd name="T50" fmla="*/ 1 w 8"/>
                    <a:gd name="T51" fmla="*/ 537 h 1150"/>
                    <a:gd name="T52" fmla="*/ 6 w 8"/>
                    <a:gd name="T53" fmla="*/ 509 h 1150"/>
                    <a:gd name="T54" fmla="*/ 7 w 8"/>
                    <a:gd name="T55" fmla="*/ 588 h 1150"/>
                    <a:gd name="T56" fmla="*/ 1 w 8"/>
                    <a:gd name="T57" fmla="*/ 563 h 1150"/>
                    <a:gd name="T58" fmla="*/ 8 w 8"/>
                    <a:gd name="T59" fmla="*/ 564 h 1150"/>
                    <a:gd name="T60" fmla="*/ 1 w 8"/>
                    <a:gd name="T61" fmla="*/ 640 h 1150"/>
                    <a:gd name="T62" fmla="*/ 6 w 8"/>
                    <a:gd name="T63" fmla="*/ 612 h 1150"/>
                    <a:gd name="T64" fmla="*/ 7 w 8"/>
                    <a:gd name="T65" fmla="*/ 690 h 1150"/>
                    <a:gd name="T66" fmla="*/ 1 w 8"/>
                    <a:gd name="T67" fmla="*/ 664 h 1150"/>
                    <a:gd name="T68" fmla="*/ 8 w 8"/>
                    <a:gd name="T69" fmla="*/ 665 h 1150"/>
                    <a:gd name="T70" fmla="*/ 1 w 8"/>
                    <a:gd name="T71" fmla="*/ 741 h 1150"/>
                    <a:gd name="T72" fmla="*/ 6 w 8"/>
                    <a:gd name="T73" fmla="*/ 713 h 1150"/>
                    <a:gd name="T74" fmla="*/ 7 w 8"/>
                    <a:gd name="T75" fmla="*/ 792 h 1150"/>
                    <a:gd name="T76" fmla="*/ 1 w 8"/>
                    <a:gd name="T77" fmla="*/ 767 h 1150"/>
                    <a:gd name="T78" fmla="*/ 8 w 8"/>
                    <a:gd name="T79" fmla="*/ 768 h 1150"/>
                    <a:gd name="T80" fmla="*/ 1 w 8"/>
                    <a:gd name="T81" fmla="*/ 844 h 1150"/>
                    <a:gd name="T82" fmla="*/ 6 w 8"/>
                    <a:gd name="T83" fmla="*/ 816 h 1150"/>
                    <a:gd name="T84" fmla="*/ 7 w 8"/>
                    <a:gd name="T85" fmla="*/ 894 h 1150"/>
                    <a:gd name="T86" fmla="*/ 1 w 8"/>
                    <a:gd name="T87" fmla="*/ 868 h 1150"/>
                    <a:gd name="T88" fmla="*/ 8 w 8"/>
                    <a:gd name="T89" fmla="*/ 869 h 1150"/>
                    <a:gd name="T90" fmla="*/ 1 w 8"/>
                    <a:gd name="T91" fmla="*/ 945 h 1150"/>
                    <a:gd name="T92" fmla="*/ 6 w 8"/>
                    <a:gd name="T93" fmla="*/ 917 h 1150"/>
                    <a:gd name="T94" fmla="*/ 7 w 8"/>
                    <a:gd name="T95" fmla="*/ 996 h 1150"/>
                    <a:gd name="T96" fmla="*/ 1 w 8"/>
                    <a:gd name="T97" fmla="*/ 971 h 1150"/>
                    <a:gd name="T98" fmla="*/ 8 w 8"/>
                    <a:gd name="T99" fmla="*/ 972 h 1150"/>
                    <a:gd name="T100" fmla="*/ 1 w 8"/>
                    <a:gd name="T101" fmla="*/ 1047 h 1150"/>
                    <a:gd name="T102" fmla="*/ 6 w 8"/>
                    <a:gd name="T103" fmla="*/ 1019 h 1150"/>
                    <a:gd name="T104" fmla="*/ 7 w 8"/>
                    <a:gd name="T105" fmla="*/ 1098 h 1150"/>
                    <a:gd name="T106" fmla="*/ 1 w 8"/>
                    <a:gd name="T107" fmla="*/ 1072 h 1150"/>
                    <a:gd name="T108" fmla="*/ 8 w 8"/>
                    <a:gd name="T109" fmla="*/ 1073 h 1150"/>
                    <a:gd name="T110" fmla="*/ 1 w 8"/>
                    <a:gd name="T111" fmla="*/ 1149 h 1150"/>
                    <a:gd name="T112" fmla="*/ 6 w 8"/>
                    <a:gd name="T113" fmla="*/ 1121 h 1150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8" h="1150">
                      <a:moveTo>
                        <a:pt x="8" y="3"/>
                      </a:moveTo>
                      <a:lnTo>
                        <a:pt x="8" y="24"/>
                      </a:lnTo>
                      <a:lnTo>
                        <a:pt x="7" y="27"/>
                      </a:lnTo>
                      <a:lnTo>
                        <a:pt x="7" y="28"/>
                      </a:lnTo>
                      <a:lnTo>
                        <a:pt x="6" y="28"/>
                      </a:lnTo>
                      <a:lnTo>
                        <a:pt x="3" y="29"/>
                      </a:lnTo>
                      <a:lnTo>
                        <a:pt x="2" y="28"/>
                      </a:lnTo>
                      <a:lnTo>
                        <a:pt x="1" y="28"/>
                      </a:lnTo>
                      <a:lnTo>
                        <a:pt x="1" y="27"/>
                      </a:lnTo>
                      <a:lnTo>
                        <a:pt x="0" y="24"/>
                      </a:lnTo>
                      <a:lnTo>
                        <a:pt x="0" y="3"/>
                      </a:lnTo>
                      <a:lnTo>
                        <a:pt x="1" y="1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6" y="0"/>
                      </a:lnTo>
                      <a:lnTo>
                        <a:pt x="7" y="0"/>
                      </a:lnTo>
                      <a:lnTo>
                        <a:pt x="7" y="1"/>
                      </a:lnTo>
                      <a:lnTo>
                        <a:pt x="8" y="3"/>
                      </a:lnTo>
                      <a:close/>
                      <a:moveTo>
                        <a:pt x="8" y="53"/>
                      </a:moveTo>
                      <a:lnTo>
                        <a:pt x="8" y="76"/>
                      </a:lnTo>
                      <a:lnTo>
                        <a:pt x="7" y="77"/>
                      </a:lnTo>
                      <a:lnTo>
                        <a:pt x="7" y="78"/>
                      </a:lnTo>
                      <a:lnTo>
                        <a:pt x="6" y="79"/>
                      </a:lnTo>
                      <a:lnTo>
                        <a:pt x="3" y="79"/>
                      </a:lnTo>
                      <a:lnTo>
                        <a:pt x="2" y="79"/>
                      </a:lnTo>
                      <a:lnTo>
                        <a:pt x="1" y="78"/>
                      </a:lnTo>
                      <a:lnTo>
                        <a:pt x="1" y="77"/>
                      </a:lnTo>
                      <a:lnTo>
                        <a:pt x="0" y="76"/>
                      </a:lnTo>
                      <a:lnTo>
                        <a:pt x="0" y="53"/>
                      </a:lnTo>
                      <a:lnTo>
                        <a:pt x="1" y="52"/>
                      </a:lnTo>
                      <a:lnTo>
                        <a:pt x="1" y="51"/>
                      </a:lnTo>
                      <a:lnTo>
                        <a:pt x="2" y="51"/>
                      </a:lnTo>
                      <a:lnTo>
                        <a:pt x="3" y="50"/>
                      </a:lnTo>
                      <a:lnTo>
                        <a:pt x="6" y="51"/>
                      </a:lnTo>
                      <a:lnTo>
                        <a:pt x="7" y="51"/>
                      </a:lnTo>
                      <a:lnTo>
                        <a:pt x="7" y="52"/>
                      </a:lnTo>
                      <a:lnTo>
                        <a:pt x="8" y="53"/>
                      </a:lnTo>
                      <a:close/>
                      <a:moveTo>
                        <a:pt x="8" y="105"/>
                      </a:moveTo>
                      <a:lnTo>
                        <a:pt x="8" y="127"/>
                      </a:lnTo>
                      <a:lnTo>
                        <a:pt x="7" y="128"/>
                      </a:lnTo>
                      <a:lnTo>
                        <a:pt x="7" y="129"/>
                      </a:lnTo>
                      <a:lnTo>
                        <a:pt x="6" y="130"/>
                      </a:lnTo>
                      <a:lnTo>
                        <a:pt x="3" y="130"/>
                      </a:lnTo>
                      <a:lnTo>
                        <a:pt x="2" y="130"/>
                      </a:lnTo>
                      <a:lnTo>
                        <a:pt x="1" y="129"/>
                      </a:lnTo>
                      <a:lnTo>
                        <a:pt x="1" y="128"/>
                      </a:lnTo>
                      <a:lnTo>
                        <a:pt x="0" y="127"/>
                      </a:lnTo>
                      <a:lnTo>
                        <a:pt x="0" y="105"/>
                      </a:lnTo>
                      <a:lnTo>
                        <a:pt x="1" y="104"/>
                      </a:lnTo>
                      <a:lnTo>
                        <a:pt x="1" y="102"/>
                      </a:lnTo>
                      <a:lnTo>
                        <a:pt x="2" y="101"/>
                      </a:lnTo>
                      <a:lnTo>
                        <a:pt x="3" y="101"/>
                      </a:lnTo>
                      <a:lnTo>
                        <a:pt x="6" y="101"/>
                      </a:lnTo>
                      <a:lnTo>
                        <a:pt x="7" y="102"/>
                      </a:lnTo>
                      <a:lnTo>
                        <a:pt x="7" y="104"/>
                      </a:lnTo>
                      <a:lnTo>
                        <a:pt x="8" y="105"/>
                      </a:lnTo>
                      <a:close/>
                      <a:moveTo>
                        <a:pt x="8" y="156"/>
                      </a:moveTo>
                      <a:lnTo>
                        <a:pt x="8" y="178"/>
                      </a:lnTo>
                      <a:lnTo>
                        <a:pt x="7" y="179"/>
                      </a:lnTo>
                      <a:lnTo>
                        <a:pt x="7" y="180"/>
                      </a:lnTo>
                      <a:lnTo>
                        <a:pt x="6" y="182"/>
                      </a:lnTo>
                      <a:lnTo>
                        <a:pt x="3" y="182"/>
                      </a:lnTo>
                      <a:lnTo>
                        <a:pt x="2" y="182"/>
                      </a:lnTo>
                      <a:lnTo>
                        <a:pt x="1" y="180"/>
                      </a:lnTo>
                      <a:lnTo>
                        <a:pt x="1" y="179"/>
                      </a:lnTo>
                      <a:lnTo>
                        <a:pt x="0" y="178"/>
                      </a:lnTo>
                      <a:lnTo>
                        <a:pt x="0" y="156"/>
                      </a:lnTo>
                      <a:lnTo>
                        <a:pt x="1" y="155"/>
                      </a:lnTo>
                      <a:lnTo>
                        <a:pt x="1" y="154"/>
                      </a:lnTo>
                      <a:lnTo>
                        <a:pt x="2" y="152"/>
                      </a:lnTo>
                      <a:lnTo>
                        <a:pt x="3" y="152"/>
                      </a:lnTo>
                      <a:lnTo>
                        <a:pt x="6" y="152"/>
                      </a:lnTo>
                      <a:lnTo>
                        <a:pt x="7" y="154"/>
                      </a:lnTo>
                      <a:lnTo>
                        <a:pt x="7" y="155"/>
                      </a:lnTo>
                      <a:lnTo>
                        <a:pt x="8" y="156"/>
                      </a:lnTo>
                      <a:close/>
                      <a:moveTo>
                        <a:pt x="8" y="207"/>
                      </a:moveTo>
                      <a:lnTo>
                        <a:pt x="8" y="228"/>
                      </a:lnTo>
                      <a:lnTo>
                        <a:pt x="7" y="231"/>
                      </a:lnTo>
                      <a:lnTo>
                        <a:pt x="7" y="232"/>
                      </a:lnTo>
                      <a:lnTo>
                        <a:pt x="6" y="232"/>
                      </a:lnTo>
                      <a:lnTo>
                        <a:pt x="3" y="233"/>
                      </a:lnTo>
                      <a:lnTo>
                        <a:pt x="2" y="232"/>
                      </a:lnTo>
                      <a:lnTo>
                        <a:pt x="1" y="232"/>
                      </a:lnTo>
                      <a:lnTo>
                        <a:pt x="1" y="231"/>
                      </a:lnTo>
                      <a:lnTo>
                        <a:pt x="0" y="228"/>
                      </a:lnTo>
                      <a:lnTo>
                        <a:pt x="0" y="207"/>
                      </a:lnTo>
                      <a:lnTo>
                        <a:pt x="1" y="205"/>
                      </a:lnTo>
                      <a:lnTo>
                        <a:pt x="1" y="204"/>
                      </a:lnTo>
                      <a:lnTo>
                        <a:pt x="2" y="204"/>
                      </a:lnTo>
                      <a:lnTo>
                        <a:pt x="3" y="204"/>
                      </a:lnTo>
                      <a:lnTo>
                        <a:pt x="6" y="204"/>
                      </a:lnTo>
                      <a:lnTo>
                        <a:pt x="7" y="204"/>
                      </a:lnTo>
                      <a:lnTo>
                        <a:pt x="7" y="205"/>
                      </a:lnTo>
                      <a:lnTo>
                        <a:pt x="8" y="207"/>
                      </a:lnTo>
                      <a:close/>
                      <a:moveTo>
                        <a:pt x="8" y="257"/>
                      </a:moveTo>
                      <a:lnTo>
                        <a:pt x="8" y="279"/>
                      </a:lnTo>
                      <a:lnTo>
                        <a:pt x="7" y="281"/>
                      </a:lnTo>
                      <a:lnTo>
                        <a:pt x="7" y="282"/>
                      </a:lnTo>
                      <a:lnTo>
                        <a:pt x="6" y="283"/>
                      </a:lnTo>
                      <a:lnTo>
                        <a:pt x="3" y="283"/>
                      </a:lnTo>
                      <a:lnTo>
                        <a:pt x="2" y="283"/>
                      </a:lnTo>
                      <a:lnTo>
                        <a:pt x="1" y="282"/>
                      </a:lnTo>
                      <a:lnTo>
                        <a:pt x="1" y="281"/>
                      </a:lnTo>
                      <a:lnTo>
                        <a:pt x="0" y="279"/>
                      </a:lnTo>
                      <a:lnTo>
                        <a:pt x="0" y="257"/>
                      </a:lnTo>
                      <a:lnTo>
                        <a:pt x="1" y="256"/>
                      </a:lnTo>
                      <a:lnTo>
                        <a:pt x="1" y="255"/>
                      </a:lnTo>
                      <a:lnTo>
                        <a:pt x="2" y="255"/>
                      </a:lnTo>
                      <a:lnTo>
                        <a:pt x="3" y="254"/>
                      </a:lnTo>
                      <a:lnTo>
                        <a:pt x="6" y="255"/>
                      </a:lnTo>
                      <a:lnTo>
                        <a:pt x="7" y="255"/>
                      </a:lnTo>
                      <a:lnTo>
                        <a:pt x="7" y="256"/>
                      </a:lnTo>
                      <a:lnTo>
                        <a:pt x="8" y="257"/>
                      </a:lnTo>
                      <a:close/>
                      <a:moveTo>
                        <a:pt x="8" y="309"/>
                      </a:moveTo>
                      <a:lnTo>
                        <a:pt x="8" y="331"/>
                      </a:lnTo>
                      <a:lnTo>
                        <a:pt x="7" y="332"/>
                      </a:lnTo>
                      <a:lnTo>
                        <a:pt x="7" y="333"/>
                      </a:lnTo>
                      <a:lnTo>
                        <a:pt x="6" y="334"/>
                      </a:lnTo>
                      <a:lnTo>
                        <a:pt x="3" y="334"/>
                      </a:lnTo>
                      <a:lnTo>
                        <a:pt x="2" y="334"/>
                      </a:lnTo>
                      <a:lnTo>
                        <a:pt x="1" y="333"/>
                      </a:lnTo>
                      <a:lnTo>
                        <a:pt x="1" y="332"/>
                      </a:lnTo>
                      <a:lnTo>
                        <a:pt x="0" y="331"/>
                      </a:lnTo>
                      <a:lnTo>
                        <a:pt x="0" y="309"/>
                      </a:lnTo>
                      <a:lnTo>
                        <a:pt x="1" y="307"/>
                      </a:lnTo>
                      <a:lnTo>
                        <a:pt x="1" y="306"/>
                      </a:lnTo>
                      <a:lnTo>
                        <a:pt x="2" y="305"/>
                      </a:lnTo>
                      <a:lnTo>
                        <a:pt x="3" y="305"/>
                      </a:lnTo>
                      <a:lnTo>
                        <a:pt x="6" y="305"/>
                      </a:lnTo>
                      <a:lnTo>
                        <a:pt x="7" y="306"/>
                      </a:lnTo>
                      <a:lnTo>
                        <a:pt x="7" y="307"/>
                      </a:lnTo>
                      <a:lnTo>
                        <a:pt x="8" y="309"/>
                      </a:lnTo>
                      <a:close/>
                      <a:moveTo>
                        <a:pt x="8" y="360"/>
                      </a:moveTo>
                      <a:lnTo>
                        <a:pt x="8" y="382"/>
                      </a:lnTo>
                      <a:lnTo>
                        <a:pt x="7" y="383"/>
                      </a:lnTo>
                      <a:lnTo>
                        <a:pt x="7" y="384"/>
                      </a:lnTo>
                      <a:lnTo>
                        <a:pt x="6" y="386"/>
                      </a:lnTo>
                      <a:lnTo>
                        <a:pt x="3" y="386"/>
                      </a:lnTo>
                      <a:lnTo>
                        <a:pt x="2" y="386"/>
                      </a:lnTo>
                      <a:lnTo>
                        <a:pt x="1" y="384"/>
                      </a:lnTo>
                      <a:lnTo>
                        <a:pt x="1" y="383"/>
                      </a:lnTo>
                      <a:lnTo>
                        <a:pt x="0" y="382"/>
                      </a:lnTo>
                      <a:lnTo>
                        <a:pt x="0" y="360"/>
                      </a:lnTo>
                      <a:lnTo>
                        <a:pt x="1" y="359"/>
                      </a:lnTo>
                      <a:lnTo>
                        <a:pt x="1" y="358"/>
                      </a:lnTo>
                      <a:lnTo>
                        <a:pt x="2" y="356"/>
                      </a:lnTo>
                      <a:lnTo>
                        <a:pt x="3" y="356"/>
                      </a:lnTo>
                      <a:lnTo>
                        <a:pt x="6" y="356"/>
                      </a:lnTo>
                      <a:lnTo>
                        <a:pt x="7" y="358"/>
                      </a:lnTo>
                      <a:lnTo>
                        <a:pt x="7" y="359"/>
                      </a:lnTo>
                      <a:lnTo>
                        <a:pt x="8" y="360"/>
                      </a:lnTo>
                      <a:close/>
                      <a:moveTo>
                        <a:pt x="8" y="411"/>
                      </a:moveTo>
                      <a:lnTo>
                        <a:pt x="8" y="432"/>
                      </a:lnTo>
                      <a:lnTo>
                        <a:pt x="7" y="434"/>
                      </a:lnTo>
                      <a:lnTo>
                        <a:pt x="7" y="436"/>
                      </a:lnTo>
                      <a:lnTo>
                        <a:pt x="6" y="436"/>
                      </a:lnTo>
                      <a:lnTo>
                        <a:pt x="3" y="437"/>
                      </a:lnTo>
                      <a:lnTo>
                        <a:pt x="2" y="436"/>
                      </a:lnTo>
                      <a:lnTo>
                        <a:pt x="1" y="436"/>
                      </a:lnTo>
                      <a:lnTo>
                        <a:pt x="1" y="434"/>
                      </a:lnTo>
                      <a:lnTo>
                        <a:pt x="0" y="432"/>
                      </a:lnTo>
                      <a:lnTo>
                        <a:pt x="0" y="411"/>
                      </a:lnTo>
                      <a:lnTo>
                        <a:pt x="1" y="409"/>
                      </a:lnTo>
                      <a:lnTo>
                        <a:pt x="1" y="408"/>
                      </a:lnTo>
                      <a:lnTo>
                        <a:pt x="2" y="408"/>
                      </a:lnTo>
                      <a:lnTo>
                        <a:pt x="3" y="408"/>
                      </a:lnTo>
                      <a:lnTo>
                        <a:pt x="6" y="408"/>
                      </a:lnTo>
                      <a:lnTo>
                        <a:pt x="7" y="408"/>
                      </a:lnTo>
                      <a:lnTo>
                        <a:pt x="7" y="409"/>
                      </a:lnTo>
                      <a:lnTo>
                        <a:pt x="8" y="411"/>
                      </a:lnTo>
                      <a:close/>
                      <a:moveTo>
                        <a:pt x="8" y="461"/>
                      </a:moveTo>
                      <a:lnTo>
                        <a:pt x="8" y="483"/>
                      </a:lnTo>
                      <a:lnTo>
                        <a:pt x="7" y="485"/>
                      </a:lnTo>
                      <a:lnTo>
                        <a:pt x="7" y="486"/>
                      </a:lnTo>
                      <a:lnTo>
                        <a:pt x="6" y="487"/>
                      </a:lnTo>
                      <a:lnTo>
                        <a:pt x="3" y="487"/>
                      </a:lnTo>
                      <a:lnTo>
                        <a:pt x="2" y="487"/>
                      </a:lnTo>
                      <a:lnTo>
                        <a:pt x="1" y="486"/>
                      </a:lnTo>
                      <a:lnTo>
                        <a:pt x="1" y="485"/>
                      </a:lnTo>
                      <a:lnTo>
                        <a:pt x="0" y="483"/>
                      </a:lnTo>
                      <a:lnTo>
                        <a:pt x="0" y="461"/>
                      </a:lnTo>
                      <a:lnTo>
                        <a:pt x="1" y="460"/>
                      </a:lnTo>
                      <a:lnTo>
                        <a:pt x="1" y="459"/>
                      </a:lnTo>
                      <a:lnTo>
                        <a:pt x="2" y="459"/>
                      </a:lnTo>
                      <a:lnTo>
                        <a:pt x="3" y="458"/>
                      </a:lnTo>
                      <a:lnTo>
                        <a:pt x="6" y="459"/>
                      </a:lnTo>
                      <a:lnTo>
                        <a:pt x="7" y="459"/>
                      </a:lnTo>
                      <a:lnTo>
                        <a:pt x="7" y="460"/>
                      </a:lnTo>
                      <a:lnTo>
                        <a:pt x="8" y="461"/>
                      </a:lnTo>
                      <a:close/>
                      <a:moveTo>
                        <a:pt x="8" y="513"/>
                      </a:moveTo>
                      <a:lnTo>
                        <a:pt x="8" y="535"/>
                      </a:lnTo>
                      <a:lnTo>
                        <a:pt x="7" y="536"/>
                      </a:lnTo>
                      <a:lnTo>
                        <a:pt x="7" y="537"/>
                      </a:lnTo>
                      <a:lnTo>
                        <a:pt x="6" y="538"/>
                      </a:lnTo>
                      <a:lnTo>
                        <a:pt x="3" y="538"/>
                      </a:lnTo>
                      <a:lnTo>
                        <a:pt x="2" y="538"/>
                      </a:lnTo>
                      <a:lnTo>
                        <a:pt x="1" y="537"/>
                      </a:lnTo>
                      <a:lnTo>
                        <a:pt x="1" y="536"/>
                      </a:lnTo>
                      <a:lnTo>
                        <a:pt x="0" y="535"/>
                      </a:lnTo>
                      <a:lnTo>
                        <a:pt x="0" y="513"/>
                      </a:lnTo>
                      <a:lnTo>
                        <a:pt x="1" y="511"/>
                      </a:lnTo>
                      <a:lnTo>
                        <a:pt x="1" y="510"/>
                      </a:lnTo>
                      <a:lnTo>
                        <a:pt x="2" y="509"/>
                      </a:lnTo>
                      <a:lnTo>
                        <a:pt x="3" y="509"/>
                      </a:lnTo>
                      <a:lnTo>
                        <a:pt x="6" y="509"/>
                      </a:lnTo>
                      <a:lnTo>
                        <a:pt x="7" y="510"/>
                      </a:lnTo>
                      <a:lnTo>
                        <a:pt x="7" y="511"/>
                      </a:lnTo>
                      <a:lnTo>
                        <a:pt x="8" y="513"/>
                      </a:lnTo>
                      <a:close/>
                      <a:moveTo>
                        <a:pt x="8" y="564"/>
                      </a:moveTo>
                      <a:lnTo>
                        <a:pt x="8" y="586"/>
                      </a:lnTo>
                      <a:lnTo>
                        <a:pt x="7" y="587"/>
                      </a:lnTo>
                      <a:lnTo>
                        <a:pt x="7" y="588"/>
                      </a:lnTo>
                      <a:lnTo>
                        <a:pt x="6" y="589"/>
                      </a:lnTo>
                      <a:lnTo>
                        <a:pt x="3" y="589"/>
                      </a:lnTo>
                      <a:lnTo>
                        <a:pt x="2" y="589"/>
                      </a:lnTo>
                      <a:lnTo>
                        <a:pt x="1" y="588"/>
                      </a:lnTo>
                      <a:lnTo>
                        <a:pt x="1" y="587"/>
                      </a:lnTo>
                      <a:lnTo>
                        <a:pt x="0" y="586"/>
                      </a:lnTo>
                      <a:lnTo>
                        <a:pt x="0" y="564"/>
                      </a:lnTo>
                      <a:lnTo>
                        <a:pt x="1" y="563"/>
                      </a:lnTo>
                      <a:lnTo>
                        <a:pt x="1" y="562"/>
                      </a:lnTo>
                      <a:lnTo>
                        <a:pt x="2" y="560"/>
                      </a:lnTo>
                      <a:lnTo>
                        <a:pt x="3" y="560"/>
                      </a:lnTo>
                      <a:lnTo>
                        <a:pt x="6" y="560"/>
                      </a:lnTo>
                      <a:lnTo>
                        <a:pt x="7" y="562"/>
                      </a:lnTo>
                      <a:lnTo>
                        <a:pt x="7" y="563"/>
                      </a:lnTo>
                      <a:lnTo>
                        <a:pt x="8" y="564"/>
                      </a:lnTo>
                      <a:close/>
                      <a:moveTo>
                        <a:pt x="8" y="615"/>
                      </a:moveTo>
                      <a:lnTo>
                        <a:pt x="8" y="636"/>
                      </a:lnTo>
                      <a:lnTo>
                        <a:pt x="7" y="638"/>
                      </a:lnTo>
                      <a:lnTo>
                        <a:pt x="7" y="640"/>
                      </a:lnTo>
                      <a:lnTo>
                        <a:pt x="6" y="640"/>
                      </a:lnTo>
                      <a:lnTo>
                        <a:pt x="3" y="641"/>
                      </a:lnTo>
                      <a:lnTo>
                        <a:pt x="2" y="640"/>
                      </a:lnTo>
                      <a:lnTo>
                        <a:pt x="1" y="640"/>
                      </a:lnTo>
                      <a:lnTo>
                        <a:pt x="1" y="638"/>
                      </a:lnTo>
                      <a:lnTo>
                        <a:pt x="0" y="636"/>
                      </a:lnTo>
                      <a:lnTo>
                        <a:pt x="0" y="615"/>
                      </a:lnTo>
                      <a:lnTo>
                        <a:pt x="1" y="613"/>
                      </a:lnTo>
                      <a:lnTo>
                        <a:pt x="1" y="612"/>
                      </a:lnTo>
                      <a:lnTo>
                        <a:pt x="2" y="612"/>
                      </a:lnTo>
                      <a:lnTo>
                        <a:pt x="3" y="612"/>
                      </a:lnTo>
                      <a:lnTo>
                        <a:pt x="6" y="612"/>
                      </a:lnTo>
                      <a:lnTo>
                        <a:pt x="7" y="612"/>
                      </a:lnTo>
                      <a:lnTo>
                        <a:pt x="7" y="613"/>
                      </a:lnTo>
                      <a:lnTo>
                        <a:pt x="8" y="615"/>
                      </a:lnTo>
                      <a:close/>
                      <a:moveTo>
                        <a:pt x="8" y="665"/>
                      </a:moveTo>
                      <a:lnTo>
                        <a:pt x="8" y="687"/>
                      </a:lnTo>
                      <a:lnTo>
                        <a:pt x="7" y="689"/>
                      </a:lnTo>
                      <a:lnTo>
                        <a:pt x="7" y="690"/>
                      </a:lnTo>
                      <a:lnTo>
                        <a:pt x="6" y="691"/>
                      </a:lnTo>
                      <a:lnTo>
                        <a:pt x="3" y="691"/>
                      </a:lnTo>
                      <a:lnTo>
                        <a:pt x="2" y="691"/>
                      </a:lnTo>
                      <a:lnTo>
                        <a:pt x="1" y="690"/>
                      </a:lnTo>
                      <a:lnTo>
                        <a:pt x="1" y="689"/>
                      </a:lnTo>
                      <a:lnTo>
                        <a:pt x="0" y="687"/>
                      </a:lnTo>
                      <a:lnTo>
                        <a:pt x="0" y="665"/>
                      </a:lnTo>
                      <a:lnTo>
                        <a:pt x="1" y="664"/>
                      </a:lnTo>
                      <a:lnTo>
                        <a:pt x="1" y="663"/>
                      </a:lnTo>
                      <a:lnTo>
                        <a:pt x="2" y="663"/>
                      </a:lnTo>
                      <a:lnTo>
                        <a:pt x="3" y="662"/>
                      </a:lnTo>
                      <a:lnTo>
                        <a:pt x="6" y="663"/>
                      </a:lnTo>
                      <a:lnTo>
                        <a:pt x="7" y="663"/>
                      </a:lnTo>
                      <a:lnTo>
                        <a:pt x="7" y="664"/>
                      </a:lnTo>
                      <a:lnTo>
                        <a:pt x="8" y="665"/>
                      </a:lnTo>
                      <a:close/>
                      <a:moveTo>
                        <a:pt x="8" y="716"/>
                      </a:moveTo>
                      <a:lnTo>
                        <a:pt x="8" y="739"/>
                      </a:lnTo>
                      <a:lnTo>
                        <a:pt x="7" y="740"/>
                      </a:lnTo>
                      <a:lnTo>
                        <a:pt x="7" y="741"/>
                      </a:lnTo>
                      <a:lnTo>
                        <a:pt x="6" y="742"/>
                      </a:lnTo>
                      <a:lnTo>
                        <a:pt x="3" y="742"/>
                      </a:lnTo>
                      <a:lnTo>
                        <a:pt x="2" y="742"/>
                      </a:lnTo>
                      <a:lnTo>
                        <a:pt x="1" y="741"/>
                      </a:lnTo>
                      <a:lnTo>
                        <a:pt x="1" y="740"/>
                      </a:lnTo>
                      <a:lnTo>
                        <a:pt x="0" y="739"/>
                      </a:lnTo>
                      <a:lnTo>
                        <a:pt x="0" y="716"/>
                      </a:lnTo>
                      <a:lnTo>
                        <a:pt x="1" y="715"/>
                      </a:lnTo>
                      <a:lnTo>
                        <a:pt x="1" y="714"/>
                      </a:lnTo>
                      <a:lnTo>
                        <a:pt x="2" y="713"/>
                      </a:lnTo>
                      <a:lnTo>
                        <a:pt x="3" y="713"/>
                      </a:lnTo>
                      <a:lnTo>
                        <a:pt x="6" y="713"/>
                      </a:lnTo>
                      <a:lnTo>
                        <a:pt x="7" y="714"/>
                      </a:lnTo>
                      <a:lnTo>
                        <a:pt x="7" y="715"/>
                      </a:lnTo>
                      <a:lnTo>
                        <a:pt x="8" y="716"/>
                      </a:lnTo>
                      <a:close/>
                      <a:moveTo>
                        <a:pt x="8" y="768"/>
                      </a:moveTo>
                      <a:lnTo>
                        <a:pt x="8" y="790"/>
                      </a:lnTo>
                      <a:lnTo>
                        <a:pt x="7" y="791"/>
                      </a:lnTo>
                      <a:lnTo>
                        <a:pt x="7" y="792"/>
                      </a:lnTo>
                      <a:lnTo>
                        <a:pt x="6" y="793"/>
                      </a:lnTo>
                      <a:lnTo>
                        <a:pt x="3" y="793"/>
                      </a:lnTo>
                      <a:lnTo>
                        <a:pt x="2" y="793"/>
                      </a:lnTo>
                      <a:lnTo>
                        <a:pt x="1" y="792"/>
                      </a:lnTo>
                      <a:lnTo>
                        <a:pt x="1" y="791"/>
                      </a:lnTo>
                      <a:lnTo>
                        <a:pt x="0" y="790"/>
                      </a:lnTo>
                      <a:lnTo>
                        <a:pt x="0" y="768"/>
                      </a:lnTo>
                      <a:lnTo>
                        <a:pt x="1" y="767"/>
                      </a:lnTo>
                      <a:lnTo>
                        <a:pt x="1" y="765"/>
                      </a:lnTo>
                      <a:lnTo>
                        <a:pt x="2" y="764"/>
                      </a:lnTo>
                      <a:lnTo>
                        <a:pt x="3" y="764"/>
                      </a:lnTo>
                      <a:lnTo>
                        <a:pt x="6" y="764"/>
                      </a:lnTo>
                      <a:lnTo>
                        <a:pt x="7" y="765"/>
                      </a:lnTo>
                      <a:lnTo>
                        <a:pt x="7" y="767"/>
                      </a:lnTo>
                      <a:lnTo>
                        <a:pt x="8" y="768"/>
                      </a:lnTo>
                      <a:close/>
                      <a:moveTo>
                        <a:pt x="8" y="819"/>
                      </a:moveTo>
                      <a:lnTo>
                        <a:pt x="8" y="840"/>
                      </a:lnTo>
                      <a:lnTo>
                        <a:pt x="7" y="842"/>
                      </a:lnTo>
                      <a:lnTo>
                        <a:pt x="7" y="844"/>
                      </a:lnTo>
                      <a:lnTo>
                        <a:pt x="6" y="844"/>
                      </a:lnTo>
                      <a:lnTo>
                        <a:pt x="3" y="845"/>
                      </a:lnTo>
                      <a:lnTo>
                        <a:pt x="2" y="844"/>
                      </a:lnTo>
                      <a:lnTo>
                        <a:pt x="1" y="844"/>
                      </a:lnTo>
                      <a:lnTo>
                        <a:pt x="1" y="842"/>
                      </a:lnTo>
                      <a:lnTo>
                        <a:pt x="0" y="840"/>
                      </a:lnTo>
                      <a:lnTo>
                        <a:pt x="0" y="819"/>
                      </a:lnTo>
                      <a:lnTo>
                        <a:pt x="1" y="817"/>
                      </a:lnTo>
                      <a:lnTo>
                        <a:pt x="1" y="816"/>
                      </a:lnTo>
                      <a:lnTo>
                        <a:pt x="2" y="816"/>
                      </a:lnTo>
                      <a:lnTo>
                        <a:pt x="3" y="816"/>
                      </a:lnTo>
                      <a:lnTo>
                        <a:pt x="6" y="816"/>
                      </a:lnTo>
                      <a:lnTo>
                        <a:pt x="7" y="816"/>
                      </a:lnTo>
                      <a:lnTo>
                        <a:pt x="7" y="817"/>
                      </a:lnTo>
                      <a:lnTo>
                        <a:pt x="8" y="819"/>
                      </a:lnTo>
                      <a:close/>
                      <a:moveTo>
                        <a:pt x="8" y="869"/>
                      </a:moveTo>
                      <a:lnTo>
                        <a:pt x="8" y="891"/>
                      </a:lnTo>
                      <a:lnTo>
                        <a:pt x="7" y="892"/>
                      </a:lnTo>
                      <a:lnTo>
                        <a:pt x="7" y="894"/>
                      </a:lnTo>
                      <a:lnTo>
                        <a:pt x="6" y="895"/>
                      </a:lnTo>
                      <a:lnTo>
                        <a:pt x="3" y="895"/>
                      </a:lnTo>
                      <a:lnTo>
                        <a:pt x="2" y="895"/>
                      </a:lnTo>
                      <a:lnTo>
                        <a:pt x="1" y="894"/>
                      </a:lnTo>
                      <a:lnTo>
                        <a:pt x="1" y="892"/>
                      </a:lnTo>
                      <a:lnTo>
                        <a:pt x="0" y="891"/>
                      </a:lnTo>
                      <a:lnTo>
                        <a:pt x="0" y="869"/>
                      </a:lnTo>
                      <a:lnTo>
                        <a:pt x="1" y="868"/>
                      </a:lnTo>
                      <a:lnTo>
                        <a:pt x="1" y="867"/>
                      </a:lnTo>
                      <a:lnTo>
                        <a:pt x="2" y="867"/>
                      </a:lnTo>
                      <a:lnTo>
                        <a:pt x="3" y="866"/>
                      </a:lnTo>
                      <a:lnTo>
                        <a:pt x="6" y="867"/>
                      </a:lnTo>
                      <a:lnTo>
                        <a:pt x="7" y="867"/>
                      </a:lnTo>
                      <a:lnTo>
                        <a:pt x="7" y="868"/>
                      </a:lnTo>
                      <a:lnTo>
                        <a:pt x="8" y="869"/>
                      </a:lnTo>
                      <a:close/>
                      <a:moveTo>
                        <a:pt x="8" y="920"/>
                      </a:moveTo>
                      <a:lnTo>
                        <a:pt x="8" y="943"/>
                      </a:lnTo>
                      <a:lnTo>
                        <a:pt x="7" y="944"/>
                      </a:lnTo>
                      <a:lnTo>
                        <a:pt x="7" y="945"/>
                      </a:lnTo>
                      <a:lnTo>
                        <a:pt x="6" y="946"/>
                      </a:lnTo>
                      <a:lnTo>
                        <a:pt x="3" y="946"/>
                      </a:lnTo>
                      <a:lnTo>
                        <a:pt x="2" y="946"/>
                      </a:lnTo>
                      <a:lnTo>
                        <a:pt x="1" y="945"/>
                      </a:lnTo>
                      <a:lnTo>
                        <a:pt x="1" y="944"/>
                      </a:lnTo>
                      <a:lnTo>
                        <a:pt x="0" y="943"/>
                      </a:lnTo>
                      <a:lnTo>
                        <a:pt x="0" y="920"/>
                      </a:lnTo>
                      <a:lnTo>
                        <a:pt x="1" y="919"/>
                      </a:lnTo>
                      <a:lnTo>
                        <a:pt x="1" y="918"/>
                      </a:lnTo>
                      <a:lnTo>
                        <a:pt x="2" y="917"/>
                      </a:lnTo>
                      <a:lnTo>
                        <a:pt x="3" y="917"/>
                      </a:lnTo>
                      <a:lnTo>
                        <a:pt x="6" y="917"/>
                      </a:lnTo>
                      <a:lnTo>
                        <a:pt x="7" y="918"/>
                      </a:lnTo>
                      <a:lnTo>
                        <a:pt x="7" y="919"/>
                      </a:lnTo>
                      <a:lnTo>
                        <a:pt x="8" y="920"/>
                      </a:lnTo>
                      <a:close/>
                      <a:moveTo>
                        <a:pt x="8" y="972"/>
                      </a:moveTo>
                      <a:lnTo>
                        <a:pt x="8" y="994"/>
                      </a:lnTo>
                      <a:lnTo>
                        <a:pt x="7" y="995"/>
                      </a:lnTo>
                      <a:lnTo>
                        <a:pt x="7" y="996"/>
                      </a:lnTo>
                      <a:lnTo>
                        <a:pt x="6" y="997"/>
                      </a:lnTo>
                      <a:lnTo>
                        <a:pt x="3" y="997"/>
                      </a:lnTo>
                      <a:lnTo>
                        <a:pt x="2" y="997"/>
                      </a:lnTo>
                      <a:lnTo>
                        <a:pt x="1" y="996"/>
                      </a:lnTo>
                      <a:lnTo>
                        <a:pt x="1" y="995"/>
                      </a:lnTo>
                      <a:lnTo>
                        <a:pt x="0" y="994"/>
                      </a:lnTo>
                      <a:lnTo>
                        <a:pt x="0" y="972"/>
                      </a:lnTo>
                      <a:lnTo>
                        <a:pt x="1" y="971"/>
                      </a:lnTo>
                      <a:lnTo>
                        <a:pt x="1" y="969"/>
                      </a:lnTo>
                      <a:lnTo>
                        <a:pt x="2" y="968"/>
                      </a:lnTo>
                      <a:lnTo>
                        <a:pt x="3" y="968"/>
                      </a:lnTo>
                      <a:lnTo>
                        <a:pt x="6" y="968"/>
                      </a:lnTo>
                      <a:lnTo>
                        <a:pt x="7" y="969"/>
                      </a:lnTo>
                      <a:lnTo>
                        <a:pt x="7" y="971"/>
                      </a:lnTo>
                      <a:lnTo>
                        <a:pt x="8" y="972"/>
                      </a:lnTo>
                      <a:close/>
                      <a:moveTo>
                        <a:pt x="8" y="1023"/>
                      </a:moveTo>
                      <a:lnTo>
                        <a:pt x="8" y="1044"/>
                      </a:lnTo>
                      <a:lnTo>
                        <a:pt x="7" y="1046"/>
                      </a:lnTo>
                      <a:lnTo>
                        <a:pt x="7" y="1047"/>
                      </a:lnTo>
                      <a:lnTo>
                        <a:pt x="6" y="1047"/>
                      </a:lnTo>
                      <a:lnTo>
                        <a:pt x="3" y="1049"/>
                      </a:lnTo>
                      <a:lnTo>
                        <a:pt x="2" y="1047"/>
                      </a:lnTo>
                      <a:lnTo>
                        <a:pt x="1" y="1047"/>
                      </a:lnTo>
                      <a:lnTo>
                        <a:pt x="1" y="1046"/>
                      </a:lnTo>
                      <a:lnTo>
                        <a:pt x="0" y="1044"/>
                      </a:lnTo>
                      <a:lnTo>
                        <a:pt x="0" y="1023"/>
                      </a:lnTo>
                      <a:lnTo>
                        <a:pt x="1" y="1021"/>
                      </a:lnTo>
                      <a:lnTo>
                        <a:pt x="1" y="1019"/>
                      </a:lnTo>
                      <a:lnTo>
                        <a:pt x="2" y="1019"/>
                      </a:lnTo>
                      <a:lnTo>
                        <a:pt x="3" y="1019"/>
                      </a:lnTo>
                      <a:lnTo>
                        <a:pt x="6" y="1019"/>
                      </a:lnTo>
                      <a:lnTo>
                        <a:pt x="7" y="1019"/>
                      </a:lnTo>
                      <a:lnTo>
                        <a:pt x="7" y="1021"/>
                      </a:lnTo>
                      <a:lnTo>
                        <a:pt x="8" y="1023"/>
                      </a:lnTo>
                      <a:close/>
                      <a:moveTo>
                        <a:pt x="8" y="1073"/>
                      </a:moveTo>
                      <a:lnTo>
                        <a:pt x="8" y="1095"/>
                      </a:lnTo>
                      <a:lnTo>
                        <a:pt x="7" y="1096"/>
                      </a:lnTo>
                      <a:lnTo>
                        <a:pt x="7" y="1098"/>
                      </a:lnTo>
                      <a:lnTo>
                        <a:pt x="6" y="1099"/>
                      </a:lnTo>
                      <a:lnTo>
                        <a:pt x="3" y="1099"/>
                      </a:lnTo>
                      <a:lnTo>
                        <a:pt x="2" y="1099"/>
                      </a:lnTo>
                      <a:lnTo>
                        <a:pt x="1" y="1098"/>
                      </a:lnTo>
                      <a:lnTo>
                        <a:pt x="1" y="1096"/>
                      </a:lnTo>
                      <a:lnTo>
                        <a:pt x="0" y="1095"/>
                      </a:lnTo>
                      <a:lnTo>
                        <a:pt x="0" y="1073"/>
                      </a:lnTo>
                      <a:lnTo>
                        <a:pt x="1" y="1072"/>
                      </a:lnTo>
                      <a:lnTo>
                        <a:pt x="1" y="1071"/>
                      </a:lnTo>
                      <a:lnTo>
                        <a:pt x="2" y="1071"/>
                      </a:lnTo>
                      <a:lnTo>
                        <a:pt x="3" y="1070"/>
                      </a:lnTo>
                      <a:lnTo>
                        <a:pt x="6" y="1071"/>
                      </a:lnTo>
                      <a:lnTo>
                        <a:pt x="7" y="1071"/>
                      </a:lnTo>
                      <a:lnTo>
                        <a:pt x="7" y="1072"/>
                      </a:lnTo>
                      <a:lnTo>
                        <a:pt x="8" y="1073"/>
                      </a:lnTo>
                      <a:close/>
                      <a:moveTo>
                        <a:pt x="8" y="1124"/>
                      </a:moveTo>
                      <a:lnTo>
                        <a:pt x="8" y="1147"/>
                      </a:lnTo>
                      <a:lnTo>
                        <a:pt x="7" y="1148"/>
                      </a:lnTo>
                      <a:lnTo>
                        <a:pt x="7" y="1149"/>
                      </a:lnTo>
                      <a:lnTo>
                        <a:pt x="6" y="1150"/>
                      </a:lnTo>
                      <a:lnTo>
                        <a:pt x="3" y="1150"/>
                      </a:lnTo>
                      <a:lnTo>
                        <a:pt x="2" y="1150"/>
                      </a:lnTo>
                      <a:lnTo>
                        <a:pt x="1" y="1149"/>
                      </a:lnTo>
                      <a:lnTo>
                        <a:pt x="1" y="1148"/>
                      </a:lnTo>
                      <a:lnTo>
                        <a:pt x="0" y="1147"/>
                      </a:lnTo>
                      <a:lnTo>
                        <a:pt x="0" y="1124"/>
                      </a:lnTo>
                      <a:lnTo>
                        <a:pt x="1" y="1123"/>
                      </a:lnTo>
                      <a:lnTo>
                        <a:pt x="1" y="1122"/>
                      </a:lnTo>
                      <a:lnTo>
                        <a:pt x="2" y="1121"/>
                      </a:lnTo>
                      <a:lnTo>
                        <a:pt x="3" y="1121"/>
                      </a:lnTo>
                      <a:lnTo>
                        <a:pt x="6" y="1121"/>
                      </a:lnTo>
                      <a:lnTo>
                        <a:pt x="7" y="1122"/>
                      </a:lnTo>
                      <a:lnTo>
                        <a:pt x="7" y="1123"/>
                      </a:lnTo>
                      <a:lnTo>
                        <a:pt x="8" y="112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6" name="Line 311"/>
                <p:cNvSpPr>
                  <a:spLocks noChangeShapeType="1"/>
                </p:cNvSpPr>
                <p:nvPr/>
              </p:nvSpPr>
              <p:spPr bwMode="auto">
                <a:xfrm>
                  <a:off x="5478" y="2226"/>
                  <a:ext cx="1" cy="1171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317" name="Freeform 312"/>
                <p:cNvSpPr>
                  <a:spLocks noEditPoints="1"/>
                </p:cNvSpPr>
                <p:nvPr/>
              </p:nvSpPr>
              <p:spPr bwMode="auto">
                <a:xfrm>
                  <a:off x="3778" y="2616"/>
                  <a:ext cx="39" cy="1172"/>
                </a:xfrm>
                <a:custGeom>
                  <a:avLst/>
                  <a:gdLst>
                    <a:gd name="T0" fmla="*/ 29 w 39"/>
                    <a:gd name="T1" fmla="*/ 49 h 1172"/>
                    <a:gd name="T2" fmla="*/ 29 w 39"/>
                    <a:gd name="T3" fmla="*/ 1172 h 1172"/>
                    <a:gd name="T4" fmla="*/ 9 w 39"/>
                    <a:gd name="T5" fmla="*/ 1172 h 1172"/>
                    <a:gd name="T6" fmla="*/ 9 w 39"/>
                    <a:gd name="T7" fmla="*/ 49 h 1172"/>
                    <a:gd name="T8" fmla="*/ 29 w 39"/>
                    <a:gd name="T9" fmla="*/ 49 h 1172"/>
                    <a:gd name="T10" fmla="*/ 0 w 39"/>
                    <a:gd name="T11" fmla="*/ 59 h 1172"/>
                    <a:gd name="T12" fmla="*/ 19 w 39"/>
                    <a:gd name="T13" fmla="*/ 0 h 1172"/>
                    <a:gd name="T14" fmla="*/ 39 w 39"/>
                    <a:gd name="T15" fmla="*/ 59 h 1172"/>
                    <a:gd name="T16" fmla="*/ 0 w 39"/>
                    <a:gd name="T17" fmla="*/ 59 h 117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39" h="1172">
                      <a:moveTo>
                        <a:pt x="29" y="49"/>
                      </a:moveTo>
                      <a:lnTo>
                        <a:pt x="29" y="1172"/>
                      </a:lnTo>
                      <a:lnTo>
                        <a:pt x="9" y="1172"/>
                      </a:lnTo>
                      <a:lnTo>
                        <a:pt x="9" y="49"/>
                      </a:lnTo>
                      <a:lnTo>
                        <a:pt x="29" y="49"/>
                      </a:lnTo>
                      <a:close/>
                      <a:moveTo>
                        <a:pt x="0" y="59"/>
                      </a:moveTo>
                      <a:lnTo>
                        <a:pt x="19" y="0"/>
                      </a:lnTo>
                      <a:lnTo>
                        <a:pt x="39" y="59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8" name="Line 313"/>
                <p:cNvSpPr>
                  <a:spLocks noChangeShapeType="1"/>
                </p:cNvSpPr>
                <p:nvPr/>
              </p:nvSpPr>
              <p:spPr bwMode="auto">
                <a:xfrm flipV="1">
                  <a:off x="4981" y="3397"/>
                  <a:ext cx="482" cy="364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319" name="Freeform 314"/>
                <p:cNvSpPr>
                  <a:spLocks noEditPoints="1"/>
                </p:cNvSpPr>
                <p:nvPr/>
              </p:nvSpPr>
              <p:spPr bwMode="auto">
                <a:xfrm>
                  <a:off x="3797" y="3399"/>
                  <a:ext cx="489" cy="372"/>
                </a:xfrm>
                <a:custGeom>
                  <a:avLst/>
                  <a:gdLst>
                    <a:gd name="T0" fmla="*/ 0 w 489"/>
                    <a:gd name="T1" fmla="*/ 357 h 372"/>
                    <a:gd name="T2" fmla="*/ 445 w 489"/>
                    <a:gd name="T3" fmla="*/ 21 h 372"/>
                    <a:gd name="T4" fmla="*/ 456 w 489"/>
                    <a:gd name="T5" fmla="*/ 38 h 372"/>
                    <a:gd name="T6" fmla="*/ 11 w 489"/>
                    <a:gd name="T7" fmla="*/ 372 h 372"/>
                    <a:gd name="T8" fmla="*/ 0 w 489"/>
                    <a:gd name="T9" fmla="*/ 357 h 372"/>
                    <a:gd name="T10" fmla="*/ 431 w 489"/>
                    <a:gd name="T11" fmla="*/ 20 h 372"/>
                    <a:gd name="T12" fmla="*/ 489 w 489"/>
                    <a:gd name="T13" fmla="*/ 0 h 372"/>
                    <a:gd name="T14" fmla="*/ 454 w 489"/>
                    <a:gd name="T15" fmla="*/ 51 h 372"/>
                    <a:gd name="T16" fmla="*/ 431 w 489"/>
                    <a:gd name="T17" fmla="*/ 20 h 37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489" h="372">
                      <a:moveTo>
                        <a:pt x="0" y="357"/>
                      </a:moveTo>
                      <a:lnTo>
                        <a:pt x="445" y="21"/>
                      </a:lnTo>
                      <a:lnTo>
                        <a:pt x="456" y="38"/>
                      </a:lnTo>
                      <a:lnTo>
                        <a:pt x="11" y="372"/>
                      </a:lnTo>
                      <a:lnTo>
                        <a:pt x="0" y="357"/>
                      </a:lnTo>
                      <a:close/>
                      <a:moveTo>
                        <a:pt x="431" y="20"/>
                      </a:moveTo>
                      <a:lnTo>
                        <a:pt x="489" y="0"/>
                      </a:lnTo>
                      <a:lnTo>
                        <a:pt x="454" y="51"/>
                      </a:lnTo>
                      <a:lnTo>
                        <a:pt x="431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0" name="Line 315"/>
                <p:cNvSpPr>
                  <a:spLocks noChangeShapeType="1"/>
                </p:cNvSpPr>
                <p:nvPr/>
              </p:nvSpPr>
              <p:spPr bwMode="auto">
                <a:xfrm flipV="1">
                  <a:off x="4976" y="2240"/>
                  <a:ext cx="484" cy="365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321" name="Line 316"/>
                <p:cNvSpPr>
                  <a:spLocks noChangeShapeType="1"/>
                </p:cNvSpPr>
                <p:nvPr/>
              </p:nvSpPr>
              <p:spPr bwMode="auto">
                <a:xfrm flipV="1">
                  <a:off x="3798" y="2232"/>
                  <a:ext cx="483" cy="363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322" name="Freeform 317"/>
                <p:cNvSpPr/>
                <p:nvPr/>
              </p:nvSpPr>
              <p:spPr bwMode="auto">
                <a:xfrm>
                  <a:off x="5456" y="2210"/>
                  <a:ext cx="40" cy="40"/>
                </a:xfrm>
                <a:custGeom>
                  <a:avLst/>
                  <a:gdLst>
                    <a:gd name="T0" fmla="*/ 20 w 40"/>
                    <a:gd name="T1" fmla="*/ 0 h 40"/>
                    <a:gd name="T2" fmla="*/ 17 w 40"/>
                    <a:gd name="T3" fmla="*/ 1 h 40"/>
                    <a:gd name="T4" fmla="*/ 12 w 40"/>
                    <a:gd name="T5" fmla="*/ 2 h 40"/>
                    <a:gd name="T6" fmla="*/ 10 w 40"/>
                    <a:gd name="T7" fmla="*/ 3 h 40"/>
                    <a:gd name="T8" fmla="*/ 6 w 40"/>
                    <a:gd name="T9" fmla="*/ 5 h 40"/>
                    <a:gd name="T10" fmla="*/ 4 w 40"/>
                    <a:gd name="T11" fmla="*/ 9 h 40"/>
                    <a:gd name="T12" fmla="*/ 3 w 40"/>
                    <a:gd name="T13" fmla="*/ 12 h 40"/>
                    <a:gd name="T14" fmla="*/ 1 w 40"/>
                    <a:gd name="T15" fmla="*/ 16 h 40"/>
                    <a:gd name="T16" fmla="*/ 0 w 40"/>
                    <a:gd name="T17" fmla="*/ 21 h 40"/>
                    <a:gd name="T18" fmla="*/ 1 w 40"/>
                    <a:gd name="T19" fmla="*/ 24 h 40"/>
                    <a:gd name="T20" fmla="*/ 3 w 40"/>
                    <a:gd name="T21" fmla="*/ 28 h 40"/>
                    <a:gd name="T22" fmla="*/ 4 w 40"/>
                    <a:gd name="T23" fmla="*/ 31 h 40"/>
                    <a:gd name="T24" fmla="*/ 6 w 40"/>
                    <a:gd name="T25" fmla="*/ 35 h 40"/>
                    <a:gd name="T26" fmla="*/ 10 w 40"/>
                    <a:gd name="T27" fmla="*/ 37 h 40"/>
                    <a:gd name="T28" fmla="*/ 12 w 40"/>
                    <a:gd name="T29" fmla="*/ 38 h 40"/>
                    <a:gd name="T30" fmla="*/ 17 w 40"/>
                    <a:gd name="T31" fmla="*/ 39 h 40"/>
                    <a:gd name="T32" fmla="*/ 20 w 40"/>
                    <a:gd name="T33" fmla="*/ 40 h 40"/>
                    <a:gd name="T34" fmla="*/ 24 w 40"/>
                    <a:gd name="T35" fmla="*/ 39 h 40"/>
                    <a:gd name="T36" fmla="*/ 27 w 40"/>
                    <a:gd name="T37" fmla="*/ 38 h 40"/>
                    <a:gd name="T38" fmla="*/ 31 w 40"/>
                    <a:gd name="T39" fmla="*/ 37 h 40"/>
                    <a:gd name="T40" fmla="*/ 34 w 40"/>
                    <a:gd name="T41" fmla="*/ 35 h 40"/>
                    <a:gd name="T42" fmla="*/ 36 w 40"/>
                    <a:gd name="T43" fmla="*/ 31 h 40"/>
                    <a:gd name="T44" fmla="*/ 38 w 40"/>
                    <a:gd name="T45" fmla="*/ 28 h 40"/>
                    <a:gd name="T46" fmla="*/ 39 w 40"/>
                    <a:gd name="T47" fmla="*/ 24 h 40"/>
                    <a:gd name="T48" fmla="*/ 40 w 40"/>
                    <a:gd name="T49" fmla="*/ 21 h 40"/>
                    <a:gd name="T50" fmla="*/ 39 w 40"/>
                    <a:gd name="T51" fmla="*/ 16 h 40"/>
                    <a:gd name="T52" fmla="*/ 38 w 40"/>
                    <a:gd name="T53" fmla="*/ 12 h 40"/>
                    <a:gd name="T54" fmla="*/ 36 w 40"/>
                    <a:gd name="T55" fmla="*/ 9 h 40"/>
                    <a:gd name="T56" fmla="*/ 34 w 40"/>
                    <a:gd name="T57" fmla="*/ 5 h 40"/>
                    <a:gd name="T58" fmla="*/ 31 w 40"/>
                    <a:gd name="T59" fmla="*/ 3 h 40"/>
                    <a:gd name="T60" fmla="*/ 27 w 40"/>
                    <a:gd name="T61" fmla="*/ 2 h 40"/>
                    <a:gd name="T62" fmla="*/ 24 w 40"/>
                    <a:gd name="T63" fmla="*/ 1 h 40"/>
                    <a:gd name="T64" fmla="*/ 20 w 40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40">
                      <a:moveTo>
                        <a:pt x="20" y="0"/>
                      </a:moveTo>
                      <a:lnTo>
                        <a:pt x="17" y="1"/>
                      </a:lnTo>
                      <a:lnTo>
                        <a:pt x="12" y="2"/>
                      </a:lnTo>
                      <a:lnTo>
                        <a:pt x="10" y="3"/>
                      </a:lnTo>
                      <a:lnTo>
                        <a:pt x="6" y="5"/>
                      </a:lnTo>
                      <a:lnTo>
                        <a:pt x="4" y="9"/>
                      </a:lnTo>
                      <a:lnTo>
                        <a:pt x="3" y="12"/>
                      </a:lnTo>
                      <a:lnTo>
                        <a:pt x="1" y="16"/>
                      </a:lnTo>
                      <a:lnTo>
                        <a:pt x="0" y="21"/>
                      </a:lnTo>
                      <a:lnTo>
                        <a:pt x="1" y="24"/>
                      </a:lnTo>
                      <a:lnTo>
                        <a:pt x="3" y="28"/>
                      </a:lnTo>
                      <a:lnTo>
                        <a:pt x="4" y="31"/>
                      </a:lnTo>
                      <a:lnTo>
                        <a:pt x="6" y="35"/>
                      </a:lnTo>
                      <a:lnTo>
                        <a:pt x="10" y="37"/>
                      </a:lnTo>
                      <a:lnTo>
                        <a:pt x="12" y="38"/>
                      </a:lnTo>
                      <a:lnTo>
                        <a:pt x="17" y="39"/>
                      </a:lnTo>
                      <a:lnTo>
                        <a:pt x="20" y="40"/>
                      </a:lnTo>
                      <a:lnTo>
                        <a:pt x="24" y="39"/>
                      </a:lnTo>
                      <a:lnTo>
                        <a:pt x="27" y="38"/>
                      </a:lnTo>
                      <a:lnTo>
                        <a:pt x="31" y="37"/>
                      </a:lnTo>
                      <a:lnTo>
                        <a:pt x="34" y="35"/>
                      </a:lnTo>
                      <a:lnTo>
                        <a:pt x="36" y="31"/>
                      </a:lnTo>
                      <a:lnTo>
                        <a:pt x="38" y="28"/>
                      </a:lnTo>
                      <a:lnTo>
                        <a:pt x="39" y="24"/>
                      </a:lnTo>
                      <a:lnTo>
                        <a:pt x="40" y="21"/>
                      </a:lnTo>
                      <a:lnTo>
                        <a:pt x="39" y="16"/>
                      </a:lnTo>
                      <a:lnTo>
                        <a:pt x="38" y="12"/>
                      </a:lnTo>
                      <a:lnTo>
                        <a:pt x="36" y="9"/>
                      </a:lnTo>
                      <a:lnTo>
                        <a:pt x="34" y="5"/>
                      </a:lnTo>
                      <a:lnTo>
                        <a:pt x="31" y="3"/>
                      </a:lnTo>
                      <a:lnTo>
                        <a:pt x="27" y="2"/>
                      </a:lnTo>
                      <a:lnTo>
                        <a:pt x="24" y="1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3" name="Freeform 318"/>
                <p:cNvSpPr/>
                <p:nvPr/>
              </p:nvSpPr>
              <p:spPr bwMode="auto">
                <a:xfrm>
                  <a:off x="5456" y="2210"/>
                  <a:ext cx="40" cy="40"/>
                </a:xfrm>
                <a:custGeom>
                  <a:avLst/>
                  <a:gdLst>
                    <a:gd name="T0" fmla="*/ 20 w 40"/>
                    <a:gd name="T1" fmla="*/ 0 h 40"/>
                    <a:gd name="T2" fmla="*/ 17 w 40"/>
                    <a:gd name="T3" fmla="*/ 1 h 40"/>
                    <a:gd name="T4" fmla="*/ 12 w 40"/>
                    <a:gd name="T5" fmla="*/ 2 h 40"/>
                    <a:gd name="T6" fmla="*/ 10 w 40"/>
                    <a:gd name="T7" fmla="*/ 3 h 40"/>
                    <a:gd name="T8" fmla="*/ 6 w 40"/>
                    <a:gd name="T9" fmla="*/ 5 h 40"/>
                    <a:gd name="T10" fmla="*/ 4 w 40"/>
                    <a:gd name="T11" fmla="*/ 9 h 40"/>
                    <a:gd name="T12" fmla="*/ 3 w 40"/>
                    <a:gd name="T13" fmla="*/ 12 h 40"/>
                    <a:gd name="T14" fmla="*/ 1 w 40"/>
                    <a:gd name="T15" fmla="*/ 16 h 40"/>
                    <a:gd name="T16" fmla="*/ 0 w 40"/>
                    <a:gd name="T17" fmla="*/ 21 h 40"/>
                    <a:gd name="T18" fmla="*/ 1 w 40"/>
                    <a:gd name="T19" fmla="*/ 24 h 40"/>
                    <a:gd name="T20" fmla="*/ 3 w 40"/>
                    <a:gd name="T21" fmla="*/ 28 h 40"/>
                    <a:gd name="T22" fmla="*/ 4 w 40"/>
                    <a:gd name="T23" fmla="*/ 31 h 40"/>
                    <a:gd name="T24" fmla="*/ 6 w 40"/>
                    <a:gd name="T25" fmla="*/ 35 h 40"/>
                    <a:gd name="T26" fmla="*/ 10 w 40"/>
                    <a:gd name="T27" fmla="*/ 37 h 40"/>
                    <a:gd name="T28" fmla="*/ 12 w 40"/>
                    <a:gd name="T29" fmla="*/ 38 h 40"/>
                    <a:gd name="T30" fmla="*/ 17 w 40"/>
                    <a:gd name="T31" fmla="*/ 39 h 40"/>
                    <a:gd name="T32" fmla="*/ 20 w 40"/>
                    <a:gd name="T33" fmla="*/ 40 h 40"/>
                    <a:gd name="T34" fmla="*/ 24 w 40"/>
                    <a:gd name="T35" fmla="*/ 39 h 40"/>
                    <a:gd name="T36" fmla="*/ 27 w 40"/>
                    <a:gd name="T37" fmla="*/ 38 h 40"/>
                    <a:gd name="T38" fmla="*/ 31 w 40"/>
                    <a:gd name="T39" fmla="*/ 37 h 40"/>
                    <a:gd name="T40" fmla="*/ 34 w 40"/>
                    <a:gd name="T41" fmla="*/ 35 h 40"/>
                    <a:gd name="T42" fmla="*/ 36 w 40"/>
                    <a:gd name="T43" fmla="*/ 31 h 40"/>
                    <a:gd name="T44" fmla="*/ 38 w 40"/>
                    <a:gd name="T45" fmla="*/ 28 h 40"/>
                    <a:gd name="T46" fmla="*/ 39 w 40"/>
                    <a:gd name="T47" fmla="*/ 24 h 40"/>
                    <a:gd name="T48" fmla="*/ 40 w 40"/>
                    <a:gd name="T49" fmla="*/ 21 h 40"/>
                    <a:gd name="T50" fmla="*/ 39 w 40"/>
                    <a:gd name="T51" fmla="*/ 16 h 40"/>
                    <a:gd name="T52" fmla="*/ 38 w 40"/>
                    <a:gd name="T53" fmla="*/ 12 h 40"/>
                    <a:gd name="T54" fmla="*/ 36 w 40"/>
                    <a:gd name="T55" fmla="*/ 9 h 40"/>
                    <a:gd name="T56" fmla="*/ 34 w 40"/>
                    <a:gd name="T57" fmla="*/ 5 h 40"/>
                    <a:gd name="T58" fmla="*/ 31 w 40"/>
                    <a:gd name="T59" fmla="*/ 3 h 40"/>
                    <a:gd name="T60" fmla="*/ 27 w 40"/>
                    <a:gd name="T61" fmla="*/ 2 h 40"/>
                    <a:gd name="T62" fmla="*/ 24 w 40"/>
                    <a:gd name="T63" fmla="*/ 1 h 40"/>
                    <a:gd name="T64" fmla="*/ 20 w 40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40">
                      <a:moveTo>
                        <a:pt x="20" y="0"/>
                      </a:moveTo>
                      <a:lnTo>
                        <a:pt x="17" y="1"/>
                      </a:lnTo>
                      <a:lnTo>
                        <a:pt x="12" y="2"/>
                      </a:lnTo>
                      <a:lnTo>
                        <a:pt x="10" y="3"/>
                      </a:lnTo>
                      <a:lnTo>
                        <a:pt x="6" y="5"/>
                      </a:lnTo>
                      <a:lnTo>
                        <a:pt x="4" y="9"/>
                      </a:lnTo>
                      <a:lnTo>
                        <a:pt x="3" y="12"/>
                      </a:lnTo>
                      <a:lnTo>
                        <a:pt x="1" y="16"/>
                      </a:lnTo>
                      <a:lnTo>
                        <a:pt x="0" y="21"/>
                      </a:lnTo>
                      <a:lnTo>
                        <a:pt x="1" y="24"/>
                      </a:lnTo>
                      <a:lnTo>
                        <a:pt x="3" y="28"/>
                      </a:lnTo>
                      <a:lnTo>
                        <a:pt x="4" y="31"/>
                      </a:lnTo>
                      <a:lnTo>
                        <a:pt x="6" y="35"/>
                      </a:lnTo>
                      <a:lnTo>
                        <a:pt x="10" y="37"/>
                      </a:lnTo>
                      <a:lnTo>
                        <a:pt x="12" y="38"/>
                      </a:lnTo>
                      <a:lnTo>
                        <a:pt x="17" y="39"/>
                      </a:lnTo>
                      <a:lnTo>
                        <a:pt x="20" y="40"/>
                      </a:lnTo>
                      <a:lnTo>
                        <a:pt x="24" y="39"/>
                      </a:lnTo>
                      <a:lnTo>
                        <a:pt x="27" y="38"/>
                      </a:lnTo>
                      <a:lnTo>
                        <a:pt x="31" y="37"/>
                      </a:lnTo>
                      <a:lnTo>
                        <a:pt x="34" y="35"/>
                      </a:lnTo>
                      <a:lnTo>
                        <a:pt x="36" y="31"/>
                      </a:lnTo>
                      <a:lnTo>
                        <a:pt x="38" y="28"/>
                      </a:lnTo>
                      <a:lnTo>
                        <a:pt x="39" y="24"/>
                      </a:lnTo>
                      <a:lnTo>
                        <a:pt x="40" y="21"/>
                      </a:lnTo>
                      <a:lnTo>
                        <a:pt x="39" y="16"/>
                      </a:lnTo>
                      <a:lnTo>
                        <a:pt x="38" y="12"/>
                      </a:lnTo>
                      <a:lnTo>
                        <a:pt x="36" y="9"/>
                      </a:lnTo>
                      <a:lnTo>
                        <a:pt x="34" y="5"/>
                      </a:lnTo>
                      <a:lnTo>
                        <a:pt x="31" y="3"/>
                      </a:lnTo>
                      <a:lnTo>
                        <a:pt x="27" y="2"/>
                      </a:lnTo>
                      <a:lnTo>
                        <a:pt x="24" y="1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4" name="Freeform 319"/>
                <p:cNvSpPr/>
                <p:nvPr/>
              </p:nvSpPr>
              <p:spPr bwMode="auto">
                <a:xfrm>
                  <a:off x="4271" y="3369"/>
                  <a:ext cx="38" cy="40"/>
                </a:xfrm>
                <a:custGeom>
                  <a:avLst/>
                  <a:gdLst>
                    <a:gd name="T0" fmla="*/ 18 w 38"/>
                    <a:gd name="T1" fmla="*/ 0 h 40"/>
                    <a:gd name="T2" fmla="*/ 15 w 38"/>
                    <a:gd name="T3" fmla="*/ 0 h 40"/>
                    <a:gd name="T4" fmla="*/ 11 w 38"/>
                    <a:gd name="T5" fmla="*/ 1 h 40"/>
                    <a:gd name="T6" fmla="*/ 8 w 38"/>
                    <a:gd name="T7" fmla="*/ 4 h 40"/>
                    <a:gd name="T8" fmla="*/ 4 w 38"/>
                    <a:gd name="T9" fmla="*/ 6 h 40"/>
                    <a:gd name="T10" fmla="*/ 2 w 38"/>
                    <a:gd name="T11" fmla="*/ 9 h 40"/>
                    <a:gd name="T12" fmla="*/ 1 w 38"/>
                    <a:gd name="T13" fmla="*/ 13 h 40"/>
                    <a:gd name="T14" fmla="*/ 0 w 38"/>
                    <a:gd name="T15" fmla="*/ 16 h 40"/>
                    <a:gd name="T16" fmla="*/ 0 w 38"/>
                    <a:gd name="T17" fmla="*/ 20 h 40"/>
                    <a:gd name="T18" fmla="*/ 0 w 38"/>
                    <a:gd name="T19" fmla="*/ 25 h 40"/>
                    <a:gd name="T20" fmla="*/ 1 w 38"/>
                    <a:gd name="T21" fmla="*/ 28 h 40"/>
                    <a:gd name="T22" fmla="*/ 2 w 38"/>
                    <a:gd name="T23" fmla="*/ 32 h 40"/>
                    <a:gd name="T24" fmla="*/ 4 w 38"/>
                    <a:gd name="T25" fmla="*/ 34 h 40"/>
                    <a:gd name="T26" fmla="*/ 8 w 38"/>
                    <a:gd name="T27" fmla="*/ 36 h 40"/>
                    <a:gd name="T28" fmla="*/ 11 w 38"/>
                    <a:gd name="T29" fmla="*/ 39 h 40"/>
                    <a:gd name="T30" fmla="*/ 15 w 38"/>
                    <a:gd name="T31" fmla="*/ 40 h 40"/>
                    <a:gd name="T32" fmla="*/ 18 w 38"/>
                    <a:gd name="T33" fmla="*/ 40 h 40"/>
                    <a:gd name="T34" fmla="*/ 23 w 38"/>
                    <a:gd name="T35" fmla="*/ 40 h 40"/>
                    <a:gd name="T36" fmla="*/ 27 w 38"/>
                    <a:gd name="T37" fmla="*/ 39 h 40"/>
                    <a:gd name="T38" fmla="*/ 29 w 38"/>
                    <a:gd name="T39" fmla="*/ 36 h 40"/>
                    <a:gd name="T40" fmla="*/ 32 w 38"/>
                    <a:gd name="T41" fmla="*/ 34 h 40"/>
                    <a:gd name="T42" fmla="*/ 35 w 38"/>
                    <a:gd name="T43" fmla="*/ 32 h 40"/>
                    <a:gd name="T44" fmla="*/ 37 w 38"/>
                    <a:gd name="T45" fmla="*/ 28 h 40"/>
                    <a:gd name="T46" fmla="*/ 38 w 38"/>
                    <a:gd name="T47" fmla="*/ 25 h 40"/>
                    <a:gd name="T48" fmla="*/ 38 w 38"/>
                    <a:gd name="T49" fmla="*/ 20 h 40"/>
                    <a:gd name="T50" fmla="*/ 38 w 38"/>
                    <a:gd name="T51" fmla="*/ 16 h 40"/>
                    <a:gd name="T52" fmla="*/ 37 w 38"/>
                    <a:gd name="T53" fmla="*/ 13 h 40"/>
                    <a:gd name="T54" fmla="*/ 35 w 38"/>
                    <a:gd name="T55" fmla="*/ 9 h 40"/>
                    <a:gd name="T56" fmla="*/ 32 w 38"/>
                    <a:gd name="T57" fmla="*/ 6 h 40"/>
                    <a:gd name="T58" fmla="*/ 29 w 38"/>
                    <a:gd name="T59" fmla="*/ 4 h 40"/>
                    <a:gd name="T60" fmla="*/ 27 w 38"/>
                    <a:gd name="T61" fmla="*/ 1 h 40"/>
                    <a:gd name="T62" fmla="*/ 23 w 38"/>
                    <a:gd name="T63" fmla="*/ 0 h 40"/>
                    <a:gd name="T64" fmla="*/ 18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8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4"/>
                      </a:lnTo>
                      <a:lnTo>
                        <a:pt x="4" y="6"/>
                      </a:lnTo>
                      <a:lnTo>
                        <a:pt x="2" y="9"/>
                      </a:lnTo>
                      <a:lnTo>
                        <a:pt x="1" y="13"/>
                      </a:lnTo>
                      <a:lnTo>
                        <a:pt x="0" y="16"/>
                      </a:lnTo>
                      <a:lnTo>
                        <a:pt x="0" y="20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2" y="32"/>
                      </a:lnTo>
                      <a:lnTo>
                        <a:pt x="4" y="34"/>
                      </a:lnTo>
                      <a:lnTo>
                        <a:pt x="8" y="36"/>
                      </a:lnTo>
                      <a:lnTo>
                        <a:pt x="11" y="39"/>
                      </a:lnTo>
                      <a:lnTo>
                        <a:pt x="15" y="40"/>
                      </a:lnTo>
                      <a:lnTo>
                        <a:pt x="18" y="40"/>
                      </a:lnTo>
                      <a:lnTo>
                        <a:pt x="23" y="40"/>
                      </a:lnTo>
                      <a:lnTo>
                        <a:pt x="27" y="39"/>
                      </a:lnTo>
                      <a:lnTo>
                        <a:pt x="29" y="36"/>
                      </a:lnTo>
                      <a:lnTo>
                        <a:pt x="32" y="34"/>
                      </a:lnTo>
                      <a:lnTo>
                        <a:pt x="35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0"/>
                      </a:lnTo>
                      <a:lnTo>
                        <a:pt x="38" y="16"/>
                      </a:lnTo>
                      <a:lnTo>
                        <a:pt x="37" y="13"/>
                      </a:lnTo>
                      <a:lnTo>
                        <a:pt x="35" y="9"/>
                      </a:lnTo>
                      <a:lnTo>
                        <a:pt x="32" y="6"/>
                      </a:lnTo>
                      <a:lnTo>
                        <a:pt x="29" y="4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5" name="Freeform 320"/>
                <p:cNvSpPr/>
                <p:nvPr/>
              </p:nvSpPr>
              <p:spPr bwMode="auto">
                <a:xfrm>
                  <a:off x="4271" y="3369"/>
                  <a:ext cx="38" cy="40"/>
                </a:xfrm>
                <a:custGeom>
                  <a:avLst/>
                  <a:gdLst>
                    <a:gd name="T0" fmla="*/ 18 w 38"/>
                    <a:gd name="T1" fmla="*/ 0 h 40"/>
                    <a:gd name="T2" fmla="*/ 15 w 38"/>
                    <a:gd name="T3" fmla="*/ 0 h 40"/>
                    <a:gd name="T4" fmla="*/ 11 w 38"/>
                    <a:gd name="T5" fmla="*/ 1 h 40"/>
                    <a:gd name="T6" fmla="*/ 8 w 38"/>
                    <a:gd name="T7" fmla="*/ 4 h 40"/>
                    <a:gd name="T8" fmla="*/ 4 w 38"/>
                    <a:gd name="T9" fmla="*/ 6 h 40"/>
                    <a:gd name="T10" fmla="*/ 2 w 38"/>
                    <a:gd name="T11" fmla="*/ 9 h 40"/>
                    <a:gd name="T12" fmla="*/ 1 w 38"/>
                    <a:gd name="T13" fmla="*/ 13 h 40"/>
                    <a:gd name="T14" fmla="*/ 0 w 38"/>
                    <a:gd name="T15" fmla="*/ 16 h 40"/>
                    <a:gd name="T16" fmla="*/ 0 w 38"/>
                    <a:gd name="T17" fmla="*/ 20 h 40"/>
                    <a:gd name="T18" fmla="*/ 0 w 38"/>
                    <a:gd name="T19" fmla="*/ 25 h 40"/>
                    <a:gd name="T20" fmla="*/ 1 w 38"/>
                    <a:gd name="T21" fmla="*/ 28 h 40"/>
                    <a:gd name="T22" fmla="*/ 2 w 38"/>
                    <a:gd name="T23" fmla="*/ 32 h 40"/>
                    <a:gd name="T24" fmla="*/ 4 w 38"/>
                    <a:gd name="T25" fmla="*/ 34 h 40"/>
                    <a:gd name="T26" fmla="*/ 8 w 38"/>
                    <a:gd name="T27" fmla="*/ 36 h 40"/>
                    <a:gd name="T28" fmla="*/ 11 w 38"/>
                    <a:gd name="T29" fmla="*/ 39 h 40"/>
                    <a:gd name="T30" fmla="*/ 15 w 38"/>
                    <a:gd name="T31" fmla="*/ 40 h 40"/>
                    <a:gd name="T32" fmla="*/ 18 w 38"/>
                    <a:gd name="T33" fmla="*/ 40 h 40"/>
                    <a:gd name="T34" fmla="*/ 23 w 38"/>
                    <a:gd name="T35" fmla="*/ 40 h 40"/>
                    <a:gd name="T36" fmla="*/ 27 w 38"/>
                    <a:gd name="T37" fmla="*/ 39 h 40"/>
                    <a:gd name="T38" fmla="*/ 29 w 38"/>
                    <a:gd name="T39" fmla="*/ 36 h 40"/>
                    <a:gd name="T40" fmla="*/ 32 w 38"/>
                    <a:gd name="T41" fmla="*/ 34 h 40"/>
                    <a:gd name="T42" fmla="*/ 35 w 38"/>
                    <a:gd name="T43" fmla="*/ 32 h 40"/>
                    <a:gd name="T44" fmla="*/ 37 w 38"/>
                    <a:gd name="T45" fmla="*/ 28 h 40"/>
                    <a:gd name="T46" fmla="*/ 38 w 38"/>
                    <a:gd name="T47" fmla="*/ 25 h 40"/>
                    <a:gd name="T48" fmla="*/ 38 w 38"/>
                    <a:gd name="T49" fmla="*/ 20 h 40"/>
                    <a:gd name="T50" fmla="*/ 38 w 38"/>
                    <a:gd name="T51" fmla="*/ 16 h 40"/>
                    <a:gd name="T52" fmla="*/ 37 w 38"/>
                    <a:gd name="T53" fmla="*/ 13 h 40"/>
                    <a:gd name="T54" fmla="*/ 35 w 38"/>
                    <a:gd name="T55" fmla="*/ 9 h 40"/>
                    <a:gd name="T56" fmla="*/ 32 w 38"/>
                    <a:gd name="T57" fmla="*/ 6 h 40"/>
                    <a:gd name="T58" fmla="*/ 29 w 38"/>
                    <a:gd name="T59" fmla="*/ 4 h 40"/>
                    <a:gd name="T60" fmla="*/ 27 w 38"/>
                    <a:gd name="T61" fmla="*/ 1 h 40"/>
                    <a:gd name="T62" fmla="*/ 23 w 38"/>
                    <a:gd name="T63" fmla="*/ 0 h 40"/>
                    <a:gd name="T64" fmla="*/ 18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8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4"/>
                      </a:lnTo>
                      <a:lnTo>
                        <a:pt x="4" y="6"/>
                      </a:lnTo>
                      <a:lnTo>
                        <a:pt x="2" y="9"/>
                      </a:lnTo>
                      <a:lnTo>
                        <a:pt x="1" y="13"/>
                      </a:lnTo>
                      <a:lnTo>
                        <a:pt x="0" y="16"/>
                      </a:lnTo>
                      <a:lnTo>
                        <a:pt x="0" y="20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2" y="32"/>
                      </a:lnTo>
                      <a:lnTo>
                        <a:pt x="4" y="34"/>
                      </a:lnTo>
                      <a:lnTo>
                        <a:pt x="8" y="36"/>
                      </a:lnTo>
                      <a:lnTo>
                        <a:pt x="11" y="39"/>
                      </a:lnTo>
                      <a:lnTo>
                        <a:pt x="15" y="40"/>
                      </a:lnTo>
                      <a:lnTo>
                        <a:pt x="18" y="40"/>
                      </a:lnTo>
                      <a:lnTo>
                        <a:pt x="23" y="40"/>
                      </a:lnTo>
                      <a:lnTo>
                        <a:pt x="27" y="39"/>
                      </a:lnTo>
                      <a:lnTo>
                        <a:pt x="29" y="36"/>
                      </a:lnTo>
                      <a:lnTo>
                        <a:pt x="32" y="34"/>
                      </a:lnTo>
                      <a:lnTo>
                        <a:pt x="35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0"/>
                      </a:lnTo>
                      <a:lnTo>
                        <a:pt x="38" y="16"/>
                      </a:lnTo>
                      <a:lnTo>
                        <a:pt x="37" y="13"/>
                      </a:lnTo>
                      <a:lnTo>
                        <a:pt x="35" y="9"/>
                      </a:lnTo>
                      <a:lnTo>
                        <a:pt x="32" y="6"/>
                      </a:lnTo>
                      <a:lnTo>
                        <a:pt x="29" y="4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18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6" name="Freeform 321"/>
                <p:cNvSpPr/>
                <p:nvPr/>
              </p:nvSpPr>
              <p:spPr bwMode="auto">
                <a:xfrm>
                  <a:off x="5456" y="3369"/>
                  <a:ext cx="40" cy="40"/>
                </a:xfrm>
                <a:custGeom>
                  <a:avLst/>
                  <a:gdLst>
                    <a:gd name="T0" fmla="*/ 20 w 40"/>
                    <a:gd name="T1" fmla="*/ 0 h 40"/>
                    <a:gd name="T2" fmla="*/ 17 w 40"/>
                    <a:gd name="T3" fmla="*/ 0 h 40"/>
                    <a:gd name="T4" fmla="*/ 12 w 40"/>
                    <a:gd name="T5" fmla="*/ 1 h 40"/>
                    <a:gd name="T6" fmla="*/ 10 w 40"/>
                    <a:gd name="T7" fmla="*/ 4 h 40"/>
                    <a:gd name="T8" fmla="*/ 6 w 40"/>
                    <a:gd name="T9" fmla="*/ 6 h 40"/>
                    <a:gd name="T10" fmla="*/ 4 w 40"/>
                    <a:gd name="T11" fmla="*/ 9 h 40"/>
                    <a:gd name="T12" fmla="*/ 3 w 40"/>
                    <a:gd name="T13" fmla="*/ 13 h 40"/>
                    <a:gd name="T14" fmla="*/ 1 w 40"/>
                    <a:gd name="T15" fmla="*/ 16 h 40"/>
                    <a:gd name="T16" fmla="*/ 0 w 40"/>
                    <a:gd name="T17" fmla="*/ 20 h 40"/>
                    <a:gd name="T18" fmla="*/ 1 w 40"/>
                    <a:gd name="T19" fmla="*/ 25 h 40"/>
                    <a:gd name="T20" fmla="*/ 3 w 40"/>
                    <a:gd name="T21" fmla="*/ 28 h 40"/>
                    <a:gd name="T22" fmla="*/ 4 w 40"/>
                    <a:gd name="T23" fmla="*/ 32 h 40"/>
                    <a:gd name="T24" fmla="*/ 6 w 40"/>
                    <a:gd name="T25" fmla="*/ 34 h 40"/>
                    <a:gd name="T26" fmla="*/ 10 w 40"/>
                    <a:gd name="T27" fmla="*/ 36 h 40"/>
                    <a:gd name="T28" fmla="*/ 12 w 40"/>
                    <a:gd name="T29" fmla="*/ 39 h 40"/>
                    <a:gd name="T30" fmla="*/ 17 w 40"/>
                    <a:gd name="T31" fmla="*/ 40 h 40"/>
                    <a:gd name="T32" fmla="*/ 20 w 40"/>
                    <a:gd name="T33" fmla="*/ 40 h 40"/>
                    <a:gd name="T34" fmla="*/ 24 w 40"/>
                    <a:gd name="T35" fmla="*/ 40 h 40"/>
                    <a:gd name="T36" fmla="*/ 27 w 40"/>
                    <a:gd name="T37" fmla="*/ 39 h 40"/>
                    <a:gd name="T38" fmla="*/ 31 w 40"/>
                    <a:gd name="T39" fmla="*/ 36 h 40"/>
                    <a:gd name="T40" fmla="*/ 34 w 40"/>
                    <a:gd name="T41" fmla="*/ 34 h 40"/>
                    <a:gd name="T42" fmla="*/ 36 w 40"/>
                    <a:gd name="T43" fmla="*/ 32 h 40"/>
                    <a:gd name="T44" fmla="*/ 38 w 40"/>
                    <a:gd name="T45" fmla="*/ 28 h 40"/>
                    <a:gd name="T46" fmla="*/ 39 w 40"/>
                    <a:gd name="T47" fmla="*/ 25 h 40"/>
                    <a:gd name="T48" fmla="*/ 40 w 40"/>
                    <a:gd name="T49" fmla="*/ 20 h 40"/>
                    <a:gd name="T50" fmla="*/ 39 w 40"/>
                    <a:gd name="T51" fmla="*/ 16 h 40"/>
                    <a:gd name="T52" fmla="*/ 38 w 40"/>
                    <a:gd name="T53" fmla="*/ 13 h 40"/>
                    <a:gd name="T54" fmla="*/ 36 w 40"/>
                    <a:gd name="T55" fmla="*/ 9 h 40"/>
                    <a:gd name="T56" fmla="*/ 34 w 40"/>
                    <a:gd name="T57" fmla="*/ 6 h 40"/>
                    <a:gd name="T58" fmla="*/ 31 w 40"/>
                    <a:gd name="T59" fmla="*/ 4 h 40"/>
                    <a:gd name="T60" fmla="*/ 27 w 40"/>
                    <a:gd name="T61" fmla="*/ 1 h 40"/>
                    <a:gd name="T62" fmla="*/ 24 w 40"/>
                    <a:gd name="T63" fmla="*/ 0 h 40"/>
                    <a:gd name="T64" fmla="*/ 20 w 40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40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2" y="1"/>
                      </a:lnTo>
                      <a:lnTo>
                        <a:pt x="10" y="4"/>
                      </a:lnTo>
                      <a:lnTo>
                        <a:pt x="6" y="6"/>
                      </a:lnTo>
                      <a:lnTo>
                        <a:pt x="4" y="9"/>
                      </a:lnTo>
                      <a:lnTo>
                        <a:pt x="3" y="13"/>
                      </a:lnTo>
                      <a:lnTo>
                        <a:pt x="1" y="16"/>
                      </a:lnTo>
                      <a:lnTo>
                        <a:pt x="0" y="20"/>
                      </a:lnTo>
                      <a:lnTo>
                        <a:pt x="1" y="25"/>
                      </a:lnTo>
                      <a:lnTo>
                        <a:pt x="3" y="28"/>
                      </a:lnTo>
                      <a:lnTo>
                        <a:pt x="4" y="32"/>
                      </a:lnTo>
                      <a:lnTo>
                        <a:pt x="6" y="34"/>
                      </a:lnTo>
                      <a:lnTo>
                        <a:pt x="10" y="36"/>
                      </a:lnTo>
                      <a:lnTo>
                        <a:pt x="12" y="39"/>
                      </a:lnTo>
                      <a:lnTo>
                        <a:pt x="17" y="40"/>
                      </a:lnTo>
                      <a:lnTo>
                        <a:pt x="20" y="40"/>
                      </a:lnTo>
                      <a:lnTo>
                        <a:pt x="24" y="40"/>
                      </a:lnTo>
                      <a:lnTo>
                        <a:pt x="27" y="39"/>
                      </a:lnTo>
                      <a:lnTo>
                        <a:pt x="31" y="36"/>
                      </a:lnTo>
                      <a:lnTo>
                        <a:pt x="34" y="34"/>
                      </a:lnTo>
                      <a:lnTo>
                        <a:pt x="36" y="32"/>
                      </a:lnTo>
                      <a:lnTo>
                        <a:pt x="38" y="28"/>
                      </a:lnTo>
                      <a:lnTo>
                        <a:pt x="39" y="25"/>
                      </a:lnTo>
                      <a:lnTo>
                        <a:pt x="40" y="20"/>
                      </a:lnTo>
                      <a:lnTo>
                        <a:pt x="39" y="16"/>
                      </a:lnTo>
                      <a:lnTo>
                        <a:pt x="38" y="13"/>
                      </a:lnTo>
                      <a:lnTo>
                        <a:pt x="36" y="9"/>
                      </a:lnTo>
                      <a:lnTo>
                        <a:pt x="34" y="6"/>
                      </a:lnTo>
                      <a:lnTo>
                        <a:pt x="31" y="4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7" name="Freeform 322"/>
                <p:cNvSpPr/>
                <p:nvPr/>
              </p:nvSpPr>
              <p:spPr bwMode="auto">
                <a:xfrm>
                  <a:off x="5456" y="3369"/>
                  <a:ext cx="40" cy="40"/>
                </a:xfrm>
                <a:custGeom>
                  <a:avLst/>
                  <a:gdLst>
                    <a:gd name="T0" fmla="*/ 20 w 40"/>
                    <a:gd name="T1" fmla="*/ 0 h 40"/>
                    <a:gd name="T2" fmla="*/ 17 w 40"/>
                    <a:gd name="T3" fmla="*/ 0 h 40"/>
                    <a:gd name="T4" fmla="*/ 12 w 40"/>
                    <a:gd name="T5" fmla="*/ 1 h 40"/>
                    <a:gd name="T6" fmla="*/ 10 w 40"/>
                    <a:gd name="T7" fmla="*/ 4 h 40"/>
                    <a:gd name="T8" fmla="*/ 6 w 40"/>
                    <a:gd name="T9" fmla="*/ 6 h 40"/>
                    <a:gd name="T10" fmla="*/ 4 w 40"/>
                    <a:gd name="T11" fmla="*/ 9 h 40"/>
                    <a:gd name="T12" fmla="*/ 3 w 40"/>
                    <a:gd name="T13" fmla="*/ 13 h 40"/>
                    <a:gd name="T14" fmla="*/ 1 w 40"/>
                    <a:gd name="T15" fmla="*/ 16 h 40"/>
                    <a:gd name="T16" fmla="*/ 0 w 40"/>
                    <a:gd name="T17" fmla="*/ 20 h 40"/>
                    <a:gd name="T18" fmla="*/ 1 w 40"/>
                    <a:gd name="T19" fmla="*/ 25 h 40"/>
                    <a:gd name="T20" fmla="*/ 3 w 40"/>
                    <a:gd name="T21" fmla="*/ 28 h 40"/>
                    <a:gd name="T22" fmla="*/ 4 w 40"/>
                    <a:gd name="T23" fmla="*/ 32 h 40"/>
                    <a:gd name="T24" fmla="*/ 6 w 40"/>
                    <a:gd name="T25" fmla="*/ 34 h 40"/>
                    <a:gd name="T26" fmla="*/ 10 w 40"/>
                    <a:gd name="T27" fmla="*/ 36 h 40"/>
                    <a:gd name="T28" fmla="*/ 12 w 40"/>
                    <a:gd name="T29" fmla="*/ 39 h 40"/>
                    <a:gd name="T30" fmla="*/ 17 w 40"/>
                    <a:gd name="T31" fmla="*/ 40 h 40"/>
                    <a:gd name="T32" fmla="*/ 20 w 40"/>
                    <a:gd name="T33" fmla="*/ 40 h 40"/>
                    <a:gd name="T34" fmla="*/ 24 w 40"/>
                    <a:gd name="T35" fmla="*/ 40 h 40"/>
                    <a:gd name="T36" fmla="*/ 27 w 40"/>
                    <a:gd name="T37" fmla="*/ 39 h 40"/>
                    <a:gd name="T38" fmla="*/ 31 w 40"/>
                    <a:gd name="T39" fmla="*/ 36 h 40"/>
                    <a:gd name="T40" fmla="*/ 34 w 40"/>
                    <a:gd name="T41" fmla="*/ 34 h 40"/>
                    <a:gd name="T42" fmla="*/ 36 w 40"/>
                    <a:gd name="T43" fmla="*/ 32 h 40"/>
                    <a:gd name="T44" fmla="*/ 38 w 40"/>
                    <a:gd name="T45" fmla="*/ 28 h 40"/>
                    <a:gd name="T46" fmla="*/ 39 w 40"/>
                    <a:gd name="T47" fmla="*/ 25 h 40"/>
                    <a:gd name="T48" fmla="*/ 40 w 40"/>
                    <a:gd name="T49" fmla="*/ 20 h 40"/>
                    <a:gd name="T50" fmla="*/ 39 w 40"/>
                    <a:gd name="T51" fmla="*/ 16 h 40"/>
                    <a:gd name="T52" fmla="*/ 38 w 40"/>
                    <a:gd name="T53" fmla="*/ 13 h 40"/>
                    <a:gd name="T54" fmla="*/ 36 w 40"/>
                    <a:gd name="T55" fmla="*/ 9 h 40"/>
                    <a:gd name="T56" fmla="*/ 34 w 40"/>
                    <a:gd name="T57" fmla="*/ 6 h 40"/>
                    <a:gd name="T58" fmla="*/ 31 w 40"/>
                    <a:gd name="T59" fmla="*/ 4 h 40"/>
                    <a:gd name="T60" fmla="*/ 27 w 40"/>
                    <a:gd name="T61" fmla="*/ 1 h 40"/>
                    <a:gd name="T62" fmla="*/ 24 w 40"/>
                    <a:gd name="T63" fmla="*/ 0 h 40"/>
                    <a:gd name="T64" fmla="*/ 20 w 40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40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2" y="1"/>
                      </a:lnTo>
                      <a:lnTo>
                        <a:pt x="10" y="4"/>
                      </a:lnTo>
                      <a:lnTo>
                        <a:pt x="6" y="6"/>
                      </a:lnTo>
                      <a:lnTo>
                        <a:pt x="4" y="9"/>
                      </a:lnTo>
                      <a:lnTo>
                        <a:pt x="3" y="13"/>
                      </a:lnTo>
                      <a:lnTo>
                        <a:pt x="1" y="16"/>
                      </a:lnTo>
                      <a:lnTo>
                        <a:pt x="0" y="20"/>
                      </a:lnTo>
                      <a:lnTo>
                        <a:pt x="1" y="25"/>
                      </a:lnTo>
                      <a:lnTo>
                        <a:pt x="3" y="28"/>
                      </a:lnTo>
                      <a:lnTo>
                        <a:pt x="4" y="32"/>
                      </a:lnTo>
                      <a:lnTo>
                        <a:pt x="6" y="34"/>
                      </a:lnTo>
                      <a:lnTo>
                        <a:pt x="10" y="36"/>
                      </a:lnTo>
                      <a:lnTo>
                        <a:pt x="12" y="39"/>
                      </a:lnTo>
                      <a:lnTo>
                        <a:pt x="17" y="40"/>
                      </a:lnTo>
                      <a:lnTo>
                        <a:pt x="20" y="40"/>
                      </a:lnTo>
                      <a:lnTo>
                        <a:pt x="24" y="40"/>
                      </a:lnTo>
                      <a:lnTo>
                        <a:pt x="27" y="39"/>
                      </a:lnTo>
                      <a:lnTo>
                        <a:pt x="31" y="36"/>
                      </a:lnTo>
                      <a:lnTo>
                        <a:pt x="34" y="34"/>
                      </a:lnTo>
                      <a:lnTo>
                        <a:pt x="36" y="32"/>
                      </a:lnTo>
                      <a:lnTo>
                        <a:pt x="38" y="28"/>
                      </a:lnTo>
                      <a:lnTo>
                        <a:pt x="39" y="25"/>
                      </a:lnTo>
                      <a:lnTo>
                        <a:pt x="40" y="20"/>
                      </a:lnTo>
                      <a:lnTo>
                        <a:pt x="39" y="16"/>
                      </a:lnTo>
                      <a:lnTo>
                        <a:pt x="38" y="13"/>
                      </a:lnTo>
                      <a:lnTo>
                        <a:pt x="36" y="9"/>
                      </a:lnTo>
                      <a:lnTo>
                        <a:pt x="34" y="6"/>
                      </a:lnTo>
                      <a:lnTo>
                        <a:pt x="31" y="4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8" name="Freeform 323"/>
                <p:cNvSpPr/>
                <p:nvPr/>
              </p:nvSpPr>
              <p:spPr bwMode="auto">
                <a:xfrm>
                  <a:off x="4940" y="3757"/>
                  <a:ext cx="39" cy="41"/>
                </a:xfrm>
                <a:custGeom>
                  <a:avLst/>
                  <a:gdLst>
                    <a:gd name="T0" fmla="*/ 19 w 39"/>
                    <a:gd name="T1" fmla="*/ 0 h 41"/>
                    <a:gd name="T2" fmla="*/ 16 w 39"/>
                    <a:gd name="T3" fmla="*/ 1 h 41"/>
                    <a:gd name="T4" fmla="*/ 12 w 39"/>
                    <a:gd name="T5" fmla="*/ 3 h 41"/>
                    <a:gd name="T6" fmla="*/ 9 w 39"/>
                    <a:gd name="T7" fmla="*/ 4 h 41"/>
                    <a:gd name="T8" fmla="*/ 5 w 39"/>
                    <a:gd name="T9" fmla="*/ 6 h 41"/>
                    <a:gd name="T10" fmla="*/ 3 w 39"/>
                    <a:gd name="T11" fmla="*/ 10 h 41"/>
                    <a:gd name="T12" fmla="*/ 2 w 39"/>
                    <a:gd name="T13" fmla="*/ 13 h 41"/>
                    <a:gd name="T14" fmla="*/ 0 w 39"/>
                    <a:gd name="T15" fmla="*/ 17 h 41"/>
                    <a:gd name="T16" fmla="*/ 0 w 39"/>
                    <a:gd name="T17" fmla="*/ 21 h 41"/>
                    <a:gd name="T18" fmla="*/ 0 w 39"/>
                    <a:gd name="T19" fmla="*/ 25 h 41"/>
                    <a:gd name="T20" fmla="*/ 2 w 39"/>
                    <a:gd name="T21" fmla="*/ 28 h 41"/>
                    <a:gd name="T22" fmla="*/ 3 w 39"/>
                    <a:gd name="T23" fmla="*/ 32 h 41"/>
                    <a:gd name="T24" fmla="*/ 5 w 39"/>
                    <a:gd name="T25" fmla="*/ 35 h 41"/>
                    <a:gd name="T26" fmla="*/ 9 w 39"/>
                    <a:gd name="T27" fmla="*/ 38 h 41"/>
                    <a:gd name="T28" fmla="*/ 12 w 39"/>
                    <a:gd name="T29" fmla="*/ 39 h 41"/>
                    <a:gd name="T30" fmla="*/ 16 w 39"/>
                    <a:gd name="T31" fmla="*/ 40 h 41"/>
                    <a:gd name="T32" fmla="*/ 19 w 39"/>
                    <a:gd name="T33" fmla="*/ 41 h 41"/>
                    <a:gd name="T34" fmla="*/ 24 w 39"/>
                    <a:gd name="T35" fmla="*/ 40 h 41"/>
                    <a:gd name="T36" fmla="*/ 27 w 39"/>
                    <a:gd name="T37" fmla="*/ 39 h 41"/>
                    <a:gd name="T38" fmla="*/ 31 w 39"/>
                    <a:gd name="T39" fmla="*/ 38 h 41"/>
                    <a:gd name="T40" fmla="*/ 33 w 39"/>
                    <a:gd name="T41" fmla="*/ 35 h 41"/>
                    <a:gd name="T42" fmla="*/ 35 w 39"/>
                    <a:gd name="T43" fmla="*/ 32 h 41"/>
                    <a:gd name="T44" fmla="*/ 38 w 39"/>
                    <a:gd name="T45" fmla="*/ 28 h 41"/>
                    <a:gd name="T46" fmla="*/ 39 w 39"/>
                    <a:gd name="T47" fmla="*/ 25 h 41"/>
                    <a:gd name="T48" fmla="*/ 39 w 39"/>
                    <a:gd name="T49" fmla="*/ 21 h 41"/>
                    <a:gd name="T50" fmla="*/ 39 w 39"/>
                    <a:gd name="T51" fmla="*/ 17 h 41"/>
                    <a:gd name="T52" fmla="*/ 38 w 39"/>
                    <a:gd name="T53" fmla="*/ 13 h 41"/>
                    <a:gd name="T54" fmla="*/ 35 w 39"/>
                    <a:gd name="T55" fmla="*/ 10 h 41"/>
                    <a:gd name="T56" fmla="*/ 33 w 39"/>
                    <a:gd name="T57" fmla="*/ 6 h 41"/>
                    <a:gd name="T58" fmla="*/ 31 w 39"/>
                    <a:gd name="T59" fmla="*/ 4 h 41"/>
                    <a:gd name="T60" fmla="*/ 27 w 39"/>
                    <a:gd name="T61" fmla="*/ 3 h 41"/>
                    <a:gd name="T62" fmla="*/ 24 w 39"/>
                    <a:gd name="T63" fmla="*/ 1 h 41"/>
                    <a:gd name="T64" fmla="*/ 19 w 39"/>
                    <a:gd name="T65" fmla="*/ 0 h 4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41">
                      <a:moveTo>
                        <a:pt x="19" y="0"/>
                      </a:moveTo>
                      <a:lnTo>
                        <a:pt x="16" y="1"/>
                      </a:lnTo>
                      <a:lnTo>
                        <a:pt x="12" y="3"/>
                      </a:lnTo>
                      <a:lnTo>
                        <a:pt x="9" y="4"/>
                      </a:lnTo>
                      <a:lnTo>
                        <a:pt x="5" y="6"/>
                      </a:lnTo>
                      <a:lnTo>
                        <a:pt x="3" y="10"/>
                      </a:lnTo>
                      <a:lnTo>
                        <a:pt x="2" y="13"/>
                      </a:lnTo>
                      <a:lnTo>
                        <a:pt x="0" y="17"/>
                      </a:lnTo>
                      <a:lnTo>
                        <a:pt x="0" y="21"/>
                      </a:lnTo>
                      <a:lnTo>
                        <a:pt x="0" y="25"/>
                      </a:lnTo>
                      <a:lnTo>
                        <a:pt x="2" y="28"/>
                      </a:lnTo>
                      <a:lnTo>
                        <a:pt x="3" y="32"/>
                      </a:lnTo>
                      <a:lnTo>
                        <a:pt x="5" y="35"/>
                      </a:lnTo>
                      <a:lnTo>
                        <a:pt x="9" y="38"/>
                      </a:lnTo>
                      <a:lnTo>
                        <a:pt x="12" y="39"/>
                      </a:lnTo>
                      <a:lnTo>
                        <a:pt x="16" y="40"/>
                      </a:lnTo>
                      <a:lnTo>
                        <a:pt x="19" y="41"/>
                      </a:lnTo>
                      <a:lnTo>
                        <a:pt x="24" y="40"/>
                      </a:lnTo>
                      <a:lnTo>
                        <a:pt x="27" y="39"/>
                      </a:lnTo>
                      <a:lnTo>
                        <a:pt x="31" y="38"/>
                      </a:lnTo>
                      <a:lnTo>
                        <a:pt x="33" y="35"/>
                      </a:lnTo>
                      <a:lnTo>
                        <a:pt x="35" y="32"/>
                      </a:lnTo>
                      <a:lnTo>
                        <a:pt x="38" y="28"/>
                      </a:lnTo>
                      <a:lnTo>
                        <a:pt x="39" y="25"/>
                      </a:lnTo>
                      <a:lnTo>
                        <a:pt x="39" y="21"/>
                      </a:lnTo>
                      <a:lnTo>
                        <a:pt x="39" y="17"/>
                      </a:lnTo>
                      <a:lnTo>
                        <a:pt x="38" y="13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1" y="4"/>
                      </a:lnTo>
                      <a:lnTo>
                        <a:pt x="27" y="3"/>
                      </a:lnTo>
                      <a:lnTo>
                        <a:pt x="24" y="1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9" name="Freeform 324"/>
                <p:cNvSpPr/>
                <p:nvPr/>
              </p:nvSpPr>
              <p:spPr bwMode="auto">
                <a:xfrm>
                  <a:off x="4940" y="3757"/>
                  <a:ext cx="39" cy="41"/>
                </a:xfrm>
                <a:custGeom>
                  <a:avLst/>
                  <a:gdLst>
                    <a:gd name="T0" fmla="*/ 19 w 39"/>
                    <a:gd name="T1" fmla="*/ 0 h 41"/>
                    <a:gd name="T2" fmla="*/ 16 w 39"/>
                    <a:gd name="T3" fmla="*/ 1 h 41"/>
                    <a:gd name="T4" fmla="*/ 12 w 39"/>
                    <a:gd name="T5" fmla="*/ 3 h 41"/>
                    <a:gd name="T6" fmla="*/ 9 w 39"/>
                    <a:gd name="T7" fmla="*/ 4 h 41"/>
                    <a:gd name="T8" fmla="*/ 5 w 39"/>
                    <a:gd name="T9" fmla="*/ 6 h 41"/>
                    <a:gd name="T10" fmla="*/ 3 w 39"/>
                    <a:gd name="T11" fmla="*/ 10 h 41"/>
                    <a:gd name="T12" fmla="*/ 2 w 39"/>
                    <a:gd name="T13" fmla="*/ 13 h 41"/>
                    <a:gd name="T14" fmla="*/ 0 w 39"/>
                    <a:gd name="T15" fmla="*/ 17 h 41"/>
                    <a:gd name="T16" fmla="*/ 0 w 39"/>
                    <a:gd name="T17" fmla="*/ 21 h 41"/>
                    <a:gd name="T18" fmla="*/ 0 w 39"/>
                    <a:gd name="T19" fmla="*/ 25 h 41"/>
                    <a:gd name="T20" fmla="*/ 2 w 39"/>
                    <a:gd name="T21" fmla="*/ 28 h 41"/>
                    <a:gd name="T22" fmla="*/ 3 w 39"/>
                    <a:gd name="T23" fmla="*/ 32 h 41"/>
                    <a:gd name="T24" fmla="*/ 5 w 39"/>
                    <a:gd name="T25" fmla="*/ 35 h 41"/>
                    <a:gd name="T26" fmla="*/ 9 w 39"/>
                    <a:gd name="T27" fmla="*/ 38 h 41"/>
                    <a:gd name="T28" fmla="*/ 12 w 39"/>
                    <a:gd name="T29" fmla="*/ 39 h 41"/>
                    <a:gd name="T30" fmla="*/ 16 w 39"/>
                    <a:gd name="T31" fmla="*/ 40 h 41"/>
                    <a:gd name="T32" fmla="*/ 19 w 39"/>
                    <a:gd name="T33" fmla="*/ 41 h 41"/>
                    <a:gd name="T34" fmla="*/ 24 w 39"/>
                    <a:gd name="T35" fmla="*/ 40 h 41"/>
                    <a:gd name="T36" fmla="*/ 27 w 39"/>
                    <a:gd name="T37" fmla="*/ 39 h 41"/>
                    <a:gd name="T38" fmla="*/ 31 w 39"/>
                    <a:gd name="T39" fmla="*/ 38 h 41"/>
                    <a:gd name="T40" fmla="*/ 33 w 39"/>
                    <a:gd name="T41" fmla="*/ 35 h 41"/>
                    <a:gd name="T42" fmla="*/ 35 w 39"/>
                    <a:gd name="T43" fmla="*/ 32 h 41"/>
                    <a:gd name="T44" fmla="*/ 38 w 39"/>
                    <a:gd name="T45" fmla="*/ 28 h 41"/>
                    <a:gd name="T46" fmla="*/ 39 w 39"/>
                    <a:gd name="T47" fmla="*/ 25 h 41"/>
                    <a:gd name="T48" fmla="*/ 39 w 39"/>
                    <a:gd name="T49" fmla="*/ 21 h 41"/>
                    <a:gd name="T50" fmla="*/ 39 w 39"/>
                    <a:gd name="T51" fmla="*/ 17 h 41"/>
                    <a:gd name="T52" fmla="*/ 38 w 39"/>
                    <a:gd name="T53" fmla="*/ 13 h 41"/>
                    <a:gd name="T54" fmla="*/ 35 w 39"/>
                    <a:gd name="T55" fmla="*/ 10 h 41"/>
                    <a:gd name="T56" fmla="*/ 33 w 39"/>
                    <a:gd name="T57" fmla="*/ 6 h 41"/>
                    <a:gd name="T58" fmla="*/ 31 w 39"/>
                    <a:gd name="T59" fmla="*/ 4 h 41"/>
                    <a:gd name="T60" fmla="*/ 27 w 39"/>
                    <a:gd name="T61" fmla="*/ 3 h 41"/>
                    <a:gd name="T62" fmla="*/ 24 w 39"/>
                    <a:gd name="T63" fmla="*/ 1 h 41"/>
                    <a:gd name="T64" fmla="*/ 19 w 39"/>
                    <a:gd name="T65" fmla="*/ 0 h 4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41">
                      <a:moveTo>
                        <a:pt x="19" y="0"/>
                      </a:moveTo>
                      <a:lnTo>
                        <a:pt x="16" y="1"/>
                      </a:lnTo>
                      <a:lnTo>
                        <a:pt x="12" y="3"/>
                      </a:lnTo>
                      <a:lnTo>
                        <a:pt x="9" y="4"/>
                      </a:lnTo>
                      <a:lnTo>
                        <a:pt x="5" y="6"/>
                      </a:lnTo>
                      <a:lnTo>
                        <a:pt x="3" y="10"/>
                      </a:lnTo>
                      <a:lnTo>
                        <a:pt x="2" y="13"/>
                      </a:lnTo>
                      <a:lnTo>
                        <a:pt x="0" y="17"/>
                      </a:lnTo>
                      <a:lnTo>
                        <a:pt x="0" y="21"/>
                      </a:lnTo>
                      <a:lnTo>
                        <a:pt x="0" y="25"/>
                      </a:lnTo>
                      <a:lnTo>
                        <a:pt x="2" y="28"/>
                      </a:lnTo>
                      <a:lnTo>
                        <a:pt x="3" y="32"/>
                      </a:lnTo>
                      <a:lnTo>
                        <a:pt x="5" y="35"/>
                      </a:lnTo>
                      <a:lnTo>
                        <a:pt x="9" y="38"/>
                      </a:lnTo>
                      <a:lnTo>
                        <a:pt x="12" y="39"/>
                      </a:lnTo>
                      <a:lnTo>
                        <a:pt x="16" y="40"/>
                      </a:lnTo>
                      <a:lnTo>
                        <a:pt x="19" y="41"/>
                      </a:lnTo>
                      <a:lnTo>
                        <a:pt x="24" y="40"/>
                      </a:lnTo>
                      <a:lnTo>
                        <a:pt x="27" y="39"/>
                      </a:lnTo>
                      <a:lnTo>
                        <a:pt x="31" y="38"/>
                      </a:lnTo>
                      <a:lnTo>
                        <a:pt x="33" y="35"/>
                      </a:lnTo>
                      <a:lnTo>
                        <a:pt x="35" y="32"/>
                      </a:lnTo>
                      <a:lnTo>
                        <a:pt x="38" y="28"/>
                      </a:lnTo>
                      <a:lnTo>
                        <a:pt x="39" y="25"/>
                      </a:lnTo>
                      <a:lnTo>
                        <a:pt x="39" y="21"/>
                      </a:lnTo>
                      <a:lnTo>
                        <a:pt x="39" y="17"/>
                      </a:lnTo>
                      <a:lnTo>
                        <a:pt x="38" y="13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1" y="4"/>
                      </a:lnTo>
                      <a:lnTo>
                        <a:pt x="27" y="3"/>
                      </a:lnTo>
                      <a:lnTo>
                        <a:pt x="24" y="1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0" name="Freeform 325"/>
                <p:cNvSpPr/>
                <p:nvPr/>
              </p:nvSpPr>
              <p:spPr bwMode="auto">
                <a:xfrm>
                  <a:off x="3777" y="2590"/>
                  <a:ext cx="38" cy="40"/>
                </a:xfrm>
                <a:custGeom>
                  <a:avLst/>
                  <a:gdLst>
                    <a:gd name="T0" fmla="*/ 19 w 38"/>
                    <a:gd name="T1" fmla="*/ 0 h 40"/>
                    <a:gd name="T2" fmla="*/ 15 w 38"/>
                    <a:gd name="T3" fmla="*/ 1 h 40"/>
                    <a:gd name="T4" fmla="*/ 12 w 38"/>
                    <a:gd name="T5" fmla="*/ 2 h 40"/>
                    <a:gd name="T6" fmla="*/ 8 w 38"/>
                    <a:gd name="T7" fmla="*/ 3 h 40"/>
                    <a:gd name="T8" fmla="*/ 5 w 38"/>
                    <a:gd name="T9" fmla="*/ 5 h 40"/>
                    <a:gd name="T10" fmla="*/ 2 w 38"/>
                    <a:gd name="T11" fmla="*/ 9 h 40"/>
                    <a:gd name="T12" fmla="*/ 1 w 38"/>
                    <a:gd name="T13" fmla="*/ 12 h 40"/>
                    <a:gd name="T14" fmla="*/ 0 w 38"/>
                    <a:gd name="T15" fmla="*/ 16 h 40"/>
                    <a:gd name="T16" fmla="*/ 0 w 38"/>
                    <a:gd name="T17" fmla="*/ 19 h 40"/>
                    <a:gd name="T18" fmla="*/ 0 w 38"/>
                    <a:gd name="T19" fmla="*/ 24 h 40"/>
                    <a:gd name="T20" fmla="*/ 1 w 38"/>
                    <a:gd name="T21" fmla="*/ 28 h 40"/>
                    <a:gd name="T22" fmla="*/ 2 w 38"/>
                    <a:gd name="T23" fmla="*/ 31 h 40"/>
                    <a:gd name="T24" fmla="*/ 5 w 38"/>
                    <a:gd name="T25" fmla="*/ 35 h 40"/>
                    <a:gd name="T26" fmla="*/ 8 w 38"/>
                    <a:gd name="T27" fmla="*/ 37 h 40"/>
                    <a:gd name="T28" fmla="*/ 12 w 38"/>
                    <a:gd name="T29" fmla="*/ 38 h 40"/>
                    <a:gd name="T30" fmla="*/ 15 w 38"/>
                    <a:gd name="T31" fmla="*/ 39 h 40"/>
                    <a:gd name="T32" fmla="*/ 19 w 38"/>
                    <a:gd name="T33" fmla="*/ 40 h 40"/>
                    <a:gd name="T34" fmla="*/ 23 w 38"/>
                    <a:gd name="T35" fmla="*/ 39 h 40"/>
                    <a:gd name="T36" fmla="*/ 27 w 38"/>
                    <a:gd name="T37" fmla="*/ 38 h 40"/>
                    <a:gd name="T38" fmla="*/ 30 w 38"/>
                    <a:gd name="T39" fmla="*/ 37 h 40"/>
                    <a:gd name="T40" fmla="*/ 33 w 38"/>
                    <a:gd name="T41" fmla="*/ 35 h 40"/>
                    <a:gd name="T42" fmla="*/ 35 w 38"/>
                    <a:gd name="T43" fmla="*/ 31 h 40"/>
                    <a:gd name="T44" fmla="*/ 37 w 38"/>
                    <a:gd name="T45" fmla="*/ 28 h 40"/>
                    <a:gd name="T46" fmla="*/ 38 w 38"/>
                    <a:gd name="T47" fmla="*/ 24 h 40"/>
                    <a:gd name="T48" fmla="*/ 38 w 38"/>
                    <a:gd name="T49" fmla="*/ 19 h 40"/>
                    <a:gd name="T50" fmla="*/ 38 w 38"/>
                    <a:gd name="T51" fmla="*/ 16 h 40"/>
                    <a:gd name="T52" fmla="*/ 37 w 38"/>
                    <a:gd name="T53" fmla="*/ 12 h 40"/>
                    <a:gd name="T54" fmla="*/ 35 w 38"/>
                    <a:gd name="T55" fmla="*/ 9 h 40"/>
                    <a:gd name="T56" fmla="*/ 33 w 38"/>
                    <a:gd name="T57" fmla="*/ 5 h 40"/>
                    <a:gd name="T58" fmla="*/ 30 w 38"/>
                    <a:gd name="T59" fmla="*/ 3 h 40"/>
                    <a:gd name="T60" fmla="*/ 27 w 38"/>
                    <a:gd name="T61" fmla="*/ 2 h 40"/>
                    <a:gd name="T62" fmla="*/ 23 w 38"/>
                    <a:gd name="T63" fmla="*/ 1 h 40"/>
                    <a:gd name="T64" fmla="*/ 19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9" y="0"/>
                      </a:moveTo>
                      <a:lnTo>
                        <a:pt x="15" y="1"/>
                      </a:lnTo>
                      <a:lnTo>
                        <a:pt x="12" y="2"/>
                      </a:lnTo>
                      <a:lnTo>
                        <a:pt x="8" y="3"/>
                      </a:lnTo>
                      <a:lnTo>
                        <a:pt x="5" y="5"/>
                      </a:lnTo>
                      <a:lnTo>
                        <a:pt x="2" y="9"/>
                      </a:lnTo>
                      <a:lnTo>
                        <a:pt x="1" y="12"/>
                      </a:lnTo>
                      <a:lnTo>
                        <a:pt x="0" y="16"/>
                      </a:lnTo>
                      <a:lnTo>
                        <a:pt x="0" y="19"/>
                      </a:lnTo>
                      <a:lnTo>
                        <a:pt x="0" y="24"/>
                      </a:lnTo>
                      <a:lnTo>
                        <a:pt x="1" y="28"/>
                      </a:lnTo>
                      <a:lnTo>
                        <a:pt x="2" y="31"/>
                      </a:lnTo>
                      <a:lnTo>
                        <a:pt x="5" y="35"/>
                      </a:lnTo>
                      <a:lnTo>
                        <a:pt x="8" y="37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40"/>
                      </a:lnTo>
                      <a:lnTo>
                        <a:pt x="23" y="39"/>
                      </a:lnTo>
                      <a:lnTo>
                        <a:pt x="27" y="38"/>
                      </a:lnTo>
                      <a:lnTo>
                        <a:pt x="30" y="37"/>
                      </a:lnTo>
                      <a:lnTo>
                        <a:pt x="33" y="35"/>
                      </a:lnTo>
                      <a:lnTo>
                        <a:pt x="35" y="31"/>
                      </a:lnTo>
                      <a:lnTo>
                        <a:pt x="37" y="28"/>
                      </a:lnTo>
                      <a:lnTo>
                        <a:pt x="38" y="24"/>
                      </a:lnTo>
                      <a:lnTo>
                        <a:pt x="38" y="19"/>
                      </a:lnTo>
                      <a:lnTo>
                        <a:pt x="38" y="16"/>
                      </a:lnTo>
                      <a:lnTo>
                        <a:pt x="37" y="12"/>
                      </a:lnTo>
                      <a:lnTo>
                        <a:pt x="35" y="9"/>
                      </a:lnTo>
                      <a:lnTo>
                        <a:pt x="33" y="5"/>
                      </a:lnTo>
                      <a:lnTo>
                        <a:pt x="30" y="3"/>
                      </a:lnTo>
                      <a:lnTo>
                        <a:pt x="27" y="2"/>
                      </a:lnTo>
                      <a:lnTo>
                        <a:pt x="23" y="1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1" name="Freeform 326"/>
                <p:cNvSpPr/>
                <p:nvPr/>
              </p:nvSpPr>
              <p:spPr bwMode="auto">
                <a:xfrm>
                  <a:off x="3777" y="2590"/>
                  <a:ext cx="38" cy="40"/>
                </a:xfrm>
                <a:custGeom>
                  <a:avLst/>
                  <a:gdLst>
                    <a:gd name="T0" fmla="*/ 19 w 38"/>
                    <a:gd name="T1" fmla="*/ 0 h 40"/>
                    <a:gd name="T2" fmla="*/ 15 w 38"/>
                    <a:gd name="T3" fmla="*/ 1 h 40"/>
                    <a:gd name="T4" fmla="*/ 12 w 38"/>
                    <a:gd name="T5" fmla="*/ 2 h 40"/>
                    <a:gd name="T6" fmla="*/ 8 w 38"/>
                    <a:gd name="T7" fmla="*/ 3 h 40"/>
                    <a:gd name="T8" fmla="*/ 5 w 38"/>
                    <a:gd name="T9" fmla="*/ 5 h 40"/>
                    <a:gd name="T10" fmla="*/ 2 w 38"/>
                    <a:gd name="T11" fmla="*/ 9 h 40"/>
                    <a:gd name="T12" fmla="*/ 1 w 38"/>
                    <a:gd name="T13" fmla="*/ 12 h 40"/>
                    <a:gd name="T14" fmla="*/ 0 w 38"/>
                    <a:gd name="T15" fmla="*/ 16 h 40"/>
                    <a:gd name="T16" fmla="*/ 0 w 38"/>
                    <a:gd name="T17" fmla="*/ 19 h 40"/>
                    <a:gd name="T18" fmla="*/ 0 w 38"/>
                    <a:gd name="T19" fmla="*/ 24 h 40"/>
                    <a:gd name="T20" fmla="*/ 1 w 38"/>
                    <a:gd name="T21" fmla="*/ 28 h 40"/>
                    <a:gd name="T22" fmla="*/ 2 w 38"/>
                    <a:gd name="T23" fmla="*/ 31 h 40"/>
                    <a:gd name="T24" fmla="*/ 5 w 38"/>
                    <a:gd name="T25" fmla="*/ 35 h 40"/>
                    <a:gd name="T26" fmla="*/ 8 w 38"/>
                    <a:gd name="T27" fmla="*/ 37 h 40"/>
                    <a:gd name="T28" fmla="*/ 12 w 38"/>
                    <a:gd name="T29" fmla="*/ 38 h 40"/>
                    <a:gd name="T30" fmla="*/ 15 w 38"/>
                    <a:gd name="T31" fmla="*/ 39 h 40"/>
                    <a:gd name="T32" fmla="*/ 19 w 38"/>
                    <a:gd name="T33" fmla="*/ 40 h 40"/>
                    <a:gd name="T34" fmla="*/ 23 w 38"/>
                    <a:gd name="T35" fmla="*/ 39 h 40"/>
                    <a:gd name="T36" fmla="*/ 27 w 38"/>
                    <a:gd name="T37" fmla="*/ 38 h 40"/>
                    <a:gd name="T38" fmla="*/ 30 w 38"/>
                    <a:gd name="T39" fmla="*/ 37 h 40"/>
                    <a:gd name="T40" fmla="*/ 33 w 38"/>
                    <a:gd name="T41" fmla="*/ 35 h 40"/>
                    <a:gd name="T42" fmla="*/ 35 w 38"/>
                    <a:gd name="T43" fmla="*/ 31 h 40"/>
                    <a:gd name="T44" fmla="*/ 37 w 38"/>
                    <a:gd name="T45" fmla="*/ 28 h 40"/>
                    <a:gd name="T46" fmla="*/ 38 w 38"/>
                    <a:gd name="T47" fmla="*/ 24 h 40"/>
                    <a:gd name="T48" fmla="*/ 38 w 38"/>
                    <a:gd name="T49" fmla="*/ 19 h 40"/>
                    <a:gd name="T50" fmla="*/ 38 w 38"/>
                    <a:gd name="T51" fmla="*/ 16 h 40"/>
                    <a:gd name="T52" fmla="*/ 37 w 38"/>
                    <a:gd name="T53" fmla="*/ 12 h 40"/>
                    <a:gd name="T54" fmla="*/ 35 w 38"/>
                    <a:gd name="T55" fmla="*/ 9 h 40"/>
                    <a:gd name="T56" fmla="*/ 33 w 38"/>
                    <a:gd name="T57" fmla="*/ 5 h 40"/>
                    <a:gd name="T58" fmla="*/ 30 w 38"/>
                    <a:gd name="T59" fmla="*/ 3 h 40"/>
                    <a:gd name="T60" fmla="*/ 27 w 38"/>
                    <a:gd name="T61" fmla="*/ 2 h 40"/>
                    <a:gd name="T62" fmla="*/ 23 w 38"/>
                    <a:gd name="T63" fmla="*/ 1 h 40"/>
                    <a:gd name="T64" fmla="*/ 19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9" y="0"/>
                      </a:moveTo>
                      <a:lnTo>
                        <a:pt x="15" y="1"/>
                      </a:lnTo>
                      <a:lnTo>
                        <a:pt x="12" y="2"/>
                      </a:lnTo>
                      <a:lnTo>
                        <a:pt x="8" y="3"/>
                      </a:lnTo>
                      <a:lnTo>
                        <a:pt x="5" y="5"/>
                      </a:lnTo>
                      <a:lnTo>
                        <a:pt x="2" y="9"/>
                      </a:lnTo>
                      <a:lnTo>
                        <a:pt x="1" y="12"/>
                      </a:lnTo>
                      <a:lnTo>
                        <a:pt x="0" y="16"/>
                      </a:lnTo>
                      <a:lnTo>
                        <a:pt x="0" y="19"/>
                      </a:lnTo>
                      <a:lnTo>
                        <a:pt x="0" y="24"/>
                      </a:lnTo>
                      <a:lnTo>
                        <a:pt x="1" y="28"/>
                      </a:lnTo>
                      <a:lnTo>
                        <a:pt x="2" y="31"/>
                      </a:lnTo>
                      <a:lnTo>
                        <a:pt x="5" y="35"/>
                      </a:lnTo>
                      <a:lnTo>
                        <a:pt x="8" y="37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40"/>
                      </a:lnTo>
                      <a:lnTo>
                        <a:pt x="23" y="39"/>
                      </a:lnTo>
                      <a:lnTo>
                        <a:pt x="27" y="38"/>
                      </a:lnTo>
                      <a:lnTo>
                        <a:pt x="30" y="37"/>
                      </a:lnTo>
                      <a:lnTo>
                        <a:pt x="33" y="35"/>
                      </a:lnTo>
                      <a:lnTo>
                        <a:pt x="35" y="31"/>
                      </a:lnTo>
                      <a:lnTo>
                        <a:pt x="37" y="28"/>
                      </a:lnTo>
                      <a:lnTo>
                        <a:pt x="38" y="24"/>
                      </a:lnTo>
                      <a:lnTo>
                        <a:pt x="38" y="19"/>
                      </a:lnTo>
                      <a:lnTo>
                        <a:pt x="38" y="16"/>
                      </a:lnTo>
                      <a:lnTo>
                        <a:pt x="37" y="12"/>
                      </a:lnTo>
                      <a:lnTo>
                        <a:pt x="35" y="9"/>
                      </a:lnTo>
                      <a:lnTo>
                        <a:pt x="33" y="5"/>
                      </a:lnTo>
                      <a:lnTo>
                        <a:pt x="30" y="3"/>
                      </a:lnTo>
                      <a:lnTo>
                        <a:pt x="27" y="2"/>
                      </a:lnTo>
                      <a:lnTo>
                        <a:pt x="23" y="1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2" name="Freeform 327"/>
                <p:cNvSpPr/>
                <p:nvPr/>
              </p:nvSpPr>
              <p:spPr bwMode="auto">
                <a:xfrm>
                  <a:off x="4933" y="2597"/>
                  <a:ext cx="40" cy="38"/>
                </a:xfrm>
                <a:custGeom>
                  <a:avLst/>
                  <a:gdLst>
                    <a:gd name="T0" fmla="*/ 20 w 40"/>
                    <a:gd name="T1" fmla="*/ 0 h 38"/>
                    <a:gd name="T2" fmla="*/ 17 w 40"/>
                    <a:gd name="T3" fmla="*/ 0 h 38"/>
                    <a:gd name="T4" fmla="*/ 13 w 40"/>
                    <a:gd name="T5" fmla="*/ 1 h 38"/>
                    <a:gd name="T6" fmla="*/ 10 w 40"/>
                    <a:gd name="T7" fmla="*/ 2 h 38"/>
                    <a:gd name="T8" fmla="*/ 6 w 40"/>
                    <a:gd name="T9" fmla="*/ 4 h 38"/>
                    <a:gd name="T10" fmla="*/ 4 w 40"/>
                    <a:gd name="T11" fmla="*/ 8 h 38"/>
                    <a:gd name="T12" fmla="*/ 3 w 40"/>
                    <a:gd name="T13" fmla="*/ 11 h 38"/>
                    <a:gd name="T14" fmla="*/ 2 w 40"/>
                    <a:gd name="T15" fmla="*/ 15 h 38"/>
                    <a:gd name="T16" fmla="*/ 0 w 40"/>
                    <a:gd name="T17" fmla="*/ 18 h 38"/>
                    <a:gd name="T18" fmla="*/ 2 w 40"/>
                    <a:gd name="T19" fmla="*/ 23 h 38"/>
                    <a:gd name="T20" fmla="*/ 3 w 40"/>
                    <a:gd name="T21" fmla="*/ 26 h 38"/>
                    <a:gd name="T22" fmla="*/ 4 w 40"/>
                    <a:gd name="T23" fmla="*/ 30 h 38"/>
                    <a:gd name="T24" fmla="*/ 6 w 40"/>
                    <a:gd name="T25" fmla="*/ 32 h 38"/>
                    <a:gd name="T26" fmla="*/ 10 w 40"/>
                    <a:gd name="T27" fmla="*/ 35 h 38"/>
                    <a:gd name="T28" fmla="*/ 13 w 40"/>
                    <a:gd name="T29" fmla="*/ 37 h 38"/>
                    <a:gd name="T30" fmla="*/ 17 w 40"/>
                    <a:gd name="T31" fmla="*/ 38 h 38"/>
                    <a:gd name="T32" fmla="*/ 20 w 40"/>
                    <a:gd name="T33" fmla="*/ 38 h 38"/>
                    <a:gd name="T34" fmla="*/ 24 w 40"/>
                    <a:gd name="T35" fmla="*/ 38 h 38"/>
                    <a:gd name="T36" fmla="*/ 27 w 40"/>
                    <a:gd name="T37" fmla="*/ 37 h 38"/>
                    <a:gd name="T38" fmla="*/ 31 w 40"/>
                    <a:gd name="T39" fmla="*/ 35 h 38"/>
                    <a:gd name="T40" fmla="*/ 34 w 40"/>
                    <a:gd name="T41" fmla="*/ 32 h 38"/>
                    <a:gd name="T42" fmla="*/ 36 w 40"/>
                    <a:gd name="T43" fmla="*/ 30 h 38"/>
                    <a:gd name="T44" fmla="*/ 38 w 40"/>
                    <a:gd name="T45" fmla="*/ 26 h 38"/>
                    <a:gd name="T46" fmla="*/ 39 w 40"/>
                    <a:gd name="T47" fmla="*/ 23 h 38"/>
                    <a:gd name="T48" fmla="*/ 40 w 40"/>
                    <a:gd name="T49" fmla="*/ 18 h 38"/>
                    <a:gd name="T50" fmla="*/ 39 w 40"/>
                    <a:gd name="T51" fmla="*/ 15 h 38"/>
                    <a:gd name="T52" fmla="*/ 38 w 40"/>
                    <a:gd name="T53" fmla="*/ 11 h 38"/>
                    <a:gd name="T54" fmla="*/ 36 w 40"/>
                    <a:gd name="T55" fmla="*/ 8 h 38"/>
                    <a:gd name="T56" fmla="*/ 34 w 40"/>
                    <a:gd name="T57" fmla="*/ 4 h 38"/>
                    <a:gd name="T58" fmla="*/ 31 w 40"/>
                    <a:gd name="T59" fmla="*/ 2 h 38"/>
                    <a:gd name="T60" fmla="*/ 27 w 40"/>
                    <a:gd name="T61" fmla="*/ 1 h 38"/>
                    <a:gd name="T62" fmla="*/ 24 w 40"/>
                    <a:gd name="T63" fmla="*/ 0 h 38"/>
                    <a:gd name="T64" fmla="*/ 20 w 40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38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3" y="1"/>
                      </a:lnTo>
                      <a:lnTo>
                        <a:pt x="10" y="2"/>
                      </a:lnTo>
                      <a:lnTo>
                        <a:pt x="6" y="4"/>
                      </a:lnTo>
                      <a:lnTo>
                        <a:pt x="4" y="8"/>
                      </a:lnTo>
                      <a:lnTo>
                        <a:pt x="3" y="11"/>
                      </a:lnTo>
                      <a:lnTo>
                        <a:pt x="2" y="15"/>
                      </a:lnTo>
                      <a:lnTo>
                        <a:pt x="0" y="18"/>
                      </a:lnTo>
                      <a:lnTo>
                        <a:pt x="2" y="23"/>
                      </a:lnTo>
                      <a:lnTo>
                        <a:pt x="3" y="26"/>
                      </a:lnTo>
                      <a:lnTo>
                        <a:pt x="4" y="30"/>
                      </a:lnTo>
                      <a:lnTo>
                        <a:pt x="6" y="32"/>
                      </a:lnTo>
                      <a:lnTo>
                        <a:pt x="10" y="35"/>
                      </a:lnTo>
                      <a:lnTo>
                        <a:pt x="13" y="37"/>
                      </a:lnTo>
                      <a:lnTo>
                        <a:pt x="17" y="38"/>
                      </a:lnTo>
                      <a:lnTo>
                        <a:pt x="20" y="38"/>
                      </a:lnTo>
                      <a:lnTo>
                        <a:pt x="24" y="38"/>
                      </a:lnTo>
                      <a:lnTo>
                        <a:pt x="27" y="37"/>
                      </a:lnTo>
                      <a:lnTo>
                        <a:pt x="31" y="35"/>
                      </a:lnTo>
                      <a:lnTo>
                        <a:pt x="34" y="32"/>
                      </a:lnTo>
                      <a:lnTo>
                        <a:pt x="36" y="30"/>
                      </a:lnTo>
                      <a:lnTo>
                        <a:pt x="38" y="26"/>
                      </a:lnTo>
                      <a:lnTo>
                        <a:pt x="39" y="23"/>
                      </a:lnTo>
                      <a:lnTo>
                        <a:pt x="40" y="18"/>
                      </a:lnTo>
                      <a:lnTo>
                        <a:pt x="39" y="15"/>
                      </a:lnTo>
                      <a:lnTo>
                        <a:pt x="38" y="11"/>
                      </a:lnTo>
                      <a:lnTo>
                        <a:pt x="36" y="8"/>
                      </a:lnTo>
                      <a:lnTo>
                        <a:pt x="34" y="4"/>
                      </a:lnTo>
                      <a:lnTo>
                        <a:pt x="31" y="2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3" name="Freeform 328"/>
                <p:cNvSpPr/>
                <p:nvPr/>
              </p:nvSpPr>
              <p:spPr bwMode="auto">
                <a:xfrm>
                  <a:off x="4933" y="2597"/>
                  <a:ext cx="40" cy="38"/>
                </a:xfrm>
                <a:custGeom>
                  <a:avLst/>
                  <a:gdLst>
                    <a:gd name="T0" fmla="*/ 20 w 40"/>
                    <a:gd name="T1" fmla="*/ 0 h 38"/>
                    <a:gd name="T2" fmla="*/ 17 w 40"/>
                    <a:gd name="T3" fmla="*/ 0 h 38"/>
                    <a:gd name="T4" fmla="*/ 13 w 40"/>
                    <a:gd name="T5" fmla="*/ 1 h 38"/>
                    <a:gd name="T6" fmla="*/ 10 w 40"/>
                    <a:gd name="T7" fmla="*/ 2 h 38"/>
                    <a:gd name="T8" fmla="*/ 6 w 40"/>
                    <a:gd name="T9" fmla="*/ 4 h 38"/>
                    <a:gd name="T10" fmla="*/ 4 w 40"/>
                    <a:gd name="T11" fmla="*/ 8 h 38"/>
                    <a:gd name="T12" fmla="*/ 3 w 40"/>
                    <a:gd name="T13" fmla="*/ 11 h 38"/>
                    <a:gd name="T14" fmla="*/ 2 w 40"/>
                    <a:gd name="T15" fmla="*/ 15 h 38"/>
                    <a:gd name="T16" fmla="*/ 0 w 40"/>
                    <a:gd name="T17" fmla="*/ 18 h 38"/>
                    <a:gd name="T18" fmla="*/ 2 w 40"/>
                    <a:gd name="T19" fmla="*/ 23 h 38"/>
                    <a:gd name="T20" fmla="*/ 3 w 40"/>
                    <a:gd name="T21" fmla="*/ 26 h 38"/>
                    <a:gd name="T22" fmla="*/ 4 w 40"/>
                    <a:gd name="T23" fmla="*/ 30 h 38"/>
                    <a:gd name="T24" fmla="*/ 6 w 40"/>
                    <a:gd name="T25" fmla="*/ 32 h 38"/>
                    <a:gd name="T26" fmla="*/ 10 w 40"/>
                    <a:gd name="T27" fmla="*/ 35 h 38"/>
                    <a:gd name="T28" fmla="*/ 13 w 40"/>
                    <a:gd name="T29" fmla="*/ 37 h 38"/>
                    <a:gd name="T30" fmla="*/ 17 w 40"/>
                    <a:gd name="T31" fmla="*/ 38 h 38"/>
                    <a:gd name="T32" fmla="*/ 20 w 40"/>
                    <a:gd name="T33" fmla="*/ 38 h 38"/>
                    <a:gd name="T34" fmla="*/ 24 w 40"/>
                    <a:gd name="T35" fmla="*/ 38 h 38"/>
                    <a:gd name="T36" fmla="*/ 27 w 40"/>
                    <a:gd name="T37" fmla="*/ 37 h 38"/>
                    <a:gd name="T38" fmla="*/ 31 w 40"/>
                    <a:gd name="T39" fmla="*/ 35 h 38"/>
                    <a:gd name="T40" fmla="*/ 34 w 40"/>
                    <a:gd name="T41" fmla="*/ 32 h 38"/>
                    <a:gd name="T42" fmla="*/ 36 w 40"/>
                    <a:gd name="T43" fmla="*/ 30 h 38"/>
                    <a:gd name="T44" fmla="*/ 38 w 40"/>
                    <a:gd name="T45" fmla="*/ 26 h 38"/>
                    <a:gd name="T46" fmla="*/ 39 w 40"/>
                    <a:gd name="T47" fmla="*/ 23 h 38"/>
                    <a:gd name="T48" fmla="*/ 40 w 40"/>
                    <a:gd name="T49" fmla="*/ 18 h 38"/>
                    <a:gd name="T50" fmla="*/ 39 w 40"/>
                    <a:gd name="T51" fmla="*/ 15 h 38"/>
                    <a:gd name="T52" fmla="*/ 38 w 40"/>
                    <a:gd name="T53" fmla="*/ 11 h 38"/>
                    <a:gd name="T54" fmla="*/ 36 w 40"/>
                    <a:gd name="T55" fmla="*/ 8 h 38"/>
                    <a:gd name="T56" fmla="*/ 34 w 40"/>
                    <a:gd name="T57" fmla="*/ 4 h 38"/>
                    <a:gd name="T58" fmla="*/ 31 w 40"/>
                    <a:gd name="T59" fmla="*/ 2 h 38"/>
                    <a:gd name="T60" fmla="*/ 27 w 40"/>
                    <a:gd name="T61" fmla="*/ 1 h 38"/>
                    <a:gd name="T62" fmla="*/ 24 w 40"/>
                    <a:gd name="T63" fmla="*/ 0 h 38"/>
                    <a:gd name="T64" fmla="*/ 20 w 40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38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3" y="1"/>
                      </a:lnTo>
                      <a:lnTo>
                        <a:pt x="10" y="2"/>
                      </a:lnTo>
                      <a:lnTo>
                        <a:pt x="6" y="4"/>
                      </a:lnTo>
                      <a:lnTo>
                        <a:pt x="4" y="8"/>
                      </a:lnTo>
                      <a:lnTo>
                        <a:pt x="3" y="11"/>
                      </a:lnTo>
                      <a:lnTo>
                        <a:pt x="2" y="15"/>
                      </a:lnTo>
                      <a:lnTo>
                        <a:pt x="0" y="18"/>
                      </a:lnTo>
                      <a:lnTo>
                        <a:pt x="2" y="23"/>
                      </a:lnTo>
                      <a:lnTo>
                        <a:pt x="3" y="26"/>
                      </a:lnTo>
                      <a:lnTo>
                        <a:pt x="4" y="30"/>
                      </a:lnTo>
                      <a:lnTo>
                        <a:pt x="6" y="32"/>
                      </a:lnTo>
                      <a:lnTo>
                        <a:pt x="10" y="35"/>
                      </a:lnTo>
                      <a:lnTo>
                        <a:pt x="13" y="37"/>
                      </a:lnTo>
                      <a:lnTo>
                        <a:pt x="17" y="38"/>
                      </a:lnTo>
                      <a:lnTo>
                        <a:pt x="20" y="38"/>
                      </a:lnTo>
                      <a:lnTo>
                        <a:pt x="24" y="38"/>
                      </a:lnTo>
                      <a:lnTo>
                        <a:pt x="27" y="37"/>
                      </a:lnTo>
                      <a:lnTo>
                        <a:pt x="31" y="35"/>
                      </a:lnTo>
                      <a:lnTo>
                        <a:pt x="34" y="32"/>
                      </a:lnTo>
                      <a:lnTo>
                        <a:pt x="36" y="30"/>
                      </a:lnTo>
                      <a:lnTo>
                        <a:pt x="38" y="26"/>
                      </a:lnTo>
                      <a:lnTo>
                        <a:pt x="39" y="23"/>
                      </a:lnTo>
                      <a:lnTo>
                        <a:pt x="40" y="18"/>
                      </a:lnTo>
                      <a:lnTo>
                        <a:pt x="39" y="15"/>
                      </a:lnTo>
                      <a:lnTo>
                        <a:pt x="38" y="11"/>
                      </a:lnTo>
                      <a:lnTo>
                        <a:pt x="36" y="8"/>
                      </a:lnTo>
                      <a:lnTo>
                        <a:pt x="34" y="4"/>
                      </a:lnTo>
                      <a:lnTo>
                        <a:pt x="31" y="2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4" name="Freeform 329"/>
                <p:cNvSpPr/>
                <p:nvPr/>
              </p:nvSpPr>
              <p:spPr bwMode="auto">
                <a:xfrm>
                  <a:off x="4274" y="2207"/>
                  <a:ext cx="39" cy="40"/>
                </a:xfrm>
                <a:custGeom>
                  <a:avLst/>
                  <a:gdLst>
                    <a:gd name="T0" fmla="*/ 19 w 39"/>
                    <a:gd name="T1" fmla="*/ 0 h 40"/>
                    <a:gd name="T2" fmla="*/ 15 w 39"/>
                    <a:gd name="T3" fmla="*/ 0 h 40"/>
                    <a:gd name="T4" fmla="*/ 12 w 39"/>
                    <a:gd name="T5" fmla="*/ 1 h 40"/>
                    <a:gd name="T6" fmla="*/ 8 w 39"/>
                    <a:gd name="T7" fmla="*/ 4 h 40"/>
                    <a:gd name="T8" fmla="*/ 6 w 39"/>
                    <a:gd name="T9" fmla="*/ 6 h 40"/>
                    <a:gd name="T10" fmla="*/ 3 w 39"/>
                    <a:gd name="T11" fmla="*/ 10 h 40"/>
                    <a:gd name="T12" fmla="*/ 1 w 39"/>
                    <a:gd name="T13" fmla="*/ 12 h 40"/>
                    <a:gd name="T14" fmla="*/ 0 w 39"/>
                    <a:gd name="T15" fmla="*/ 15 h 40"/>
                    <a:gd name="T16" fmla="*/ 0 w 39"/>
                    <a:gd name="T17" fmla="*/ 20 h 40"/>
                    <a:gd name="T18" fmla="*/ 0 w 39"/>
                    <a:gd name="T19" fmla="*/ 24 h 40"/>
                    <a:gd name="T20" fmla="*/ 1 w 39"/>
                    <a:gd name="T21" fmla="*/ 27 h 40"/>
                    <a:gd name="T22" fmla="*/ 3 w 39"/>
                    <a:gd name="T23" fmla="*/ 31 h 40"/>
                    <a:gd name="T24" fmla="*/ 6 w 39"/>
                    <a:gd name="T25" fmla="*/ 34 h 40"/>
                    <a:gd name="T26" fmla="*/ 8 w 39"/>
                    <a:gd name="T27" fmla="*/ 36 h 40"/>
                    <a:gd name="T28" fmla="*/ 12 w 39"/>
                    <a:gd name="T29" fmla="*/ 38 h 40"/>
                    <a:gd name="T30" fmla="*/ 15 w 39"/>
                    <a:gd name="T31" fmla="*/ 39 h 40"/>
                    <a:gd name="T32" fmla="*/ 19 w 39"/>
                    <a:gd name="T33" fmla="*/ 40 h 40"/>
                    <a:gd name="T34" fmla="*/ 24 w 39"/>
                    <a:gd name="T35" fmla="*/ 39 h 40"/>
                    <a:gd name="T36" fmla="*/ 27 w 39"/>
                    <a:gd name="T37" fmla="*/ 38 h 40"/>
                    <a:gd name="T38" fmla="*/ 31 w 39"/>
                    <a:gd name="T39" fmla="*/ 36 h 40"/>
                    <a:gd name="T40" fmla="*/ 33 w 39"/>
                    <a:gd name="T41" fmla="*/ 34 h 40"/>
                    <a:gd name="T42" fmla="*/ 35 w 39"/>
                    <a:gd name="T43" fmla="*/ 31 h 40"/>
                    <a:gd name="T44" fmla="*/ 38 w 39"/>
                    <a:gd name="T45" fmla="*/ 27 h 40"/>
                    <a:gd name="T46" fmla="*/ 39 w 39"/>
                    <a:gd name="T47" fmla="*/ 24 h 40"/>
                    <a:gd name="T48" fmla="*/ 39 w 39"/>
                    <a:gd name="T49" fmla="*/ 20 h 40"/>
                    <a:gd name="T50" fmla="*/ 39 w 39"/>
                    <a:gd name="T51" fmla="*/ 15 h 40"/>
                    <a:gd name="T52" fmla="*/ 38 w 39"/>
                    <a:gd name="T53" fmla="*/ 12 h 40"/>
                    <a:gd name="T54" fmla="*/ 35 w 39"/>
                    <a:gd name="T55" fmla="*/ 10 h 40"/>
                    <a:gd name="T56" fmla="*/ 33 w 39"/>
                    <a:gd name="T57" fmla="*/ 6 h 40"/>
                    <a:gd name="T58" fmla="*/ 31 w 39"/>
                    <a:gd name="T59" fmla="*/ 4 h 40"/>
                    <a:gd name="T60" fmla="*/ 27 w 39"/>
                    <a:gd name="T61" fmla="*/ 1 h 40"/>
                    <a:gd name="T62" fmla="*/ 24 w 39"/>
                    <a:gd name="T63" fmla="*/ 0 h 40"/>
                    <a:gd name="T64" fmla="*/ 19 w 39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40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8" y="4"/>
                      </a:lnTo>
                      <a:lnTo>
                        <a:pt x="6" y="6"/>
                      </a:lnTo>
                      <a:lnTo>
                        <a:pt x="3" y="10"/>
                      </a:lnTo>
                      <a:lnTo>
                        <a:pt x="1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4"/>
                      </a:lnTo>
                      <a:lnTo>
                        <a:pt x="1" y="27"/>
                      </a:lnTo>
                      <a:lnTo>
                        <a:pt x="3" y="31"/>
                      </a:lnTo>
                      <a:lnTo>
                        <a:pt x="6" y="34"/>
                      </a:lnTo>
                      <a:lnTo>
                        <a:pt x="8" y="36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40"/>
                      </a:lnTo>
                      <a:lnTo>
                        <a:pt x="24" y="39"/>
                      </a:lnTo>
                      <a:lnTo>
                        <a:pt x="27" y="38"/>
                      </a:lnTo>
                      <a:lnTo>
                        <a:pt x="31" y="36"/>
                      </a:lnTo>
                      <a:lnTo>
                        <a:pt x="33" y="34"/>
                      </a:lnTo>
                      <a:lnTo>
                        <a:pt x="35" y="31"/>
                      </a:lnTo>
                      <a:lnTo>
                        <a:pt x="38" y="27"/>
                      </a:lnTo>
                      <a:lnTo>
                        <a:pt x="39" y="24"/>
                      </a:lnTo>
                      <a:lnTo>
                        <a:pt x="39" y="20"/>
                      </a:lnTo>
                      <a:lnTo>
                        <a:pt x="39" y="15"/>
                      </a:lnTo>
                      <a:lnTo>
                        <a:pt x="38" y="12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1" y="4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5" name="Freeform 330"/>
                <p:cNvSpPr/>
                <p:nvPr/>
              </p:nvSpPr>
              <p:spPr bwMode="auto">
                <a:xfrm>
                  <a:off x="4274" y="2207"/>
                  <a:ext cx="39" cy="40"/>
                </a:xfrm>
                <a:custGeom>
                  <a:avLst/>
                  <a:gdLst>
                    <a:gd name="T0" fmla="*/ 19 w 39"/>
                    <a:gd name="T1" fmla="*/ 0 h 40"/>
                    <a:gd name="T2" fmla="*/ 15 w 39"/>
                    <a:gd name="T3" fmla="*/ 0 h 40"/>
                    <a:gd name="T4" fmla="*/ 12 w 39"/>
                    <a:gd name="T5" fmla="*/ 1 h 40"/>
                    <a:gd name="T6" fmla="*/ 8 w 39"/>
                    <a:gd name="T7" fmla="*/ 4 h 40"/>
                    <a:gd name="T8" fmla="*/ 6 w 39"/>
                    <a:gd name="T9" fmla="*/ 6 h 40"/>
                    <a:gd name="T10" fmla="*/ 3 w 39"/>
                    <a:gd name="T11" fmla="*/ 10 h 40"/>
                    <a:gd name="T12" fmla="*/ 1 w 39"/>
                    <a:gd name="T13" fmla="*/ 12 h 40"/>
                    <a:gd name="T14" fmla="*/ 0 w 39"/>
                    <a:gd name="T15" fmla="*/ 15 h 40"/>
                    <a:gd name="T16" fmla="*/ 0 w 39"/>
                    <a:gd name="T17" fmla="*/ 20 h 40"/>
                    <a:gd name="T18" fmla="*/ 0 w 39"/>
                    <a:gd name="T19" fmla="*/ 24 h 40"/>
                    <a:gd name="T20" fmla="*/ 1 w 39"/>
                    <a:gd name="T21" fmla="*/ 27 h 40"/>
                    <a:gd name="T22" fmla="*/ 3 w 39"/>
                    <a:gd name="T23" fmla="*/ 31 h 40"/>
                    <a:gd name="T24" fmla="*/ 6 w 39"/>
                    <a:gd name="T25" fmla="*/ 34 h 40"/>
                    <a:gd name="T26" fmla="*/ 8 w 39"/>
                    <a:gd name="T27" fmla="*/ 36 h 40"/>
                    <a:gd name="T28" fmla="*/ 12 w 39"/>
                    <a:gd name="T29" fmla="*/ 38 h 40"/>
                    <a:gd name="T30" fmla="*/ 15 w 39"/>
                    <a:gd name="T31" fmla="*/ 39 h 40"/>
                    <a:gd name="T32" fmla="*/ 19 w 39"/>
                    <a:gd name="T33" fmla="*/ 40 h 40"/>
                    <a:gd name="T34" fmla="*/ 24 w 39"/>
                    <a:gd name="T35" fmla="*/ 39 h 40"/>
                    <a:gd name="T36" fmla="*/ 27 w 39"/>
                    <a:gd name="T37" fmla="*/ 38 h 40"/>
                    <a:gd name="T38" fmla="*/ 31 w 39"/>
                    <a:gd name="T39" fmla="*/ 36 h 40"/>
                    <a:gd name="T40" fmla="*/ 33 w 39"/>
                    <a:gd name="T41" fmla="*/ 34 h 40"/>
                    <a:gd name="T42" fmla="*/ 35 w 39"/>
                    <a:gd name="T43" fmla="*/ 31 h 40"/>
                    <a:gd name="T44" fmla="*/ 38 w 39"/>
                    <a:gd name="T45" fmla="*/ 27 h 40"/>
                    <a:gd name="T46" fmla="*/ 39 w 39"/>
                    <a:gd name="T47" fmla="*/ 24 h 40"/>
                    <a:gd name="T48" fmla="*/ 39 w 39"/>
                    <a:gd name="T49" fmla="*/ 20 h 40"/>
                    <a:gd name="T50" fmla="*/ 39 w 39"/>
                    <a:gd name="T51" fmla="*/ 15 h 40"/>
                    <a:gd name="T52" fmla="*/ 38 w 39"/>
                    <a:gd name="T53" fmla="*/ 12 h 40"/>
                    <a:gd name="T54" fmla="*/ 35 w 39"/>
                    <a:gd name="T55" fmla="*/ 10 h 40"/>
                    <a:gd name="T56" fmla="*/ 33 w 39"/>
                    <a:gd name="T57" fmla="*/ 6 h 40"/>
                    <a:gd name="T58" fmla="*/ 31 w 39"/>
                    <a:gd name="T59" fmla="*/ 4 h 40"/>
                    <a:gd name="T60" fmla="*/ 27 w 39"/>
                    <a:gd name="T61" fmla="*/ 1 h 40"/>
                    <a:gd name="T62" fmla="*/ 24 w 39"/>
                    <a:gd name="T63" fmla="*/ 0 h 40"/>
                    <a:gd name="T64" fmla="*/ 19 w 39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40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8" y="4"/>
                      </a:lnTo>
                      <a:lnTo>
                        <a:pt x="6" y="6"/>
                      </a:lnTo>
                      <a:lnTo>
                        <a:pt x="3" y="10"/>
                      </a:lnTo>
                      <a:lnTo>
                        <a:pt x="1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4"/>
                      </a:lnTo>
                      <a:lnTo>
                        <a:pt x="1" y="27"/>
                      </a:lnTo>
                      <a:lnTo>
                        <a:pt x="3" y="31"/>
                      </a:lnTo>
                      <a:lnTo>
                        <a:pt x="6" y="34"/>
                      </a:lnTo>
                      <a:lnTo>
                        <a:pt x="8" y="36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40"/>
                      </a:lnTo>
                      <a:lnTo>
                        <a:pt x="24" y="39"/>
                      </a:lnTo>
                      <a:lnTo>
                        <a:pt x="27" y="38"/>
                      </a:lnTo>
                      <a:lnTo>
                        <a:pt x="31" y="36"/>
                      </a:lnTo>
                      <a:lnTo>
                        <a:pt x="33" y="34"/>
                      </a:lnTo>
                      <a:lnTo>
                        <a:pt x="35" y="31"/>
                      </a:lnTo>
                      <a:lnTo>
                        <a:pt x="38" y="27"/>
                      </a:lnTo>
                      <a:lnTo>
                        <a:pt x="39" y="24"/>
                      </a:lnTo>
                      <a:lnTo>
                        <a:pt x="39" y="20"/>
                      </a:lnTo>
                      <a:lnTo>
                        <a:pt x="39" y="15"/>
                      </a:lnTo>
                      <a:lnTo>
                        <a:pt x="38" y="12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1" y="4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6" name="Freeform 331"/>
                <p:cNvSpPr/>
                <p:nvPr/>
              </p:nvSpPr>
              <p:spPr bwMode="auto">
                <a:xfrm>
                  <a:off x="3777" y="3757"/>
                  <a:ext cx="38" cy="41"/>
                </a:xfrm>
                <a:custGeom>
                  <a:avLst/>
                  <a:gdLst>
                    <a:gd name="T0" fmla="*/ 19 w 38"/>
                    <a:gd name="T1" fmla="*/ 0 h 41"/>
                    <a:gd name="T2" fmla="*/ 15 w 38"/>
                    <a:gd name="T3" fmla="*/ 1 h 41"/>
                    <a:gd name="T4" fmla="*/ 12 w 38"/>
                    <a:gd name="T5" fmla="*/ 3 h 41"/>
                    <a:gd name="T6" fmla="*/ 8 w 38"/>
                    <a:gd name="T7" fmla="*/ 4 h 41"/>
                    <a:gd name="T8" fmla="*/ 5 w 38"/>
                    <a:gd name="T9" fmla="*/ 6 h 41"/>
                    <a:gd name="T10" fmla="*/ 2 w 38"/>
                    <a:gd name="T11" fmla="*/ 10 h 41"/>
                    <a:gd name="T12" fmla="*/ 1 w 38"/>
                    <a:gd name="T13" fmla="*/ 13 h 41"/>
                    <a:gd name="T14" fmla="*/ 0 w 38"/>
                    <a:gd name="T15" fmla="*/ 17 h 41"/>
                    <a:gd name="T16" fmla="*/ 0 w 38"/>
                    <a:gd name="T17" fmla="*/ 21 h 41"/>
                    <a:gd name="T18" fmla="*/ 0 w 38"/>
                    <a:gd name="T19" fmla="*/ 25 h 41"/>
                    <a:gd name="T20" fmla="*/ 1 w 38"/>
                    <a:gd name="T21" fmla="*/ 28 h 41"/>
                    <a:gd name="T22" fmla="*/ 2 w 38"/>
                    <a:gd name="T23" fmla="*/ 32 h 41"/>
                    <a:gd name="T24" fmla="*/ 5 w 38"/>
                    <a:gd name="T25" fmla="*/ 35 h 41"/>
                    <a:gd name="T26" fmla="*/ 8 w 38"/>
                    <a:gd name="T27" fmla="*/ 38 h 41"/>
                    <a:gd name="T28" fmla="*/ 12 w 38"/>
                    <a:gd name="T29" fmla="*/ 39 h 41"/>
                    <a:gd name="T30" fmla="*/ 15 w 38"/>
                    <a:gd name="T31" fmla="*/ 40 h 41"/>
                    <a:gd name="T32" fmla="*/ 19 w 38"/>
                    <a:gd name="T33" fmla="*/ 41 h 41"/>
                    <a:gd name="T34" fmla="*/ 23 w 38"/>
                    <a:gd name="T35" fmla="*/ 40 h 41"/>
                    <a:gd name="T36" fmla="*/ 27 w 38"/>
                    <a:gd name="T37" fmla="*/ 39 h 41"/>
                    <a:gd name="T38" fmla="*/ 30 w 38"/>
                    <a:gd name="T39" fmla="*/ 38 h 41"/>
                    <a:gd name="T40" fmla="*/ 33 w 38"/>
                    <a:gd name="T41" fmla="*/ 35 h 41"/>
                    <a:gd name="T42" fmla="*/ 35 w 38"/>
                    <a:gd name="T43" fmla="*/ 32 h 41"/>
                    <a:gd name="T44" fmla="*/ 37 w 38"/>
                    <a:gd name="T45" fmla="*/ 28 h 41"/>
                    <a:gd name="T46" fmla="*/ 38 w 38"/>
                    <a:gd name="T47" fmla="*/ 25 h 41"/>
                    <a:gd name="T48" fmla="*/ 38 w 38"/>
                    <a:gd name="T49" fmla="*/ 21 h 41"/>
                    <a:gd name="T50" fmla="*/ 38 w 38"/>
                    <a:gd name="T51" fmla="*/ 17 h 41"/>
                    <a:gd name="T52" fmla="*/ 37 w 38"/>
                    <a:gd name="T53" fmla="*/ 13 h 41"/>
                    <a:gd name="T54" fmla="*/ 35 w 38"/>
                    <a:gd name="T55" fmla="*/ 10 h 41"/>
                    <a:gd name="T56" fmla="*/ 33 w 38"/>
                    <a:gd name="T57" fmla="*/ 6 h 41"/>
                    <a:gd name="T58" fmla="*/ 30 w 38"/>
                    <a:gd name="T59" fmla="*/ 4 h 41"/>
                    <a:gd name="T60" fmla="*/ 27 w 38"/>
                    <a:gd name="T61" fmla="*/ 3 h 41"/>
                    <a:gd name="T62" fmla="*/ 23 w 38"/>
                    <a:gd name="T63" fmla="*/ 1 h 41"/>
                    <a:gd name="T64" fmla="*/ 19 w 38"/>
                    <a:gd name="T65" fmla="*/ 0 h 4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1">
                      <a:moveTo>
                        <a:pt x="19" y="0"/>
                      </a:moveTo>
                      <a:lnTo>
                        <a:pt x="15" y="1"/>
                      </a:lnTo>
                      <a:lnTo>
                        <a:pt x="12" y="3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2" y="10"/>
                      </a:lnTo>
                      <a:lnTo>
                        <a:pt x="1" y="13"/>
                      </a:lnTo>
                      <a:lnTo>
                        <a:pt x="0" y="17"/>
                      </a:lnTo>
                      <a:lnTo>
                        <a:pt x="0" y="21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2" y="32"/>
                      </a:lnTo>
                      <a:lnTo>
                        <a:pt x="5" y="35"/>
                      </a:lnTo>
                      <a:lnTo>
                        <a:pt x="8" y="38"/>
                      </a:lnTo>
                      <a:lnTo>
                        <a:pt x="12" y="39"/>
                      </a:lnTo>
                      <a:lnTo>
                        <a:pt x="15" y="40"/>
                      </a:lnTo>
                      <a:lnTo>
                        <a:pt x="19" y="41"/>
                      </a:lnTo>
                      <a:lnTo>
                        <a:pt x="23" y="40"/>
                      </a:lnTo>
                      <a:lnTo>
                        <a:pt x="27" y="39"/>
                      </a:lnTo>
                      <a:lnTo>
                        <a:pt x="30" y="38"/>
                      </a:lnTo>
                      <a:lnTo>
                        <a:pt x="33" y="35"/>
                      </a:lnTo>
                      <a:lnTo>
                        <a:pt x="35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1"/>
                      </a:lnTo>
                      <a:lnTo>
                        <a:pt x="38" y="17"/>
                      </a:lnTo>
                      <a:lnTo>
                        <a:pt x="37" y="13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0" y="4"/>
                      </a:lnTo>
                      <a:lnTo>
                        <a:pt x="27" y="3"/>
                      </a:lnTo>
                      <a:lnTo>
                        <a:pt x="23" y="1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7" name="Freeform 332"/>
                <p:cNvSpPr/>
                <p:nvPr/>
              </p:nvSpPr>
              <p:spPr bwMode="auto">
                <a:xfrm>
                  <a:off x="3777" y="3757"/>
                  <a:ext cx="38" cy="41"/>
                </a:xfrm>
                <a:custGeom>
                  <a:avLst/>
                  <a:gdLst>
                    <a:gd name="T0" fmla="*/ 19 w 38"/>
                    <a:gd name="T1" fmla="*/ 0 h 41"/>
                    <a:gd name="T2" fmla="*/ 15 w 38"/>
                    <a:gd name="T3" fmla="*/ 1 h 41"/>
                    <a:gd name="T4" fmla="*/ 12 w 38"/>
                    <a:gd name="T5" fmla="*/ 3 h 41"/>
                    <a:gd name="T6" fmla="*/ 8 w 38"/>
                    <a:gd name="T7" fmla="*/ 4 h 41"/>
                    <a:gd name="T8" fmla="*/ 5 w 38"/>
                    <a:gd name="T9" fmla="*/ 6 h 41"/>
                    <a:gd name="T10" fmla="*/ 2 w 38"/>
                    <a:gd name="T11" fmla="*/ 10 h 41"/>
                    <a:gd name="T12" fmla="*/ 1 w 38"/>
                    <a:gd name="T13" fmla="*/ 13 h 41"/>
                    <a:gd name="T14" fmla="*/ 0 w 38"/>
                    <a:gd name="T15" fmla="*/ 17 h 41"/>
                    <a:gd name="T16" fmla="*/ 0 w 38"/>
                    <a:gd name="T17" fmla="*/ 21 h 41"/>
                    <a:gd name="T18" fmla="*/ 0 w 38"/>
                    <a:gd name="T19" fmla="*/ 25 h 41"/>
                    <a:gd name="T20" fmla="*/ 1 w 38"/>
                    <a:gd name="T21" fmla="*/ 28 h 41"/>
                    <a:gd name="T22" fmla="*/ 2 w 38"/>
                    <a:gd name="T23" fmla="*/ 32 h 41"/>
                    <a:gd name="T24" fmla="*/ 5 w 38"/>
                    <a:gd name="T25" fmla="*/ 35 h 41"/>
                    <a:gd name="T26" fmla="*/ 8 w 38"/>
                    <a:gd name="T27" fmla="*/ 38 h 41"/>
                    <a:gd name="T28" fmla="*/ 12 w 38"/>
                    <a:gd name="T29" fmla="*/ 39 h 41"/>
                    <a:gd name="T30" fmla="*/ 15 w 38"/>
                    <a:gd name="T31" fmla="*/ 40 h 41"/>
                    <a:gd name="T32" fmla="*/ 19 w 38"/>
                    <a:gd name="T33" fmla="*/ 41 h 41"/>
                    <a:gd name="T34" fmla="*/ 23 w 38"/>
                    <a:gd name="T35" fmla="*/ 40 h 41"/>
                    <a:gd name="T36" fmla="*/ 27 w 38"/>
                    <a:gd name="T37" fmla="*/ 39 h 41"/>
                    <a:gd name="T38" fmla="*/ 30 w 38"/>
                    <a:gd name="T39" fmla="*/ 38 h 41"/>
                    <a:gd name="T40" fmla="*/ 33 w 38"/>
                    <a:gd name="T41" fmla="*/ 35 h 41"/>
                    <a:gd name="T42" fmla="*/ 35 w 38"/>
                    <a:gd name="T43" fmla="*/ 32 h 41"/>
                    <a:gd name="T44" fmla="*/ 37 w 38"/>
                    <a:gd name="T45" fmla="*/ 28 h 41"/>
                    <a:gd name="T46" fmla="*/ 38 w 38"/>
                    <a:gd name="T47" fmla="*/ 25 h 41"/>
                    <a:gd name="T48" fmla="*/ 38 w 38"/>
                    <a:gd name="T49" fmla="*/ 21 h 41"/>
                    <a:gd name="T50" fmla="*/ 38 w 38"/>
                    <a:gd name="T51" fmla="*/ 17 h 41"/>
                    <a:gd name="T52" fmla="*/ 37 w 38"/>
                    <a:gd name="T53" fmla="*/ 13 h 41"/>
                    <a:gd name="T54" fmla="*/ 35 w 38"/>
                    <a:gd name="T55" fmla="*/ 10 h 41"/>
                    <a:gd name="T56" fmla="*/ 33 w 38"/>
                    <a:gd name="T57" fmla="*/ 6 h 41"/>
                    <a:gd name="T58" fmla="*/ 30 w 38"/>
                    <a:gd name="T59" fmla="*/ 4 h 41"/>
                    <a:gd name="T60" fmla="*/ 27 w 38"/>
                    <a:gd name="T61" fmla="*/ 3 h 41"/>
                    <a:gd name="T62" fmla="*/ 23 w 38"/>
                    <a:gd name="T63" fmla="*/ 1 h 41"/>
                    <a:gd name="T64" fmla="*/ 19 w 38"/>
                    <a:gd name="T65" fmla="*/ 0 h 4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1">
                      <a:moveTo>
                        <a:pt x="19" y="0"/>
                      </a:moveTo>
                      <a:lnTo>
                        <a:pt x="15" y="1"/>
                      </a:lnTo>
                      <a:lnTo>
                        <a:pt x="12" y="3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2" y="10"/>
                      </a:lnTo>
                      <a:lnTo>
                        <a:pt x="1" y="13"/>
                      </a:lnTo>
                      <a:lnTo>
                        <a:pt x="0" y="17"/>
                      </a:lnTo>
                      <a:lnTo>
                        <a:pt x="0" y="21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2" y="32"/>
                      </a:lnTo>
                      <a:lnTo>
                        <a:pt x="5" y="35"/>
                      </a:lnTo>
                      <a:lnTo>
                        <a:pt x="8" y="38"/>
                      </a:lnTo>
                      <a:lnTo>
                        <a:pt x="12" y="39"/>
                      </a:lnTo>
                      <a:lnTo>
                        <a:pt x="15" y="40"/>
                      </a:lnTo>
                      <a:lnTo>
                        <a:pt x="19" y="41"/>
                      </a:lnTo>
                      <a:lnTo>
                        <a:pt x="23" y="40"/>
                      </a:lnTo>
                      <a:lnTo>
                        <a:pt x="27" y="39"/>
                      </a:lnTo>
                      <a:lnTo>
                        <a:pt x="30" y="38"/>
                      </a:lnTo>
                      <a:lnTo>
                        <a:pt x="33" y="35"/>
                      </a:lnTo>
                      <a:lnTo>
                        <a:pt x="35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1"/>
                      </a:lnTo>
                      <a:lnTo>
                        <a:pt x="38" y="17"/>
                      </a:lnTo>
                      <a:lnTo>
                        <a:pt x="37" y="13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0" y="4"/>
                      </a:lnTo>
                      <a:lnTo>
                        <a:pt x="27" y="3"/>
                      </a:lnTo>
                      <a:lnTo>
                        <a:pt x="23" y="1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8" name="Freeform 333"/>
                <p:cNvSpPr/>
                <p:nvPr/>
              </p:nvSpPr>
              <p:spPr bwMode="auto">
                <a:xfrm>
                  <a:off x="4869" y="2805"/>
                  <a:ext cx="41" cy="40"/>
                </a:xfrm>
                <a:custGeom>
                  <a:avLst/>
                  <a:gdLst>
                    <a:gd name="T0" fmla="*/ 20 w 41"/>
                    <a:gd name="T1" fmla="*/ 0 h 40"/>
                    <a:gd name="T2" fmla="*/ 17 w 41"/>
                    <a:gd name="T3" fmla="*/ 0 h 40"/>
                    <a:gd name="T4" fmla="*/ 13 w 41"/>
                    <a:gd name="T5" fmla="*/ 1 h 40"/>
                    <a:gd name="T6" fmla="*/ 10 w 41"/>
                    <a:gd name="T7" fmla="*/ 4 h 40"/>
                    <a:gd name="T8" fmla="*/ 6 w 41"/>
                    <a:gd name="T9" fmla="*/ 6 h 40"/>
                    <a:gd name="T10" fmla="*/ 4 w 41"/>
                    <a:gd name="T11" fmla="*/ 8 h 40"/>
                    <a:gd name="T12" fmla="*/ 2 w 41"/>
                    <a:gd name="T13" fmla="*/ 12 h 40"/>
                    <a:gd name="T14" fmla="*/ 0 w 41"/>
                    <a:gd name="T15" fmla="*/ 15 h 40"/>
                    <a:gd name="T16" fmla="*/ 0 w 41"/>
                    <a:gd name="T17" fmla="*/ 20 h 40"/>
                    <a:gd name="T18" fmla="*/ 0 w 41"/>
                    <a:gd name="T19" fmla="*/ 23 h 40"/>
                    <a:gd name="T20" fmla="*/ 2 w 41"/>
                    <a:gd name="T21" fmla="*/ 28 h 40"/>
                    <a:gd name="T22" fmla="*/ 4 w 41"/>
                    <a:gd name="T23" fmla="*/ 30 h 40"/>
                    <a:gd name="T24" fmla="*/ 6 w 41"/>
                    <a:gd name="T25" fmla="*/ 34 h 40"/>
                    <a:gd name="T26" fmla="*/ 10 w 41"/>
                    <a:gd name="T27" fmla="*/ 36 h 40"/>
                    <a:gd name="T28" fmla="*/ 13 w 41"/>
                    <a:gd name="T29" fmla="*/ 39 h 40"/>
                    <a:gd name="T30" fmla="*/ 17 w 41"/>
                    <a:gd name="T31" fmla="*/ 40 h 40"/>
                    <a:gd name="T32" fmla="*/ 20 w 41"/>
                    <a:gd name="T33" fmla="*/ 40 h 40"/>
                    <a:gd name="T34" fmla="*/ 25 w 41"/>
                    <a:gd name="T35" fmla="*/ 40 h 40"/>
                    <a:gd name="T36" fmla="*/ 28 w 41"/>
                    <a:gd name="T37" fmla="*/ 39 h 40"/>
                    <a:gd name="T38" fmla="*/ 32 w 41"/>
                    <a:gd name="T39" fmla="*/ 36 h 40"/>
                    <a:gd name="T40" fmla="*/ 34 w 41"/>
                    <a:gd name="T41" fmla="*/ 34 h 40"/>
                    <a:gd name="T42" fmla="*/ 38 w 41"/>
                    <a:gd name="T43" fmla="*/ 30 h 40"/>
                    <a:gd name="T44" fmla="*/ 39 w 41"/>
                    <a:gd name="T45" fmla="*/ 28 h 40"/>
                    <a:gd name="T46" fmla="*/ 40 w 41"/>
                    <a:gd name="T47" fmla="*/ 23 h 40"/>
                    <a:gd name="T48" fmla="*/ 41 w 41"/>
                    <a:gd name="T49" fmla="*/ 20 h 40"/>
                    <a:gd name="T50" fmla="*/ 40 w 41"/>
                    <a:gd name="T51" fmla="*/ 15 h 40"/>
                    <a:gd name="T52" fmla="*/ 39 w 41"/>
                    <a:gd name="T53" fmla="*/ 12 h 40"/>
                    <a:gd name="T54" fmla="*/ 38 w 41"/>
                    <a:gd name="T55" fmla="*/ 8 h 40"/>
                    <a:gd name="T56" fmla="*/ 34 w 41"/>
                    <a:gd name="T57" fmla="*/ 6 h 40"/>
                    <a:gd name="T58" fmla="*/ 32 w 41"/>
                    <a:gd name="T59" fmla="*/ 4 h 40"/>
                    <a:gd name="T60" fmla="*/ 28 w 41"/>
                    <a:gd name="T61" fmla="*/ 1 h 40"/>
                    <a:gd name="T62" fmla="*/ 25 w 41"/>
                    <a:gd name="T63" fmla="*/ 0 h 40"/>
                    <a:gd name="T64" fmla="*/ 20 w 41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1" h="40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3" y="1"/>
                      </a:lnTo>
                      <a:lnTo>
                        <a:pt x="10" y="4"/>
                      </a:lnTo>
                      <a:lnTo>
                        <a:pt x="6" y="6"/>
                      </a:lnTo>
                      <a:lnTo>
                        <a:pt x="4" y="8"/>
                      </a:lnTo>
                      <a:lnTo>
                        <a:pt x="2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3"/>
                      </a:lnTo>
                      <a:lnTo>
                        <a:pt x="2" y="28"/>
                      </a:lnTo>
                      <a:lnTo>
                        <a:pt x="4" y="30"/>
                      </a:lnTo>
                      <a:lnTo>
                        <a:pt x="6" y="34"/>
                      </a:lnTo>
                      <a:lnTo>
                        <a:pt x="10" y="36"/>
                      </a:lnTo>
                      <a:lnTo>
                        <a:pt x="13" y="39"/>
                      </a:lnTo>
                      <a:lnTo>
                        <a:pt x="17" y="40"/>
                      </a:lnTo>
                      <a:lnTo>
                        <a:pt x="20" y="40"/>
                      </a:lnTo>
                      <a:lnTo>
                        <a:pt x="25" y="40"/>
                      </a:lnTo>
                      <a:lnTo>
                        <a:pt x="28" y="39"/>
                      </a:lnTo>
                      <a:lnTo>
                        <a:pt x="32" y="36"/>
                      </a:lnTo>
                      <a:lnTo>
                        <a:pt x="34" y="34"/>
                      </a:lnTo>
                      <a:lnTo>
                        <a:pt x="38" y="30"/>
                      </a:lnTo>
                      <a:lnTo>
                        <a:pt x="39" y="28"/>
                      </a:lnTo>
                      <a:lnTo>
                        <a:pt x="40" y="23"/>
                      </a:lnTo>
                      <a:lnTo>
                        <a:pt x="41" y="20"/>
                      </a:lnTo>
                      <a:lnTo>
                        <a:pt x="40" y="15"/>
                      </a:lnTo>
                      <a:lnTo>
                        <a:pt x="39" y="12"/>
                      </a:lnTo>
                      <a:lnTo>
                        <a:pt x="38" y="8"/>
                      </a:lnTo>
                      <a:lnTo>
                        <a:pt x="34" y="6"/>
                      </a:lnTo>
                      <a:lnTo>
                        <a:pt x="32" y="4"/>
                      </a:lnTo>
                      <a:lnTo>
                        <a:pt x="28" y="1"/>
                      </a:lnTo>
                      <a:lnTo>
                        <a:pt x="25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9" name="Freeform 334"/>
                <p:cNvSpPr/>
                <p:nvPr/>
              </p:nvSpPr>
              <p:spPr bwMode="auto">
                <a:xfrm>
                  <a:off x="4869" y="2805"/>
                  <a:ext cx="41" cy="40"/>
                </a:xfrm>
                <a:custGeom>
                  <a:avLst/>
                  <a:gdLst>
                    <a:gd name="T0" fmla="*/ 20 w 41"/>
                    <a:gd name="T1" fmla="*/ 0 h 40"/>
                    <a:gd name="T2" fmla="*/ 17 w 41"/>
                    <a:gd name="T3" fmla="*/ 0 h 40"/>
                    <a:gd name="T4" fmla="*/ 13 w 41"/>
                    <a:gd name="T5" fmla="*/ 1 h 40"/>
                    <a:gd name="T6" fmla="*/ 10 w 41"/>
                    <a:gd name="T7" fmla="*/ 4 h 40"/>
                    <a:gd name="T8" fmla="*/ 6 w 41"/>
                    <a:gd name="T9" fmla="*/ 6 h 40"/>
                    <a:gd name="T10" fmla="*/ 4 w 41"/>
                    <a:gd name="T11" fmla="*/ 8 h 40"/>
                    <a:gd name="T12" fmla="*/ 2 w 41"/>
                    <a:gd name="T13" fmla="*/ 12 h 40"/>
                    <a:gd name="T14" fmla="*/ 0 w 41"/>
                    <a:gd name="T15" fmla="*/ 15 h 40"/>
                    <a:gd name="T16" fmla="*/ 0 w 41"/>
                    <a:gd name="T17" fmla="*/ 20 h 40"/>
                    <a:gd name="T18" fmla="*/ 0 w 41"/>
                    <a:gd name="T19" fmla="*/ 23 h 40"/>
                    <a:gd name="T20" fmla="*/ 2 w 41"/>
                    <a:gd name="T21" fmla="*/ 28 h 40"/>
                    <a:gd name="T22" fmla="*/ 4 w 41"/>
                    <a:gd name="T23" fmla="*/ 30 h 40"/>
                    <a:gd name="T24" fmla="*/ 6 w 41"/>
                    <a:gd name="T25" fmla="*/ 34 h 40"/>
                    <a:gd name="T26" fmla="*/ 10 w 41"/>
                    <a:gd name="T27" fmla="*/ 36 h 40"/>
                    <a:gd name="T28" fmla="*/ 13 w 41"/>
                    <a:gd name="T29" fmla="*/ 39 h 40"/>
                    <a:gd name="T30" fmla="*/ 17 w 41"/>
                    <a:gd name="T31" fmla="*/ 40 h 40"/>
                    <a:gd name="T32" fmla="*/ 20 w 41"/>
                    <a:gd name="T33" fmla="*/ 40 h 40"/>
                    <a:gd name="T34" fmla="*/ 25 w 41"/>
                    <a:gd name="T35" fmla="*/ 40 h 40"/>
                    <a:gd name="T36" fmla="*/ 28 w 41"/>
                    <a:gd name="T37" fmla="*/ 39 h 40"/>
                    <a:gd name="T38" fmla="*/ 32 w 41"/>
                    <a:gd name="T39" fmla="*/ 36 h 40"/>
                    <a:gd name="T40" fmla="*/ 34 w 41"/>
                    <a:gd name="T41" fmla="*/ 34 h 40"/>
                    <a:gd name="T42" fmla="*/ 38 w 41"/>
                    <a:gd name="T43" fmla="*/ 30 h 40"/>
                    <a:gd name="T44" fmla="*/ 39 w 41"/>
                    <a:gd name="T45" fmla="*/ 28 h 40"/>
                    <a:gd name="T46" fmla="*/ 40 w 41"/>
                    <a:gd name="T47" fmla="*/ 23 h 40"/>
                    <a:gd name="T48" fmla="*/ 41 w 41"/>
                    <a:gd name="T49" fmla="*/ 20 h 40"/>
                    <a:gd name="T50" fmla="*/ 40 w 41"/>
                    <a:gd name="T51" fmla="*/ 15 h 40"/>
                    <a:gd name="T52" fmla="*/ 39 w 41"/>
                    <a:gd name="T53" fmla="*/ 12 h 40"/>
                    <a:gd name="T54" fmla="*/ 38 w 41"/>
                    <a:gd name="T55" fmla="*/ 8 h 40"/>
                    <a:gd name="T56" fmla="*/ 34 w 41"/>
                    <a:gd name="T57" fmla="*/ 6 h 40"/>
                    <a:gd name="T58" fmla="*/ 32 w 41"/>
                    <a:gd name="T59" fmla="*/ 4 h 40"/>
                    <a:gd name="T60" fmla="*/ 28 w 41"/>
                    <a:gd name="T61" fmla="*/ 1 h 40"/>
                    <a:gd name="T62" fmla="*/ 25 w 41"/>
                    <a:gd name="T63" fmla="*/ 0 h 40"/>
                    <a:gd name="T64" fmla="*/ 20 w 41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1" h="40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3" y="1"/>
                      </a:lnTo>
                      <a:lnTo>
                        <a:pt x="10" y="4"/>
                      </a:lnTo>
                      <a:lnTo>
                        <a:pt x="6" y="6"/>
                      </a:lnTo>
                      <a:lnTo>
                        <a:pt x="4" y="8"/>
                      </a:lnTo>
                      <a:lnTo>
                        <a:pt x="2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3"/>
                      </a:lnTo>
                      <a:lnTo>
                        <a:pt x="2" y="28"/>
                      </a:lnTo>
                      <a:lnTo>
                        <a:pt x="4" y="30"/>
                      </a:lnTo>
                      <a:lnTo>
                        <a:pt x="6" y="34"/>
                      </a:lnTo>
                      <a:lnTo>
                        <a:pt x="10" y="36"/>
                      </a:lnTo>
                      <a:lnTo>
                        <a:pt x="13" y="39"/>
                      </a:lnTo>
                      <a:lnTo>
                        <a:pt x="17" y="40"/>
                      </a:lnTo>
                      <a:lnTo>
                        <a:pt x="20" y="40"/>
                      </a:lnTo>
                      <a:lnTo>
                        <a:pt x="25" y="40"/>
                      </a:lnTo>
                      <a:lnTo>
                        <a:pt x="28" y="39"/>
                      </a:lnTo>
                      <a:lnTo>
                        <a:pt x="32" y="36"/>
                      </a:lnTo>
                      <a:lnTo>
                        <a:pt x="34" y="34"/>
                      </a:lnTo>
                      <a:lnTo>
                        <a:pt x="38" y="30"/>
                      </a:lnTo>
                      <a:lnTo>
                        <a:pt x="39" y="28"/>
                      </a:lnTo>
                      <a:lnTo>
                        <a:pt x="40" y="23"/>
                      </a:lnTo>
                      <a:lnTo>
                        <a:pt x="41" y="20"/>
                      </a:lnTo>
                      <a:lnTo>
                        <a:pt x="40" y="15"/>
                      </a:lnTo>
                      <a:lnTo>
                        <a:pt x="39" y="12"/>
                      </a:lnTo>
                      <a:lnTo>
                        <a:pt x="38" y="8"/>
                      </a:lnTo>
                      <a:lnTo>
                        <a:pt x="34" y="6"/>
                      </a:lnTo>
                      <a:lnTo>
                        <a:pt x="32" y="4"/>
                      </a:lnTo>
                      <a:lnTo>
                        <a:pt x="28" y="1"/>
                      </a:lnTo>
                      <a:lnTo>
                        <a:pt x="25" y="0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0" name="Freeform 335"/>
                <p:cNvSpPr/>
                <p:nvPr/>
              </p:nvSpPr>
              <p:spPr bwMode="auto">
                <a:xfrm>
                  <a:off x="4604" y="2409"/>
                  <a:ext cx="38" cy="38"/>
                </a:xfrm>
                <a:custGeom>
                  <a:avLst/>
                  <a:gdLst>
                    <a:gd name="T0" fmla="*/ 20 w 38"/>
                    <a:gd name="T1" fmla="*/ 0 h 38"/>
                    <a:gd name="T2" fmla="*/ 15 w 38"/>
                    <a:gd name="T3" fmla="*/ 0 h 38"/>
                    <a:gd name="T4" fmla="*/ 11 w 38"/>
                    <a:gd name="T5" fmla="*/ 1 h 38"/>
                    <a:gd name="T6" fmla="*/ 8 w 38"/>
                    <a:gd name="T7" fmla="*/ 3 h 38"/>
                    <a:gd name="T8" fmla="*/ 6 w 38"/>
                    <a:gd name="T9" fmla="*/ 6 h 38"/>
                    <a:gd name="T10" fmla="*/ 3 w 38"/>
                    <a:gd name="T11" fmla="*/ 8 h 38"/>
                    <a:gd name="T12" fmla="*/ 1 w 38"/>
                    <a:gd name="T13" fmla="*/ 12 h 38"/>
                    <a:gd name="T14" fmla="*/ 0 w 38"/>
                    <a:gd name="T15" fmla="*/ 15 h 38"/>
                    <a:gd name="T16" fmla="*/ 0 w 38"/>
                    <a:gd name="T17" fmla="*/ 20 h 38"/>
                    <a:gd name="T18" fmla="*/ 0 w 38"/>
                    <a:gd name="T19" fmla="*/ 23 h 38"/>
                    <a:gd name="T20" fmla="*/ 1 w 38"/>
                    <a:gd name="T21" fmla="*/ 27 h 38"/>
                    <a:gd name="T22" fmla="*/ 3 w 38"/>
                    <a:gd name="T23" fmla="*/ 30 h 38"/>
                    <a:gd name="T24" fmla="*/ 6 w 38"/>
                    <a:gd name="T25" fmla="*/ 34 h 38"/>
                    <a:gd name="T26" fmla="*/ 8 w 38"/>
                    <a:gd name="T27" fmla="*/ 36 h 38"/>
                    <a:gd name="T28" fmla="*/ 11 w 38"/>
                    <a:gd name="T29" fmla="*/ 37 h 38"/>
                    <a:gd name="T30" fmla="*/ 15 w 38"/>
                    <a:gd name="T31" fmla="*/ 38 h 38"/>
                    <a:gd name="T32" fmla="*/ 20 w 38"/>
                    <a:gd name="T33" fmla="*/ 38 h 38"/>
                    <a:gd name="T34" fmla="*/ 23 w 38"/>
                    <a:gd name="T35" fmla="*/ 38 h 38"/>
                    <a:gd name="T36" fmla="*/ 27 w 38"/>
                    <a:gd name="T37" fmla="*/ 37 h 38"/>
                    <a:gd name="T38" fmla="*/ 30 w 38"/>
                    <a:gd name="T39" fmla="*/ 36 h 38"/>
                    <a:gd name="T40" fmla="*/ 32 w 38"/>
                    <a:gd name="T41" fmla="*/ 34 h 38"/>
                    <a:gd name="T42" fmla="*/ 35 w 38"/>
                    <a:gd name="T43" fmla="*/ 30 h 38"/>
                    <a:gd name="T44" fmla="*/ 37 w 38"/>
                    <a:gd name="T45" fmla="*/ 27 h 38"/>
                    <a:gd name="T46" fmla="*/ 38 w 38"/>
                    <a:gd name="T47" fmla="*/ 23 h 38"/>
                    <a:gd name="T48" fmla="*/ 38 w 38"/>
                    <a:gd name="T49" fmla="*/ 20 h 38"/>
                    <a:gd name="T50" fmla="*/ 38 w 38"/>
                    <a:gd name="T51" fmla="*/ 15 h 38"/>
                    <a:gd name="T52" fmla="*/ 37 w 38"/>
                    <a:gd name="T53" fmla="*/ 12 h 38"/>
                    <a:gd name="T54" fmla="*/ 35 w 38"/>
                    <a:gd name="T55" fmla="*/ 8 h 38"/>
                    <a:gd name="T56" fmla="*/ 32 w 38"/>
                    <a:gd name="T57" fmla="*/ 6 h 38"/>
                    <a:gd name="T58" fmla="*/ 30 w 38"/>
                    <a:gd name="T59" fmla="*/ 3 h 38"/>
                    <a:gd name="T60" fmla="*/ 27 w 38"/>
                    <a:gd name="T61" fmla="*/ 1 h 38"/>
                    <a:gd name="T62" fmla="*/ 23 w 38"/>
                    <a:gd name="T63" fmla="*/ 0 h 38"/>
                    <a:gd name="T64" fmla="*/ 20 w 38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38">
                      <a:moveTo>
                        <a:pt x="20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3"/>
                      </a:lnTo>
                      <a:lnTo>
                        <a:pt x="6" y="6"/>
                      </a:lnTo>
                      <a:lnTo>
                        <a:pt x="3" y="8"/>
                      </a:lnTo>
                      <a:lnTo>
                        <a:pt x="1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3"/>
                      </a:lnTo>
                      <a:lnTo>
                        <a:pt x="1" y="27"/>
                      </a:lnTo>
                      <a:lnTo>
                        <a:pt x="3" y="30"/>
                      </a:lnTo>
                      <a:lnTo>
                        <a:pt x="6" y="34"/>
                      </a:lnTo>
                      <a:lnTo>
                        <a:pt x="8" y="36"/>
                      </a:lnTo>
                      <a:lnTo>
                        <a:pt x="11" y="37"/>
                      </a:lnTo>
                      <a:lnTo>
                        <a:pt x="15" y="38"/>
                      </a:lnTo>
                      <a:lnTo>
                        <a:pt x="20" y="38"/>
                      </a:lnTo>
                      <a:lnTo>
                        <a:pt x="23" y="38"/>
                      </a:lnTo>
                      <a:lnTo>
                        <a:pt x="27" y="37"/>
                      </a:lnTo>
                      <a:lnTo>
                        <a:pt x="30" y="36"/>
                      </a:lnTo>
                      <a:lnTo>
                        <a:pt x="32" y="34"/>
                      </a:lnTo>
                      <a:lnTo>
                        <a:pt x="35" y="30"/>
                      </a:lnTo>
                      <a:lnTo>
                        <a:pt x="37" y="27"/>
                      </a:lnTo>
                      <a:lnTo>
                        <a:pt x="38" y="23"/>
                      </a:lnTo>
                      <a:lnTo>
                        <a:pt x="38" y="20"/>
                      </a:lnTo>
                      <a:lnTo>
                        <a:pt x="38" y="15"/>
                      </a:lnTo>
                      <a:lnTo>
                        <a:pt x="37" y="12"/>
                      </a:lnTo>
                      <a:lnTo>
                        <a:pt x="35" y="8"/>
                      </a:lnTo>
                      <a:lnTo>
                        <a:pt x="32" y="6"/>
                      </a:lnTo>
                      <a:lnTo>
                        <a:pt x="30" y="3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1" name="Freeform 336"/>
                <p:cNvSpPr/>
                <p:nvPr/>
              </p:nvSpPr>
              <p:spPr bwMode="auto">
                <a:xfrm>
                  <a:off x="4604" y="2409"/>
                  <a:ext cx="38" cy="38"/>
                </a:xfrm>
                <a:custGeom>
                  <a:avLst/>
                  <a:gdLst>
                    <a:gd name="T0" fmla="*/ 20 w 38"/>
                    <a:gd name="T1" fmla="*/ 0 h 38"/>
                    <a:gd name="T2" fmla="*/ 15 w 38"/>
                    <a:gd name="T3" fmla="*/ 0 h 38"/>
                    <a:gd name="T4" fmla="*/ 11 w 38"/>
                    <a:gd name="T5" fmla="*/ 1 h 38"/>
                    <a:gd name="T6" fmla="*/ 8 w 38"/>
                    <a:gd name="T7" fmla="*/ 3 h 38"/>
                    <a:gd name="T8" fmla="*/ 6 w 38"/>
                    <a:gd name="T9" fmla="*/ 6 h 38"/>
                    <a:gd name="T10" fmla="*/ 3 w 38"/>
                    <a:gd name="T11" fmla="*/ 8 h 38"/>
                    <a:gd name="T12" fmla="*/ 1 w 38"/>
                    <a:gd name="T13" fmla="*/ 12 h 38"/>
                    <a:gd name="T14" fmla="*/ 0 w 38"/>
                    <a:gd name="T15" fmla="*/ 15 h 38"/>
                    <a:gd name="T16" fmla="*/ 0 w 38"/>
                    <a:gd name="T17" fmla="*/ 20 h 38"/>
                    <a:gd name="T18" fmla="*/ 0 w 38"/>
                    <a:gd name="T19" fmla="*/ 23 h 38"/>
                    <a:gd name="T20" fmla="*/ 1 w 38"/>
                    <a:gd name="T21" fmla="*/ 27 h 38"/>
                    <a:gd name="T22" fmla="*/ 3 w 38"/>
                    <a:gd name="T23" fmla="*/ 30 h 38"/>
                    <a:gd name="T24" fmla="*/ 6 w 38"/>
                    <a:gd name="T25" fmla="*/ 34 h 38"/>
                    <a:gd name="T26" fmla="*/ 8 w 38"/>
                    <a:gd name="T27" fmla="*/ 36 h 38"/>
                    <a:gd name="T28" fmla="*/ 11 w 38"/>
                    <a:gd name="T29" fmla="*/ 37 h 38"/>
                    <a:gd name="T30" fmla="*/ 15 w 38"/>
                    <a:gd name="T31" fmla="*/ 38 h 38"/>
                    <a:gd name="T32" fmla="*/ 20 w 38"/>
                    <a:gd name="T33" fmla="*/ 38 h 38"/>
                    <a:gd name="T34" fmla="*/ 23 w 38"/>
                    <a:gd name="T35" fmla="*/ 38 h 38"/>
                    <a:gd name="T36" fmla="*/ 27 w 38"/>
                    <a:gd name="T37" fmla="*/ 37 h 38"/>
                    <a:gd name="T38" fmla="*/ 30 w 38"/>
                    <a:gd name="T39" fmla="*/ 36 h 38"/>
                    <a:gd name="T40" fmla="*/ 32 w 38"/>
                    <a:gd name="T41" fmla="*/ 34 h 38"/>
                    <a:gd name="T42" fmla="*/ 35 w 38"/>
                    <a:gd name="T43" fmla="*/ 30 h 38"/>
                    <a:gd name="T44" fmla="*/ 37 w 38"/>
                    <a:gd name="T45" fmla="*/ 27 h 38"/>
                    <a:gd name="T46" fmla="*/ 38 w 38"/>
                    <a:gd name="T47" fmla="*/ 23 h 38"/>
                    <a:gd name="T48" fmla="*/ 38 w 38"/>
                    <a:gd name="T49" fmla="*/ 20 h 38"/>
                    <a:gd name="T50" fmla="*/ 38 w 38"/>
                    <a:gd name="T51" fmla="*/ 15 h 38"/>
                    <a:gd name="T52" fmla="*/ 37 w 38"/>
                    <a:gd name="T53" fmla="*/ 12 h 38"/>
                    <a:gd name="T54" fmla="*/ 35 w 38"/>
                    <a:gd name="T55" fmla="*/ 8 h 38"/>
                    <a:gd name="T56" fmla="*/ 32 w 38"/>
                    <a:gd name="T57" fmla="*/ 6 h 38"/>
                    <a:gd name="T58" fmla="*/ 30 w 38"/>
                    <a:gd name="T59" fmla="*/ 3 h 38"/>
                    <a:gd name="T60" fmla="*/ 27 w 38"/>
                    <a:gd name="T61" fmla="*/ 1 h 38"/>
                    <a:gd name="T62" fmla="*/ 23 w 38"/>
                    <a:gd name="T63" fmla="*/ 0 h 38"/>
                    <a:gd name="T64" fmla="*/ 20 w 38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38">
                      <a:moveTo>
                        <a:pt x="20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3"/>
                      </a:lnTo>
                      <a:lnTo>
                        <a:pt x="6" y="6"/>
                      </a:lnTo>
                      <a:lnTo>
                        <a:pt x="3" y="8"/>
                      </a:lnTo>
                      <a:lnTo>
                        <a:pt x="1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3"/>
                      </a:lnTo>
                      <a:lnTo>
                        <a:pt x="1" y="27"/>
                      </a:lnTo>
                      <a:lnTo>
                        <a:pt x="3" y="30"/>
                      </a:lnTo>
                      <a:lnTo>
                        <a:pt x="6" y="34"/>
                      </a:lnTo>
                      <a:lnTo>
                        <a:pt x="8" y="36"/>
                      </a:lnTo>
                      <a:lnTo>
                        <a:pt x="11" y="37"/>
                      </a:lnTo>
                      <a:lnTo>
                        <a:pt x="15" y="38"/>
                      </a:lnTo>
                      <a:lnTo>
                        <a:pt x="20" y="38"/>
                      </a:lnTo>
                      <a:lnTo>
                        <a:pt x="23" y="38"/>
                      </a:lnTo>
                      <a:lnTo>
                        <a:pt x="27" y="37"/>
                      </a:lnTo>
                      <a:lnTo>
                        <a:pt x="30" y="36"/>
                      </a:lnTo>
                      <a:lnTo>
                        <a:pt x="32" y="34"/>
                      </a:lnTo>
                      <a:lnTo>
                        <a:pt x="35" y="30"/>
                      </a:lnTo>
                      <a:lnTo>
                        <a:pt x="37" y="27"/>
                      </a:lnTo>
                      <a:lnTo>
                        <a:pt x="38" y="23"/>
                      </a:lnTo>
                      <a:lnTo>
                        <a:pt x="38" y="20"/>
                      </a:lnTo>
                      <a:lnTo>
                        <a:pt x="38" y="15"/>
                      </a:lnTo>
                      <a:lnTo>
                        <a:pt x="37" y="12"/>
                      </a:lnTo>
                      <a:lnTo>
                        <a:pt x="35" y="8"/>
                      </a:lnTo>
                      <a:lnTo>
                        <a:pt x="32" y="6"/>
                      </a:lnTo>
                      <a:lnTo>
                        <a:pt x="30" y="3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2" name="Freeform 337"/>
                <p:cNvSpPr/>
                <p:nvPr/>
              </p:nvSpPr>
              <p:spPr bwMode="auto">
                <a:xfrm>
                  <a:off x="4591" y="3568"/>
                  <a:ext cx="38" cy="39"/>
                </a:xfrm>
                <a:custGeom>
                  <a:avLst/>
                  <a:gdLst>
                    <a:gd name="T0" fmla="*/ 19 w 38"/>
                    <a:gd name="T1" fmla="*/ 0 h 39"/>
                    <a:gd name="T2" fmla="*/ 15 w 38"/>
                    <a:gd name="T3" fmla="*/ 0 h 39"/>
                    <a:gd name="T4" fmla="*/ 12 w 38"/>
                    <a:gd name="T5" fmla="*/ 2 h 39"/>
                    <a:gd name="T6" fmla="*/ 8 w 38"/>
                    <a:gd name="T7" fmla="*/ 4 h 39"/>
                    <a:gd name="T8" fmla="*/ 5 w 38"/>
                    <a:gd name="T9" fmla="*/ 6 h 39"/>
                    <a:gd name="T10" fmla="*/ 2 w 38"/>
                    <a:gd name="T11" fmla="*/ 9 h 39"/>
                    <a:gd name="T12" fmla="*/ 1 w 38"/>
                    <a:gd name="T13" fmla="*/ 12 h 39"/>
                    <a:gd name="T14" fmla="*/ 0 w 38"/>
                    <a:gd name="T15" fmla="*/ 16 h 39"/>
                    <a:gd name="T16" fmla="*/ 0 w 38"/>
                    <a:gd name="T17" fmla="*/ 20 h 39"/>
                    <a:gd name="T18" fmla="*/ 0 w 38"/>
                    <a:gd name="T19" fmla="*/ 24 h 39"/>
                    <a:gd name="T20" fmla="*/ 1 w 38"/>
                    <a:gd name="T21" fmla="*/ 27 h 39"/>
                    <a:gd name="T22" fmla="*/ 2 w 38"/>
                    <a:gd name="T23" fmla="*/ 31 h 39"/>
                    <a:gd name="T24" fmla="*/ 5 w 38"/>
                    <a:gd name="T25" fmla="*/ 33 h 39"/>
                    <a:gd name="T26" fmla="*/ 8 w 38"/>
                    <a:gd name="T27" fmla="*/ 35 h 39"/>
                    <a:gd name="T28" fmla="*/ 12 w 38"/>
                    <a:gd name="T29" fmla="*/ 38 h 39"/>
                    <a:gd name="T30" fmla="*/ 15 w 38"/>
                    <a:gd name="T31" fmla="*/ 39 h 39"/>
                    <a:gd name="T32" fmla="*/ 19 w 38"/>
                    <a:gd name="T33" fmla="*/ 39 h 39"/>
                    <a:gd name="T34" fmla="*/ 23 w 38"/>
                    <a:gd name="T35" fmla="*/ 39 h 39"/>
                    <a:gd name="T36" fmla="*/ 27 w 38"/>
                    <a:gd name="T37" fmla="*/ 38 h 39"/>
                    <a:gd name="T38" fmla="*/ 30 w 38"/>
                    <a:gd name="T39" fmla="*/ 35 h 39"/>
                    <a:gd name="T40" fmla="*/ 33 w 38"/>
                    <a:gd name="T41" fmla="*/ 33 h 39"/>
                    <a:gd name="T42" fmla="*/ 35 w 38"/>
                    <a:gd name="T43" fmla="*/ 31 h 39"/>
                    <a:gd name="T44" fmla="*/ 37 w 38"/>
                    <a:gd name="T45" fmla="*/ 27 h 39"/>
                    <a:gd name="T46" fmla="*/ 38 w 38"/>
                    <a:gd name="T47" fmla="*/ 24 h 39"/>
                    <a:gd name="T48" fmla="*/ 38 w 38"/>
                    <a:gd name="T49" fmla="*/ 20 h 39"/>
                    <a:gd name="T50" fmla="*/ 38 w 38"/>
                    <a:gd name="T51" fmla="*/ 16 h 39"/>
                    <a:gd name="T52" fmla="*/ 37 w 38"/>
                    <a:gd name="T53" fmla="*/ 12 h 39"/>
                    <a:gd name="T54" fmla="*/ 35 w 38"/>
                    <a:gd name="T55" fmla="*/ 9 h 39"/>
                    <a:gd name="T56" fmla="*/ 33 w 38"/>
                    <a:gd name="T57" fmla="*/ 6 h 39"/>
                    <a:gd name="T58" fmla="*/ 30 w 38"/>
                    <a:gd name="T59" fmla="*/ 4 h 39"/>
                    <a:gd name="T60" fmla="*/ 27 w 38"/>
                    <a:gd name="T61" fmla="*/ 2 h 39"/>
                    <a:gd name="T62" fmla="*/ 23 w 38"/>
                    <a:gd name="T63" fmla="*/ 0 h 39"/>
                    <a:gd name="T64" fmla="*/ 19 w 38"/>
                    <a:gd name="T65" fmla="*/ 0 h 39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39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2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2" y="9"/>
                      </a:lnTo>
                      <a:lnTo>
                        <a:pt x="1" y="12"/>
                      </a:lnTo>
                      <a:lnTo>
                        <a:pt x="0" y="16"/>
                      </a:lnTo>
                      <a:lnTo>
                        <a:pt x="0" y="20"/>
                      </a:lnTo>
                      <a:lnTo>
                        <a:pt x="0" y="24"/>
                      </a:lnTo>
                      <a:lnTo>
                        <a:pt x="1" y="27"/>
                      </a:lnTo>
                      <a:lnTo>
                        <a:pt x="2" y="31"/>
                      </a:lnTo>
                      <a:lnTo>
                        <a:pt x="5" y="33"/>
                      </a:lnTo>
                      <a:lnTo>
                        <a:pt x="8" y="35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39"/>
                      </a:lnTo>
                      <a:lnTo>
                        <a:pt x="23" y="39"/>
                      </a:lnTo>
                      <a:lnTo>
                        <a:pt x="27" y="38"/>
                      </a:lnTo>
                      <a:lnTo>
                        <a:pt x="30" y="35"/>
                      </a:lnTo>
                      <a:lnTo>
                        <a:pt x="33" y="33"/>
                      </a:lnTo>
                      <a:lnTo>
                        <a:pt x="35" y="31"/>
                      </a:lnTo>
                      <a:lnTo>
                        <a:pt x="37" y="27"/>
                      </a:lnTo>
                      <a:lnTo>
                        <a:pt x="38" y="24"/>
                      </a:lnTo>
                      <a:lnTo>
                        <a:pt x="38" y="20"/>
                      </a:lnTo>
                      <a:lnTo>
                        <a:pt x="38" y="16"/>
                      </a:lnTo>
                      <a:lnTo>
                        <a:pt x="37" y="12"/>
                      </a:lnTo>
                      <a:lnTo>
                        <a:pt x="35" y="9"/>
                      </a:lnTo>
                      <a:lnTo>
                        <a:pt x="33" y="6"/>
                      </a:lnTo>
                      <a:lnTo>
                        <a:pt x="30" y="4"/>
                      </a:lnTo>
                      <a:lnTo>
                        <a:pt x="27" y="2"/>
                      </a:lnTo>
                      <a:lnTo>
                        <a:pt x="23" y="0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3" name="Freeform 338"/>
                <p:cNvSpPr/>
                <p:nvPr/>
              </p:nvSpPr>
              <p:spPr bwMode="auto">
                <a:xfrm>
                  <a:off x="4591" y="3568"/>
                  <a:ext cx="38" cy="39"/>
                </a:xfrm>
                <a:custGeom>
                  <a:avLst/>
                  <a:gdLst>
                    <a:gd name="T0" fmla="*/ 19 w 38"/>
                    <a:gd name="T1" fmla="*/ 0 h 39"/>
                    <a:gd name="T2" fmla="*/ 15 w 38"/>
                    <a:gd name="T3" fmla="*/ 0 h 39"/>
                    <a:gd name="T4" fmla="*/ 12 w 38"/>
                    <a:gd name="T5" fmla="*/ 2 h 39"/>
                    <a:gd name="T6" fmla="*/ 8 w 38"/>
                    <a:gd name="T7" fmla="*/ 4 h 39"/>
                    <a:gd name="T8" fmla="*/ 5 w 38"/>
                    <a:gd name="T9" fmla="*/ 6 h 39"/>
                    <a:gd name="T10" fmla="*/ 2 w 38"/>
                    <a:gd name="T11" fmla="*/ 9 h 39"/>
                    <a:gd name="T12" fmla="*/ 1 w 38"/>
                    <a:gd name="T13" fmla="*/ 12 h 39"/>
                    <a:gd name="T14" fmla="*/ 0 w 38"/>
                    <a:gd name="T15" fmla="*/ 16 h 39"/>
                    <a:gd name="T16" fmla="*/ 0 w 38"/>
                    <a:gd name="T17" fmla="*/ 20 h 39"/>
                    <a:gd name="T18" fmla="*/ 0 w 38"/>
                    <a:gd name="T19" fmla="*/ 24 h 39"/>
                    <a:gd name="T20" fmla="*/ 1 w 38"/>
                    <a:gd name="T21" fmla="*/ 27 h 39"/>
                    <a:gd name="T22" fmla="*/ 2 w 38"/>
                    <a:gd name="T23" fmla="*/ 31 h 39"/>
                    <a:gd name="T24" fmla="*/ 5 w 38"/>
                    <a:gd name="T25" fmla="*/ 33 h 39"/>
                    <a:gd name="T26" fmla="*/ 8 w 38"/>
                    <a:gd name="T27" fmla="*/ 35 h 39"/>
                    <a:gd name="T28" fmla="*/ 12 w 38"/>
                    <a:gd name="T29" fmla="*/ 38 h 39"/>
                    <a:gd name="T30" fmla="*/ 15 w 38"/>
                    <a:gd name="T31" fmla="*/ 39 h 39"/>
                    <a:gd name="T32" fmla="*/ 19 w 38"/>
                    <a:gd name="T33" fmla="*/ 39 h 39"/>
                    <a:gd name="T34" fmla="*/ 23 w 38"/>
                    <a:gd name="T35" fmla="*/ 39 h 39"/>
                    <a:gd name="T36" fmla="*/ 27 w 38"/>
                    <a:gd name="T37" fmla="*/ 38 h 39"/>
                    <a:gd name="T38" fmla="*/ 30 w 38"/>
                    <a:gd name="T39" fmla="*/ 35 h 39"/>
                    <a:gd name="T40" fmla="*/ 33 w 38"/>
                    <a:gd name="T41" fmla="*/ 33 h 39"/>
                    <a:gd name="T42" fmla="*/ 35 w 38"/>
                    <a:gd name="T43" fmla="*/ 31 h 39"/>
                    <a:gd name="T44" fmla="*/ 37 w 38"/>
                    <a:gd name="T45" fmla="*/ 27 h 39"/>
                    <a:gd name="T46" fmla="*/ 38 w 38"/>
                    <a:gd name="T47" fmla="*/ 24 h 39"/>
                    <a:gd name="T48" fmla="*/ 38 w 38"/>
                    <a:gd name="T49" fmla="*/ 20 h 39"/>
                    <a:gd name="T50" fmla="*/ 38 w 38"/>
                    <a:gd name="T51" fmla="*/ 16 h 39"/>
                    <a:gd name="T52" fmla="*/ 37 w 38"/>
                    <a:gd name="T53" fmla="*/ 12 h 39"/>
                    <a:gd name="T54" fmla="*/ 35 w 38"/>
                    <a:gd name="T55" fmla="*/ 9 h 39"/>
                    <a:gd name="T56" fmla="*/ 33 w 38"/>
                    <a:gd name="T57" fmla="*/ 6 h 39"/>
                    <a:gd name="T58" fmla="*/ 30 w 38"/>
                    <a:gd name="T59" fmla="*/ 4 h 39"/>
                    <a:gd name="T60" fmla="*/ 27 w 38"/>
                    <a:gd name="T61" fmla="*/ 2 h 39"/>
                    <a:gd name="T62" fmla="*/ 23 w 38"/>
                    <a:gd name="T63" fmla="*/ 0 h 39"/>
                    <a:gd name="T64" fmla="*/ 19 w 38"/>
                    <a:gd name="T65" fmla="*/ 0 h 39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39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2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2" y="9"/>
                      </a:lnTo>
                      <a:lnTo>
                        <a:pt x="1" y="12"/>
                      </a:lnTo>
                      <a:lnTo>
                        <a:pt x="0" y="16"/>
                      </a:lnTo>
                      <a:lnTo>
                        <a:pt x="0" y="20"/>
                      </a:lnTo>
                      <a:lnTo>
                        <a:pt x="0" y="24"/>
                      </a:lnTo>
                      <a:lnTo>
                        <a:pt x="1" y="27"/>
                      </a:lnTo>
                      <a:lnTo>
                        <a:pt x="2" y="31"/>
                      </a:lnTo>
                      <a:lnTo>
                        <a:pt x="5" y="33"/>
                      </a:lnTo>
                      <a:lnTo>
                        <a:pt x="8" y="35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39"/>
                      </a:lnTo>
                      <a:lnTo>
                        <a:pt x="23" y="39"/>
                      </a:lnTo>
                      <a:lnTo>
                        <a:pt x="27" y="38"/>
                      </a:lnTo>
                      <a:lnTo>
                        <a:pt x="30" y="35"/>
                      </a:lnTo>
                      <a:lnTo>
                        <a:pt x="33" y="33"/>
                      </a:lnTo>
                      <a:lnTo>
                        <a:pt x="35" y="31"/>
                      </a:lnTo>
                      <a:lnTo>
                        <a:pt x="37" y="27"/>
                      </a:lnTo>
                      <a:lnTo>
                        <a:pt x="38" y="24"/>
                      </a:lnTo>
                      <a:lnTo>
                        <a:pt x="38" y="20"/>
                      </a:lnTo>
                      <a:lnTo>
                        <a:pt x="38" y="16"/>
                      </a:lnTo>
                      <a:lnTo>
                        <a:pt x="37" y="12"/>
                      </a:lnTo>
                      <a:lnTo>
                        <a:pt x="35" y="9"/>
                      </a:lnTo>
                      <a:lnTo>
                        <a:pt x="33" y="6"/>
                      </a:lnTo>
                      <a:lnTo>
                        <a:pt x="30" y="4"/>
                      </a:lnTo>
                      <a:lnTo>
                        <a:pt x="27" y="2"/>
                      </a:lnTo>
                      <a:lnTo>
                        <a:pt x="23" y="0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4" name="Freeform 339"/>
                <p:cNvSpPr/>
                <p:nvPr/>
              </p:nvSpPr>
              <p:spPr bwMode="auto">
                <a:xfrm>
                  <a:off x="5192" y="2976"/>
                  <a:ext cx="41" cy="39"/>
                </a:xfrm>
                <a:custGeom>
                  <a:avLst/>
                  <a:gdLst>
                    <a:gd name="T0" fmla="*/ 20 w 41"/>
                    <a:gd name="T1" fmla="*/ 0 h 39"/>
                    <a:gd name="T2" fmla="*/ 16 w 41"/>
                    <a:gd name="T3" fmla="*/ 0 h 39"/>
                    <a:gd name="T4" fmla="*/ 13 w 41"/>
                    <a:gd name="T5" fmla="*/ 2 h 39"/>
                    <a:gd name="T6" fmla="*/ 9 w 41"/>
                    <a:gd name="T7" fmla="*/ 3 h 39"/>
                    <a:gd name="T8" fmla="*/ 6 w 41"/>
                    <a:gd name="T9" fmla="*/ 5 h 39"/>
                    <a:gd name="T10" fmla="*/ 3 w 41"/>
                    <a:gd name="T11" fmla="*/ 9 h 39"/>
                    <a:gd name="T12" fmla="*/ 2 w 41"/>
                    <a:gd name="T13" fmla="*/ 12 h 39"/>
                    <a:gd name="T14" fmla="*/ 0 w 41"/>
                    <a:gd name="T15" fmla="*/ 16 h 39"/>
                    <a:gd name="T16" fmla="*/ 0 w 41"/>
                    <a:gd name="T17" fmla="*/ 19 h 39"/>
                    <a:gd name="T18" fmla="*/ 0 w 41"/>
                    <a:gd name="T19" fmla="*/ 24 h 39"/>
                    <a:gd name="T20" fmla="*/ 2 w 41"/>
                    <a:gd name="T21" fmla="*/ 27 h 39"/>
                    <a:gd name="T22" fmla="*/ 3 w 41"/>
                    <a:gd name="T23" fmla="*/ 31 h 39"/>
                    <a:gd name="T24" fmla="*/ 6 w 41"/>
                    <a:gd name="T25" fmla="*/ 33 h 39"/>
                    <a:gd name="T26" fmla="*/ 9 w 41"/>
                    <a:gd name="T27" fmla="*/ 35 h 39"/>
                    <a:gd name="T28" fmla="*/ 13 w 41"/>
                    <a:gd name="T29" fmla="*/ 38 h 39"/>
                    <a:gd name="T30" fmla="*/ 16 w 41"/>
                    <a:gd name="T31" fmla="*/ 39 h 39"/>
                    <a:gd name="T32" fmla="*/ 20 w 41"/>
                    <a:gd name="T33" fmla="*/ 39 h 39"/>
                    <a:gd name="T34" fmla="*/ 24 w 41"/>
                    <a:gd name="T35" fmla="*/ 39 h 39"/>
                    <a:gd name="T36" fmla="*/ 28 w 41"/>
                    <a:gd name="T37" fmla="*/ 38 h 39"/>
                    <a:gd name="T38" fmla="*/ 31 w 41"/>
                    <a:gd name="T39" fmla="*/ 35 h 39"/>
                    <a:gd name="T40" fmla="*/ 35 w 41"/>
                    <a:gd name="T41" fmla="*/ 33 h 39"/>
                    <a:gd name="T42" fmla="*/ 37 w 41"/>
                    <a:gd name="T43" fmla="*/ 31 h 39"/>
                    <a:gd name="T44" fmla="*/ 38 w 41"/>
                    <a:gd name="T45" fmla="*/ 27 h 39"/>
                    <a:gd name="T46" fmla="*/ 40 w 41"/>
                    <a:gd name="T47" fmla="*/ 24 h 39"/>
                    <a:gd name="T48" fmla="*/ 41 w 41"/>
                    <a:gd name="T49" fmla="*/ 19 h 39"/>
                    <a:gd name="T50" fmla="*/ 40 w 41"/>
                    <a:gd name="T51" fmla="*/ 16 h 39"/>
                    <a:gd name="T52" fmla="*/ 38 w 41"/>
                    <a:gd name="T53" fmla="*/ 12 h 39"/>
                    <a:gd name="T54" fmla="*/ 37 w 41"/>
                    <a:gd name="T55" fmla="*/ 9 h 39"/>
                    <a:gd name="T56" fmla="*/ 35 w 41"/>
                    <a:gd name="T57" fmla="*/ 5 h 39"/>
                    <a:gd name="T58" fmla="*/ 31 w 41"/>
                    <a:gd name="T59" fmla="*/ 3 h 39"/>
                    <a:gd name="T60" fmla="*/ 28 w 41"/>
                    <a:gd name="T61" fmla="*/ 2 h 39"/>
                    <a:gd name="T62" fmla="*/ 24 w 41"/>
                    <a:gd name="T63" fmla="*/ 0 h 39"/>
                    <a:gd name="T64" fmla="*/ 20 w 41"/>
                    <a:gd name="T65" fmla="*/ 0 h 39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1" h="39">
                      <a:moveTo>
                        <a:pt x="20" y="0"/>
                      </a:moveTo>
                      <a:lnTo>
                        <a:pt x="16" y="0"/>
                      </a:lnTo>
                      <a:lnTo>
                        <a:pt x="13" y="2"/>
                      </a:lnTo>
                      <a:lnTo>
                        <a:pt x="9" y="3"/>
                      </a:lnTo>
                      <a:lnTo>
                        <a:pt x="6" y="5"/>
                      </a:lnTo>
                      <a:lnTo>
                        <a:pt x="3" y="9"/>
                      </a:lnTo>
                      <a:lnTo>
                        <a:pt x="2" y="12"/>
                      </a:lnTo>
                      <a:lnTo>
                        <a:pt x="0" y="16"/>
                      </a:lnTo>
                      <a:lnTo>
                        <a:pt x="0" y="19"/>
                      </a:lnTo>
                      <a:lnTo>
                        <a:pt x="0" y="24"/>
                      </a:lnTo>
                      <a:lnTo>
                        <a:pt x="2" y="27"/>
                      </a:lnTo>
                      <a:lnTo>
                        <a:pt x="3" y="31"/>
                      </a:lnTo>
                      <a:lnTo>
                        <a:pt x="6" y="33"/>
                      </a:lnTo>
                      <a:lnTo>
                        <a:pt x="9" y="35"/>
                      </a:lnTo>
                      <a:lnTo>
                        <a:pt x="13" y="38"/>
                      </a:lnTo>
                      <a:lnTo>
                        <a:pt x="16" y="39"/>
                      </a:lnTo>
                      <a:lnTo>
                        <a:pt x="20" y="39"/>
                      </a:lnTo>
                      <a:lnTo>
                        <a:pt x="24" y="39"/>
                      </a:lnTo>
                      <a:lnTo>
                        <a:pt x="28" y="38"/>
                      </a:lnTo>
                      <a:lnTo>
                        <a:pt x="31" y="35"/>
                      </a:lnTo>
                      <a:lnTo>
                        <a:pt x="35" y="33"/>
                      </a:lnTo>
                      <a:lnTo>
                        <a:pt x="37" y="31"/>
                      </a:lnTo>
                      <a:lnTo>
                        <a:pt x="38" y="27"/>
                      </a:lnTo>
                      <a:lnTo>
                        <a:pt x="40" y="24"/>
                      </a:lnTo>
                      <a:lnTo>
                        <a:pt x="41" y="19"/>
                      </a:lnTo>
                      <a:lnTo>
                        <a:pt x="40" y="16"/>
                      </a:lnTo>
                      <a:lnTo>
                        <a:pt x="38" y="12"/>
                      </a:lnTo>
                      <a:lnTo>
                        <a:pt x="37" y="9"/>
                      </a:lnTo>
                      <a:lnTo>
                        <a:pt x="35" y="5"/>
                      </a:lnTo>
                      <a:lnTo>
                        <a:pt x="31" y="3"/>
                      </a:lnTo>
                      <a:lnTo>
                        <a:pt x="28" y="2"/>
                      </a:lnTo>
                      <a:lnTo>
                        <a:pt x="24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5" name="Freeform 340"/>
                <p:cNvSpPr/>
                <p:nvPr/>
              </p:nvSpPr>
              <p:spPr bwMode="auto">
                <a:xfrm>
                  <a:off x="5192" y="2976"/>
                  <a:ext cx="41" cy="39"/>
                </a:xfrm>
                <a:custGeom>
                  <a:avLst/>
                  <a:gdLst>
                    <a:gd name="T0" fmla="*/ 20 w 41"/>
                    <a:gd name="T1" fmla="*/ 0 h 39"/>
                    <a:gd name="T2" fmla="*/ 16 w 41"/>
                    <a:gd name="T3" fmla="*/ 0 h 39"/>
                    <a:gd name="T4" fmla="*/ 13 w 41"/>
                    <a:gd name="T5" fmla="*/ 2 h 39"/>
                    <a:gd name="T6" fmla="*/ 9 w 41"/>
                    <a:gd name="T7" fmla="*/ 3 h 39"/>
                    <a:gd name="T8" fmla="*/ 6 w 41"/>
                    <a:gd name="T9" fmla="*/ 5 h 39"/>
                    <a:gd name="T10" fmla="*/ 3 w 41"/>
                    <a:gd name="T11" fmla="*/ 9 h 39"/>
                    <a:gd name="T12" fmla="*/ 2 w 41"/>
                    <a:gd name="T13" fmla="*/ 12 h 39"/>
                    <a:gd name="T14" fmla="*/ 0 w 41"/>
                    <a:gd name="T15" fmla="*/ 16 h 39"/>
                    <a:gd name="T16" fmla="*/ 0 w 41"/>
                    <a:gd name="T17" fmla="*/ 19 h 39"/>
                    <a:gd name="T18" fmla="*/ 0 w 41"/>
                    <a:gd name="T19" fmla="*/ 24 h 39"/>
                    <a:gd name="T20" fmla="*/ 2 w 41"/>
                    <a:gd name="T21" fmla="*/ 27 h 39"/>
                    <a:gd name="T22" fmla="*/ 3 w 41"/>
                    <a:gd name="T23" fmla="*/ 31 h 39"/>
                    <a:gd name="T24" fmla="*/ 6 w 41"/>
                    <a:gd name="T25" fmla="*/ 33 h 39"/>
                    <a:gd name="T26" fmla="*/ 9 w 41"/>
                    <a:gd name="T27" fmla="*/ 35 h 39"/>
                    <a:gd name="T28" fmla="*/ 13 w 41"/>
                    <a:gd name="T29" fmla="*/ 38 h 39"/>
                    <a:gd name="T30" fmla="*/ 16 w 41"/>
                    <a:gd name="T31" fmla="*/ 39 h 39"/>
                    <a:gd name="T32" fmla="*/ 20 w 41"/>
                    <a:gd name="T33" fmla="*/ 39 h 39"/>
                    <a:gd name="T34" fmla="*/ 24 w 41"/>
                    <a:gd name="T35" fmla="*/ 39 h 39"/>
                    <a:gd name="T36" fmla="*/ 28 w 41"/>
                    <a:gd name="T37" fmla="*/ 38 h 39"/>
                    <a:gd name="T38" fmla="*/ 31 w 41"/>
                    <a:gd name="T39" fmla="*/ 35 h 39"/>
                    <a:gd name="T40" fmla="*/ 35 w 41"/>
                    <a:gd name="T41" fmla="*/ 33 h 39"/>
                    <a:gd name="T42" fmla="*/ 37 w 41"/>
                    <a:gd name="T43" fmla="*/ 31 h 39"/>
                    <a:gd name="T44" fmla="*/ 38 w 41"/>
                    <a:gd name="T45" fmla="*/ 27 h 39"/>
                    <a:gd name="T46" fmla="*/ 40 w 41"/>
                    <a:gd name="T47" fmla="*/ 24 h 39"/>
                    <a:gd name="T48" fmla="*/ 41 w 41"/>
                    <a:gd name="T49" fmla="*/ 19 h 39"/>
                    <a:gd name="T50" fmla="*/ 40 w 41"/>
                    <a:gd name="T51" fmla="*/ 16 h 39"/>
                    <a:gd name="T52" fmla="*/ 38 w 41"/>
                    <a:gd name="T53" fmla="*/ 12 h 39"/>
                    <a:gd name="T54" fmla="*/ 37 w 41"/>
                    <a:gd name="T55" fmla="*/ 9 h 39"/>
                    <a:gd name="T56" fmla="*/ 35 w 41"/>
                    <a:gd name="T57" fmla="*/ 5 h 39"/>
                    <a:gd name="T58" fmla="*/ 31 w 41"/>
                    <a:gd name="T59" fmla="*/ 3 h 39"/>
                    <a:gd name="T60" fmla="*/ 28 w 41"/>
                    <a:gd name="T61" fmla="*/ 2 h 39"/>
                    <a:gd name="T62" fmla="*/ 24 w 41"/>
                    <a:gd name="T63" fmla="*/ 0 h 39"/>
                    <a:gd name="T64" fmla="*/ 20 w 41"/>
                    <a:gd name="T65" fmla="*/ 0 h 39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1" h="39">
                      <a:moveTo>
                        <a:pt x="20" y="0"/>
                      </a:moveTo>
                      <a:lnTo>
                        <a:pt x="16" y="0"/>
                      </a:lnTo>
                      <a:lnTo>
                        <a:pt x="13" y="2"/>
                      </a:lnTo>
                      <a:lnTo>
                        <a:pt x="9" y="3"/>
                      </a:lnTo>
                      <a:lnTo>
                        <a:pt x="6" y="5"/>
                      </a:lnTo>
                      <a:lnTo>
                        <a:pt x="3" y="9"/>
                      </a:lnTo>
                      <a:lnTo>
                        <a:pt x="2" y="12"/>
                      </a:lnTo>
                      <a:lnTo>
                        <a:pt x="0" y="16"/>
                      </a:lnTo>
                      <a:lnTo>
                        <a:pt x="0" y="19"/>
                      </a:lnTo>
                      <a:lnTo>
                        <a:pt x="0" y="24"/>
                      </a:lnTo>
                      <a:lnTo>
                        <a:pt x="2" y="27"/>
                      </a:lnTo>
                      <a:lnTo>
                        <a:pt x="3" y="31"/>
                      </a:lnTo>
                      <a:lnTo>
                        <a:pt x="6" y="33"/>
                      </a:lnTo>
                      <a:lnTo>
                        <a:pt x="9" y="35"/>
                      </a:lnTo>
                      <a:lnTo>
                        <a:pt x="13" y="38"/>
                      </a:lnTo>
                      <a:lnTo>
                        <a:pt x="16" y="39"/>
                      </a:lnTo>
                      <a:lnTo>
                        <a:pt x="20" y="39"/>
                      </a:lnTo>
                      <a:lnTo>
                        <a:pt x="24" y="39"/>
                      </a:lnTo>
                      <a:lnTo>
                        <a:pt x="28" y="38"/>
                      </a:lnTo>
                      <a:lnTo>
                        <a:pt x="31" y="35"/>
                      </a:lnTo>
                      <a:lnTo>
                        <a:pt x="35" y="33"/>
                      </a:lnTo>
                      <a:lnTo>
                        <a:pt x="37" y="31"/>
                      </a:lnTo>
                      <a:lnTo>
                        <a:pt x="38" y="27"/>
                      </a:lnTo>
                      <a:lnTo>
                        <a:pt x="40" y="24"/>
                      </a:lnTo>
                      <a:lnTo>
                        <a:pt x="41" y="19"/>
                      </a:lnTo>
                      <a:lnTo>
                        <a:pt x="40" y="16"/>
                      </a:lnTo>
                      <a:lnTo>
                        <a:pt x="38" y="12"/>
                      </a:lnTo>
                      <a:lnTo>
                        <a:pt x="37" y="9"/>
                      </a:lnTo>
                      <a:lnTo>
                        <a:pt x="35" y="5"/>
                      </a:lnTo>
                      <a:lnTo>
                        <a:pt x="31" y="3"/>
                      </a:lnTo>
                      <a:lnTo>
                        <a:pt x="28" y="2"/>
                      </a:lnTo>
                      <a:lnTo>
                        <a:pt x="24" y="0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6" name="Freeform 341"/>
                <p:cNvSpPr/>
                <p:nvPr/>
              </p:nvSpPr>
              <p:spPr bwMode="auto">
                <a:xfrm>
                  <a:off x="4365" y="3161"/>
                  <a:ext cx="39" cy="38"/>
                </a:xfrm>
                <a:custGeom>
                  <a:avLst/>
                  <a:gdLst>
                    <a:gd name="T0" fmla="*/ 19 w 39"/>
                    <a:gd name="T1" fmla="*/ 0 h 38"/>
                    <a:gd name="T2" fmla="*/ 15 w 39"/>
                    <a:gd name="T3" fmla="*/ 0 h 38"/>
                    <a:gd name="T4" fmla="*/ 12 w 39"/>
                    <a:gd name="T5" fmla="*/ 1 h 38"/>
                    <a:gd name="T6" fmla="*/ 8 w 39"/>
                    <a:gd name="T7" fmla="*/ 3 h 38"/>
                    <a:gd name="T8" fmla="*/ 6 w 39"/>
                    <a:gd name="T9" fmla="*/ 5 h 38"/>
                    <a:gd name="T10" fmla="*/ 4 w 39"/>
                    <a:gd name="T11" fmla="*/ 8 h 38"/>
                    <a:gd name="T12" fmla="*/ 1 w 39"/>
                    <a:gd name="T13" fmla="*/ 11 h 38"/>
                    <a:gd name="T14" fmla="*/ 0 w 39"/>
                    <a:gd name="T15" fmla="*/ 15 h 38"/>
                    <a:gd name="T16" fmla="*/ 0 w 39"/>
                    <a:gd name="T17" fmla="*/ 19 h 38"/>
                    <a:gd name="T18" fmla="*/ 0 w 39"/>
                    <a:gd name="T19" fmla="*/ 23 h 38"/>
                    <a:gd name="T20" fmla="*/ 1 w 39"/>
                    <a:gd name="T21" fmla="*/ 26 h 38"/>
                    <a:gd name="T22" fmla="*/ 4 w 39"/>
                    <a:gd name="T23" fmla="*/ 30 h 38"/>
                    <a:gd name="T24" fmla="*/ 6 w 39"/>
                    <a:gd name="T25" fmla="*/ 32 h 38"/>
                    <a:gd name="T26" fmla="*/ 8 w 39"/>
                    <a:gd name="T27" fmla="*/ 35 h 38"/>
                    <a:gd name="T28" fmla="*/ 12 w 39"/>
                    <a:gd name="T29" fmla="*/ 37 h 38"/>
                    <a:gd name="T30" fmla="*/ 15 w 39"/>
                    <a:gd name="T31" fmla="*/ 38 h 38"/>
                    <a:gd name="T32" fmla="*/ 19 w 39"/>
                    <a:gd name="T33" fmla="*/ 38 h 38"/>
                    <a:gd name="T34" fmla="*/ 23 w 39"/>
                    <a:gd name="T35" fmla="*/ 38 h 38"/>
                    <a:gd name="T36" fmla="*/ 27 w 39"/>
                    <a:gd name="T37" fmla="*/ 37 h 38"/>
                    <a:gd name="T38" fmla="*/ 30 w 39"/>
                    <a:gd name="T39" fmla="*/ 35 h 38"/>
                    <a:gd name="T40" fmla="*/ 33 w 39"/>
                    <a:gd name="T41" fmla="*/ 32 h 38"/>
                    <a:gd name="T42" fmla="*/ 35 w 39"/>
                    <a:gd name="T43" fmla="*/ 30 h 38"/>
                    <a:gd name="T44" fmla="*/ 37 w 39"/>
                    <a:gd name="T45" fmla="*/ 26 h 38"/>
                    <a:gd name="T46" fmla="*/ 39 w 39"/>
                    <a:gd name="T47" fmla="*/ 23 h 38"/>
                    <a:gd name="T48" fmla="*/ 39 w 39"/>
                    <a:gd name="T49" fmla="*/ 19 h 38"/>
                    <a:gd name="T50" fmla="*/ 39 w 39"/>
                    <a:gd name="T51" fmla="*/ 15 h 38"/>
                    <a:gd name="T52" fmla="*/ 37 w 39"/>
                    <a:gd name="T53" fmla="*/ 11 h 38"/>
                    <a:gd name="T54" fmla="*/ 35 w 39"/>
                    <a:gd name="T55" fmla="*/ 8 h 38"/>
                    <a:gd name="T56" fmla="*/ 33 w 39"/>
                    <a:gd name="T57" fmla="*/ 5 h 38"/>
                    <a:gd name="T58" fmla="*/ 30 w 39"/>
                    <a:gd name="T59" fmla="*/ 3 h 38"/>
                    <a:gd name="T60" fmla="*/ 27 w 39"/>
                    <a:gd name="T61" fmla="*/ 1 h 38"/>
                    <a:gd name="T62" fmla="*/ 23 w 39"/>
                    <a:gd name="T63" fmla="*/ 0 h 38"/>
                    <a:gd name="T64" fmla="*/ 19 w 39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38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8" y="3"/>
                      </a:lnTo>
                      <a:lnTo>
                        <a:pt x="6" y="5"/>
                      </a:lnTo>
                      <a:lnTo>
                        <a:pt x="4" y="8"/>
                      </a:lnTo>
                      <a:lnTo>
                        <a:pt x="1" y="11"/>
                      </a:lnTo>
                      <a:lnTo>
                        <a:pt x="0" y="15"/>
                      </a:lnTo>
                      <a:lnTo>
                        <a:pt x="0" y="19"/>
                      </a:lnTo>
                      <a:lnTo>
                        <a:pt x="0" y="23"/>
                      </a:lnTo>
                      <a:lnTo>
                        <a:pt x="1" y="26"/>
                      </a:lnTo>
                      <a:lnTo>
                        <a:pt x="4" y="30"/>
                      </a:lnTo>
                      <a:lnTo>
                        <a:pt x="6" y="32"/>
                      </a:lnTo>
                      <a:lnTo>
                        <a:pt x="8" y="35"/>
                      </a:lnTo>
                      <a:lnTo>
                        <a:pt x="12" y="37"/>
                      </a:lnTo>
                      <a:lnTo>
                        <a:pt x="15" y="38"/>
                      </a:lnTo>
                      <a:lnTo>
                        <a:pt x="19" y="38"/>
                      </a:lnTo>
                      <a:lnTo>
                        <a:pt x="23" y="38"/>
                      </a:lnTo>
                      <a:lnTo>
                        <a:pt x="27" y="37"/>
                      </a:lnTo>
                      <a:lnTo>
                        <a:pt x="30" y="35"/>
                      </a:lnTo>
                      <a:lnTo>
                        <a:pt x="33" y="32"/>
                      </a:lnTo>
                      <a:lnTo>
                        <a:pt x="35" y="30"/>
                      </a:lnTo>
                      <a:lnTo>
                        <a:pt x="37" y="26"/>
                      </a:lnTo>
                      <a:lnTo>
                        <a:pt x="39" y="23"/>
                      </a:lnTo>
                      <a:lnTo>
                        <a:pt x="39" y="19"/>
                      </a:lnTo>
                      <a:lnTo>
                        <a:pt x="39" y="15"/>
                      </a:lnTo>
                      <a:lnTo>
                        <a:pt x="37" y="11"/>
                      </a:lnTo>
                      <a:lnTo>
                        <a:pt x="35" y="8"/>
                      </a:lnTo>
                      <a:lnTo>
                        <a:pt x="33" y="5"/>
                      </a:lnTo>
                      <a:lnTo>
                        <a:pt x="30" y="3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7" name="Freeform 342"/>
                <p:cNvSpPr/>
                <p:nvPr/>
              </p:nvSpPr>
              <p:spPr bwMode="auto">
                <a:xfrm>
                  <a:off x="4365" y="3161"/>
                  <a:ext cx="39" cy="38"/>
                </a:xfrm>
                <a:custGeom>
                  <a:avLst/>
                  <a:gdLst>
                    <a:gd name="T0" fmla="*/ 19 w 39"/>
                    <a:gd name="T1" fmla="*/ 0 h 38"/>
                    <a:gd name="T2" fmla="*/ 15 w 39"/>
                    <a:gd name="T3" fmla="*/ 0 h 38"/>
                    <a:gd name="T4" fmla="*/ 12 w 39"/>
                    <a:gd name="T5" fmla="*/ 1 h 38"/>
                    <a:gd name="T6" fmla="*/ 8 w 39"/>
                    <a:gd name="T7" fmla="*/ 3 h 38"/>
                    <a:gd name="T8" fmla="*/ 6 w 39"/>
                    <a:gd name="T9" fmla="*/ 5 h 38"/>
                    <a:gd name="T10" fmla="*/ 4 w 39"/>
                    <a:gd name="T11" fmla="*/ 8 h 38"/>
                    <a:gd name="T12" fmla="*/ 1 w 39"/>
                    <a:gd name="T13" fmla="*/ 11 h 38"/>
                    <a:gd name="T14" fmla="*/ 0 w 39"/>
                    <a:gd name="T15" fmla="*/ 15 h 38"/>
                    <a:gd name="T16" fmla="*/ 0 w 39"/>
                    <a:gd name="T17" fmla="*/ 19 h 38"/>
                    <a:gd name="T18" fmla="*/ 0 w 39"/>
                    <a:gd name="T19" fmla="*/ 23 h 38"/>
                    <a:gd name="T20" fmla="*/ 1 w 39"/>
                    <a:gd name="T21" fmla="*/ 26 h 38"/>
                    <a:gd name="T22" fmla="*/ 4 w 39"/>
                    <a:gd name="T23" fmla="*/ 30 h 38"/>
                    <a:gd name="T24" fmla="*/ 6 w 39"/>
                    <a:gd name="T25" fmla="*/ 32 h 38"/>
                    <a:gd name="T26" fmla="*/ 8 w 39"/>
                    <a:gd name="T27" fmla="*/ 35 h 38"/>
                    <a:gd name="T28" fmla="*/ 12 w 39"/>
                    <a:gd name="T29" fmla="*/ 37 h 38"/>
                    <a:gd name="T30" fmla="*/ 15 w 39"/>
                    <a:gd name="T31" fmla="*/ 38 h 38"/>
                    <a:gd name="T32" fmla="*/ 19 w 39"/>
                    <a:gd name="T33" fmla="*/ 38 h 38"/>
                    <a:gd name="T34" fmla="*/ 23 w 39"/>
                    <a:gd name="T35" fmla="*/ 38 h 38"/>
                    <a:gd name="T36" fmla="*/ 27 w 39"/>
                    <a:gd name="T37" fmla="*/ 37 h 38"/>
                    <a:gd name="T38" fmla="*/ 30 w 39"/>
                    <a:gd name="T39" fmla="*/ 35 h 38"/>
                    <a:gd name="T40" fmla="*/ 33 w 39"/>
                    <a:gd name="T41" fmla="*/ 32 h 38"/>
                    <a:gd name="T42" fmla="*/ 35 w 39"/>
                    <a:gd name="T43" fmla="*/ 30 h 38"/>
                    <a:gd name="T44" fmla="*/ 37 w 39"/>
                    <a:gd name="T45" fmla="*/ 26 h 38"/>
                    <a:gd name="T46" fmla="*/ 39 w 39"/>
                    <a:gd name="T47" fmla="*/ 23 h 38"/>
                    <a:gd name="T48" fmla="*/ 39 w 39"/>
                    <a:gd name="T49" fmla="*/ 19 h 38"/>
                    <a:gd name="T50" fmla="*/ 39 w 39"/>
                    <a:gd name="T51" fmla="*/ 15 h 38"/>
                    <a:gd name="T52" fmla="*/ 37 w 39"/>
                    <a:gd name="T53" fmla="*/ 11 h 38"/>
                    <a:gd name="T54" fmla="*/ 35 w 39"/>
                    <a:gd name="T55" fmla="*/ 8 h 38"/>
                    <a:gd name="T56" fmla="*/ 33 w 39"/>
                    <a:gd name="T57" fmla="*/ 5 h 38"/>
                    <a:gd name="T58" fmla="*/ 30 w 39"/>
                    <a:gd name="T59" fmla="*/ 3 h 38"/>
                    <a:gd name="T60" fmla="*/ 27 w 39"/>
                    <a:gd name="T61" fmla="*/ 1 h 38"/>
                    <a:gd name="T62" fmla="*/ 23 w 39"/>
                    <a:gd name="T63" fmla="*/ 0 h 38"/>
                    <a:gd name="T64" fmla="*/ 19 w 39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38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8" y="3"/>
                      </a:lnTo>
                      <a:lnTo>
                        <a:pt x="6" y="5"/>
                      </a:lnTo>
                      <a:lnTo>
                        <a:pt x="4" y="8"/>
                      </a:lnTo>
                      <a:lnTo>
                        <a:pt x="1" y="11"/>
                      </a:lnTo>
                      <a:lnTo>
                        <a:pt x="0" y="15"/>
                      </a:lnTo>
                      <a:lnTo>
                        <a:pt x="0" y="19"/>
                      </a:lnTo>
                      <a:lnTo>
                        <a:pt x="0" y="23"/>
                      </a:lnTo>
                      <a:lnTo>
                        <a:pt x="1" y="26"/>
                      </a:lnTo>
                      <a:lnTo>
                        <a:pt x="4" y="30"/>
                      </a:lnTo>
                      <a:lnTo>
                        <a:pt x="6" y="32"/>
                      </a:lnTo>
                      <a:lnTo>
                        <a:pt x="8" y="35"/>
                      </a:lnTo>
                      <a:lnTo>
                        <a:pt x="12" y="37"/>
                      </a:lnTo>
                      <a:lnTo>
                        <a:pt x="15" y="38"/>
                      </a:lnTo>
                      <a:lnTo>
                        <a:pt x="19" y="38"/>
                      </a:lnTo>
                      <a:lnTo>
                        <a:pt x="23" y="38"/>
                      </a:lnTo>
                      <a:lnTo>
                        <a:pt x="27" y="37"/>
                      </a:lnTo>
                      <a:lnTo>
                        <a:pt x="30" y="35"/>
                      </a:lnTo>
                      <a:lnTo>
                        <a:pt x="33" y="32"/>
                      </a:lnTo>
                      <a:lnTo>
                        <a:pt x="35" y="30"/>
                      </a:lnTo>
                      <a:lnTo>
                        <a:pt x="37" y="26"/>
                      </a:lnTo>
                      <a:lnTo>
                        <a:pt x="39" y="23"/>
                      </a:lnTo>
                      <a:lnTo>
                        <a:pt x="39" y="19"/>
                      </a:lnTo>
                      <a:lnTo>
                        <a:pt x="39" y="15"/>
                      </a:lnTo>
                      <a:lnTo>
                        <a:pt x="37" y="11"/>
                      </a:lnTo>
                      <a:lnTo>
                        <a:pt x="35" y="8"/>
                      </a:lnTo>
                      <a:lnTo>
                        <a:pt x="33" y="5"/>
                      </a:lnTo>
                      <a:lnTo>
                        <a:pt x="30" y="3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8" name="Rectangle 343"/>
                <p:cNvSpPr>
                  <a:spLocks noChangeArrowheads="1"/>
                </p:cNvSpPr>
                <p:nvPr/>
              </p:nvSpPr>
              <p:spPr bwMode="auto">
                <a:xfrm>
                  <a:off x="4831" y="3805"/>
                  <a:ext cx="185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lang="en-US" altLang="zh-CN" sz="24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a</a:t>
                  </a:r>
                </a:p>
              </p:txBody>
            </p:sp>
            <p:sp>
              <p:nvSpPr>
                <p:cNvPr id="349" name="Rectangle 344"/>
                <p:cNvSpPr>
                  <a:spLocks noChangeArrowheads="1"/>
                </p:cNvSpPr>
                <p:nvPr/>
              </p:nvSpPr>
              <p:spPr bwMode="auto">
                <a:xfrm>
                  <a:off x="4358" y="3272"/>
                  <a:ext cx="197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lang="en-US" altLang="zh-CN" sz="24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b</a:t>
                  </a:r>
                </a:p>
              </p:txBody>
            </p:sp>
            <p:sp>
              <p:nvSpPr>
                <p:cNvPr id="350" name="Rectangle 345"/>
                <p:cNvSpPr>
                  <a:spLocks noChangeArrowheads="1"/>
                </p:cNvSpPr>
                <p:nvPr/>
              </p:nvSpPr>
              <p:spPr bwMode="auto">
                <a:xfrm>
                  <a:off x="3585" y="2560"/>
                  <a:ext cx="174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lang="en-US" altLang="zh-CN" sz="24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c</a:t>
                  </a:r>
                </a:p>
              </p:txBody>
            </p:sp>
            <p:sp>
              <p:nvSpPr>
                <p:cNvPr id="351" name="Rectangle 352"/>
                <p:cNvSpPr>
                  <a:spLocks noChangeArrowheads="1"/>
                </p:cNvSpPr>
                <p:nvPr/>
              </p:nvSpPr>
              <p:spPr bwMode="auto">
                <a:xfrm>
                  <a:off x="3655" y="3780"/>
                  <a:ext cx="108" cy="1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lang="en-US" altLang="zh-CN" sz="15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0</a:t>
                  </a:r>
                  <a:endParaRPr lang="en-US" altLang="zh-CN" sz="1500" b="1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89" name="Rectangle 385"/>
              <p:cNvSpPr>
                <a:spLocks noChangeArrowheads="1"/>
              </p:cNvSpPr>
              <p:nvPr/>
            </p:nvSpPr>
            <p:spPr bwMode="auto">
              <a:xfrm>
                <a:off x="7667625" y="6165850"/>
                <a:ext cx="217488" cy="2159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0" name="Text Box 386"/>
              <p:cNvSpPr txBox="1">
                <a:spLocks noChangeArrowheads="1"/>
              </p:cNvSpPr>
              <p:nvPr/>
            </p:nvSpPr>
            <p:spPr bwMode="auto">
              <a:xfrm>
                <a:off x="7541268" y="5877818"/>
                <a:ext cx="482600" cy="5191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lang="en-US" altLang="zh-CN" sz="24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400" b="1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191" name="Rectangle 387"/>
              <p:cNvSpPr>
                <a:spLocks noChangeArrowheads="1"/>
              </p:cNvSpPr>
              <p:nvPr/>
            </p:nvSpPr>
            <p:spPr bwMode="auto">
              <a:xfrm>
                <a:off x="5629276" y="4148137"/>
                <a:ext cx="235350" cy="3198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2" name="Text Box 388"/>
              <p:cNvSpPr txBox="1">
                <a:spLocks noChangeArrowheads="1"/>
              </p:cNvSpPr>
              <p:nvPr/>
            </p:nvSpPr>
            <p:spPr bwMode="auto">
              <a:xfrm>
                <a:off x="5557045" y="3912395"/>
                <a:ext cx="482600" cy="5191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lang="en-US" altLang="zh-CN" sz="24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400" b="1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193" name="Rectangle 389"/>
              <p:cNvSpPr>
                <a:spLocks noChangeArrowheads="1"/>
              </p:cNvSpPr>
              <p:nvPr/>
            </p:nvSpPr>
            <p:spPr bwMode="auto">
              <a:xfrm>
                <a:off x="6877050" y="5274313"/>
                <a:ext cx="234292" cy="2914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" name="Text Box 390"/>
              <p:cNvSpPr txBox="1">
                <a:spLocks noChangeArrowheads="1"/>
              </p:cNvSpPr>
              <p:nvPr/>
            </p:nvSpPr>
            <p:spPr bwMode="auto">
              <a:xfrm>
                <a:off x="6767895" y="5075433"/>
                <a:ext cx="482600" cy="5191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lang="en-US" altLang="zh-CN" sz="24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400" b="1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</a:p>
            </p:txBody>
          </p:sp>
        </p:grpSp>
        <p:sp>
          <p:nvSpPr>
            <p:cNvPr id="185" name="Rectangle 168"/>
            <p:cNvSpPr>
              <a:spLocks noChangeArrowheads="1"/>
            </p:cNvSpPr>
            <p:nvPr/>
          </p:nvSpPr>
          <p:spPr bwMode="auto">
            <a:xfrm>
              <a:off x="6377879" y="4670716"/>
              <a:ext cx="309380" cy="3847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lang="en-US" altLang="zh-CN" sz="2500" b="1" dirty="0">
                  <a:solidFill>
                    <a:srgbClr val="FF0000"/>
                  </a:solidFill>
                  <a:latin typeface="Symbol" panose="05050102010706020507" pitchFamily="18" charset="2"/>
                  <a:ea typeface="微软雅黑" panose="020B0503020204020204" pitchFamily="34" charset="-122"/>
                  <a:cs typeface="Times New Roman" panose="02020603050405020304" pitchFamily="18" charset="0"/>
                </a:rPr>
                <a:t>a</a:t>
              </a:r>
              <a:r>
                <a:rPr lang="en-US" altLang="zh-CN" sz="2500" b="1" baseline="-25000" dirty="0">
                  <a:solidFill>
                    <a:srgbClr val="FF0000"/>
                  </a:solidFill>
                  <a:latin typeface="Symbol" panose="05050102010706020507" pitchFamily="18" charset="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86" name="Rectangle 168"/>
            <p:cNvSpPr>
              <a:spLocks noChangeArrowheads="1"/>
            </p:cNvSpPr>
            <p:nvPr/>
          </p:nvSpPr>
          <p:spPr bwMode="auto">
            <a:xfrm>
              <a:off x="6874334" y="4967731"/>
              <a:ext cx="309380" cy="3847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lang="en-US" altLang="zh-CN" sz="2500" b="1" dirty="0">
                  <a:solidFill>
                    <a:srgbClr val="FF0000"/>
                  </a:solidFill>
                  <a:latin typeface="Symbol" panose="05050102010706020507" pitchFamily="18" charset="2"/>
                  <a:ea typeface="微软雅黑" panose="020B0503020204020204" pitchFamily="34" charset="-122"/>
                  <a:cs typeface="Times New Roman" panose="02020603050405020304" pitchFamily="18" charset="0"/>
                </a:rPr>
                <a:t>a</a:t>
              </a:r>
              <a:r>
                <a:rPr lang="en-US" altLang="zh-CN" sz="2500" b="1" baseline="-25000" dirty="0">
                  <a:solidFill>
                    <a:srgbClr val="FF0000"/>
                  </a:solidFill>
                  <a:latin typeface="Symbol" panose="05050102010706020507" pitchFamily="18" charset="2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87" name="Rectangle 168"/>
            <p:cNvSpPr>
              <a:spLocks noChangeArrowheads="1"/>
            </p:cNvSpPr>
            <p:nvPr/>
          </p:nvSpPr>
          <p:spPr bwMode="auto">
            <a:xfrm>
              <a:off x="7440904" y="5801064"/>
              <a:ext cx="309563" cy="38417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lang="en-US" altLang="zh-CN" sz="2500" b="1" dirty="0">
                  <a:solidFill>
                    <a:srgbClr val="FF0000"/>
                  </a:solidFill>
                  <a:latin typeface="Symbol" panose="05050102010706020507" pitchFamily="18" charset="2"/>
                  <a:ea typeface="微软雅黑" panose="020B0503020204020204" pitchFamily="34" charset="-122"/>
                  <a:cs typeface="Times New Roman" panose="02020603050405020304" pitchFamily="18" charset="0"/>
                </a:rPr>
                <a:t>a</a:t>
              </a:r>
              <a:r>
                <a:rPr lang="en-US" altLang="zh-CN" sz="2500" b="1" baseline="-25000" dirty="0">
                  <a:solidFill>
                    <a:srgbClr val="FF0000"/>
                  </a:solidFill>
                  <a:latin typeface="Symbol" panose="05050102010706020507" pitchFamily="18" charset="2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</a:p>
          </p:txBody>
        </p:sp>
      </p:grpSp>
      <p:sp>
        <p:nvSpPr>
          <p:cNvPr id="352" name="标注: 线形 351"/>
          <p:cNvSpPr/>
          <p:nvPr/>
        </p:nvSpPr>
        <p:spPr>
          <a:xfrm>
            <a:off x="4665518" y="5148695"/>
            <a:ext cx="1646959" cy="612648"/>
          </a:xfrm>
          <a:prstGeom prst="borderCallout1">
            <a:avLst>
              <a:gd name="adj1" fmla="val -4147"/>
              <a:gd name="adj2" fmla="val 1326"/>
              <a:gd name="adj3" fmla="val -141061"/>
              <a:gd name="adj4" fmla="val -3239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第几负几</a:t>
            </a:r>
          </a:p>
        </p:txBody>
      </p:sp>
      <p:sp>
        <p:nvSpPr>
          <p:cNvPr id="353" name="标注: 线形 352"/>
          <p:cNvSpPr/>
          <p:nvPr/>
        </p:nvSpPr>
        <p:spPr>
          <a:xfrm>
            <a:off x="10385713" y="5148695"/>
            <a:ext cx="1646959" cy="612648"/>
          </a:xfrm>
          <a:prstGeom prst="borderCallout1">
            <a:avLst>
              <a:gd name="adj1" fmla="val -4147"/>
              <a:gd name="adj2" fmla="val 1326"/>
              <a:gd name="adj3" fmla="val -165417"/>
              <a:gd name="adj4" fmla="val -4381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第几缺几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6BD86B6-6E30-197C-8ED7-F7661325F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52" grpId="0" animBg="1"/>
      <p:bldP spid="35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34630" y="338731"/>
                <a:ext cx="11625305" cy="1430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ct val="115000"/>
                  </a:lnSpc>
                  <a:spcAft>
                    <a:spcPts val="800"/>
                  </a:spcAft>
                  <a:buNone/>
                  <a:defRPr sz="3200" b="1" kern="100">
                    <a:latin typeface="等线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dirty="0"/>
                  <a:t>6.</a:t>
                </a:r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掌握原胞体积的计算方法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altLang="zh-CN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zh-CN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CN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zh-CN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zh-CN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CN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zh-CN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CN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zh-CN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zh-CN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zh-CN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CN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zh-CN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zh-CN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630" y="338731"/>
                <a:ext cx="11625305" cy="1430135"/>
              </a:xfrm>
              <a:prstGeom prst="rect">
                <a:avLst/>
              </a:prstGeom>
              <a:blipFill rotWithShape="1">
                <a:blip r:embed="rId2"/>
                <a:stretch>
                  <a:fillRect l="-5" t="-19" r="3" b="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组合 10"/>
          <p:cNvGrpSpPr/>
          <p:nvPr/>
        </p:nvGrpSpPr>
        <p:grpSpPr>
          <a:xfrm>
            <a:off x="8886809" y="2367430"/>
            <a:ext cx="2598524" cy="2277610"/>
            <a:chOff x="8319116" y="2068222"/>
            <a:chExt cx="2598524" cy="2277610"/>
          </a:xfrm>
        </p:grpSpPr>
        <p:grpSp>
          <p:nvGrpSpPr>
            <p:cNvPr id="10" name="组合 9"/>
            <p:cNvGrpSpPr/>
            <p:nvPr/>
          </p:nvGrpSpPr>
          <p:grpSpPr>
            <a:xfrm>
              <a:off x="8460981" y="2240900"/>
              <a:ext cx="2456659" cy="2104932"/>
              <a:chOff x="8460981" y="2240900"/>
              <a:chExt cx="2456659" cy="2104932"/>
            </a:xfrm>
          </p:grpSpPr>
          <p:sp>
            <p:nvSpPr>
              <p:cNvPr id="4" name="椭圆 3"/>
              <p:cNvSpPr>
                <a:spLocks noChangeAspect="1"/>
              </p:cNvSpPr>
              <p:nvPr/>
            </p:nvSpPr>
            <p:spPr>
              <a:xfrm>
                <a:off x="8460981" y="2329832"/>
                <a:ext cx="2016000" cy="2016000"/>
              </a:xfrm>
              <a:prstGeom prst="ellipse">
                <a:avLst/>
              </a:prstGeom>
              <a:noFill/>
              <a:ln w="69850"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弧形 8"/>
              <p:cNvSpPr/>
              <p:nvPr/>
            </p:nvSpPr>
            <p:spPr>
              <a:xfrm>
                <a:off x="8966490" y="2240900"/>
                <a:ext cx="1951150" cy="2016000"/>
              </a:xfrm>
              <a:prstGeom prst="arc">
                <a:avLst>
                  <a:gd name="adj1" fmla="val 18023485"/>
                  <a:gd name="adj2" fmla="val 0"/>
                </a:avLst>
              </a:prstGeom>
              <a:ln w="635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/>
                <p:cNvSpPr txBox="1"/>
                <p:nvPr/>
              </p:nvSpPr>
              <p:spPr>
                <a:xfrm>
                  <a:off x="9172767" y="2068222"/>
                  <a:ext cx="563661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5" name="文本框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2767" y="2068222"/>
                  <a:ext cx="563661" cy="523220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/>
                <p:cNvSpPr txBox="1"/>
                <p:nvPr/>
              </p:nvSpPr>
              <p:spPr>
                <a:xfrm>
                  <a:off x="9997014" y="3697400"/>
                  <a:ext cx="563661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6" name="文本框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7014" y="3697400"/>
                  <a:ext cx="563661" cy="523220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8319116" y="3613687"/>
                  <a:ext cx="563661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9116" y="3613687"/>
                  <a:ext cx="563661" cy="523220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文本框 11"/>
          <p:cNvSpPr txBox="1"/>
          <p:nvPr/>
        </p:nvSpPr>
        <p:spPr>
          <a:xfrm>
            <a:off x="9584653" y="485546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旋环性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30193" y="2200272"/>
            <a:ext cx="824151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7.</a:t>
            </a:r>
            <a:r>
              <a:rPr lang="zh-CN" altLang="en-US" sz="32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掌握晶向、晶面的标记方法，</a:t>
            </a:r>
            <a:endParaRPr lang="en-US" altLang="zh-CN" sz="32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32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r>
              <a:rPr lang="zh-CN" altLang="en-US" sz="3200" b="1" kern="1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了解晶面指数与密勒指数的联系与区别</a:t>
            </a:r>
            <a:r>
              <a:rPr lang="zh-CN" altLang="en-US" sz="32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endParaRPr lang="en-US" altLang="zh-CN" sz="32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32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r>
              <a:rPr lang="zh-CN" altLang="en-US" sz="32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会根据图写指数，也要会根据指数画图。</a:t>
            </a:r>
            <a:endParaRPr lang="en-US" altLang="zh-CN" sz="32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32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r>
              <a:rPr lang="zh-CN" altLang="en-US" sz="3200" b="1" kern="1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知道等效晶向和等效晶面</a:t>
            </a:r>
            <a:r>
              <a:rPr lang="zh-CN" altLang="en-US" sz="32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1017431" y="4707228"/>
                <a:ext cx="7654278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C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晶向指数用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dPr>
                      <m:e/>
                    </m:d>
                  </m:oMath>
                </a14:m>
                <a:r>
                  <a:rPr lang="en-US" altLang="zh-CN" sz="2800" dirty="0">
                    <a:solidFill>
                      <a:srgbClr val="C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,</a:t>
                </a:r>
                <a:r>
                  <a:rPr lang="zh-CN" altLang="en-US" sz="2800" b="1" dirty="0">
                    <a:solidFill>
                      <a:srgbClr val="C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等效晶向用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dPr>
                      <m:e/>
                    </m:d>
                  </m:oMath>
                </a14:m>
                <a:endParaRPr lang="en-US" altLang="zh-CN" sz="2800" b="1" dirty="0">
                  <a:solidFill>
                    <a:srgbClr val="C00000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r>
                  <a:rPr lang="zh-CN" altLang="en-US" sz="2800" b="1" dirty="0">
                    <a:solidFill>
                      <a:srgbClr val="C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晶面指数包括密勒指数用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dPr>
                      <m:e/>
                    </m:d>
                  </m:oMath>
                </a14:m>
                <a:r>
                  <a:rPr lang="zh-CN" altLang="en-US" sz="2800" dirty="0">
                    <a:solidFill>
                      <a:srgbClr val="C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，</a:t>
                </a:r>
                <a:r>
                  <a:rPr lang="zh-CN" altLang="en-US" sz="2800" b="1" dirty="0">
                    <a:solidFill>
                      <a:srgbClr val="C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等效晶面用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dPr>
                      <m:e/>
                    </m:d>
                  </m:oMath>
                </a14:m>
                <a:endParaRPr lang="en-US" altLang="zh-CN" sz="2800" b="1" dirty="0">
                  <a:solidFill>
                    <a:srgbClr val="C00000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r>
                  <a:rPr lang="zh-CN" altLang="en-US" sz="2800" b="1" dirty="0">
                    <a:solidFill>
                      <a:srgbClr val="C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数字间不加标点，负号置上</a:t>
                </a: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431" y="4707228"/>
                <a:ext cx="7654278" cy="1384995"/>
              </a:xfrm>
              <a:prstGeom prst="rect">
                <a:avLst/>
              </a:prstGeom>
              <a:blipFill>
                <a:blip r:embed="rId6"/>
                <a:stretch>
                  <a:fillRect l="-1672" t="-5286" b="-114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728894-FC53-0B30-43C6-1BE197D7A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30850" y="507484"/>
            <a:ext cx="9684750" cy="470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just">
              <a:lnSpc>
                <a:spcPct val="11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讨论：同一晶列在不同坐标系中的晶列指数可能不同。以</a:t>
            </a:r>
            <a:r>
              <a:rPr lang="en-US" altLang="zh-CN" sz="2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fcc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为例。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399210" y="1315519"/>
            <a:ext cx="2979758" cy="2678095"/>
            <a:chOff x="5918663" y="3933056"/>
            <a:chExt cx="2979758" cy="2678095"/>
          </a:xfrm>
        </p:grpSpPr>
        <p:grpSp>
          <p:nvGrpSpPr>
            <p:cNvPr id="4" name="组合 3"/>
            <p:cNvGrpSpPr/>
            <p:nvPr/>
          </p:nvGrpSpPr>
          <p:grpSpPr>
            <a:xfrm>
              <a:off x="5918663" y="3933056"/>
              <a:ext cx="2979758" cy="2678095"/>
              <a:chOff x="5557045" y="3500438"/>
              <a:chExt cx="3191668" cy="2998787"/>
            </a:xfrm>
          </p:grpSpPr>
          <p:grpSp>
            <p:nvGrpSpPr>
              <p:cNvPr id="8" name="Group 177"/>
              <p:cNvGrpSpPr>
                <a:grpSpLocks noChangeAspect="1"/>
              </p:cNvGrpSpPr>
              <p:nvPr/>
            </p:nvGrpSpPr>
            <p:grpSpPr bwMode="auto">
              <a:xfrm>
                <a:off x="5580063" y="3500438"/>
                <a:ext cx="3168650" cy="2998787"/>
                <a:chOff x="3515" y="2205"/>
                <a:chExt cx="1996" cy="1889"/>
              </a:xfrm>
            </p:grpSpPr>
            <p:sp>
              <p:nvSpPr>
                <p:cNvPr id="15" name="AutoShape 178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515" y="2205"/>
                  <a:ext cx="1996" cy="18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" name="Line 179"/>
                <p:cNvSpPr>
                  <a:spLocks noChangeShapeType="1"/>
                </p:cNvSpPr>
                <p:nvPr/>
              </p:nvSpPr>
              <p:spPr bwMode="auto">
                <a:xfrm flipV="1">
                  <a:off x="4381" y="2426"/>
                  <a:ext cx="244" cy="746"/>
                </a:xfrm>
                <a:prstGeom prst="line">
                  <a:avLst/>
                </a:prstGeom>
                <a:noFill/>
                <a:ln w="14288">
                  <a:solidFill>
                    <a:srgbClr val="00CC99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17" name="Freeform 180"/>
                <p:cNvSpPr>
                  <a:spLocks noEditPoints="1"/>
                </p:cNvSpPr>
                <p:nvPr/>
              </p:nvSpPr>
              <p:spPr bwMode="auto">
                <a:xfrm>
                  <a:off x="4032" y="2828"/>
                  <a:ext cx="830" cy="186"/>
                </a:xfrm>
                <a:custGeom>
                  <a:avLst/>
                  <a:gdLst>
                    <a:gd name="T0" fmla="*/ 38 w 830"/>
                    <a:gd name="T1" fmla="*/ 168 h 186"/>
                    <a:gd name="T2" fmla="*/ 2 w 830"/>
                    <a:gd name="T3" fmla="*/ 186 h 186"/>
                    <a:gd name="T4" fmla="*/ 66 w 830"/>
                    <a:gd name="T5" fmla="*/ 162 h 186"/>
                    <a:gd name="T6" fmla="*/ 107 w 830"/>
                    <a:gd name="T7" fmla="*/ 164 h 186"/>
                    <a:gd name="T8" fmla="*/ 66 w 830"/>
                    <a:gd name="T9" fmla="*/ 162 h 186"/>
                    <a:gd name="T10" fmla="*/ 171 w 830"/>
                    <a:gd name="T11" fmla="*/ 140 h 186"/>
                    <a:gd name="T12" fmla="*/ 135 w 830"/>
                    <a:gd name="T13" fmla="*/ 158 h 186"/>
                    <a:gd name="T14" fmla="*/ 199 w 830"/>
                    <a:gd name="T15" fmla="*/ 134 h 186"/>
                    <a:gd name="T16" fmla="*/ 240 w 830"/>
                    <a:gd name="T17" fmla="*/ 136 h 186"/>
                    <a:gd name="T18" fmla="*/ 199 w 830"/>
                    <a:gd name="T19" fmla="*/ 134 h 186"/>
                    <a:gd name="T20" fmla="*/ 304 w 830"/>
                    <a:gd name="T21" fmla="*/ 112 h 186"/>
                    <a:gd name="T22" fmla="*/ 268 w 830"/>
                    <a:gd name="T23" fmla="*/ 130 h 186"/>
                    <a:gd name="T24" fmla="*/ 332 w 830"/>
                    <a:gd name="T25" fmla="*/ 106 h 186"/>
                    <a:gd name="T26" fmla="*/ 373 w 830"/>
                    <a:gd name="T27" fmla="*/ 108 h 186"/>
                    <a:gd name="T28" fmla="*/ 332 w 830"/>
                    <a:gd name="T29" fmla="*/ 106 h 186"/>
                    <a:gd name="T30" fmla="*/ 437 w 830"/>
                    <a:gd name="T31" fmla="*/ 84 h 186"/>
                    <a:gd name="T32" fmla="*/ 401 w 830"/>
                    <a:gd name="T33" fmla="*/ 102 h 186"/>
                    <a:gd name="T34" fmla="*/ 466 w 830"/>
                    <a:gd name="T35" fmla="*/ 77 h 186"/>
                    <a:gd name="T36" fmla="*/ 505 w 830"/>
                    <a:gd name="T37" fmla="*/ 80 h 186"/>
                    <a:gd name="T38" fmla="*/ 466 w 830"/>
                    <a:gd name="T39" fmla="*/ 77 h 186"/>
                    <a:gd name="T40" fmla="*/ 570 w 830"/>
                    <a:gd name="T41" fmla="*/ 55 h 186"/>
                    <a:gd name="T42" fmla="*/ 533 w 830"/>
                    <a:gd name="T43" fmla="*/ 73 h 186"/>
                    <a:gd name="T44" fmla="*/ 599 w 830"/>
                    <a:gd name="T45" fmla="*/ 49 h 186"/>
                    <a:gd name="T46" fmla="*/ 638 w 830"/>
                    <a:gd name="T47" fmla="*/ 51 h 186"/>
                    <a:gd name="T48" fmla="*/ 599 w 830"/>
                    <a:gd name="T49" fmla="*/ 49 h 186"/>
                    <a:gd name="T50" fmla="*/ 702 w 830"/>
                    <a:gd name="T51" fmla="*/ 27 h 186"/>
                    <a:gd name="T52" fmla="*/ 667 w 830"/>
                    <a:gd name="T53" fmla="*/ 45 h 186"/>
                    <a:gd name="T54" fmla="*/ 731 w 830"/>
                    <a:gd name="T55" fmla="*/ 21 h 186"/>
                    <a:gd name="T56" fmla="*/ 771 w 830"/>
                    <a:gd name="T57" fmla="*/ 23 h 186"/>
                    <a:gd name="T58" fmla="*/ 731 w 830"/>
                    <a:gd name="T59" fmla="*/ 21 h 186"/>
                    <a:gd name="T60" fmla="*/ 828 w 830"/>
                    <a:gd name="T61" fmla="*/ 0 h 186"/>
                    <a:gd name="T62" fmla="*/ 800 w 830"/>
                    <a:gd name="T63" fmla="*/ 17 h 18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0" t="0" r="r" b="b"/>
                  <a:pathLst>
                    <a:path w="830" h="186">
                      <a:moveTo>
                        <a:pt x="0" y="176"/>
                      </a:moveTo>
                      <a:lnTo>
                        <a:pt x="38" y="168"/>
                      </a:lnTo>
                      <a:lnTo>
                        <a:pt x="41" y="178"/>
                      </a:lnTo>
                      <a:lnTo>
                        <a:pt x="2" y="186"/>
                      </a:lnTo>
                      <a:lnTo>
                        <a:pt x="0" y="176"/>
                      </a:lnTo>
                      <a:close/>
                      <a:moveTo>
                        <a:pt x="66" y="162"/>
                      </a:moveTo>
                      <a:lnTo>
                        <a:pt x="105" y="154"/>
                      </a:lnTo>
                      <a:lnTo>
                        <a:pt x="107" y="164"/>
                      </a:lnTo>
                      <a:lnTo>
                        <a:pt x="69" y="172"/>
                      </a:lnTo>
                      <a:lnTo>
                        <a:pt x="66" y="162"/>
                      </a:lnTo>
                      <a:close/>
                      <a:moveTo>
                        <a:pt x="133" y="148"/>
                      </a:moveTo>
                      <a:lnTo>
                        <a:pt x="171" y="140"/>
                      </a:lnTo>
                      <a:lnTo>
                        <a:pt x="174" y="150"/>
                      </a:lnTo>
                      <a:lnTo>
                        <a:pt x="135" y="158"/>
                      </a:lnTo>
                      <a:lnTo>
                        <a:pt x="133" y="148"/>
                      </a:lnTo>
                      <a:close/>
                      <a:moveTo>
                        <a:pt x="199" y="134"/>
                      </a:moveTo>
                      <a:lnTo>
                        <a:pt x="238" y="126"/>
                      </a:lnTo>
                      <a:lnTo>
                        <a:pt x="240" y="136"/>
                      </a:lnTo>
                      <a:lnTo>
                        <a:pt x="202" y="144"/>
                      </a:lnTo>
                      <a:lnTo>
                        <a:pt x="199" y="134"/>
                      </a:lnTo>
                      <a:close/>
                      <a:moveTo>
                        <a:pt x="266" y="120"/>
                      </a:moveTo>
                      <a:lnTo>
                        <a:pt x="304" y="112"/>
                      </a:lnTo>
                      <a:lnTo>
                        <a:pt x="306" y="122"/>
                      </a:lnTo>
                      <a:lnTo>
                        <a:pt x="268" y="130"/>
                      </a:lnTo>
                      <a:lnTo>
                        <a:pt x="266" y="120"/>
                      </a:lnTo>
                      <a:close/>
                      <a:moveTo>
                        <a:pt x="332" y="106"/>
                      </a:moveTo>
                      <a:lnTo>
                        <a:pt x="370" y="98"/>
                      </a:lnTo>
                      <a:lnTo>
                        <a:pt x="373" y="108"/>
                      </a:lnTo>
                      <a:lnTo>
                        <a:pt x="334" y="116"/>
                      </a:lnTo>
                      <a:lnTo>
                        <a:pt x="332" y="106"/>
                      </a:lnTo>
                      <a:close/>
                      <a:moveTo>
                        <a:pt x="399" y="91"/>
                      </a:moveTo>
                      <a:lnTo>
                        <a:pt x="437" y="84"/>
                      </a:lnTo>
                      <a:lnTo>
                        <a:pt x="439" y="94"/>
                      </a:lnTo>
                      <a:lnTo>
                        <a:pt x="401" y="102"/>
                      </a:lnTo>
                      <a:lnTo>
                        <a:pt x="399" y="91"/>
                      </a:lnTo>
                      <a:close/>
                      <a:moveTo>
                        <a:pt x="466" y="77"/>
                      </a:moveTo>
                      <a:lnTo>
                        <a:pt x="503" y="69"/>
                      </a:lnTo>
                      <a:lnTo>
                        <a:pt x="505" y="80"/>
                      </a:lnTo>
                      <a:lnTo>
                        <a:pt x="467" y="88"/>
                      </a:lnTo>
                      <a:lnTo>
                        <a:pt x="466" y="77"/>
                      </a:lnTo>
                      <a:close/>
                      <a:moveTo>
                        <a:pt x="532" y="63"/>
                      </a:moveTo>
                      <a:lnTo>
                        <a:pt x="570" y="55"/>
                      </a:lnTo>
                      <a:lnTo>
                        <a:pt x="572" y="65"/>
                      </a:lnTo>
                      <a:lnTo>
                        <a:pt x="533" y="73"/>
                      </a:lnTo>
                      <a:lnTo>
                        <a:pt x="532" y="63"/>
                      </a:lnTo>
                      <a:close/>
                      <a:moveTo>
                        <a:pt x="599" y="49"/>
                      </a:moveTo>
                      <a:lnTo>
                        <a:pt x="636" y="41"/>
                      </a:lnTo>
                      <a:lnTo>
                        <a:pt x="638" y="51"/>
                      </a:lnTo>
                      <a:lnTo>
                        <a:pt x="600" y="59"/>
                      </a:lnTo>
                      <a:lnTo>
                        <a:pt x="599" y="49"/>
                      </a:lnTo>
                      <a:close/>
                      <a:moveTo>
                        <a:pt x="665" y="35"/>
                      </a:moveTo>
                      <a:lnTo>
                        <a:pt x="702" y="27"/>
                      </a:lnTo>
                      <a:lnTo>
                        <a:pt x="705" y="37"/>
                      </a:lnTo>
                      <a:lnTo>
                        <a:pt x="667" y="45"/>
                      </a:lnTo>
                      <a:lnTo>
                        <a:pt x="665" y="35"/>
                      </a:lnTo>
                      <a:close/>
                      <a:moveTo>
                        <a:pt x="731" y="21"/>
                      </a:moveTo>
                      <a:lnTo>
                        <a:pt x="769" y="13"/>
                      </a:lnTo>
                      <a:lnTo>
                        <a:pt x="771" y="23"/>
                      </a:lnTo>
                      <a:lnTo>
                        <a:pt x="734" y="31"/>
                      </a:lnTo>
                      <a:lnTo>
                        <a:pt x="731" y="21"/>
                      </a:lnTo>
                      <a:close/>
                      <a:moveTo>
                        <a:pt x="798" y="7"/>
                      </a:moveTo>
                      <a:lnTo>
                        <a:pt x="828" y="0"/>
                      </a:lnTo>
                      <a:lnTo>
                        <a:pt x="830" y="10"/>
                      </a:lnTo>
                      <a:lnTo>
                        <a:pt x="800" y="17"/>
                      </a:lnTo>
                      <a:lnTo>
                        <a:pt x="798" y="7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 w="1588">
                  <a:solidFill>
                    <a:srgbClr val="00CC99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" name="Line 181"/>
                <p:cNvSpPr>
                  <a:spLocks noChangeShapeType="1"/>
                </p:cNvSpPr>
                <p:nvPr/>
              </p:nvSpPr>
              <p:spPr bwMode="auto">
                <a:xfrm flipV="1">
                  <a:off x="4633" y="2239"/>
                  <a:ext cx="823" cy="175"/>
                </a:xfrm>
                <a:prstGeom prst="line">
                  <a:avLst/>
                </a:prstGeom>
                <a:noFill/>
                <a:ln w="14288">
                  <a:solidFill>
                    <a:srgbClr val="00CC99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19" name="Line 182"/>
                <p:cNvSpPr>
                  <a:spLocks noChangeShapeType="1"/>
                </p:cNvSpPr>
                <p:nvPr/>
              </p:nvSpPr>
              <p:spPr bwMode="auto">
                <a:xfrm flipV="1">
                  <a:off x="4614" y="2995"/>
                  <a:ext cx="604" cy="583"/>
                </a:xfrm>
                <a:prstGeom prst="line">
                  <a:avLst/>
                </a:prstGeom>
                <a:noFill/>
                <a:ln w="14288">
                  <a:solidFill>
                    <a:srgbClr val="00CC99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20" name="Freeform 183"/>
                <p:cNvSpPr>
                  <a:spLocks noEditPoints="1"/>
                </p:cNvSpPr>
                <p:nvPr/>
              </p:nvSpPr>
              <p:spPr bwMode="auto">
                <a:xfrm>
                  <a:off x="3772" y="3008"/>
                  <a:ext cx="246" cy="773"/>
                </a:xfrm>
                <a:custGeom>
                  <a:avLst/>
                  <a:gdLst>
                    <a:gd name="T0" fmla="*/ 0 w 246"/>
                    <a:gd name="T1" fmla="*/ 767 h 773"/>
                    <a:gd name="T2" fmla="*/ 222 w 246"/>
                    <a:gd name="T3" fmla="*/ 44 h 773"/>
                    <a:gd name="T4" fmla="*/ 240 w 246"/>
                    <a:gd name="T5" fmla="*/ 49 h 773"/>
                    <a:gd name="T6" fmla="*/ 19 w 246"/>
                    <a:gd name="T7" fmla="*/ 773 h 773"/>
                    <a:gd name="T8" fmla="*/ 0 w 246"/>
                    <a:gd name="T9" fmla="*/ 767 h 773"/>
                    <a:gd name="T10" fmla="*/ 209 w 246"/>
                    <a:gd name="T11" fmla="*/ 50 h 773"/>
                    <a:gd name="T12" fmla="*/ 245 w 246"/>
                    <a:gd name="T13" fmla="*/ 0 h 773"/>
                    <a:gd name="T14" fmla="*/ 246 w 246"/>
                    <a:gd name="T15" fmla="*/ 62 h 773"/>
                    <a:gd name="T16" fmla="*/ 209 w 246"/>
                    <a:gd name="T17" fmla="*/ 50 h 7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46" h="773">
                      <a:moveTo>
                        <a:pt x="0" y="767"/>
                      </a:moveTo>
                      <a:lnTo>
                        <a:pt x="222" y="44"/>
                      </a:lnTo>
                      <a:lnTo>
                        <a:pt x="240" y="49"/>
                      </a:lnTo>
                      <a:lnTo>
                        <a:pt x="19" y="773"/>
                      </a:lnTo>
                      <a:lnTo>
                        <a:pt x="0" y="767"/>
                      </a:lnTo>
                      <a:close/>
                      <a:moveTo>
                        <a:pt x="209" y="50"/>
                      </a:moveTo>
                      <a:lnTo>
                        <a:pt x="245" y="0"/>
                      </a:lnTo>
                      <a:lnTo>
                        <a:pt x="246" y="62"/>
                      </a:lnTo>
                      <a:lnTo>
                        <a:pt x="209" y="5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1588">
                  <a:solidFill>
                    <a:srgbClr val="FF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" name="Freeform 184"/>
                <p:cNvSpPr>
                  <a:spLocks noEditPoints="1"/>
                </p:cNvSpPr>
                <p:nvPr/>
              </p:nvSpPr>
              <p:spPr bwMode="auto">
                <a:xfrm>
                  <a:off x="3789" y="3178"/>
                  <a:ext cx="595" cy="615"/>
                </a:xfrm>
                <a:custGeom>
                  <a:avLst/>
                  <a:gdLst>
                    <a:gd name="T0" fmla="*/ 0 w 595"/>
                    <a:gd name="T1" fmla="*/ 603 h 615"/>
                    <a:gd name="T2" fmla="*/ 554 w 595"/>
                    <a:gd name="T3" fmla="*/ 29 h 615"/>
                    <a:gd name="T4" fmla="*/ 568 w 595"/>
                    <a:gd name="T5" fmla="*/ 42 h 615"/>
                    <a:gd name="T6" fmla="*/ 14 w 595"/>
                    <a:gd name="T7" fmla="*/ 615 h 615"/>
                    <a:gd name="T8" fmla="*/ 0 w 595"/>
                    <a:gd name="T9" fmla="*/ 603 h 615"/>
                    <a:gd name="T10" fmla="*/ 540 w 595"/>
                    <a:gd name="T11" fmla="*/ 29 h 615"/>
                    <a:gd name="T12" fmla="*/ 595 w 595"/>
                    <a:gd name="T13" fmla="*/ 0 h 615"/>
                    <a:gd name="T14" fmla="*/ 568 w 595"/>
                    <a:gd name="T15" fmla="*/ 56 h 615"/>
                    <a:gd name="T16" fmla="*/ 540 w 595"/>
                    <a:gd name="T17" fmla="*/ 29 h 6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595" h="615">
                      <a:moveTo>
                        <a:pt x="0" y="603"/>
                      </a:moveTo>
                      <a:lnTo>
                        <a:pt x="554" y="29"/>
                      </a:lnTo>
                      <a:lnTo>
                        <a:pt x="568" y="42"/>
                      </a:lnTo>
                      <a:lnTo>
                        <a:pt x="14" y="615"/>
                      </a:lnTo>
                      <a:lnTo>
                        <a:pt x="0" y="603"/>
                      </a:lnTo>
                      <a:close/>
                      <a:moveTo>
                        <a:pt x="540" y="29"/>
                      </a:moveTo>
                      <a:lnTo>
                        <a:pt x="595" y="0"/>
                      </a:lnTo>
                      <a:lnTo>
                        <a:pt x="568" y="56"/>
                      </a:lnTo>
                      <a:lnTo>
                        <a:pt x="540" y="2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1588">
                  <a:solidFill>
                    <a:srgbClr val="FF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" name="Freeform 185"/>
                <p:cNvSpPr>
                  <a:spLocks noEditPoints="1"/>
                </p:cNvSpPr>
                <p:nvPr/>
              </p:nvSpPr>
              <p:spPr bwMode="auto">
                <a:xfrm>
                  <a:off x="3791" y="3574"/>
                  <a:ext cx="816" cy="217"/>
                </a:xfrm>
                <a:custGeom>
                  <a:avLst/>
                  <a:gdLst>
                    <a:gd name="T0" fmla="*/ 0 w 816"/>
                    <a:gd name="T1" fmla="*/ 198 h 217"/>
                    <a:gd name="T2" fmla="*/ 766 w 816"/>
                    <a:gd name="T3" fmla="*/ 7 h 217"/>
                    <a:gd name="T4" fmla="*/ 771 w 816"/>
                    <a:gd name="T5" fmla="*/ 26 h 217"/>
                    <a:gd name="T6" fmla="*/ 5 w 816"/>
                    <a:gd name="T7" fmla="*/ 217 h 217"/>
                    <a:gd name="T8" fmla="*/ 0 w 816"/>
                    <a:gd name="T9" fmla="*/ 198 h 217"/>
                    <a:gd name="T10" fmla="*/ 755 w 816"/>
                    <a:gd name="T11" fmla="*/ 0 h 217"/>
                    <a:gd name="T12" fmla="*/ 816 w 816"/>
                    <a:gd name="T13" fmla="*/ 5 h 217"/>
                    <a:gd name="T14" fmla="*/ 764 w 816"/>
                    <a:gd name="T15" fmla="*/ 38 h 217"/>
                    <a:gd name="T16" fmla="*/ 755 w 816"/>
                    <a:gd name="T17" fmla="*/ 0 h 21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816" h="217">
                      <a:moveTo>
                        <a:pt x="0" y="198"/>
                      </a:moveTo>
                      <a:lnTo>
                        <a:pt x="766" y="7"/>
                      </a:lnTo>
                      <a:lnTo>
                        <a:pt x="771" y="26"/>
                      </a:lnTo>
                      <a:lnTo>
                        <a:pt x="5" y="217"/>
                      </a:lnTo>
                      <a:lnTo>
                        <a:pt x="0" y="198"/>
                      </a:lnTo>
                      <a:close/>
                      <a:moveTo>
                        <a:pt x="755" y="0"/>
                      </a:moveTo>
                      <a:lnTo>
                        <a:pt x="816" y="5"/>
                      </a:lnTo>
                      <a:lnTo>
                        <a:pt x="764" y="38"/>
                      </a:lnTo>
                      <a:lnTo>
                        <a:pt x="755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1588">
                  <a:solidFill>
                    <a:srgbClr val="FF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" name="Line 186"/>
                <p:cNvSpPr>
                  <a:spLocks noChangeShapeType="1"/>
                </p:cNvSpPr>
                <p:nvPr/>
              </p:nvSpPr>
              <p:spPr bwMode="auto">
                <a:xfrm flipV="1">
                  <a:off x="5218" y="2238"/>
                  <a:ext cx="246" cy="761"/>
                </a:xfrm>
                <a:prstGeom prst="line">
                  <a:avLst/>
                </a:prstGeom>
                <a:noFill/>
                <a:ln w="14288">
                  <a:solidFill>
                    <a:srgbClr val="00CC99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24" name="Line 187"/>
                <p:cNvSpPr>
                  <a:spLocks noChangeShapeType="1"/>
                </p:cNvSpPr>
                <p:nvPr/>
              </p:nvSpPr>
              <p:spPr bwMode="auto">
                <a:xfrm flipV="1">
                  <a:off x="4392" y="2995"/>
                  <a:ext cx="816" cy="188"/>
                </a:xfrm>
                <a:prstGeom prst="line">
                  <a:avLst/>
                </a:prstGeom>
                <a:noFill/>
                <a:ln w="14288">
                  <a:solidFill>
                    <a:srgbClr val="00CC99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25" name="Freeform 188"/>
                <p:cNvSpPr>
                  <a:spLocks noEditPoints="1"/>
                </p:cNvSpPr>
                <p:nvPr/>
              </p:nvSpPr>
              <p:spPr bwMode="auto">
                <a:xfrm>
                  <a:off x="4884" y="2236"/>
                  <a:ext cx="592" cy="594"/>
                </a:xfrm>
                <a:custGeom>
                  <a:avLst/>
                  <a:gdLst>
                    <a:gd name="T0" fmla="*/ 27 w 592"/>
                    <a:gd name="T1" fmla="*/ 559 h 594"/>
                    <a:gd name="T2" fmla="*/ 7 w 592"/>
                    <a:gd name="T3" fmla="*/ 594 h 594"/>
                    <a:gd name="T4" fmla="*/ 48 w 592"/>
                    <a:gd name="T5" fmla="*/ 538 h 594"/>
                    <a:gd name="T6" fmla="*/ 82 w 592"/>
                    <a:gd name="T7" fmla="*/ 518 h 594"/>
                    <a:gd name="T8" fmla="*/ 48 w 592"/>
                    <a:gd name="T9" fmla="*/ 538 h 594"/>
                    <a:gd name="T10" fmla="*/ 124 w 592"/>
                    <a:gd name="T11" fmla="*/ 463 h 594"/>
                    <a:gd name="T12" fmla="*/ 103 w 592"/>
                    <a:gd name="T13" fmla="*/ 497 h 594"/>
                    <a:gd name="T14" fmla="*/ 144 w 592"/>
                    <a:gd name="T15" fmla="*/ 442 h 594"/>
                    <a:gd name="T16" fmla="*/ 179 w 592"/>
                    <a:gd name="T17" fmla="*/ 421 h 594"/>
                    <a:gd name="T18" fmla="*/ 144 w 592"/>
                    <a:gd name="T19" fmla="*/ 442 h 594"/>
                    <a:gd name="T20" fmla="*/ 219 w 592"/>
                    <a:gd name="T21" fmla="*/ 366 h 594"/>
                    <a:gd name="T22" fmla="*/ 200 w 592"/>
                    <a:gd name="T23" fmla="*/ 401 h 594"/>
                    <a:gd name="T24" fmla="*/ 240 w 592"/>
                    <a:gd name="T25" fmla="*/ 345 h 594"/>
                    <a:gd name="T26" fmla="*/ 274 w 592"/>
                    <a:gd name="T27" fmla="*/ 326 h 594"/>
                    <a:gd name="T28" fmla="*/ 240 w 592"/>
                    <a:gd name="T29" fmla="*/ 345 h 594"/>
                    <a:gd name="T30" fmla="*/ 316 w 592"/>
                    <a:gd name="T31" fmla="*/ 271 h 594"/>
                    <a:gd name="T32" fmla="*/ 295 w 592"/>
                    <a:gd name="T33" fmla="*/ 305 h 594"/>
                    <a:gd name="T34" fmla="*/ 336 w 592"/>
                    <a:gd name="T35" fmla="*/ 250 h 594"/>
                    <a:gd name="T36" fmla="*/ 371 w 592"/>
                    <a:gd name="T37" fmla="*/ 229 h 594"/>
                    <a:gd name="T38" fmla="*/ 336 w 592"/>
                    <a:gd name="T39" fmla="*/ 250 h 594"/>
                    <a:gd name="T40" fmla="*/ 412 w 592"/>
                    <a:gd name="T41" fmla="*/ 174 h 594"/>
                    <a:gd name="T42" fmla="*/ 392 w 592"/>
                    <a:gd name="T43" fmla="*/ 209 h 594"/>
                    <a:gd name="T44" fmla="*/ 433 w 592"/>
                    <a:gd name="T45" fmla="*/ 153 h 594"/>
                    <a:gd name="T46" fmla="*/ 466 w 592"/>
                    <a:gd name="T47" fmla="*/ 133 h 594"/>
                    <a:gd name="T48" fmla="*/ 433 w 592"/>
                    <a:gd name="T49" fmla="*/ 153 h 594"/>
                    <a:gd name="T50" fmla="*/ 508 w 592"/>
                    <a:gd name="T51" fmla="*/ 79 h 594"/>
                    <a:gd name="T52" fmla="*/ 487 w 592"/>
                    <a:gd name="T53" fmla="*/ 112 h 594"/>
                    <a:gd name="T54" fmla="*/ 528 w 592"/>
                    <a:gd name="T55" fmla="*/ 58 h 594"/>
                    <a:gd name="T56" fmla="*/ 563 w 592"/>
                    <a:gd name="T57" fmla="*/ 37 h 594"/>
                    <a:gd name="T58" fmla="*/ 528 w 592"/>
                    <a:gd name="T59" fmla="*/ 58 h 594"/>
                    <a:gd name="T60" fmla="*/ 585 w 592"/>
                    <a:gd name="T61" fmla="*/ 0 h 594"/>
                    <a:gd name="T62" fmla="*/ 584 w 592"/>
                    <a:gd name="T63" fmla="*/ 17 h 594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0" t="0" r="r" b="b"/>
                  <a:pathLst>
                    <a:path w="592" h="594">
                      <a:moveTo>
                        <a:pt x="0" y="587"/>
                      </a:moveTo>
                      <a:lnTo>
                        <a:pt x="27" y="559"/>
                      </a:lnTo>
                      <a:lnTo>
                        <a:pt x="34" y="566"/>
                      </a:lnTo>
                      <a:lnTo>
                        <a:pt x="7" y="594"/>
                      </a:lnTo>
                      <a:lnTo>
                        <a:pt x="0" y="587"/>
                      </a:lnTo>
                      <a:close/>
                      <a:moveTo>
                        <a:pt x="48" y="538"/>
                      </a:moveTo>
                      <a:lnTo>
                        <a:pt x="76" y="511"/>
                      </a:lnTo>
                      <a:lnTo>
                        <a:pt x="82" y="518"/>
                      </a:lnTo>
                      <a:lnTo>
                        <a:pt x="55" y="545"/>
                      </a:lnTo>
                      <a:lnTo>
                        <a:pt x="48" y="538"/>
                      </a:lnTo>
                      <a:close/>
                      <a:moveTo>
                        <a:pt x="96" y="490"/>
                      </a:moveTo>
                      <a:lnTo>
                        <a:pt x="124" y="463"/>
                      </a:lnTo>
                      <a:lnTo>
                        <a:pt x="131" y="469"/>
                      </a:lnTo>
                      <a:lnTo>
                        <a:pt x="103" y="497"/>
                      </a:lnTo>
                      <a:lnTo>
                        <a:pt x="96" y="490"/>
                      </a:lnTo>
                      <a:close/>
                      <a:moveTo>
                        <a:pt x="144" y="442"/>
                      </a:moveTo>
                      <a:lnTo>
                        <a:pt x="172" y="414"/>
                      </a:lnTo>
                      <a:lnTo>
                        <a:pt x="179" y="421"/>
                      </a:lnTo>
                      <a:lnTo>
                        <a:pt x="151" y="449"/>
                      </a:lnTo>
                      <a:lnTo>
                        <a:pt x="144" y="442"/>
                      </a:lnTo>
                      <a:close/>
                      <a:moveTo>
                        <a:pt x="193" y="394"/>
                      </a:moveTo>
                      <a:lnTo>
                        <a:pt x="219" y="366"/>
                      </a:lnTo>
                      <a:lnTo>
                        <a:pt x="226" y="373"/>
                      </a:lnTo>
                      <a:lnTo>
                        <a:pt x="200" y="401"/>
                      </a:lnTo>
                      <a:lnTo>
                        <a:pt x="193" y="394"/>
                      </a:lnTo>
                      <a:close/>
                      <a:moveTo>
                        <a:pt x="240" y="345"/>
                      </a:moveTo>
                      <a:lnTo>
                        <a:pt x="268" y="319"/>
                      </a:lnTo>
                      <a:lnTo>
                        <a:pt x="274" y="326"/>
                      </a:lnTo>
                      <a:lnTo>
                        <a:pt x="247" y="352"/>
                      </a:lnTo>
                      <a:lnTo>
                        <a:pt x="240" y="345"/>
                      </a:lnTo>
                      <a:close/>
                      <a:moveTo>
                        <a:pt x="288" y="298"/>
                      </a:moveTo>
                      <a:lnTo>
                        <a:pt x="316" y="271"/>
                      </a:lnTo>
                      <a:lnTo>
                        <a:pt x="323" y="277"/>
                      </a:lnTo>
                      <a:lnTo>
                        <a:pt x="295" y="305"/>
                      </a:lnTo>
                      <a:lnTo>
                        <a:pt x="288" y="298"/>
                      </a:lnTo>
                      <a:close/>
                      <a:moveTo>
                        <a:pt x="336" y="250"/>
                      </a:moveTo>
                      <a:lnTo>
                        <a:pt x="364" y="222"/>
                      </a:lnTo>
                      <a:lnTo>
                        <a:pt x="371" y="229"/>
                      </a:lnTo>
                      <a:lnTo>
                        <a:pt x="343" y="257"/>
                      </a:lnTo>
                      <a:lnTo>
                        <a:pt x="336" y="250"/>
                      </a:lnTo>
                      <a:close/>
                      <a:moveTo>
                        <a:pt x="385" y="202"/>
                      </a:moveTo>
                      <a:lnTo>
                        <a:pt x="412" y="174"/>
                      </a:lnTo>
                      <a:lnTo>
                        <a:pt x="419" y="181"/>
                      </a:lnTo>
                      <a:lnTo>
                        <a:pt x="392" y="209"/>
                      </a:lnTo>
                      <a:lnTo>
                        <a:pt x="385" y="202"/>
                      </a:lnTo>
                      <a:close/>
                      <a:moveTo>
                        <a:pt x="433" y="153"/>
                      </a:moveTo>
                      <a:lnTo>
                        <a:pt x="460" y="126"/>
                      </a:lnTo>
                      <a:lnTo>
                        <a:pt x="466" y="133"/>
                      </a:lnTo>
                      <a:lnTo>
                        <a:pt x="440" y="160"/>
                      </a:lnTo>
                      <a:lnTo>
                        <a:pt x="433" y="153"/>
                      </a:lnTo>
                      <a:close/>
                      <a:moveTo>
                        <a:pt x="480" y="105"/>
                      </a:moveTo>
                      <a:lnTo>
                        <a:pt x="508" y="79"/>
                      </a:lnTo>
                      <a:lnTo>
                        <a:pt x="515" y="84"/>
                      </a:lnTo>
                      <a:lnTo>
                        <a:pt x="487" y="112"/>
                      </a:lnTo>
                      <a:lnTo>
                        <a:pt x="480" y="105"/>
                      </a:lnTo>
                      <a:close/>
                      <a:moveTo>
                        <a:pt x="528" y="58"/>
                      </a:moveTo>
                      <a:lnTo>
                        <a:pt x="556" y="30"/>
                      </a:lnTo>
                      <a:lnTo>
                        <a:pt x="563" y="37"/>
                      </a:lnTo>
                      <a:lnTo>
                        <a:pt x="535" y="65"/>
                      </a:lnTo>
                      <a:lnTo>
                        <a:pt x="528" y="58"/>
                      </a:lnTo>
                      <a:close/>
                      <a:moveTo>
                        <a:pt x="577" y="10"/>
                      </a:moveTo>
                      <a:lnTo>
                        <a:pt x="585" y="0"/>
                      </a:lnTo>
                      <a:lnTo>
                        <a:pt x="592" y="7"/>
                      </a:lnTo>
                      <a:lnTo>
                        <a:pt x="584" y="17"/>
                      </a:lnTo>
                      <a:lnTo>
                        <a:pt x="577" y="10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 w="1588">
                  <a:solidFill>
                    <a:srgbClr val="00CC99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" name="Freeform 189"/>
                <p:cNvSpPr>
                  <a:spLocks noEditPoints="1"/>
                </p:cNvSpPr>
                <p:nvPr/>
              </p:nvSpPr>
              <p:spPr bwMode="auto">
                <a:xfrm>
                  <a:off x="4608" y="2845"/>
                  <a:ext cx="278" cy="742"/>
                </a:xfrm>
                <a:custGeom>
                  <a:avLst/>
                  <a:gdLst>
                    <a:gd name="T0" fmla="*/ 0 w 278"/>
                    <a:gd name="T1" fmla="*/ 739 h 742"/>
                    <a:gd name="T2" fmla="*/ 13 w 278"/>
                    <a:gd name="T3" fmla="*/ 702 h 742"/>
                    <a:gd name="T4" fmla="*/ 23 w 278"/>
                    <a:gd name="T5" fmla="*/ 706 h 742"/>
                    <a:gd name="T6" fmla="*/ 10 w 278"/>
                    <a:gd name="T7" fmla="*/ 742 h 742"/>
                    <a:gd name="T8" fmla="*/ 0 w 278"/>
                    <a:gd name="T9" fmla="*/ 739 h 742"/>
                    <a:gd name="T10" fmla="*/ 24 w 278"/>
                    <a:gd name="T11" fmla="*/ 674 h 742"/>
                    <a:gd name="T12" fmla="*/ 37 w 278"/>
                    <a:gd name="T13" fmla="*/ 638 h 742"/>
                    <a:gd name="T14" fmla="*/ 46 w 278"/>
                    <a:gd name="T15" fmla="*/ 642 h 742"/>
                    <a:gd name="T16" fmla="*/ 33 w 278"/>
                    <a:gd name="T17" fmla="*/ 678 h 742"/>
                    <a:gd name="T18" fmla="*/ 24 w 278"/>
                    <a:gd name="T19" fmla="*/ 674 h 742"/>
                    <a:gd name="T20" fmla="*/ 47 w 278"/>
                    <a:gd name="T21" fmla="*/ 612 h 742"/>
                    <a:gd name="T22" fmla="*/ 60 w 278"/>
                    <a:gd name="T23" fmla="*/ 574 h 742"/>
                    <a:gd name="T24" fmla="*/ 69 w 278"/>
                    <a:gd name="T25" fmla="*/ 578 h 742"/>
                    <a:gd name="T26" fmla="*/ 55 w 278"/>
                    <a:gd name="T27" fmla="*/ 614 h 742"/>
                    <a:gd name="T28" fmla="*/ 47 w 278"/>
                    <a:gd name="T29" fmla="*/ 612 h 742"/>
                    <a:gd name="T30" fmla="*/ 70 w 278"/>
                    <a:gd name="T31" fmla="*/ 547 h 742"/>
                    <a:gd name="T32" fmla="*/ 83 w 278"/>
                    <a:gd name="T33" fmla="*/ 510 h 742"/>
                    <a:gd name="T34" fmla="*/ 92 w 278"/>
                    <a:gd name="T35" fmla="*/ 514 h 742"/>
                    <a:gd name="T36" fmla="*/ 79 w 278"/>
                    <a:gd name="T37" fmla="*/ 551 h 742"/>
                    <a:gd name="T38" fmla="*/ 70 w 278"/>
                    <a:gd name="T39" fmla="*/ 547 h 742"/>
                    <a:gd name="T40" fmla="*/ 94 w 278"/>
                    <a:gd name="T41" fmla="*/ 483 h 742"/>
                    <a:gd name="T42" fmla="*/ 106 w 278"/>
                    <a:gd name="T43" fmla="*/ 447 h 742"/>
                    <a:gd name="T44" fmla="*/ 116 w 278"/>
                    <a:gd name="T45" fmla="*/ 451 h 742"/>
                    <a:gd name="T46" fmla="*/ 102 w 278"/>
                    <a:gd name="T47" fmla="*/ 487 h 742"/>
                    <a:gd name="T48" fmla="*/ 94 w 278"/>
                    <a:gd name="T49" fmla="*/ 483 h 742"/>
                    <a:gd name="T50" fmla="*/ 116 w 278"/>
                    <a:gd name="T51" fmla="*/ 419 h 742"/>
                    <a:gd name="T52" fmla="*/ 130 w 278"/>
                    <a:gd name="T53" fmla="*/ 383 h 742"/>
                    <a:gd name="T54" fmla="*/ 139 w 278"/>
                    <a:gd name="T55" fmla="*/ 387 h 742"/>
                    <a:gd name="T56" fmla="*/ 125 w 278"/>
                    <a:gd name="T57" fmla="*/ 423 h 742"/>
                    <a:gd name="T58" fmla="*/ 116 w 278"/>
                    <a:gd name="T59" fmla="*/ 419 h 742"/>
                    <a:gd name="T60" fmla="*/ 139 w 278"/>
                    <a:gd name="T61" fmla="*/ 355 h 742"/>
                    <a:gd name="T62" fmla="*/ 153 w 278"/>
                    <a:gd name="T63" fmla="*/ 319 h 742"/>
                    <a:gd name="T64" fmla="*/ 162 w 278"/>
                    <a:gd name="T65" fmla="*/ 323 h 742"/>
                    <a:gd name="T66" fmla="*/ 148 w 278"/>
                    <a:gd name="T67" fmla="*/ 359 h 742"/>
                    <a:gd name="T68" fmla="*/ 139 w 278"/>
                    <a:gd name="T69" fmla="*/ 355 h 742"/>
                    <a:gd name="T70" fmla="*/ 162 w 278"/>
                    <a:gd name="T71" fmla="*/ 292 h 742"/>
                    <a:gd name="T72" fmla="*/ 176 w 278"/>
                    <a:gd name="T73" fmla="*/ 255 h 742"/>
                    <a:gd name="T74" fmla="*/ 186 w 278"/>
                    <a:gd name="T75" fmla="*/ 258 h 742"/>
                    <a:gd name="T76" fmla="*/ 172 w 278"/>
                    <a:gd name="T77" fmla="*/ 295 h 742"/>
                    <a:gd name="T78" fmla="*/ 162 w 278"/>
                    <a:gd name="T79" fmla="*/ 292 h 742"/>
                    <a:gd name="T80" fmla="*/ 186 w 278"/>
                    <a:gd name="T81" fmla="*/ 228 h 742"/>
                    <a:gd name="T82" fmla="*/ 200 w 278"/>
                    <a:gd name="T83" fmla="*/ 191 h 742"/>
                    <a:gd name="T84" fmla="*/ 209 w 278"/>
                    <a:gd name="T85" fmla="*/ 194 h 742"/>
                    <a:gd name="T86" fmla="*/ 195 w 278"/>
                    <a:gd name="T87" fmla="*/ 232 h 742"/>
                    <a:gd name="T88" fmla="*/ 186 w 278"/>
                    <a:gd name="T89" fmla="*/ 228 h 742"/>
                    <a:gd name="T90" fmla="*/ 209 w 278"/>
                    <a:gd name="T91" fmla="*/ 164 h 742"/>
                    <a:gd name="T92" fmla="*/ 223 w 278"/>
                    <a:gd name="T93" fmla="*/ 128 h 742"/>
                    <a:gd name="T94" fmla="*/ 232 w 278"/>
                    <a:gd name="T95" fmla="*/ 130 h 742"/>
                    <a:gd name="T96" fmla="*/ 218 w 278"/>
                    <a:gd name="T97" fmla="*/ 168 h 742"/>
                    <a:gd name="T98" fmla="*/ 209 w 278"/>
                    <a:gd name="T99" fmla="*/ 164 h 742"/>
                    <a:gd name="T100" fmla="*/ 232 w 278"/>
                    <a:gd name="T101" fmla="*/ 100 h 742"/>
                    <a:gd name="T102" fmla="*/ 246 w 278"/>
                    <a:gd name="T103" fmla="*/ 64 h 742"/>
                    <a:gd name="T104" fmla="*/ 254 w 278"/>
                    <a:gd name="T105" fmla="*/ 67 h 742"/>
                    <a:gd name="T106" fmla="*/ 242 w 278"/>
                    <a:gd name="T107" fmla="*/ 103 h 742"/>
                    <a:gd name="T108" fmla="*/ 232 w 278"/>
                    <a:gd name="T109" fmla="*/ 100 h 742"/>
                    <a:gd name="T110" fmla="*/ 256 w 278"/>
                    <a:gd name="T111" fmla="*/ 36 h 742"/>
                    <a:gd name="T112" fmla="*/ 269 w 278"/>
                    <a:gd name="T113" fmla="*/ 0 h 742"/>
                    <a:gd name="T114" fmla="*/ 278 w 278"/>
                    <a:gd name="T115" fmla="*/ 3 h 742"/>
                    <a:gd name="T116" fmla="*/ 265 w 278"/>
                    <a:gd name="T117" fmla="*/ 39 h 742"/>
                    <a:gd name="T118" fmla="*/ 256 w 278"/>
                    <a:gd name="T119" fmla="*/ 36 h 742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0" t="0" r="r" b="b"/>
                  <a:pathLst>
                    <a:path w="278" h="742">
                      <a:moveTo>
                        <a:pt x="0" y="739"/>
                      </a:moveTo>
                      <a:lnTo>
                        <a:pt x="13" y="702"/>
                      </a:lnTo>
                      <a:lnTo>
                        <a:pt x="23" y="706"/>
                      </a:lnTo>
                      <a:lnTo>
                        <a:pt x="10" y="742"/>
                      </a:lnTo>
                      <a:lnTo>
                        <a:pt x="0" y="739"/>
                      </a:lnTo>
                      <a:close/>
                      <a:moveTo>
                        <a:pt x="24" y="674"/>
                      </a:moveTo>
                      <a:lnTo>
                        <a:pt x="37" y="638"/>
                      </a:lnTo>
                      <a:lnTo>
                        <a:pt x="46" y="642"/>
                      </a:lnTo>
                      <a:lnTo>
                        <a:pt x="33" y="678"/>
                      </a:lnTo>
                      <a:lnTo>
                        <a:pt x="24" y="674"/>
                      </a:lnTo>
                      <a:close/>
                      <a:moveTo>
                        <a:pt x="47" y="612"/>
                      </a:moveTo>
                      <a:lnTo>
                        <a:pt x="60" y="574"/>
                      </a:lnTo>
                      <a:lnTo>
                        <a:pt x="69" y="578"/>
                      </a:lnTo>
                      <a:lnTo>
                        <a:pt x="55" y="614"/>
                      </a:lnTo>
                      <a:lnTo>
                        <a:pt x="47" y="612"/>
                      </a:lnTo>
                      <a:close/>
                      <a:moveTo>
                        <a:pt x="70" y="547"/>
                      </a:moveTo>
                      <a:lnTo>
                        <a:pt x="83" y="510"/>
                      </a:lnTo>
                      <a:lnTo>
                        <a:pt x="92" y="514"/>
                      </a:lnTo>
                      <a:lnTo>
                        <a:pt x="79" y="551"/>
                      </a:lnTo>
                      <a:lnTo>
                        <a:pt x="70" y="547"/>
                      </a:lnTo>
                      <a:close/>
                      <a:moveTo>
                        <a:pt x="94" y="483"/>
                      </a:moveTo>
                      <a:lnTo>
                        <a:pt x="106" y="447"/>
                      </a:lnTo>
                      <a:lnTo>
                        <a:pt x="116" y="451"/>
                      </a:lnTo>
                      <a:lnTo>
                        <a:pt x="102" y="487"/>
                      </a:lnTo>
                      <a:lnTo>
                        <a:pt x="94" y="483"/>
                      </a:lnTo>
                      <a:close/>
                      <a:moveTo>
                        <a:pt x="116" y="419"/>
                      </a:moveTo>
                      <a:lnTo>
                        <a:pt x="130" y="383"/>
                      </a:lnTo>
                      <a:lnTo>
                        <a:pt x="139" y="387"/>
                      </a:lnTo>
                      <a:lnTo>
                        <a:pt x="125" y="423"/>
                      </a:lnTo>
                      <a:lnTo>
                        <a:pt x="116" y="419"/>
                      </a:lnTo>
                      <a:close/>
                      <a:moveTo>
                        <a:pt x="139" y="355"/>
                      </a:moveTo>
                      <a:lnTo>
                        <a:pt x="153" y="319"/>
                      </a:lnTo>
                      <a:lnTo>
                        <a:pt x="162" y="323"/>
                      </a:lnTo>
                      <a:lnTo>
                        <a:pt x="148" y="359"/>
                      </a:lnTo>
                      <a:lnTo>
                        <a:pt x="139" y="355"/>
                      </a:lnTo>
                      <a:close/>
                      <a:moveTo>
                        <a:pt x="162" y="292"/>
                      </a:moveTo>
                      <a:lnTo>
                        <a:pt x="176" y="255"/>
                      </a:lnTo>
                      <a:lnTo>
                        <a:pt x="186" y="258"/>
                      </a:lnTo>
                      <a:lnTo>
                        <a:pt x="172" y="295"/>
                      </a:lnTo>
                      <a:lnTo>
                        <a:pt x="162" y="292"/>
                      </a:lnTo>
                      <a:close/>
                      <a:moveTo>
                        <a:pt x="186" y="228"/>
                      </a:moveTo>
                      <a:lnTo>
                        <a:pt x="200" y="191"/>
                      </a:lnTo>
                      <a:lnTo>
                        <a:pt x="209" y="194"/>
                      </a:lnTo>
                      <a:lnTo>
                        <a:pt x="195" y="232"/>
                      </a:lnTo>
                      <a:lnTo>
                        <a:pt x="186" y="228"/>
                      </a:lnTo>
                      <a:close/>
                      <a:moveTo>
                        <a:pt x="209" y="164"/>
                      </a:moveTo>
                      <a:lnTo>
                        <a:pt x="223" y="128"/>
                      </a:lnTo>
                      <a:lnTo>
                        <a:pt x="232" y="130"/>
                      </a:lnTo>
                      <a:lnTo>
                        <a:pt x="218" y="168"/>
                      </a:lnTo>
                      <a:lnTo>
                        <a:pt x="209" y="164"/>
                      </a:lnTo>
                      <a:close/>
                      <a:moveTo>
                        <a:pt x="232" y="100"/>
                      </a:moveTo>
                      <a:lnTo>
                        <a:pt x="246" y="64"/>
                      </a:lnTo>
                      <a:lnTo>
                        <a:pt x="254" y="67"/>
                      </a:lnTo>
                      <a:lnTo>
                        <a:pt x="242" y="103"/>
                      </a:lnTo>
                      <a:lnTo>
                        <a:pt x="232" y="100"/>
                      </a:lnTo>
                      <a:close/>
                      <a:moveTo>
                        <a:pt x="256" y="36"/>
                      </a:moveTo>
                      <a:lnTo>
                        <a:pt x="269" y="0"/>
                      </a:lnTo>
                      <a:lnTo>
                        <a:pt x="278" y="3"/>
                      </a:lnTo>
                      <a:lnTo>
                        <a:pt x="265" y="39"/>
                      </a:lnTo>
                      <a:lnTo>
                        <a:pt x="256" y="36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 w="1588">
                  <a:solidFill>
                    <a:srgbClr val="00CC99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" name="Line 190"/>
                <p:cNvSpPr>
                  <a:spLocks noChangeShapeType="1"/>
                </p:cNvSpPr>
                <p:nvPr/>
              </p:nvSpPr>
              <p:spPr bwMode="auto">
                <a:xfrm flipV="1">
                  <a:off x="4027" y="2436"/>
                  <a:ext cx="575" cy="556"/>
                </a:xfrm>
                <a:prstGeom prst="line">
                  <a:avLst/>
                </a:prstGeom>
                <a:noFill/>
                <a:ln w="14288">
                  <a:solidFill>
                    <a:srgbClr val="00CC99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28" name="Freeform 191"/>
                <p:cNvSpPr/>
                <p:nvPr/>
              </p:nvSpPr>
              <p:spPr bwMode="auto">
                <a:xfrm>
                  <a:off x="3994" y="2989"/>
                  <a:ext cx="38" cy="40"/>
                </a:xfrm>
                <a:custGeom>
                  <a:avLst/>
                  <a:gdLst>
                    <a:gd name="T0" fmla="*/ 19 w 38"/>
                    <a:gd name="T1" fmla="*/ 0 h 40"/>
                    <a:gd name="T2" fmla="*/ 15 w 38"/>
                    <a:gd name="T3" fmla="*/ 0 h 40"/>
                    <a:gd name="T4" fmla="*/ 11 w 38"/>
                    <a:gd name="T5" fmla="*/ 1 h 40"/>
                    <a:gd name="T6" fmla="*/ 8 w 38"/>
                    <a:gd name="T7" fmla="*/ 4 h 40"/>
                    <a:gd name="T8" fmla="*/ 5 w 38"/>
                    <a:gd name="T9" fmla="*/ 6 h 40"/>
                    <a:gd name="T10" fmla="*/ 3 w 38"/>
                    <a:gd name="T11" fmla="*/ 10 h 40"/>
                    <a:gd name="T12" fmla="*/ 1 w 38"/>
                    <a:gd name="T13" fmla="*/ 13 h 40"/>
                    <a:gd name="T14" fmla="*/ 0 w 38"/>
                    <a:gd name="T15" fmla="*/ 17 h 40"/>
                    <a:gd name="T16" fmla="*/ 0 w 38"/>
                    <a:gd name="T17" fmla="*/ 20 h 40"/>
                    <a:gd name="T18" fmla="*/ 0 w 38"/>
                    <a:gd name="T19" fmla="*/ 25 h 40"/>
                    <a:gd name="T20" fmla="*/ 1 w 38"/>
                    <a:gd name="T21" fmla="*/ 28 h 40"/>
                    <a:gd name="T22" fmla="*/ 3 w 38"/>
                    <a:gd name="T23" fmla="*/ 32 h 40"/>
                    <a:gd name="T24" fmla="*/ 5 w 38"/>
                    <a:gd name="T25" fmla="*/ 34 h 40"/>
                    <a:gd name="T26" fmla="*/ 8 w 38"/>
                    <a:gd name="T27" fmla="*/ 36 h 40"/>
                    <a:gd name="T28" fmla="*/ 11 w 38"/>
                    <a:gd name="T29" fmla="*/ 39 h 40"/>
                    <a:gd name="T30" fmla="*/ 15 w 38"/>
                    <a:gd name="T31" fmla="*/ 40 h 40"/>
                    <a:gd name="T32" fmla="*/ 19 w 38"/>
                    <a:gd name="T33" fmla="*/ 40 h 40"/>
                    <a:gd name="T34" fmla="*/ 23 w 38"/>
                    <a:gd name="T35" fmla="*/ 40 h 40"/>
                    <a:gd name="T36" fmla="*/ 26 w 38"/>
                    <a:gd name="T37" fmla="*/ 39 h 40"/>
                    <a:gd name="T38" fmla="*/ 30 w 38"/>
                    <a:gd name="T39" fmla="*/ 36 h 40"/>
                    <a:gd name="T40" fmla="*/ 32 w 38"/>
                    <a:gd name="T41" fmla="*/ 34 h 40"/>
                    <a:gd name="T42" fmla="*/ 36 w 38"/>
                    <a:gd name="T43" fmla="*/ 32 h 40"/>
                    <a:gd name="T44" fmla="*/ 37 w 38"/>
                    <a:gd name="T45" fmla="*/ 28 h 40"/>
                    <a:gd name="T46" fmla="*/ 38 w 38"/>
                    <a:gd name="T47" fmla="*/ 25 h 40"/>
                    <a:gd name="T48" fmla="*/ 38 w 38"/>
                    <a:gd name="T49" fmla="*/ 20 h 40"/>
                    <a:gd name="T50" fmla="*/ 38 w 38"/>
                    <a:gd name="T51" fmla="*/ 17 h 40"/>
                    <a:gd name="T52" fmla="*/ 37 w 38"/>
                    <a:gd name="T53" fmla="*/ 13 h 40"/>
                    <a:gd name="T54" fmla="*/ 36 w 38"/>
                    <a:gd name="T55" fmla="*/ 10 h 40"/>
                    <a:gd name="T56" fmla="*/ 32 w 38"/>
                    <a:gd name="T57" fmla="*/ 6 h 40"/>
                    <a:gd name="T58" fmla="*/ 30 w 38"/>
                    <a:gd name="T59" fmla="*/ 4 h 40"/>
                    <a:gd name="T60" fmla="*/ 26 w 38"/>
                    <a:gd name="T61" fmla="*/ 1 h 40"/>
                    <a:gd name="T62" fmla="*/ 23 w 38"/>
                    <a:gd name="T63" fmla="*/ 0 h 40"/>
                    <a:gd name="T64" fmla="*/ 19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3" y="10"/>
                      </a:lnTo>
                      <a:lnTo>
                        <a:pt x="1" y="13"/>
                      </a:lnTo>
                      <a:lnTo>
                        <a:pt x="0" y="17"/>
                      </a:lnTo>
                      <a:lnTo>
                        <a:pt x="0" y="20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3" y="32"/>
                      </a:lnTo>
                      <a:lnTo>
                        <a:pt x="5" y="34"/>
                      </a:lnTo>
                      <a:lnTo>
                        <a:pt x="8" y="36"/>
                      </a:lnTo>
                      <a:lnTo>
                        <a:pt x="11" y="39"/>
                      </a:lnTo>
                      <a:lnTo>
                        <a:pt x="15" y="40"/>
                      </a:lnTo>
                      <a:lnTo>
                        <a:pt x="19" y="40"/>
                      </a:lnTo>
                      <a:lnTo>
                        <a:pt x="23" y="40"/>
                      </a:lnTo>
                      <a:lnTo>
                        <a:pt x="26" y="39"/>
                      </a:lnTo>
                      <a:lnTo>
                        <a:pt x="30" y="36"/>
                      </a:lnTo>
                      <a:lnTo>
                        <a:pt x="32" y="34"/>
                      </a:lnTo>
                      <a:lnTo>
                        <a:pt x="36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0"/>
                      </a:lnTo>
                      <a:lnTo>
                        <a:pt x="38" y="17"/>
                      </a:lnTo>
                      <a:lnTo>
                        <a:pt x="37" y="13"/>
                      </a:lnTo>
                      <a:lnTo>
                        <a:pt x="36" y="10"/>
                      </a:lnTo>
                      <a:lnTo>
                        <a:pt x="32" y="6"/>
                      </a:lnTo>
                      <a:lnTo>
                        <a:pt x="30" y="4"/>
                      </a:lnTo>
                      <a:lnTo>
                        <a:pt x="26" y="1"/>
                      </a:lnTo>
                      <a:lnTo>
                        <a:pt x="23" y="0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" name="Freeform 192"/>
                <p:cNvSpPr/>
                <p:nvPr/>
              </p:nvSpPr>
              <p:spPr bwMode="auto">
                <a:xfrm>
                  <a:off x="3994" y="2989"/>
                  <a:ext cx="38" cy="40"/>
                </a:xfrm>
                <a:custGeom>
                  <a:avLst/>
                  <a:gdLst>
                    <a:gd name="T0" fmla="*/ 19 w 38"/>
                    <a:gd name="T1" fmla="*/ 0 h 40"/>
                    <a:gd name="T2" fmla="*/ 15 w 38"/>
                    <a:gd name="T3" fmla="*/ 0 h 40"/>
                    <a:gd name="T4" fmla="*/ 11 w 38"/>
                    <a:gd name="T5" fmla="*/ 1 h 40"/>
                    <a:gd name="T6" fmla="*/ 8 w 38"/>
                    <a:gd name="T7" fmla="*/ 4 h 40"/>
                    <a:gd name="T8" fmla="*/ 5 w 38"/>
                    <a:gd name="T9" fmla="*/ 6 h 40"/>
                    <a:gd name="T10" fmla="*/ 3 w 38"/>
                    <a:gd name="T11" fmla="*/ 10 h 40"/>
                    <a:gd name="T12" fmla="*/ 1 w 38"/>
                    <a:gd name="T13" fmla="*/ 13 h 40"/>
                    <a:gd name="T14" fmla="*/ 0 w 38"/>
                    <a:gd name="T15" fmla="*/ 17 h 40"/>
                    <a:gd name="T16" fmla="*/ 0 w 38"/>
                    <a:gd name="T17" fmla="*/ 20 h 40"/>
                    <a:gd name="T18" fmla="*/ 0 w 38"/>
                    <a:gd name="T19" fmla="*/ 25 h 40"/>
                    <a:gd name="T20" fmla="*/ 1 w 38"/>
                    <a:gd name="T21" fmla="*/ 28 h 40"/>
                    <a:gd name="T22" fmla="*/ 3 w 38"/>
                    <a:gd name="T23" fmla="*/ 32 h 40"/>
                    <a:gd name="T24" fmla="*/ 5 w 38"/>
                    <a:gd name="T25" fmla="*/ 34 h 40"/>
                    <a:gd name="T26" fmla="*/ 8 w 38"/>
                    <a:gd name="T27" fmla="*/ 36 h 40"/>
                    <a:gd name="T28" fmla="*/ 11 w 38"/>
                    <a:gd name="T29" fmla="*/ 39 h 40"/>
                    <a:gd name="T30" fmla="*/ 15 w 38"/>
                    <a:gd name="T31" fmla="*/ 40 h 40"/>
                    <a:gd name="T32" fmla="*/ 19 w 38"/>
                    <a:gd name="T33" fmla="*/ 40 h 40"/>
                    <a:gd name="T34" fmla="*/ 23 w 38"/>
                    <a:gd name="T35" fmla="*/ 40 h 40"/>
                    <a:gd name="T36" fmla="*/ 26 w 38"/>
                    <a:gd name="T37" fmla="*/ 39 h 40"/>
                    <a:gd name="T38" fmla="*/ 30 w 38"/>
                    <a:gd name="T39" fmla="*/ 36 h 40"/>
                    <a:gd name="T40" fmla="*/ 32 w 38"/>
                    <a:gd name="T41" fmla="*/ 34 h 40"/>
                    <a:gd name="T42" fmla="*/ 36 w 38"/>
                    <a:gd name="T43" fmla="*/ 32 h 40"/>
                    <a:gd name="T44" fmla="*/ 37 w 38"/>
                    <a:gd name="T45" fmla="*/ 28 h 40"/>
                    <a:gd name="T46" fmla="*/ 38 w 38"/>
                    <a:gd name="T47" fmla="*/ 25 h 40"/>
                    <a:gd name="T48" fmla="*/ 38 w 38"/>
                    <a:gd name="T49" fmla="*/ 20 h 40"/>
                    <a:gd name="T50" fmla="*/ 38 w 38"/>
                    <a:gd name="T51" fmla="*/ 17 h 40"/>
                    <a:gd name="T52" fmla="*/ 37 w 38"/>
                    <a:gd name="T53" fmla="*/ 13 h 40"/>
                    <a:gd name="T54" fmla="*/ 36 w 38"/>
                    <a:gd name="T55" fmla="*/ 10 h 40"/>
                    <a:gd name="T56" fmla="*/ 32 w 38"/>
                    <a:gd name="T57" fmla="*/ 6 h 40"/>
                    <a:gd name="T58" fmla="*/ 30 w 38"/>
                    <a:gd name="T59" fmla="*/ 4 h 40"/>
                    <a:gd name="T60" fmla="*/ 26 w 38"/>
                    <a:gd name="T61" fmla="*/ 1 h 40"/>
                    <a:gd name="T62" fmla="*/ 23 w 38"/>
                    <a:gd name="T63" fmla="*/ 0 h 40"/>
                    <a:gd name="T64" fmla="*/ 19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3" y="10"/>
                      </a:lnTo>
                      <a:lnTo>
                        <a:pt x="1" y="13"/>
                      </a:lnTo>
                      <a:lnTo>
                        <a:pt x="0" y="17"/>
                      </a:lnTo>
                      <a:lnTo>
                        <a:pt x="0" y="20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3" y="32"/>
                      </a:lnTo>
                      <a:lnTo>
                        <a:pt x="5" y="34"/>
                      </a:lnTo>
                      <a:lnTo>
                        <a:pt x="8" y="36"/>
                      </a:lnTo>
                      <a:lnTo>
                        <a:pt x="11" y="39"/>
                      </a:lnTo>
                      <a:lnTo>
                        <a:pt x="15" y="40"/>
                      </a:lnTo>
                      <a:lnTo>
                        <a:pt x="19" y="40"/>
                      </a:lnTo>
                      <a:lnTo>
                        <a:pt x="23" y="40"/>
                      </a:lnTo>
                      <a:lnTo>
                        <a:pt x="26" y="39"/>
                      </a:lnTo>
                      <a:lnTo>
                        <a:pt x="30" y="36"/>
                      </a:lnTo>
                      <a:lnTo>
                        <a:pt x="32" y="34"/>
                      </a:lnTo>
                      <a:lnTo>
                        <a:pt x="36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0"/>
                      </a:lnTo>
                      <a:lnTo>
                        <a:pt x="38" y="17"/>
                      </a:lnTo>
                      <a:lnTo>
                        <a:pt x="37" y="13"/>
                      </a:lnTo>
                      <a:lnTo>
                        <a:pt x="36" y="10"/>
                      </a:lnTo>
                      <a:lnTo>
                        <a:pt x="32" y="6"/>
                      </a:lnTo>
                      <a:lnTo>
                        <a:pt x="30" y="4"/>
                      </a:lnTo>
                      <a:lnTo>
                        <a:pt x="26" y="1"/>
                      </a:lnTo>
                      <a:lnTo>
                        <a:pt x="23" y="0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" name="Freeform 193"/>
                <p:cNvSpPr>
                  <a:spLocks noEditPoints="1"/>
                </p:cNvSpPr>
                <p:nvPr/>
              </p:nvSpPr>
              <p:spPr bwMode="auto">
                <a:xfrm>
                  <a:off x="3789" y="3777"/>
                  <a:ext cx="1169" cy="38"/>
                </a:xfrm>
                <a:custGeom>
                  <a:avLst/>
                  <a:gdLst>
                    <a:gd name="T0" fmla="*/ 0 w 1169"/>
                    <a:gd name="T1" fmla="*/ 9 h 38"/>
                    <a:gd name="T2" fmla="*/ 1121 w 1169"/>
                    <a:gd name="T3" fmla="*/ 9 h 38"/>
                    <a:gd name="T4" fmla="*/ 1121 w 1169"/>
                    <a:gd name="T5" fmla="*/ 29 h 38"/>
                    <a:gd name="T6" fmla="*/ 0 w 1169"/>
                    <a:gd name="T7" fmla="*/ 29 h 38"/>
                    <a:gd name="T8" fmla="*/ 0 w 1169"/>
                    <a:gd name="T9" fmla="*/ 9 h 38"/>
                    <a:gd name="T10" fmla="*/ 1111 w 1169"/>
                    <a:gd name="T11" fmla="*/ 0 h 38"/>
                    <a:gd name="T12" fmla="*/ 1169 w 1169"/>
                    <a:gd name="T13" fmla="*/ 20 h 38"/>
                    <a:gd name="T14" fmla="*/ 1111 w 1169"/>
                    <a:gd name="T15" fmla="*/ 38 h 38"/>
                    <a:gd name="T16" fmla="*/ 1111 w 1169"/>
                    <a:gd name="T17" fmla="*/ 0 h 3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169" h="38">
                      <a:moveTo>
                        <a:pt x="0" y="9"/>
                      </a:moveTo>
                      <a:lnTo>
                        <a:pt x="1121" y="9"/>
                      </a:lnTo>
                      <a:lnTo>
                        <a:pt x="1121" y="29"/>
                      </a:lnTo>
                      <a:lnTo>
                        <a:pt x="0" y="29"/>
                      </a:lnTo>
                      <a:lnTo>
                        <a:pt x="0" y="9"/>
                      </a:lnTo>
                      <a:close/>
                      <a:moveTo>
                        <a:pt x="1111" y="0"/>
                      </a:moveTo>
                      <a:lnTo>
                        <a:pt x="1169" y="20"/>
                      </a:lnTo>
                      <a:lnTo>
                        <a:pt x="1111" y="38"/>
                      </a:lnTo>
                      <a:lnTo>
                        <a:pt x="111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" name="Line 194"/>
                <p:cNvSpPr>
                  <a:spLocks noChangeShapeType="1"/>
                </p:cNvSpPr>
                <p:nvPr/>
              </p:nvSpPr>
              <p:spPr bwMode="auto">
                <a:xfrm>
                  <a:off x="4303" y="2232"/>
                  <a:ext cx="1170" cy="1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32" name="Line 195"/>
                <p:cNvSpPr>
                  <a:spLocks noChangeShapeType="1"/>
                </p:cNvSpPr>
                <p:nvPr/>
              </p:nvSpPr>
              <p:spPr bwMode="auto">
                <a:xfrm>
                  <a:off x="3792" y="2613"/>
                  <a:ext cx="1169" cy="1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33" name="Freeform 196"/>
                <p:cNvSpPr>
                  <a:spLocks noEditPoints="1"/>
                </p:cNvSpPr>
                <p:nvPr/>
              </p:nvSpPr>
              <p:spPr bwMode="auto">
                <a:xfrm>
                  <a:off x="4300" y="3389"/>
                  <a:ext cx="1149" cy="7"/>
                </a:xfrm>
                <a:custGeom>
                  <a:avLst/>
                  <a:gdLst>
                    <a:gd name="T0" fmla="*/ 28 w 1149"/>
                    <a:gd name="T1" fmla="*/ 6 h 7"/>
                    <a:gd name="T2" fmla="*/ 0 w 1149"/>
                    <a:gd name="T3" fmla="*/ 2 h 7"/>
                    <a:gd name="T4" fmla="*/ 78 w 1149"/>
                    <a:gd name="T5" fmla="*/ 1 h 7"/>
                    <a:gd name="T6" fmla="*/ 52 w 1149"/>
                    <a:gd name="T7" fmla="*/ 7 h 7"/>
                    <a:gd name="T8" fmla="*/ 53 w 1149"/>
                    <a:gd name="T9" fmla="*/ 0 h 7"/>
                    <a:gd name="T10" fmla="*/ 129 w 1149"/>
                    <a:gd name="T11" fmla="*/ 6 h 7"/>
                    <a:gd name="T12" fmla="*/ 101 w 1149"/>
                    <a:gd name="T13" fmla="*/ 2 h 7"/>
                    <a:gd name="T14" fmla="*/ 180 w 1149"/>
                    <a:gd name="T15" fmla="*/ 1 h 7"/>
                    <a:gd name="T16" fmla="*/ 155 w 1149"/>
                    <a:gd name="T17" fmla="*/ 7 h 7"/>
                    <a:gd name="T18" fmla="*/ 156 w 1149"/>
                    <a:gd name="T19" fmla="*/ 0 h 7"/>
                    <a:gd name="T20" fmla="*/ 232 w 1149"/>
                    <a:gd name="T21" fmla="*/ 6 h 7"/>
                    <a:gd name="T22" fmla="*/ 204 w 1149"/>
                    <a:gd name="T23" fmla="*/ 2 h 7"/>
                    <a:gd name="T24" fmla="*/ 282 w 1149"/>
                    <a:gd name="T25" fmla="*/ 1 h 7"/>
                    <a:gd name="T26" fmla="*/ 256 w 1149"/>
                    <a:gd name="T27" fmla="*/ 7 h 7"/>
                    <a:gd name="T28" fmla="*/ 257 w 1149"/>
                    <a:gd name="T29" fmla="*/ 0 h 7"/>
                    <a:gd name="T30" fmla="*/ 333 w 1149"/>
                    <a:gd name="T31" fmla="*/ 6 h 7"/>
                    <a:gd name="T32" fmla="*/ 305 w 1149"/>
                    <a:gd name="T33" fmla="*/ 2 h 7"/>
                    <a:gd name="T34" fmla="*/ 384 w 1149"/>
                    <a:gd name="T35" fmla="*/ 1 h 7"/>
                    <a:gd name="T36" fmla="*/ 359 w 1149"/>
                    <a:gd name="T37" fmla="*/ 7 h 7"/>
                    <a:gd name="T38" fmla="*/ 360 w 1149"/>
                    <a:gd name="T39" fmla="*/ 0 h 7"/>
                    <a:gd name="T40" fmla="*/ 435 w 1149"/>
                    <a:gd name="T41" fmla="*/ 6 h 7"/>
                    <a:gd name="T42" fmla="*/ 407 w 1149"/>
                    <a:gd name="T43" fmla="*/ 2 h 7"/>
                    <a:gd name="T44" fmla="*/ 485 w 1149"/>
                    <a:gd name="T45" fmla="*/ 1 h 7"/>
                    <a:gd name="T46" fmla="*/ 460 w 1149"/>
                    <a:gd name="T47" fmla="*/ 7 h 7"/>
                    <a:gd name="T48" fmla="*/ 461 w 1149"/>
                    <a:gd name="T49" fmla="*/ 0 h 7"/>
                    <a:gd name="T50" fmla="*/ 537 w 1149"/>
                    <a:gd name="T51" fmla="*/ 6 h 7"/>
                    <a:gd name="T52" fmla="*/ 509 w 1149"/>
                    <a:gd name="T53" fmla="*/ 2 h 7"/>
                    <a:gd name="T54" fmla="*/ 588 w 1149"/>
                    <a:gd name="T55" fmla="*/ 1 h 7"/>
                    <a:gd name="T56" fmla="*/ 562 w 1149"/>
                    <a:gd name="T57" fmla="*/ 7 h 7"/>
                    <a:gd name="T58" fmla="*/ 564 w 1149"/>
                    <a:gd name="T59" fmla="*/ 0 h 7"/>
                    <a:gd name="T60" fmla="*/ 639 w 1149"/>
                    <a:gd name="T61" fmla="*/ 6 h 7"/>
                    <a:gd name="T62" fmla="*/ 611 w 1149"/>
                    <a:gd name="T63" fmla="*/ 2 h 7"/>
                    <a:gd name="T64" fmla="*/ 689 w 1149"/>
                    <a:gd name="T65" fmla="*/ 1 h 7"/>
                    <a:gd name="T66" fmla="*/ 664 w 1149"/>
                    <a:gd name="T67" fmla="*/ 7 h 7"/>
                    <a:gd name="T68" fmla="*/ 665 w 1149"/>
                    <a:gd name="T69" fmla="*/ 0 h 7"/>
                    <a:gd name="T70" fmla="*/ 741 w 1149"/>
                    <a:gd name="T71" fmla="*/ 6 h 7"/>
                    <a:gd name="T72" fmla="*/ 713 w 1149"/>
                    <a:gd name="T73" fmla="*/ 2 h 7"/>
                    <a:gd name="T74" fmla="*/ 792 w 1149"/>
                    <a:gd name="T75" fmla="*/ 1 h 7"/>
                    <a:gd name="T76" fmla="*/ 766 w 1149"/>
                    <a:gd name="T77" fmla="*/ 7 h 7"/>
                    <a:gd name="T78" fmla="*/ 767 w 1149"/>
                    <a:gd name="T79" fmla="*/ 0 h 7"/>
                    <a:gd name="T80" fmla="*/ 843 w 1149"/>
                    <a:gd name="T81" fmla="*/ 6 h 7"/>
                    <a:gd name="T82" fmla="*/ 815 w 1149"/>
                    <a:gd name="T83" fmla="*/ 2 h 7"/>
                    <a:gd name="T84" fmla="*/ 893 w 1149"/>
                    <a:gd name="T85" fmla="*/ 1 h 7"/>
                    <a:gd name="T86" fmla="*/ 867 w 1149"/>
                    <a:gd name="T87" fmla="*/ 7 h 7"/>
                    <a:gd name="T88" fmla="*/ 869 w 1149"/>
                    <a:gd name="T89" fmla="*/ 0 h 7"/>
                    <a:gd name="T90" fmla="*/ 944 w 1149"/>
                    <a:gd name="T91" fmla="*/ 6 h 7"/>
                    <a:gd name="T92" fmla="*/ 916 w 1149"/>
                    <a:gd name="T93" fmla="*/ 2 h 7"/>
                    <a:gd name="T94" fmla="*/ 996 w 1149"/>
                    <a:gd name="T95" fmla="*/ 1 h 7"/>
                    <a:gd name="T96" fmla="*/ 970 w 1149"/>
                    <a:gd name="T97" fmla="*/ 7 h 7"/>
                    <a:gd name="T98" fmla="*/ 971 w 1149"/>
                    <a:gd name="T99" fmla="*/ 0 h 7"/>
                    <a:gd name="T100" fmla="*/ 1047 w 1149"/>
                    <a:gd name="T101" fmla="*/ 6 h 7"/>
                    <a:gd name="T102" fmla="*/ 1019 w 1149"/>
                    <a:gd name="T103" fmla="*/ 2 h 7"/>
                    <a:gd name="T104" fmla="*/ 1097 w 1149"/>
                    <a:gd name="T105" fmla="*/ 1 h 7"/>
                    <a:gd name="T106" fmla="*/ 1071 w 1149"/>
                    <a:gd name="T107" fmla="*/ 7 h 7"/>
                    <a:gd name="T108" fmla="*/ 1072 w 1149"/>
                    <a:gd name="T109" fmla="*/ 0 h 7"/>
                    <a:gd name="T110" fmla="*/ 1148 w 1149"/>
                    <a:gd name="T111" fmla="*/ 6 h 7"/>
                    <a:gd name="T112" fmla="*/ 1120 w 1149"/>
                    <a:gd name="T113" fmla="*/ 2 h 7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149" h="7">
                      <a:moveTo>
                        <a:pt x="3" y="0"/>
                      </a:moveTo>
                      <a:lnTo>
                        <a:pt x="24" y="0"/>
                      </a:lnTo>
                      <a:lnTo>
                        <a:pt x="27" y="0"/>
                      </a:lnTo>
                      <a:lnTo>
                        <a:pt x="28" y="1"/>
                      </a:lnTo>
                      <a:lnTo>
                        <a:pt x="28" y="2"/>
                      </a:lnTo>
                      <a:lnTo>
                        <a:pt x="29" y="3"/>
                      </a:lnTo>
                      <a:lnTo>
                        <a:pt x="28" y="5"/>
                      </a:lnTo>
                      <a:lnTo>
                        <a:pt x="28" y="6"/>
                      </a:lnTo>
                      <a:lnTo>
                        <a:pt x="27" y="7"/>
                      </a:lnTo>
                      <a:lnTo>
                        <a:pt x="24" y="7"/>
                      </a:lnTo>
                      <a:lnTo>
                        <a:pt x="3" y="7"/>
                      </a:lnTo>
                      <a:lnTo>
                        <a:pt x="1" y="7"/>
                      </a:lnTo>
                      <a:lnTo>
                        <a:pt x="0" y="6"/>
                      </a:ln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3" y="0"/>
                      </a:lnTo>
                      <a:close/>
                      <a:moveTo>
                        <a:pt x="53" y="0"/>
                      </a:moveTo>
                      <a:lnTo>
                        <a:pt x="76" y="0"/>
                      </a:lnTo>
                      <a:lnTo>
                        <a:pt x="77" y="0"/>
                      </a:lnTo>
                      <a:lnTo>
                        <a:pt x="78" y="1"/>
                      </a:lnTo>
                      <a:lnTo>
                        <a:pt x="79" y="2"/>
                      </a:lnTo>
                      <a:lnTo>
                        <a:pt x="79" y="3"/>
                      </a:lnTo>
                      <a:lnTo>
                        <a:pt x="79" y="5"/>
                      </a:lnTo>
                      <a:lnTo>
                        <a:pt x="78" y="6"/>
                      </a:lnTo>
                      <a:lnTo>
                        <a:pt x="77" y="7"/>
                      </a:lnTo>
                      <a:lnTo>
                        <a:pt x="76" y="7"/>
                      </a:lnTo>
                      <a:lnTo>
                        <a:pt x="53" y="7"/>
                      </a:lnTo>
                      <a:lnTo>
                        <a:pt x="52" y="7"/>
                      </a:lnTo>
                      <a:lnTo>
                        <a:pt x="51" y="6"/>
                      </a:lnTo>
                      <a:lnTo>
                        <a:pt x="51" y="5"/>
                      </a:lnTo>
                      <a:lnTo>
                        <a:pt x="50" y="3"/>
                      </a:lnTo>
                      <a:lnTo>
                        <a:pt x="51" y="2"/>
                      </a:lnTo>
                      <a:lnTo>
                        <a:pt x="51" y="1"/>
                      </a:lnTo>
                      <a:lnTo>
                        <a:pt x="52" y="0"/>
                      </a:lnTo>
                      <a:lnTo>
                        <a:pt x="53" y="0"/>
                      </a:lnTo>
                      <a:close/>
                      <a:moveTo>
                        <a:pt x="105" y="0"/>
                      </a:moveTo>
                      <a:lnTo>
                        <a:pt x="127" y="0"/>
                      </a:lnTo>
                      <a:lnTo>
                        <a:pt x="128" y="0"/>
                      </a:lnTo>
                      <a:lnTo>
                        <a:pt x="129" y="1"/>
                      </a:lnTo>
                      <a:lnTo>
                        <a:pt x="130" y="2"/>
                      </a:lnTo>
                      <a:lnTo>
                        <a:pt x="130" y="3"/>
                      </a:lnTo>
                      <a:lnTo>
                        <a:pt x="130" y="5"/>
                      </a:lnTo>
                      <a:lnTo>
                        <a:pt x="129" y="6"/>
                      </a:lnTo>
                      <a:lnTo>
                        <a:pt x="128" y="7"/>
                      </a:lnTo>
                      <a:lnTo>
                        <a:pt x="127" y="7"/>
                      </a:lnTo>
                      <a:lnTo>
                        <a:pt x="105" y="7"/>
                      </a:lnTo>
                      <a:lnTo>
                        <a:pt x="104" y="7"/>
                      </a:lnTo>
                      <a:lnTo>
                        <a:pt x="102" y="6"/>
                      </a:lnTo>
                      <a:lnTo>
                        <a:pt x="101" y="5"/>
                      </a:lnTo>
                      <a:lnTo>
                        <a:pt x="101" y="3"/>
                      </a:lnTo>
                      <a:lnTo>
                        <a:pt x="101" y="2"/>
                      </a:lnTo>
                      <a:lnTo>
                        <a:pt x="102" y="1"/>
                      </a:lnTo>
                      <a:lnTo>
                        <a:pt x="104" y="0"/>
                      </a:lnTo>
                      <a:lnTo>
                        <a:pt x="105" y="0"/>
                      </a:lnTo>
                      <a:close/>
                      <a:moveTo>
                        <a:pt x="156" y="0"/>
                      </a:moveTo>
                      <a:lnTo>
                        <a:pt x="178" y="0"/>
                      </a:lnTo>
                      <a:lnTo>
                        <a:pt x="179" y="0"/>
                      </a:lnTo>
                      <a:lnTo>
                        <a:pt x="180" y="1"/>
                      </a:lnTo>
                      <a:lnTo>
                        <a:pt x="182" y="2"/>
                      </a:lnTo>
                      <a:lnTo>
                        <a:pt x="182" y="3"/>
                      </a:lnTo>
                      <a:lnTo>
                        <a:pt x="182" y="5"/>
                      </a:lnTo>
                      <a:lnTo>
                        <a:pt x="180" y="6"/>
                      </a:lnTo>
                      <a:lnTo>
                        <a:pt x="179" y="7"/>
                      </a:lnTo>
                      <a:lnTo>
                        <a:pt x="178" y="7"/>
                      </a:lnTo>
                      <a:lnTo>
                        <a:pt x="156" y="7"/>
                      </a:lnTo>
                      <a:lnTo>
                        <a:pt x="155" y="7"/>
                      </a:lnTo>
                      <a:lnTo>
                        <a:pt x="154" y="6"/>
                      </a:lnTo>
                      <a:lnTo>
                        <a:pt x="152" y="5"/>
                      </a:lnTo>
                      <a:lnTo>
                        <a:pt x="152" y="3"/>
                      </a:lnTo>
                      <a:lnTo>
                        <a:pt x="152" y="2"/>
                      </a:lnTo>
                      <a:lnTo>
                        <a:pt x="154" y="1"/>
                      </a:lnTo>
                      <a:lnTo>
                        <a:pt x="155" y="0"/>
                      </a:lnTo>
                      <a:lnTo>
                        <a:pt x="156" y="0"/>
                      </a:lnTo>
                      <a:close/>
                      <a:moveTo>
                        <a:pt x="207" y="0"/>
                      </a:moveTo>
                      <a:lnTo>
                        <a:pt x="228" y="0"/>
                      </a:lnTo>
                      <a:lnTo>
                        <a:pt x="230" y="0"/>
                      </a:lnTo>
                      <a:lnTo>
                        <a:pt x="232" y="1"/>
                      </a:lnTo>
                      <a:lnTo>
                        <a:pt x="232" y="2"/>
                      </a:lnTo>
                      <a:lnTo>
                        <a:pt x="233" y="3"/>
                      </a:lnTo>
                      <a:lnTo>
                        <a:pt x="232" y="5"/>
                      </a:lnTo>
                      <a:lnTo>
                        <a:pt x="232" y="6"/>
                      </a:lnTo>
                      <a:lnTo>
                        <a:pt x="230" y="7"/>
                      </a:lnTo>
                      <a:lnTo>
                        <a:pt x="228" y="7"/>
                      </a:lnTo>
                      <a:lnTo>
                        <a:pt x="207" y="7"/>
                      </a:lnTo>
                      <a:lnTo>
                        <a:pt x="205" y="7"/>
                      </a:lnTo>
                      <a:lnTo>
                        <a:pt x="204" y="6"/>
                      </a:lnTo>
                      <a:lnTo>
                        <a:pt x="204" y="5"/>
                      </a:lnTo>
                      <a:lnTo>
                        <a:pt x="204" y="3"/>
                      </a:lnTo>
                      <a:lnTo>
                        <a:pt x="204" y="2"/>
                      </a:lnTo>
                      <a:lnTo>
                        <a:pt x="204" y="1"/>
                      </a:lnTo>
                      <a:lnTo>
                        <a:pt x="205" y="0"/>
                      </a:lnTo>
                      <a:lnTo>
                        <a:pt x="207" y="0"/>
                      </a:lnTo>
                      <a:close/>
                      <a:moveTo>
                        <a:pt x="257" y="0"/>
                      </a:moveTo>
                      <a:lnTo>
                        <a:pt x="279" y="0"/>
                      </a:lnTo>
                      <a:lnTo>
                        <a:pt x="281" y="0"/>
                      </a:lnTo>
                      <a:lnTo>
                        <a:pt x="282" y="1"/>
                      </a:lnTo>
                      <a:lnTo>
                        <a:pt x="283" y="2"/>
                      </a:lnTo>
                      <a:lnTo>
                        <a:pt x="283" y="3"/>
                      </a:lnTo>
                      <a:lnTo>
                        <a:pt x="283" y="5"/>
                      </a:lnTo>
                      <a:lnTo>
                        <a:pt x="282" y="6"/>
                      </a:lnTo>
                      <a:lnTo>
                        <a:pt x="281" y="7"/>
                      </a:lnTo>
                      <a:lnTo>
                        <a:pt x="279" y="7"/>
                      </a:lnTo>
                      <a:lnTo>
                        <a:pt x="257" y="7"/>
                      </a:lnTo>
                      <a:lnTo>
                        <a:pt x="256" y="7"/>
                      </a:lnTo>
                      <a:lnTo>
                        <a:pt x="255" y="6"/>
                      </a:lnTo>
                      <a:lnTo>
                        <a:pt x="255" y="5"/>
                      </a:lnTo>
                      <a:lnTo>
                        <a:pt x="254" y="3"/>
                      </a:lnTo>
                      <a:lnTo>
                        <a:pt x="255" y="2"/>
                      </a:lnTo>
                      <a:lnTo>
                        <a:pt x="255" y="1"/>
                      </a:lnTo>
                      <a:lnTo>
                        <a:pt x="256" y="0"/>
                      </a:lnTo>
                      <a:lnTo>
                        <a:pt x="257" y="0"/>
                      </a:lnTo>
                      <a:close/>
                      <a:moveTo>
                        <a:pt x="308" y="0"/>
                      </a:moveTo>
                      <a:lnTo>
                        <a:pt x="331" y="0"/>
                      </a:lnTo>
                      <a:lnTo>
                        <a:pt x="332" y="0"/>
                      </a:lnTo>
                      <a:lnTo>
                        <a:pt x="333" y="1"/>
                      </a:lnTo>
                      <a:lnTo>
                        <a:pt x="334" y="2"/>
                      </a:lnTo>
                      <a:lnTo>
                        <a:pt x="334" y="3"/>
                      </a:lnTo>
                      <a:lnTo>
                        <a:pt x="334" y="5"/>
                      </a:lnTo>
                      <a:lnTo>
                        <a:pt x="333" y="6"/>
                      </a:lnTo>
                      <a:lnTo>
                        <a:pt x="332" y="7"/>
                      </a:lnTo>
                      <a:lnTo>
                        <a:pt x="331" y="7"/>
                      </a:lnTo>
                      <a:lnTo>
                        <a:pt x="308" y="7"/>
                      </a:lnTo>
                      <a:lnTo>
                        <a:pt x="307" y="7"/>
                      </a:lnTo>
                      <a:lnTo>
                        <a:pt x="306" y="6"/>
                      </a:lnTo>
                      <a:lnTo>
                        <a:pt x="305" y="5"/>
                      </a:lnTo>
                      <a:lnTo>
                        <a:pt x="305" y="3"/>
                      </a:lnTo>
                      <a:lnTo>
                        <a:pt x="305" y="2"/>
                      </a:lnTo>
                      <a:lnTo>
                        <a:pt x="306" y="1"/>
                      </a:lnTo>
                      <a:lnTo>
                        <a:pt x="307" y="0"/>
                      </a:lnTo>
                      <a:lnTo>
                        <a:pt x="308" y="0"/>
                      </a:lnTo>
                      <a:close/>
                      <a:moveTo>
                        <a:pt x="360" y="0"/>
                      </a:moveTo>
                      <a:lnTo>
                        <a:pt x="382" y="0"/>
                      </a:lnTo>
                      <a:lnTo>
                        <a:pt x="383" y="0"/>
                      </a:lnTo>
                      <a:lnTo>
                        <a:pt x="384" y="1"/>
                      </a:lnTo>
                      <a:lnTo>
                        <a:pt x="385" y="2"/>
                      </a:lnTo>
                      <a:lnTo>
                        <a:pt x="385" y="3"/>
                      </a:lnTo>
                      <a:lnTo>
                        <a:pt x="385" y="5"/>
                      </a:lnTo>
                      <a:lnTo>
                        <a:pt x="384" y="6"/>
                      </a:lnTo>
                      <a:lnTo>
                        <a:pt x="383" y="7"/>
                      </a:lnTo>
                      <a:lnTo>
                        <a:pt x="382" y="7"/>
                      </a:lnTo>
                      <a:lnTo>
                        <a:pt x="360" y="7"/>
                      </a:lnTo>
                      <a:lnTo>
                        <a:pt x="359" y="7"/>
                      </a:lnTo>
                      <a:lnTo>
                        <a:pt x="357" y="6"/>
                      </a:lnTo>
                      <a:lnTo>
                        <a:pt x="356" y="5"/>
                      </a:lnTo>
                      <a:lnTo>
                        <a:pt x="356" y="3"/>
                      </a:lnTo>
                      <a:lnTo>
                        <a:pt x="356" y="2"/>
                      </a:lnTo>
                      <a:lnTo>
                        <a:pt x="357" y="1"/>
                      </a:lnTo>
                      <a:lnTo>
                        <a:pt x="359" y="0"/>
                      </a:lnTo>
                      <a:lnTo>
                        <a:pt x="360" y="0"/>
                      </a:lnTo>
                      <a:close/>
                      <a:moveTo>
                        <a:pt x="411" y="0"/>
                      </a:moveTo>
                      <a:lnTo>
                        <a:pt x="432" y="0"/>
                      </a:lnTo>
                      <a:lnTo>
                        <a:pt x="434" y="0"/>
                      </a:lnTo>
                      <a:lnTo>
                        <a:pt x="435" y="1"/>
                      </a:lnTo>
                      <a:lnTo>
                        <a:pt x="435" y="2"/>
                      </a:lnTo>
                      <a:lnTo>
                        <a:pt x="437" y="3"/>
                      </a:lnTo>
                      <a:lnTo>
                        <a:pt x="435" y="5"/>
                      </a:lnTo>
                      <a:lnTo>
                        <a:pt x="435" y="6"/>
                      </a:lnTo>
                      <a:lnTo>
                        <a:pt x="434" y="7"/>
                      </a:lnTo>
                      <a:lnTo>
                        <a:pt x="432" y="7"/>
                      </a:lnTo>
                      <a:lnTo>
                        <a:pt x="411" y="7"/>
                      </a:lnTo>
                      <a:lnTo>
                        <a:pt x="409" y="7"/>
                      </a:lnTo>
                      <a:lnTo>
                        <a:pt x="407" y="6"/>
                      </a:lnTo>
                      <a:lnTo>
                        <a:pt x="407" y="5"/>
                      </a:lnTo>
                      <a:lnTo>
                        <a:pt x="407" y="3"/>
                      </a:lnTo>
                      <a:lnTo>
                        <a:pt x="407" y="2"/>
                      </a:lnTo>
                      <a:lnTo>
                        <a:pt x="407" y="1"/>
                      </a:lnTo>
                      <a:lnTo>
                        <a:pt x="409" y="0"/>
                      </a:lnTo>
                      <a:lnTo>
                        <a:pt x="411" y="0"/>
                      </a:lnTo>
                      <a:close/>
                      <a:moveTo>
                        <a:pt x="461" y="0"/>
                      </a:moveTo>
                      <a:lnTo>
                        <a:pt x="483" y="0"/>
                      </a:lnTo>
                      <a:lnTo>
                        <a:pt x="484" y="0"/>
                      </a:lnTo>
                      <a:lnTo>
                        <a:pt x="485" y="1"/>
                      </a:lnTo>
                      <a:lnTo>
                        <a:pt x="487" y="2"/>
                      </a:lnTo>
                      <a:lnTo>
                        <a:pt x="487" y="3"/>
                      </a:lnTo>
                      <a:lnTo>
                        <a:pt x="487" y="5"/>
                      </a:lnTo>
                      <a:lnTo>
                        <a:pt x="485" y="6"/>
                      </a:lnTo>
                      <a:lnTo>
                        <a:pt x="484" y="7"/>
                      </a:lnTo>
                      <a:lnTo>
                        <a:pt x="483" y="7"/>
                      </a:lnTo>
                      <a:lnTo>
                        <a:pt x="461" y="7"/>
                      </a:lnTo>
                      <a:lnTo>
                        <a:pt x="460" y="7"/>
                      </a:lnTo>
                      <a:lnTo>
                        <a:pt x="459" y="6"/>
                      </a:lnTo>
                      <a:lnTo>
                        <a:pt x="459" y="5"/>
                      </a:lnTo>
                      <a:lnTo>
                        <a:pt x="458" y="3"/>
                      </a:lnTo>
                      <a:lnTo>
                        <a:pt x="459" y="2"/>
                      </a:lnTo>
                      <a:lnTo>
                        <a:pt x="459" y="1"/>
                      </a:lnTo>
                      <a:lnTo>
                        <a:pt x="460" y="0"/>
                      </a:lnTo>
                      <a:lnTo>
                        <a:pt x="461" y="0"/>
                      </a:lnTo>
                      <a:close/>
                      <a:moveTo>
                        <a:pt x="512" y="0"/>
                      </a:moveTo>
                      <a:lnTo>
                        <a:pt x="534" y="0"/>
                      </a:lnTo>
                      <a:lnTo>
                        <a:pt x="536" y="0"/>
                      </a:lnTo>
                      <a:lnTo>
                        <a:pt x="537" y="1"/>
                      </a:lnTo>
                      <a:lnTo>
                        <a:pt x="538" y="2"/>
                      </a:lnTo>
                      <a:lnTo>
                        <a:pt x="538" y="3"/>
                      </a:lnTo>
                      <a:lnTo>
                        <a:pt x="538" y="5"/>
                      </a:lnTo>
                      <a:lnTo>
                        <a:pt x="537" y="6"/>
                      </a:lnTo>
                      <a:lnTo>
                        <a:pt x="536" y="7"/>
                      </a:lnTo>
                      <a:lnTo>
                        <a:pt x="534" y="7"/>
                      </a:lnTo>
                      <a:lnTo>
                        <a:pt x="512" y="7"/>
                      </a:lnTo>
                      <a:lnTo>
                        <a:pt x="511" y="7"/>
                      </a:lnTo>
                      <a:lnTo>
                        <a:pt x="510" y="6"/>
                      </a:lnTo>
                      <a:lnTo>
                        <a:pt x="509" y="5"/>
                      </a:lnTo>
                      <a:lnTo>
                        <a:pt x="509" y="3"/>
                      </a:lnTo>
                      <a:lnTo>
                        <a:pt x="509" y="2"/>
                      </a:lnTo>
                      <a:lnTo>
                        <a:pt x="510" y="1"/>
                      </a:lnTo>
                      <a:lnTo>
                        <a:pt x="511" y="0"/>
                      </a:lnTo>
                      <a:lnTo>
                        <a:pt x="512" y="0"/>
                      </a:lnTo>
                      <a:close/>
                      <a:moveTo>
                        <a:pt x="564" y="0"/>
                      </a:moveTo>
                      <a:lnTo>
                        <a:pt x="586" y="0"/>
                      </a:lnTo>
                      <a:lnTo>
                        <a:pt x="587" y="0"/>
                      </a:lnTo>
                      <a:lnTo>
                        <a:pt x="588" y="1"/>
                      </a:lnTo>
                      <a:lnTo>
                        <a:pt x="589" y="2"/>
                      </a:lnTo>
                      <a:lnTo>
                        <a:pt x="589" y="3"/>
                      </a:lnTo>
                      <a:lnTo>
                        <a:pt x="589" y="5"/>
                      </a:lnTo>
                      <a:lnTo>
                        <a:pt x="588" y="6"/>
                      </a:lnTo>
                      <a:lnTo>
                        <a:pt x="587" y="7"/>
                      </a:lnTo>
                      <a:lnTo>
                        <a:pt x="586" y="7"/>
                      </a:lnTo>
                      <a:lnTo>
                        <a:pt x="564" y="7"/>
                      </a:lnTo>
                      <a:lnTo>
                        <a:pt x="562" y="7"/>
                      </a:lnTo>
                      <a:lnTo>
                        <a:pt x="561" y="6"/>
                      </a:lnTo>
                      <a:lnTo>
                        <a:pt x="560" y="5"/>
                      </a:lnTo>
                      <a:lnTo>
                        <a:pt x="560" y="3"/>
                      </a:lnTo>
                      <a:lnTo>
                        <a:pt x="560" y="2"/>
                      </a:lnTo>
                      <a:lnTo>
                        <a:pt x="561" y="1"/>
                      </a:lnTo>
                      <a:lnTo>
                        <a:pt x="562" y="0"/>
                      </a:lnTo>
                      <a:lnTo>
                        <a:pt x="564" y="0"/>
                      </a:lnTo>
                      <a:close/>
                      <a:moveTo>
                        <a:pt x="615" y="0"/>
                      </a:moveTo>
                      <a:lnTo>
                        <a:pt x="636" y="0"/>
                      </a:lnTo>
                      <a:lnTo>
                        <a:pt x="638" y="0"/>
                      </a:lnTo>
                      <a:lnTo>
                        <a:pt x="639" y="1"/>
                      </a:lnTo>
                      <a:lnTo>
                        <a:pt x="639" y="2"/>
                      </a:lnTo>
                      <a:lnTo>
                        <a:pt x="640" y="3"/>
                      </a:lnTo>
                      <a:lnTo>
                        <a:pt x="639" y="5"/>
                      </a:lnTo>
                      <a:lnTo>
                        <a:pt x="639" y="6"/>
                      </a:lnTo>
                      <a:lnTo>
                        <a:pt x="638" y="7"/>
                      </a:lnTo>
                      <a:lnTo>
                        <a:pt x="636" y="7"/>
                      </a:lnTo>
                      <a:lnTo>
                        <a:pt x="615" y="7"/>
                      </a:lnTo>
                      <a:lnTo>
                        <a:pt x="612" y="7"/>
                      </a:lnTo>
                      <a:lnTo>
                        <a:pt x="611" y="6"/>
                      </a:lnTo>
                      <a:lnTo>
                        <a:pt x="611" y="5"/>
                      </a:lnTo>
                      <a:lnTo>
                        <a:pt x="611" y="3"/>
                      </a:lnTo>
                      <a:lnTo>
                        <a:pt x="611" y="2"/>
                      </a:lnTo>
                      <a:lnTo>
                        <a:pt x="611" y="1"/>
                      </a:lnTo>
                      <a:lnTo>
                        <a:pt x="612" y="0"/>
                      </a:lnTo>
                      <a:lnTo>
                        <a:pt x="615" y="0"/>
                      </a:lnTo>
                      <a:close/>
                      <a:moveTo>
                        <a:pt x="665" y="0"/>
                      </a:moveTo>
                      <a:lnTo>
                        <a:pt x="687" y="0"/>
                      </a:lnTo>
                      <a:lnTo>
                        <a:pt x="688" y="0"/>
                      </a:lnTo>
                      <a:lnTo>
                        <a:pt x="689" y="1"/>
                      </a:lnTo>
                      <a:lnTo>
                        <a:pt x="690" y="2"/>
                      </a:lnTo>
                      <a:lnTo>
                        <a:pt x="690" y="3"/>
                      </a:lnTo>
                      <a:lnTo>
                        <a:pt x="690" y="5"/>
                      </a:lnTo>
                      <a:lnTo>
                        <a:pt x="689" y="6"/>
                      </a:lnTo>
                      <a:lnTo>
                        <a:pt x="688" y="7"/>
                      </a:lnTo>
                      <a:lnTo>
                        <a:pt x="687" y="7"/>
                      </a:lnTo>
                      <a:lnTo>
                        <a:pt x="665" y="7"/>
                      </a:lnTo>
                      <a:lnTo>
                        <a:pt x="664" y="7"/>
                      </a:lnTo>
                      <a:lnTo>
                        <a:pt x="663" y="6"/>
                      </a:lnTo>
                      <a:lnTo>
                        <a:pt x="663" y="5"/>
                      </a:lnTo>
                      <a:lnTo>
                        <a:pt x="661" y="3"/>
                      </a:lnTo>
                      <a:lnTo>
                        <a:pt x="663" y="2"/>
                      </a:lnTo>
                      <a:lnTo>
                        <a:pt x="663" y="1"/>
                      </a:lnTo>
                      <a:lnTo>
                        <a:pt x="664" y="0"/>
                      </a:lnTo>
                      <a:lnTo>
                        <a:pt x="665" y="0"/>
                      </a:lnTo>
                      <a:close/>
                      <a:moveTo>
                        <a:pt x="716" y="0"/>
                      </a:moveTo>
                      <a:lnTo>
                        <a:pt x="738" y="0"/>
                      </a:lnTo>
                      <a:lnTo>
                        <a:pt x="739" y="0"/>
                      </a:lnTo>
                      <a:lnTo>
                        <a:pt x="741" y="1"/>
                      </a:lnTo>
                      <a:lnTo>
                        <a:pt x="742" y="2"/>
                      </a:lnTo>
                      <a:lnTo>
                        <a:pt x="742" y="3"/>
                      </a:lnTo>
                      <a:lnTo>
                        <a:pt x="742" y="5"/>
                      </a:lnTo>
                      <a:lnTo>
                        <a:pt x="741" y="6"/>
                      </a:lnTo>
                      <a:lnTo>
                        <a:pt x="739" y="7"/>
                      </a:lnTo>
                      <a:lnTo>
                        <a:pt x="738" y="7"/>
                      </a:lnTo>
                      <a:lnTo>
                        <a:pt x="716" y="7"/>
                      </a:lnTo>
                      <a:lnTo>
                        <a:pt x="715" y="7"/>
                      </a:lnTo>
                      <a:lnTo>
                        <a:pt x="714" y="6"/>
                      </a:lnTo>
                      <a:lnTo>
                        <a:pt x="713" y="5"/>
                      </a:lnTo>
                      <a:lnTo>
                        <a:pt x="713" y="3"/>
                      </a:lnTo>
                      <a:lnTo>
                        <a:pt x="713" y="2"/>
                      </a:lnTo>
                      <a:lnTo>
                        <a:pt x="714" y="1"/>
                      </a:lnTo>
                      <a:lnTo>
                        <a:pt x="715" y="0"/>
                      </a:lnTo>
                      <a:lnTo>
                        <a:pt x="716" y="0"/>
                      </a:lnTo>
                      <a:close/>
                      <a:moveTo>
                        <a:pt x="767" y="0"/>
                      </a:moveTo>
                      <a:lnTo>
                        <a:pt x="789" y="0"/>
                      </a:lnTo>
                      <a:lnTo>
                        <a:pt x="791" y="0"/>
                      </a:lnTo>
                      <a:lnTo>
                        <a:pt x="792" y="1"/>
                      </a:lnTo>
                      <a:lnTo>
                        <a:pt x="793" y="2"/>
                      </a:lnTo>
                      <a:lnTo>
                        <a:pt x="793" y="3"/>
                      </a:lnTo>
                      <a:lnTo>
                        <a:pt x="793" y="5"/>
                      </a:lnTo>
                      <a:lnTo>
                        <a:pt x="792" y="6"/>
                      </a:lnTo>
                      <a:lnTo>
                        <a:pt x="791" y="7"/>
                      </a:lnTo>
                      <a:lnTo>
                        <a:pt x="789" y="7"/>
                      </a:lnTo>
                      <a:lnTo>
                        <a:pt x="767" y="7"/>
                      </a:lnTo>
                      <a:lnTo>
                        <a:pt x="766" y="7"/>
                      </a:lnTo>
                      <a:lnTo>
                        <a:pt x="765" y="6"/>
                      </a:lnTo>
                      <a:lnTo>
                        <a:pt x="764" y="5"/>
                      </a:lnTo>
                      <a:lnTo>
                        <a:pt x="764" y="3"/>
                      </a:lnTo>
                      <a:lnTo>
                        <a:pt x="764" y="2"/>
                      </a:lnTo>
                      <a:lnTo>
                        <a:pt x="765" y="1"/>
                      </a:lnTo>
                      <a:lnTo>
                        <a:pt x="766" y="0"/>
                      </a:lnTo>
                      <a:lnTo>
                        <a:pt x="767" y="0"/>
                      </a:lnTo>
                      <a:close/>
                      <a:moveTo>
                        <a:pt x="819" y="0"/>
                      </a:moveTo>
                      <a:lnTo>
                        <a:pt x="840" y="0"/>
                      </a:lnTo>
                      <a:lnTo>
                        <a:pt x="842" y="0"/>
                      </a:lnTo>
                      <a:lnTo>
                        <a:pt x="843" y="1"/>
                      </a:lnTo>
                      <a:lnTo>
                        <a:pt x="843" y="2"/>
                      </a:lnTo>
                      <a:lnTo>
                        <a:pt x="844" y="3"/>
                      </a:lnTo>
                      <a:lnTo>
                        <a:pt x="843" y="5"/>
                      </a:lnTo>
                      <a:lnTo>
                        <a:pt x="843" y="6"/>
                      </a:lnTo>
                      <a:lnTo>
                        <a:pt x="842" y="7"/>
                      </a:lnTo>
                      <a:lnTo>
                        <a:pt x="840" y="7"/>
                      </a:lnTo>
                      <a:lnTo>
                        <a:pt x="819" y="7"/>
                      </a:lnTo>
                      <a:lnTo>
                        <a:pt x="816" y="7"/>
                      </a:lnTo>
                      <a:lnTo>
                        <a:pt x="815" y="6"/>
                      </a:lnTo>
                      <a:lnTo>
                        <a:pt x="815" y="5"/>
                      </a:lnTo>
                      <a:lnTo>
                        <a:pt x="815" y="3"/>
                      </a:lnTo>
                      <a:lnTo>
                        <a:pt x="815" y="2"/>
                      </a:lnTo>
                      <a:lnTo>
                        <a:pt x="815" y="1"/>
                      </a:lnTo>
                      <a:lnTo>
                        <a:pt x="816" y="0"/>
                      </a:lnTo>
                      <a:lnTo>
                        <a:pt x="819" y="0"/>
                      </a:lnTo>
                      <a:close/>
                      <a:moveTo>
                        <a:pt x="869" y="0"/>
                      </a:moveTo>
                      <a:lnTo>
                        <a:pt x="891" y="0"/>
                      </a:lnTo>
                      <a:lnTo>
                        <a:pt x="892" y="0"/>
                      </a:lnTo>
                      <a:lnTo>
                        <a:pt x="893" y="1"/>
                      </a:lnTo>
                      <a:lnTo>
                        <a:pt x="894" y="2"/>
                      </a:lnTo>
                      <a:lnTo>
                        <a:pt x="894" y="3"/>
                      </a:lnTo>
                      <a:lnTo>
                        <a:pt x="894" y="5"/>
                      </a:lnTo>
                      <a:lnTo>
                        <a:pt x="893" y="6"/>
                      </a:lnTo>
                      <a:lnTo>
                        <a:pt x="892" y="7"/>
                      </a:lnTo>
                      <a:lnTo>
                        <a:pt x="891" y="7"/>
                      </a:lnTo>
                      <a:lnTo>
                        <a:pt x="869" y="7"/>
                      </a:lnTo>
                      <a:lnTo>
                        <a:pt x="867" y="7"/>
                      </a:lnTo>
                      <a:lnTo>
                        <a:pt x="866" y="6"/>
                      </a:lnTo>
                      <a:lnTo>
                        <a:pt x="866" y="5"/>
                      </a:lnTo>
                      <a:lnTo>
                        <a:pt x="865" y="3"/>
                      </a:lnTo>
                      <a:lnTo>
                        <a:pt x="866" y="2"/>
                      </a:lnTo>
                      <a:lnTo>
                        <a:pt x="866" y="1"/>
                      </a:lnTo>
                      <a:lnTo>
                        <a:pt x="867" y="0"/>
                      </a:lnTo>
                      <a:lnTo>
                        <a:pt x="869" y="0"/>
                      </a:lnTo>
                      <a:close/>
                      <a:moveTo>
                        <a:pt x="920" y="0"/>
                      </a:moveTo>
                      <a:lnTo>
                        <a:pt x="942" y="0"/>
                      </a:lnTo>
                      <a:lnTo>
                        <a:pt x="943" y="0"/>
                      </a:lnTo>
                      <a:lnTo>
                        <a:pt x="944" y="1"/>
                      </a:lnTo>
                      <a:lnTo>
                        <a:pt x="945" y="2"/>
                      </a:lnTo>
                      <a:lnTo>
                        <a:pt x="945" y="3"/>
                      </a:lnTo>
                      <a:lnTo>
                        <a:pt x="945" y="5"/>
                      </a:lnTo>
                      <a:lnTo>
                        <a:pt x="944" y="6"/>
                      </a:lnTo>
                      <a:lnTo>
                        <a:pt x="943" y="7"/>
                      </a:lnTo>
                      <a:lnTo>
                        <a:pt x="942" y="7"/>
                      </a:lnTo>
                      <a:lnTo>
                        <a:pt x="920" y="7"/>
                      </a:lnTo>
                      <a:lnTo>
                        <a:pt x="919" y="7"/>
                      </a:lnTo>
                      <a:lnTo>
                        <a:pt x="918" y="6"/>
                      </a:lnTo>
                      <a:lnTo>
                        <a:pt x="916" y="5"/>
                      </a:lnTo>
                      <a:lnTo>
                        <a:pt x="916" y="3"/>
                      </a:lnTo>
                      <a:lnTo>
                        <a:pt x="916" y="2"/>
                      </a:lnTo>
                      <a:lnTo>
                        <a:pt x="918" y="1"/>
                      </a:lnTo>
                      <a:lnTo>
                        <a:pt x="919" y="0"/>
                      </a:lnTo>
                      <a:lnTo>
                        <a:pt x="920" y="0"/>
                      </a:lnTo>
                      <a:close/>
                      <a:moveTo>
                        <a:pt x="971" y="0"/>
                      </a:moveTo>
                      <a:lnTo>
                        <a:pt x="993" y="0"/>
                      </a:lnTo>
                      <a:lnTo>
                        <a:pt x="994" y="0"/>
                      </a:lnTo>
                      <a:lnTo>
                        <a:pt x="996" y="1"/>
                      </a:lnTo>
                      <a:lnTo>
                        <a:pt x="997" y="2"/>
                      </a:lnTo>
                      <a:lnTo>
                        <a:pt x="997" y="3"/>
                      </a:lnTo>
                      <a:lnTo>
                        <a:pt x="997" y="5"/>
                      </a:lnTo>
                      <a:lnTo>
                        <a:pt x="996" y="6"/>
                      </a:lnTo>
                      <a:lnTo>
                        <a:pt x="994" y="7"/>
                      </a:lnTo>
                      <a:lnTo>
                        <a:pt x="993" y="7"/>
                      </a:lnTo>
                      <a:lnTo>
                        <a:pt x="971" y="7"/>
                      </a:lnTo>
                      <a:lnTo>
                        <a:pt x="970" y="7"/>
                      </a:lnTo>
                      <a:lnTo>
                        <a:pt x="969" y="6"/>
                      </a:lnTo>
                      <a:lnTo>
                        <a:pt x="968" y="5"/>
                      </a:lnTo>
                      <a:lnTo>
                        <a:pt x="968" y="3"/>
                      </a:lnTo>
                      <a:lnTo>
                        <a:pt x="968" y="2"/>
                      </a:lnTo>
                      <a:lnTo>
                        <a:pt x="969" y="1"/>
                      </a:lnTo>
                      <a:lnTo>
                        <a:pt x="970" y="0"/>
                      </a:lnTo>
                      <a:lnTo>
                        <a:pt x="971" y="0"/>
                      </a:lnTo>
                      <a:close/>
                      <a:moveTo>
                        <a:pt x="1022" y="0"/>
                      </a:moveTo>
                      <a:lnTo>
                        <a:pt x="1043" y="0"/>
                      </a:lnTo>
                      <a:lnTo>
                        <a:pt x="1046" y="0"/>
                      </a:lnTo>
                      <a:lnTo>
                        <a:pt x="1047" y="1"/>
                      </a:lnTo>
                      <a:lnTo>
                        <a:pt x="1047" y="2"/>
                      </a:lnTo>
                      <a:lnTo>
                        <a:pt x="1048" y="3"/>
                      </a:lnTo>
                      <a:lnTo>
                        <a:pt x="1047" y="5"/>
                      </a:lnTo>
                      <a:lnTo>
                        <a:pt x="1047" y="6"/>
                      </a:lnTo>
                      <a:lnTo>
                        <a:pt x="1046" y="7"/>
                      </a:lnTo>
                      <a:lnTo>
                        <a:pt x="1043" y="7"/>
                      </a:lnTo>
                      <a:lnTo>
                        <a:pt x="1022" y="7"/>
                      </a:lnTo>
                      <a:lnTo>
                        <a:pt x="1020" y="7"/>
                      </a:lnTo>
                      <a:lnTo>
                        <a:pt x="1019" y="6"/>
                      </a:lnTo>
                      <a:lnTo>
                        <a:pt x="1019" y="5"/>
                      </a:lnTo>
                      <a:lnTo>
                        <a:pt x="1019" y="3"/>
                      </a:lnTo>
                      <a:lnTo>
                        <a:pt x="1019" y="2"/>
                      </a:lnTo>
                      <a:lnTo>
                        <a:pt x="1019" y="1"/>
                      </a:lnTo>
                      <a:lnTo>
                        <a:pt x="1020" y="0"/>
                      </a:lnTo>
                      <a:lnTo>
                        <a:pt x="1022" y="0"/>
                      </a:lnTo>
                      <a:close/>
                      <a:moveTo>
                        <a:pt x="1072" y="0"/>
                      </a:moveTo>
                      <a:lnTo>
                        <a:pt x="1095" y="0"/>
                      </a:lnTo>
                      <a:lnTo>
                        <a:pt x="1096" y="0"/>
                      </a:lnTo>
                      <a:lnTo>
                        <a:pt x="1097" y="1"/>
                      </a:lnTo>
                      <a:lnTo>
                        <a:pt x="1098" y="2"/>
                      </a:lnTo>
                      <a:lnTo>
                        <a:pt x="1098" y="3"/>
                      </a:lnTo>
                      <a:lnTo>
                        <a:pt x="1098" y="5"/>
                      </a:lnTo>
                      <a:lnTo>
                        <a:pt x="1097" y="6"/>
                      </a:lnTo>
                      <a:lnTo>
                        <a:pt x="1096" y="7"/>
                      </a:lnTo>
                      <a:lnTo>
                        <a:pt x="1095" y="7"/>
                      </a:lnTo>
                      <a:lnTo>
                        <a:pt x="1072" y="7"/>
                      </a:lnTo>
                      <a:lnTo>
                        <a:pt x="1071" y="7"/>
                      </a:lnTo>
                      <a:lnTo>
                        <a:pt x="1070" y="6"/>
                      </a:lnTo>
                      <a:lnTo>
                        <a:pt x="1070" y="5"/>
                      </a:lnTo>
                      <a:lnTo>
                        <a:pt x="1069" y="3"/>
                      </a:lnTo>
                      <a:lnTo>
                        <a:pt x="1070" y="2"/>
                      </a:lnTo>
                      <a:lnTo>
                        <a:pt x="1070" y="1"/>
                      </a:lnTo>
                      <a:lnTo>
                        <a:pt x="1071" y="0"/>
                      </a:lnTo>
                      <a:lnTo>
                        <a:pt x="1072" y="0"/>
                      </a:lnTo>
                      <a:close/>
                      <a:moveTo>
                        <a:pt x="1124" y="0"/>
                      </a:moveTo>
                      <a:lnTo>
                        <a:pt x="1146" y="0"/>
                      </a:lnTo>
                      <a:lnTo>
                        <a:pt x="1147" y="0"/>
                      </a:lnTo>
                      <a:lnTo>
                        <a:pt x="1148" y="1"/>
                      </a:lnTo>
                      <a:lnTo>
                        <a:pt x="1149" y="2"/>
                      </a:lnTo>
                      <a:lnTo>
                        <a:pt x="1149" y="3"/>
                      </a:lnTo>
                      <a:lnTo>
                        <a:pt x="1149" y="5"/>
                      </a:lnTo>
                      <a:lnTo>
                        <a:pt x="1148" y="6"/>
                      </a:lnTo>
                      <a:lnTo>
                        <a:pt x="1147" y="7"/>
                      </a:lnTo>
                      <a:lnTo>
                        <a:pt x="1146" y="7"/>
                      </a:lnTo>
                      <a:lnTo>
                        <a:pt x="1124" y="7"/>
                      </a:lnTo>
                      <a:lnTo>
                        <a:pt x="1122" y="7"/>
                      </a:lnTo>
                      <a:lnTo>
                        <a:pt x="1121" y="6"/>
                      </a:lnTo>
                      <a:lnTo>
                        <a:pt x="1120" y="5"/>
                      </a:lnTo>
                      <a:lnTo>
                        <a:pt x="1120" y="3"/>
                      </a:lnTo>
                      <a:lnTo>
                        <a:pt x="1120" y="2"/>
                      </a:lnTo>
                      <a:lnTo>
                        <a:pt x="1121" y="1"/>
                      </a:lnTo>
                      <a:lnTo>
                        <a:pt x="1122" y="0"/>
                      </a:lnTo>
                      <a:lnTo>
                        <a:pt x="112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" name="Line 197"/>
                <p:cNvSpPr>
                  <a:spLocks noChangeShapeType="1"/>
                </p:cNvSpPr>
                <p:nvPr/>
              </p:nvSpPr>
              <p:spPr bwMode="auto">
                <a:xfrm>
                  <a:off x="4961" y="2604"/>
                  <a:ext cx="1" cy="1170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35" name="Freeform 198"/>
                <p:cNvSpPr>
                  <a:spLocks noEditPoints="1"/>
                </p:cNvSpPr>
                <p:nvPr/>
              </p:nvSpPr>
              <p:spPr bwMode="auto">
                <a:xfrm>
                  <a:off x="4292" y="2218"/>
                  <a:ext cx="8" cy="1150"/>
                </a:xfrm>
                <a:custGeom>
                  <a:avLst/>
                  <a:gdLst>
                    <a:gd name="T0" fmla="*/ 1 w 8"/>
                    <a:gd name="T1" fmla="*/ 28 h 1150"/>
                    <a:gd name="T2" fmla="*/ 6 w 8"/>
                    <a:gd name="T3" fmla="*/ 0 h 1150"/>
                    <a:gd name="T4" fmla="*/ 7 w 8"/>
                    <a:gd name="T5" fmla="*/ 78 h 1150"/>
                    <a:gd name="T6" fmla="*/ 1 w 8"/>
                    <a:gd name="T7" fmla="*/ 52 h 1150"/>
                    <a:gd name="T8" fmla="*/ 8 w 8"/>
                    <a:gd name="T9" fmla="*/ 53 h 1150"/>
                    <a:gd name="T10" fmla="*/ 1 w 8"/>
                    <a:gd name="T11" fmla="*/ 129 h 1150"/>
                    <a:gd name="T12" fmla="*/ 6 w 8"/>
                    <a:gd name="T13" fmla="*/ 101 h 1150"/>
                    <a:gd name="T14" fmla="*/ 7 w 8"/>
                    <a:gd name="T15" fmla="*/ 180 h 1150"/>
                    <a:gd name="T16" fmla="*/ 1 w 8"/>
                    <a:gd name="T17" fmla="*/ 155 h 1150"/>
                    <a:gd name="T18" fmla="*/ 8 w 8"/>
                    <a:gd name="T19" fmla="*/ 156 h 1150"/>
                    <a:gd name="T20" fmla="*/ 1 w 8"/>
                    <a:gd name="T21" fmla="*/ 232 h 1150"/>
                    <a:gd name="T22" fmla="*/ 6 w 8"/>
                    <a:gd name="T23" fmla="*/ 204 h 1150"/>
                    <a:gd name="T24" fmla="*/ 7 w 8"/>
                    <a:gd name="T25" fmla="*/ 282 h 1150"/>
                    <a:gd name="T26" fmla="*/ 1 w 8"/>
                    <a:gd name="T27" fmla="*/ 256 h 1150"/>
                    <a:gd name="T28" fmla="*/ 8 w 8"/>
                    <a:gd name="T29" fmla="*/ 257 h 1150"/>
                    <a:gd name="T30" fmla="*/ 1 w 8"/>
                    <a:gd name="T31" fmla="*/ 333 h 1150"/>
                    <a:gd name="T32" fmla="*/ 6 w 8"/>
                    <a:gd name="T33" fmla="*/ 305 h 1150"/>
                    <a:gd name="T34" fmla="*/ 7 w 8"/>
                    <a:gd name="T35" fmla="*/ 384 h 1150"/>
                    <a:gd name="T36" fmla="*/ 1 w 8"/>
                    <a:gd name="T37" fmla="*/ 359 h 1150"/>
                    <a:gd name="T38" fmla="*/ 8 w 8"/>
                    <a:gd name="T39" fmla="*/ 360 h 1150"/>
                    <a:gd name="T40" fmla="*/ 1 w 8"/>
                    <a:gd name="T41" fmla="*/ 436 h 1150"/>
                    <a:gd name="T42" fmla="*/ 6 w 8"/>
                    <a:gd name="T43" fmla="*/ 408 h 1150"/>
                    <a:gd name="T44" fmla="*/ 7 w 8"/>
                    <a:gd name="T45" fmla="*/ 486 h 1150"/>
                    <a:gd name="T46" fmla="*/ 1 w 8"/>
                    <a:gd name="T47" fmla="*/ 460 h 1150"/>
                    <a:gd name="T48" fmla="*/ 8 w 8"/>
                    <a:gd name="T49" fmla="*/ 461 h 1150"/>
                    <a:gd name="T50" fmla="*/ 1 w 8"/>
                    <a:gd name="T51" fmla="*/ 537 h 1150"/>
                    <a:gd name="T52" fmla="*/ 6 w 8"/>
                    <a:gd name="T53" fmla="*/ 509 h 1150"/>
                    <a:gd name="T54" fmla="*/ 7 w 8"/>
                    <a:gd name="T55" fmla="*/ 588 h 1150"/>
                    <a:gd name="T56" fmla="*/ 1 w 8"/>
                    <a:gd name="T57" fmla="*/ 563 h 1150"/>
                    <a:gd name="T58" fmla="*/ 8 w 8"/>
                    <a:gd name="T59" fmla="*/ 564 h 1150"/>
                    <a:gd name="T60" fmla="*/ 1 w 8"/>
                    <a:gd name="T61" fmla="*/ 640 h 1150"/>
                    <a:gd name="T62" fmla="*/ 6 w 8"/>
                    <a:gd name="T63" fmla="*/ 612 h 1150"/>
                    <a:gd name="T64" fmla="*/ 7 w 8"/>
                    <a:gd name="T65" fmla="*/ 690 h 1150"/>
                    <a:gd name="T66" fmla="*/ 1 w 8"/>
                    <a:gd name="T67" fmla="*/ 664 h 1150"/>
                    <a:gd name="T68" fmla="*/ 8 w 8"/>
                    <a:gd name="T69" fmla="*/ 665 h 1150"/>
                    <a:gd name="T70" fmla="*/ 1 w 8"/>
                    <a:gd name="T71" fmla="*/ 741 h 1150"/>
                    <a:gd name="T72" fmla="*/ 6 w 8"/>
                    <a:gd name="T73" fmla="*/ 713 h 1150"/>
                    <a:gd name="T74" fmla="*/ 7 w 8"/>
                    <a:gd name="T75" fmla="*/ 792 h 1150"/>
                    <a:gd name="T76" fmla="*/ 1 w 8"/>
                    <a:gd name="T77" fmla="*/ 767 h 1150"/>
                    <a:gd name="T78" fmla="*/ 8 w 8"/>
                    <a:gd name="T79" fmla="*/ 768 h 1150"/>
                    <a:gd name="T80" fmla="*/ 1 w 8"/>
                    <a:gd name="T81" fmla="*/ 844 h 1150"/>
                    <a:gd name="T82" fmla="*/ 6 w 8"/>
                    <a:gd name="T83" fmla="*/ 816 h 1150"/>
                    <a:gd name="T84" fmla="*/ 7 w 8"/>
                    <a:gd name="T85" fmla="*/ 894 h 1150"/>
                    <a:gd name="T86" fmla="*/ 1 w 8"/>
                    <a:gd name="T87" fmla="*/ 868 h 1150"/>
                    <a:gd name="T88" fmla="*/ 8 w 8"/>
                    <a:gd name="T89" fmla="*/ 869 h 1150"/>
                    <a:gd name="T90" fmla="*/ 1 w 8"/>
                    <a:gd name="T91" fmla="*/ 945 h 1150"/>
                    <a:gd name="T92" fmla="*/ 6 w 8"/>
                    <a:gd name="T93" fmla="*/ 917 h 1150"/>
                    <a:gd name="T94" fmla="*/ 7 w 8"/>
                    <a:gd name="T95" fmla="*/ 996 h 1150"/>
                    <a:gd name="T96" fmla="*/ 1 w 8"/>
                    <a:gd name="T97" fmla="*/ 971 h 1150"/>
                    <a:gd name="T98" fmla="*/ 8 w 8"/>
                    <a:gd name="T99" fmla="*/ 972 h 1150"/>
                    <a:gd name="T100" fmla="*/ 1 w 8"/>
                    <a:gd name="T101" fmla="*/ 1047 h 1150"/>
                    <a:gd name="T102" fmla="*/ 6 w 8"/>
                    <a:gd name="T103" fmla="*/ 1019 h 1150"/>
                    <a:gd name="T104" fmla="*/ 7 w 8"/>
                    <a:gd name="T105" fmla="*/ 1098 h 1150"/>
                    <a:gd name="T106" fmla="*/ 1 w 8"/>
                    <a:gd name="T107" fmla="*/ 1072 h 1150"/>
                    <a:gd name="T108" fmla="*/ 8 w 8"/>
                    <a:gd name="T109" fmla="*/ 1073 h 1150"/>
                    <a:gd name="T110" fmla="*/ 1 w 8"/>
                    <a:gd name="T111" fmla="*/ 1149 h 1150"/>
                    <a:gd name="T112" fmla="*/ 6 w 8"/>
                    <a:gd name="T113" fmla="*/ 1121 h 1150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8" h="1150">
                      <a:moveTo>
                        <a:pt x="8" y="3"/>
                      </a:moveTo>
                      <a:lnTo>
                        <a:pt x="8" y="24"/>
                      </a:lnTo>
                      <a:lnTo>
                        <a:pt x="7" y="27"/>
                      </a:lnTo>
                      <a:lnTo>
                        <a:pt x="7" y="28"/>
                      </a:lnTo>
                      <a:lnTo>
                        <a:pt x="6" y="28"/>
                      </a:lnTo>
                      <a:lnTo>
                        <a:pt x="3" y="29"/>
                      </a:lnTo>
                      <a:lnTo>
                        <a:pt x="2" y="28"/>
                      </a:lnTo>
                      <a:lnTo>
                        <a:pt x="1" y="28"/>
                      </a:lnTo>
                      <a:lnTo>
                        <a:pt x="1" y="27"/>
                      </a:lnTo>
                      <a:lnTo>
                        <a:pt x="0" y="24"/>
                      </a:lnTo>
                      <a:lnTo>
                        <a:pt x="0" y="3"/>
                      </a:lnTo>
                      <a:lnTo>
                        <a:pt x="1" y="1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6" y="0"/>
                      </a:lnTo>
                      <a:lnTo>
                        <a:pt x="7" y="0"/>
                      </a:lnTo>
                      <a:lnTo>
                        <a:pt x="7" y="1"/>
                      </a:lnTo>
                      <a:lnTo>
                        <a:pt x="8" y="3"/>
                      </a:lnTo>
                      <a:close/>
                      <a:moveTo>
                        <a:pt x="8" y="53"/>
                      </a:moveTo>
                      <a:lnTo>
                        <a:pt x="8" y="76"/>
                      </a:lnTo>
                      <a:lnTo>
                        <a:pt x="7" y="77"/>
                      </a:lnTo>
                      <a:lnTo>
                        <a:pt x="7" y="78"/>
                      </a:lnTo>
                      <a:lnTo>
                        <a:pt x="6" y="79"/>
                      </a:lnTo>
                      <a:lnTo>
                        <a:pt x="3" y="79"/>
                      </a:lnTo>
                      <a:lnTo>
                        <a:pt x="2" y="79"/>
                      </a:lnTo>
                      <a:lnTo>
                        <a:pt x="1" y="78"/>
                      </a:lnTo>
                      <a:lnTo>
                        <a:pt x="1" y="77"/>
                      </a:lnTo>
                      <a:lnTo>
                        <a:pt x="0" y="76"/>
                      </a:lnTo>
                      <a:lnTo>
                        <a:pt x="0" y="53"/>
                      </a:lnTo>
                      <a:lnTo>
                        <a:pt x="1" y="52"/>
                      </a:lnTo>
                      <a:lnTo>
                        <a:pt x="1" y="51"/>
                      </a:lnTo>
                      <a:lnTo>
                        <a:pt x="2" y="51"/>
                      </a:lnTo>
                      <a:lnTo>
                        <a:pt x="3" y="50"/>
                      </a:lnTo>
                      <a:lnTo>
                        <a:pt x="6" y="51"/>
                      </a:lnTo>
                      <a:lnTo>
                        <a:pt x="7" y="51"/>
                      </a:lnTo>
                      <a:lnTo>
                        <a:pt x="7" y="52"/>
                      </a:lnTo>
                      <a:lnTo>
                        <a:pt x="8" y="53"/>
                      </a:lnTo>
                      <a:close/>
                      <a:moveTo>
                        <a:pt x="8" y="105"/>
                      </a:moveTo>
                      <a:lnTo>
                        <a:pt x="8" y="127"/>
                      </a:lnTo>
                      <a:lnTo>
                        <a:pt x="7" y="128"/>
                      </a:lnTo>
                      <a:lnTo>
                        <a:pt x="7" y="129"/>
                      </a:lnTo>
                      <a:lnTo>
                        <a:pt x="6" y="130"/>
                      </a:lnTo>
                      <a:lnTo>
                        <a:pt x="3" y="130"/>
                      </a:lnTo>
                      <a:lnTo>
                        <a:pt x="2" y="130"/>
                      </a:lnTo>
                      <a:lnTo>
                        <a:pt x="1" y="129"/>
                      </a:lnTo>
                      <a:lnTo>
                        <a:pt x="1" y="128"/>
                      </a:lnTo>
                      <a:lnTo>
                        <a:pt x="0" y="127"/>
                      </a:lnTo>
                      <a:lnTo>
                        <a:pt x="0" y="105"/>
                      </a:lnTo>
                      <a:lnTo>
                        <a:pt x="1" y="104"/>
                      </a:lnTo>
                      <a:lnTo>
                        <a:pt x="1" y="102"/>
                      </a:lnTo>
                      <a:lnTo>
                        <a:pt x="2" y="101"/>
                      </a:lnTo>
                      <a:lnTo>
                        <a:pt x="3" y="101"/>
                      </a:lnTo>
                      <a:lnTo>
                        <a:pt x="6" y="101"/>
                      </a:lnTo>
                      <a:lnTo>
                        <a:pt x="7" y="102"/>
                      </a:lnTo>
                      <a:lnTo>
                        <a:pt x="7" y="104"/>
                      </a:lnTo>
                      <a:lnTo>
                        <a:pt x="8" y="105"/>
                      </a:lnTo>
                      <a:close/>
                      <a:moveTo>
                        <a:pt x="8" y="156"/>
                      </a:moveTo>
                      <a:lnTo>
                        <a:pt x="8" y="178"/>
                      </a:lnTo>
                      <a:lnTo>
                        <a:pt x="7" y="179"/>
                      </a:lnTo>
                      <a:lnTo>
                        <a:pt x="7" y="180"/>
                      </a:lnTo>
                      <a:lnTo>
                        <a:pt x="6" y="182"/>
                      </a:lnTo>
                      <a:lnTo>
                        <a:pt x="3" y="182"/>
                      </a:lnTo>
                      <a:lnTo>
                        <a:pt x="2" y="182"/>
                      </a:lnTo>
                      <a:lnTo>
                        <a:pt x="1" y="180"/>
                      </a:lnTo>
                      <a:lnTo>
                        <a:pt x="1" y="179"/>
                      </a:lnTo>
                      <a:lnTo>
                        <a:pt x="0" y="178"/>
                      </a:lnTo>
                      <a:lnTo>
                        <a:pt x="0" y="156"/>
                      </a:lnTo>
                      <a:lnTo>
                        <a:pt x="1" y="155"/>
                      </a:lnTo>
                      <a:lnTo>
                        <a:pt x="1" y="154"/>
                      </a:lnTo>
                      <a:lnTo>
                        <a:pt x="2" y="152"/>
                      </a:lnTo>
                      <a:lnTo>
                        <a:pt x="3" y="152"/>
                      </a:lnTo>
                      <a:lnTo>
                        <a:pt x="6" y="152"/>
                      </a:lnTo>
                      <a:lnTo>
                        <a:pt x="7" y="154"/>
                      </a:lnTo>
                      <a:lnTo>
                        <a:pt x="7" y="155"/>
                      </a:lnTo>
                      <a:lnTo>
                        <a:pt x="8" y="156"/>
                      </a:lnTo>
                      <a:close/>
                      <a:moveTo>
                        <a:pt x="8" y="207"/>
                      </a:moveTo>
                      <a:lnTo>
                        <a:pt x="8" y="228"/>
                      </a:lnTo>
                      <a:lnTo>
                        <a:pt x="7" y="231"/>
                      </a:lnTo>
                      <a:lnTo>
                        <a:pt x="7" y="232"/>
                      </a:lnTo>
                      <a:lnTo>
                        <a:pt x="6" y="232"/>
                      </a:lnTo>
                      <a:lnTo>
                        <a:pt x="3" y="233"/>
                      </a:lnTo>
                      <a:lnTo>
                        <a:pt x="2" y="232"/>
                      </a:lnTo>
                      <a:lnTo>
                        <a:pt x="1" y="232"/>
                      </a:lnTo>
                      <a:lnTo>
                        <a:pt x="1" y="231"/>
                      </a:lnTo>
                      <a:lnTo>
                        <a:pt x="0" y="228"/>
                      </a:lnTo>
                      <a:lnTo>
                        <a:pt x="0" y="207"/>
                      </a:lnTo>
                      <a:lnTo>
                        <a:pt x="1" y="205"/>
                      </a:lnTo>
                      <a:lnTo>
                        <a:pt x="1" y="204"/>
                      </a:lnTo>
                      <a:lnTo>
                        <a:pt x="2" y="204"/>
                      </a:lnTo>
                      <a:lnTo>
                        <a:pt x="3" y="204"/>
                      </a:lnTo>
                      <a:lnTo>
                        <a:pt x="6" y="204"/>
                      </a:lnTo>
                      <a:lnTo>
                        <a:pt x="7" y="204"/>
                      </a:lnTo>
                      <a:lnTo>
                        <a:pt x="7" y="205"/>
                      </a:lnTo>
                      <a:lnTo>
                        <a:pt x="8" y="207"/>
                      </a:lnTo>
                      <a:close/>
                      <a:moveTo>
                        <a:pt x="8" y="257"/>
                      </a:moveTo>
                      <a:lnTo>
                        <a:pt x="8" y="279"/>
                      </a:lnTo>
                      <a:lnTo>
                        <a:pt x="7" y="281"/>
                      </a:lnTo>
                      <a:lnTo>
                        <a:pt x="7" y="282"/>
                      </a:lnTo>
                      <a:lnTo>
                        <a:pt x="6" y="283"/>
                      </a:lnTo>
                      <a:lnTo>
                        <a:pt x="3" y="283"/>
                      </a:lnTo>
                      <a:lnTo>
                        <a:pt x="2" y="283"/>
                      </a:lnTo>
                      <a:lnTo>
                        <a:pt x="1" y="282"/>
                      </a:lnTo>
                      <a:lnTo>
                        <a:pt x="1" y="281"/>
                      </a:lnTo>
                      <a:lnTo>
                        <a:pt x="0" y="279"/>
                      </a:lnTo>
                      <a:lnTo>
                        <a:pt x="0" y="257"/>
                      </a:lnTo>
                      <a:lnTo>
                        <a:pt x="1" y="256"/>
                      </a:lnTo>
                      <a:lnTo>
                        <a:pt x="1" y="255"/>
                      </a:lnTo>
                      <a:lnTo>
                        <a:pt x="2" y="255"/>
                      </a:lnTo>
                      <a:lnTo>
                        <a:pt x="3" y="254"/>
                      </a:lnTo>
                      <a:lnTo>
                        <a:pt x="6" y="255"/>
                      </a:lnTo>
                      <a:lnTo>
                        <a:pt x="7" y="255"/>
                      </a:lnTo>
                      <a:lnTo>
                        <a:pt x="7" y="256"/>
                      </a:lnTo>
                      <a:lnTo>
                        <a:pt x="8" y="257"/>
                      </a:lnTo>
                      <a:close/>
                      <a:moveTo>
                        <a:pt x="8" y="309"/>
                      </a:moveTo>
                      <a:lnTo>
                        <a:pt x="8" y="331"/>
                      </a:lnTo>
                      <a:lnTo>
                        <a:pt x="7" y="332"/>
                      </a:lnTo>
                      <a:lnTo>
                        <a:pt x="7" y="333"/>
                      </a:lnTo>
                      <a:lnTo>
                        <a:pt x="6" y="334"/>
                      </a:lnTo>
                      <a:lnTo>
                        <a:pt x="3" y="334"/>
                      </a:lnTo>
                      <a:lnTo>
                        <a:pt x="2" y="334"/>
                      </a:lnTo>
                      <a:lnTo>
                        <a:pt x="1" y="333"/>
                      </a:lnTo>
                      <a:lnTo>
                        <a:pt x="1" y="332"/>
                      </a:lnTo>
                      <a:lnTo>
                        <a:pt x="0" y="331"/>
                      </a:lnTo>
                      <a:lnTo>
                        <a:pt x="0" y="309"/>
                      </a:lnTo>
                      <a:lnTo>
                        <a:pt x="1" y="307"/>
                      </a:lnTo>
                      <a:lnTo>
                        <a:pt x="1" y="306"/>
                      </a:lnTo>
                      <a:lnTo>
                        <a:pt x="2" y="305"/>
                      </a:lnTo>
                      <a:lnTo>
                        <a:pt x="3" y="305"/>
                      </a:lnTo>
                      <a:lnTo>
                        <a:pt x="6" y="305"/>
                      </a:lnTo>
                      <a:lnTo>
                        <a:pt x="7" y="306"/>
                      </a:lnTo>
                      <a:lnTo>
                        <a:pt x="7" y="307"/>
                      </a:lnTo>
                      <a:lnTo>
                        <a:pt x="8" y="309"/>
                      </a:lnTo>
                      <a:close/>
                      <a:moveTo>
                        <a:pt x="8" y="360"/>
                      </a:moveTo>
                      <a:lnTo>
                        <a:pt x="8" y="382"/>
                      </a:lnTo>
                      <a:lnTo>
                        <a:pt x="7" y="383"/>
                      </a:lnTo>
                      <a:lnTo>
                        <a:pt x="7" y="384"/>
                      </a:lnTo>
                      <a:lnTo>
                        <a:pt x="6" y="386"/>
                      </a:lnTo>
                      <a:lnTo>
                        <a:pt x="3" y="386"/>
                      </a:lnTo>
                      <a:lnTo>
                        <a:pt x="2" y="386"/>
                      </a:lnTo>
                      <a:lnTo>
                        <a:pt x="1" y="384"/>
                      </a:lnTo>
                      <a:lnTo>
                        <a:pt x="1" y="383"/>
                      </a:lnTo>
                      <a:lnTo>
                        <a:pt x="0" y="382"/>
                      </a:lnTo>
                      <a:lnTo>
                        <a:pt x="0" y="360"/>
                      </a:lnTo>
                      <a:lnTo>
                        <a:pt x="1" y="359"/>
                      </a:lnTo>
                      <a:lnTo>
                        <a:pt x="1" y="358"/>
                      </a:lnTo>
                      <a:lnTo>
                        <a:pt x="2" y="356"/>
                      </a:lnTo>
                      <a:lnTo>
                        <a:pt x="3" y="356"/>
                      </a:lnTo>
                      <a:lnTo>
                        <a:pt x="6" y="356"/>
                      </a:lnTo>
                      <a:lnTo>
                        <a:pt x="7" y="358"/>
                      </a:lnTo>
                      <a:lnTo>
                        <a:pt x="7" y="359"/>
                      </a:lnTo>
                      <a:lnTo>
                        <a:pt x="8" y="360"/>
                      </a:lnTo>
                      <a:close/>
                      <a:moveTo>
                        <a:pt x="8" y="411"/>
                      </a:moveTo>
                      <a:lnTo>
                        <a:pt x="8" y="432"/>
                      </a:lnTo>
                      <a:lnTo>
                        <a:pt x="7" y="434"/>
                      </a:lnTo>
                      <a:lnTo>
                        <a:pt x="7" y="436"/>
                      </a:lnTo>
                      <a:lnTo>
                        <a:pt x="6" y="436"/>
                      </a:lnTo>
                      <a:lnTo>
                        <a:pt x="3" y="437"/>
                      </a:lnTo>
                      <a:lnTo>
                        <a:pt x="2" y="436"/>
                      </a:lnTo>
                      <a:lnTo>
                        <a:pt x="1" y="436"/>
                      </a:lnTo>
                      <a:lnTo>
                        <a:pt x="1" y="434"/>
                      </a:lnTo>
                      <a:lnTo>
                        <a:pt x="0" y="432"/>
                      </a:lnTo>
                      <a:lnTo>
                        <a:pt x="0" y="411"/>
                      </a:lnTo>
                      <a:lnTo>
                        <a:pt x="1" y="409"/>
                      </a:lnTo>
                      <a:lnTo>
                        <a:pt x="1" y="408"/>
                      </a:lnTo>
                      <a:lnTo>
                        <a:pt x="2" y="408"/>
                      </a:lnTo>
                      <a:lnTo>
                        <a:pt x="3" y="408"/>
                      </a:lnTo>
                      <a:lnTo>
                        <a:pt x="6" y="408"/>
                      </a:lnTo>
                      <a:lnTo>
                        <a:pt x="7" y="408"/>
                      </a:lnTo>
                      <a:lnTo>
                        <a:pt x="7" y="409"/>
                      </a:lnTo>
                      <a:lnTo>
                        <a:pt x="8" y="411"/>
                      </a:lnTo>
                      <a:close/>
                      <a:moveTo>
                        <a:pt x="8" y="461"/>
                      </a:moveTo>
                      <a:lnTo>
                        <a:pt x="8" y="483"/>
                      </a:lnTo>
                      <a:lnTo>
                        <a:pt x="7" y="485"/>
                      </a:lnTo>
                      <a:lnTo>
                        <a:pt x="7" y="486"/>
                      </a:lnTo>
                      <a:lnTo>
                        <a:pt x="6" y="487"/>
                      </a:lnTo>
                      <a:lnTo>
                        <a:pt x="3" y="487"/>
                      </a:lnTo>
                      <a:lnTo>
                        <a:pt x="2" y="487"/>
                      </a:lnTo>
                      <a:lnTo>
                        <a:pt x="1" y="486"/>
                      </a:lnTo>
                      <a:lnTo>
                        <a:pt x="1" y="485"/>
                      </a:lnTo>
                      <a:lnTo>
                        <a:pt x="0" y="483"/>
                      </a:lnTo>
                      <a:lnTo>
                        <a:pt x="0" y="461"/>
                      </a:lnTo>
                      <a:lnTo>
                        <a:pt x="1" y="460"/>
                      </a:lnTo>
                      <a:lnTo>
                        <a:pt x="1" y="459"/>
                      </a:lnTo>
                      <a:lnTo>
                        <a:pt x="2" y="459"/>
                      </a:lnTo>
                      <a:lnTo>
                        <a:pt x="3" y="458"/>
                      </a:lnTo>
                      <a:lnTo>
                        <a:pt x="6" y="459"/>
                      </a:lnTo>
                      <a:lnTo>
                        <a:pt x="7" y="459"/>
                      </a:lnTo>
                      <a:lnTo>
                        <a:pt x="7" y="460"/>
                      </a:lnTo>
                      <a:lnTo>
                        <a:pt x="8" y="461"/>
                      </a:lnTo>
                      <a:close/>
                      <a:moveTo>
                        <a:pt x="8" y="513"/>
                      </a:moveTo>
                      <a:lnTo>
                        <a:pt x="8" y="535"/>
                      </a:lnTo>
                      <a:lnTo>
                        <a:pt x="7" y="536"/>
                      </a:lnTo>
                      <a:lnTo>
                        <a:pt x="7" y="537"/>
                      </a:lnTo>
                      <a:lnTo>
                        <a:pt x="6" y="538"/>
                      </a:lnTo>
                      <a:lnTo>
                        <a:pt x="3" y="538"/>
                      </a:lnTo>
                      <a:lnTo>
                        <a:pt x="2" y="538"/>
                      </a:lnTo>
                      <a:lnTo>
                        <a:pt x="1" y="537"/>
                      </a:lnTo>
                      <a:lnTo>
                        <a:pt x="1" y="536"/>
                      </a:lnTo>
                      <a:lnTo>
                        <a:pt x="0" y="535"/>
                      </a:lnTo>
                      <a:lnTo>
                        <a:pt x="0" y="513"/>
                      </a:lnTo>
                      <a:lnTo>
                        <a:pt x="1" y="511"/>
                      </a:lnTo>
                      <a:lnTo>
                        <a:pt x="1" y="510"/>
                      </a:lnTo>
                      <a:lnTo>
                        <a:pt x="2" y="509"/>
                      </a:lnTo>
                      <a:lnTo>
                        <a:pt x="3" y="509"/>
                      </a:lnTo>
                      <a:lnTo>
                        <a:pt x="6" y="509"/>
                      </a:lnTo>
                      <a:lnTo>
                        <a:pt x="7" y="510"/>
                      </a:lnTo>
                      <a:lnTo>
                        <a:pt x="7" y="511"/>
                      </a:lnTo>
                      <a:lnTo>
                        <a:pt x="8" y="513"/>
                      </a:lnTo>
                      <a:close/>
                      <a:moveTo>
                        <a:pt x="8" y="564"/>
                      </a:moveTo>
                      <a:lnTo>
                        <a:pt x="8" y="586"/>
                      </a:lnTo>
                      <a:lnTo>
                        <a:pt x="7" y="587"/>
                      </a:lnTo>
                      <a:lnTo>
                        <a:pt x="7" y="588"/>
                      </a:lnTo>
                      <a:lnTo>
                        <a:pt x="6" y="589"/>
                      </a:lnTo>
                      <a:lnTo>
                        <a:pt x="3" y="589"/>
                      </a:lnTo>
                      <a:lnTo>
                        <a:pt x="2" y="589"/>
                      </a:lnTo>
                      <a:lnTo>
                        <a:pt x="1" y="588"/>
                      </a:lnTo>
                      <a:lnTo>
                        <a:pt x="1" y="587"/>
                      </a:lnTo>
                      <a:lnTo>
                        <a:pt x="0" y="586"/>
                      </a:lnTo>
                      <a:lnTo>
                        <a:pt x="0" y="564"/>
                      </a:lnTo>
                      <a:lnTo>
                        <a:pt x="1" y="563"/>
                      </a:lnTo>
                      <a:lnTo>
                        <a:pt x="1" y="562"/>
                      </a:lnTo>
                      <a:lnTo>
                        <a:pt x="2" y="560"/>
                      </a:lnTo>
                      <a:lnTo>
                        <a:pt x="3" y="560"/>
                      </a:lnTo>
                      <a:lnTo>
                        <a:pt x="6" y="560"/>
                      </a:lnTo>
                      <a:lnTo>
                        <a:pt x="7" y="562"/>
                      </a:lnTo>
                      <a:lnTo>
                        <a:pt x="7" y="563"/>
                      </a:lnTo>
                      <a:lnTo>
                        <a:pt x="8" y="564"/>
                      </a:lnTo>
                      <a:close/>
                      <a:moveTo>
                        <a:pt x="8" y="615"/>
                      </a:moveTo>
                      <a:lnTo>
                        <a:pt x="8" y="636"/>
                      </a:lnTo>
                      <a:lnTo>
                        <a:pt x="7" y="638"/>
                      </a:lnTo>
                      <a:lnTo>
                        <a:pt x="7" y="640"/>
                      </a:lnTo>
                      <a:lnTo>
                        <a:pt x="6" y="640"/>
                      </a:lnTo>
                      <a:lnTo>
                        <a:pt x="3" y="641"/>
                      </a:lnTo>
                      <a:lnTo>
                        <a:pt x="2" y="640"/>
                      </a:lnTo>
                      <a:lnTo>
                        <a:pt x="1" y="640"/>
                      </a:lnTo>
                      <a:lnTo>
                        <a:pt x="1" y="638"/>
                      </a:lnTo>
                      <a:lnTo>
                        <a:pt x="0" y="636"/>
                      </a:lnTo>
                      <a:lnTo>
                        <a:pt x="0" y="615"/>
                      </a:lnTo>
                      <a:lnTo>
                        <a:pt x="1" y="613"/>
                      </a:lnTo>
                      <a:lnTo>
                        <a:pt x="1" y="612"/>
                      </a:lnTo>
                      <a:lnTo>
                        <a:pt x="2" y="612"/>
                      </a:lnTo>
                      <a:lnTo>
                        <a:pt x="3" y="612"/>
                      </a:lnTo>
                      <a:lnTo>
                        <a:pt x="6" y="612"/>
                      </a:lnTo>
                      <a:lnTo>
                        <a:pt x="7" y="612"/>
                      </a:lnTo>
                      <a:lnTo>
                        <a:pt x="7" y="613"/>
                      </a:lnTo>
                      <a:lnTo>
                        <a:pt x="8" y="615"/>
                      </a:lnTo>
                      <a:close/>
                      <a:moveTo>
                        <a:pt x="8" y="665"/>
                      </a:moveTo>
                      <a:lnTo>
                        <a:pt x="8" y="687"/>
                      </a:lnTo>
                      <a:lnTo>
                        <a:pt x="7" y="689"/>
                      </a:lnTo>
                      <a:lnTo>
                        <a:pt x="7" y="690"/>
                      </a:lnTo>
                      <a:lnTo>
                        <a:pt x="6" y="691"/>
                      </a:lnTo>
                      <a:lnTo>
                        <a:pt x="3" y="691"/>
                      </a:lnTo>
                      <a:lnTo>
                        <a:pt x="2" y="691"/>
                      </a:lnTo>
                      <a:lnTo>
                        <a:pt x="1" y="690"/>
                      </a:lnTo>
                      <a:lnTo>
                        <a:pt x="1" y="689"/>
                      </a:lnTo>
                      <a:lnTo>
                        <a:pt x="0" y="687"/>
                      </a:lnTo>
                      <a:lnTo>
                        <a:pt x="0" y="665"/>
                      </a:lnTo>
                      <a:lnTo>
                        <a:pt x="1" y="664"/>
                      </a:lnTo>
                      <a:lnTo>
                        <a:pt x="1" y="663"/>
                      </a:lnTo>
                      <a:lnTo>
                        <a:pt x="2" y="663"/>
                      </a:lnTo>
                      <a:lnTo>
                        <a:pt x="3" y="662"/>
                      </a:lnTo>
                      <a:lnTo>
                        <a:pt x="6" y="663"/>
                      </a:lnTo>
                      <a:lnTo>
                        <a:pt x="7" y="663"/>
                      </a:lnTo>
                      <a:lnTo>
                        <a:pt x="7" y="664"/>
                      </a:lnTo>
                      <a:lnTo>
                        <a:pt x="8" y="665"/>
                      </a:lnTo>
                      <a:close/>
                      <a:moveTo>
                        <a:pt x="8" y="716"/>
                      </a:moveTo>
                      <a:lnTo>
                        <a:pt x="8" y="739"/>
                      </a:lnTo>
                      <a:lnTo>
                        <a:pt x="7" y="740"/>
                      </a:lnTo>
                      <a:lnTo>
                        <a:pt x="7" y="741"/>
                      </a:lnTo>
                      <a:lnTo>
                        <a:pt x="6" y="742"/>
                      </a:lnTo>
                      <a:lnTo>
                        <a:pt x="3" y="742"/>
                      </a:lnTo>
                      <a:lnTo>
                        <a:pt x="2" y="742"/>
                      </a:lnTo>
                      <a:lnTo>
                        <a:pt x="1" y="741"/>
                      </a:lnTo>
                      <a:lnTo>
                        <a:pt x="1" y="740"/>
                      </a:lnTo>
                      <a:lnTo>
                        <a:pt x="0" y="739"/>
                      </a:lnTo>
                      <a:lnTo>
                        <a:pt x="0" y="716"/>
                      </a:lnTo>
                      <a:lnTo>
                        <a:pt x="1" y="715"/>
                      </a:lnTo>
                      <a:lnTo>
                        <a:pt x="1" y="714"/>
                      </a:lnTo>
                      <a:lnTo>
                        <a:pt x="2" y="713"/>
                      </a:lnTo>
                      <a:lnTo>
                        <a:pt x="3" y="713"/>
                      </a:lnTo>
                      <a:lnTo>
                        <a:pt x="6" y="713"/>
                      </a:lnTo>
                      <a:lnTo>
                        <a:pt x="7" y="714"/>
                      </a:lnTo>
                      <a:lnTo>
                        <a:pt x="7" y="715"/>
                      </a:lnTo>
                      <a:lnTo>
                        <a:pt x="8" y="716"/>
                      </a:lnTo>
                      <a:close/>
                      <a:moveTo>
                        <a:pt x="8" y="768"/>
                      </a:moveTo>
                      <a:lnTo>
                        <a:pt x="8" y="790"/>
                      </a:lnTo>
                      <a:lnTo>
                        <a:pt x="7" y="791"/>
                      </a:lnTo>
                      <a:lnTo>
                        <a:pt x="7" y="792"/>
                      </a:lnTo>
                      <a:lnTo>
                        <a:pt x="6" y="793"/>
                      </a:lnTo>
                      <a:lnTo>
                        <a:pt x="3" y="793"/>
                      </a:lnTo>
                      <a:lnTo>
                        <a:pt x="2" y="793"/>
                      </a:lnTo>
                      <a:lnTo>
                        <a:pt x="1" y="792"/>
                      </a:lnTo>
                      <a:lnTo>
                        <a:pt x="1" y="791"/>
                      </a:lnTo>
                      <a:lnTo>
                        <a:pt x="0" y="790"/>
                      </a:lnTo>
                      <a:lnTo>
                        <a:pt x="0" y="768"/>
                      </a:lnTo>
                      <a:lnTo>
                        <a:pt x="1" y="767"/>
                      </a:lnTo>
                      <a:lnTo>
                        <a:pt x="1" y="765"/>
                      </a:lnTo>
                      <a:lnTo>
                        <a:pt x="2" y="764"/>
                      </a:lnTo>
                      <a:lnTo>
                        <a:pt x="3" y="764"/>
                      </a:lnTo>
                      <a:lnTo>
                        <a:pt x="6" y="764"/>
                      </a:lnTo>
                      <a:lnTo>
                        <a:pt x="7" y="765"/>
                      </a:lnTo>
                      <a:lnTo>
                        <a:pt x="7" y="767"/>
                      </a:lnTo>
                      <a:lnTo>
                        <a:pt x="8" y="768"/>
                      </a:lnTo>
                      <a:close/>
                      <a:moveTo>
                        <a:pt x="8" y="819"/>
                      </a:moveTo>
                      <a:lnTo>
                        <a:pt x="8" y="840"/>
                      </a:lnTo>
                      <a:lnTo>
                        <a:pt x="7" y="842"/>
                      </a:lnTo>
                      <a:lnTo>
                        <a:pt x="7" y="844"/>
                      </a:lnTo>
                      <a:lnTo>
                        <a:pt x="6" y="844"/>
                      </a:lnTo>
                      <a:lnTo>
                        <a:pt x="3" y="845"/>
                      </a:lnTo>
                      <a:lnTo>
                        <a:pt x="2" y="844"/>
                      </a:lnTo>
                      <a:lnTo>
                        <a:pt x="1" y="844"/>
                      </a:lnTo>
                      <a:lnTo>
                        <a:pt x="1" y="842"/>
                      </a:lnTo>
                      <a:lnTo>
                        <a:pt x="0" y="840"/>
                      </a:lnTo>
                      <a:lnTo>
                        <a:pt x="0" y="819"/>
                      </a:lnTo>
                      <a:lnTo>
                        <a:pt x="1" y="817"/>
                      </a:lnTo>
                      <a:lnTo>
                        <a:pt x="1" y="816"/>
                      </a:lnTo>
                      <a:lnTo>
                        <a:pt x="2" y="816"/>
                      </a:lnTo>
                      <a:lnTo>
                        <a:pt x="3" y="816"/>
                      </a:lnTo>
                      <a:lnTo>
                        <a:pt x="6" y="816"/>
                      </a:lnTo>
                      <a:lnTo>
                        <a:pt x="7" y="816"/>
                      </a:lnTo>
                      <a:lnTo>
                        <a:pt x="7" y="817"/>
                      </a:lnTo>
                      <a:lnTo>
                        <a:pt x="8" y="819"/>
                      </a:lnTo>
                      <a:close/>
                      <a:moveTo>
                        <a:pt x="8" y="869"/>
                      </a:moveTo>
                      <a:lnTo>
                        <a:pt x="8" y="891"/>
                      </a:lnTo>
                      <a:lnTo>
                        <a:pt x="7" y="892"/>
                      </a:lnTo>
                      <a:lnTo>
                        <a:pt x="7" y="894"/>
                      </a:lnTo>
                      <a:lnTo>
                        <a:pt x="6" y="895"/>
                      </a:lnTo>
                      <a:lnTo>
                        <a:pt x="3" y="895"/>
                      </a:lnTo>
                      <a:lnTo>
                        <a:pt x="2" y="895"/>
                      </a:lnTo>
                      <a:lnTo>
                        <a:pt x="1" y="894"/>
                      </a:lnTo>
                      <a:lnTo>
                        <a:pt x="1" y="892"/>
                      </a:lnTo>
                      <a:lnTo>
                        <a:pt x="0" y="891"/>
                      </a:lnTo>
                      <a:lnTo>
                        <a:pt x="0" y="869"/>
                      </a:lnTo>
                      <a:lnTo>
                        <a:pt x="1" y="868"/>
                      </a:lnTo>
                      <a:lnTo>
                        <a:pt x="1" y="867"/>
                      </a:lnTo>
                      <a:lnTo>
                        <a:pt x="2" y="867"/>
                      </a:lnTo>
                      <a:lnTo>
                        <a:pt x="3" y="866"/>
                      </a:lnTo>
                      <a:lnTo>
                        <a:pt x="6" y="867"/>
                      </a:lnTo>
                      <a:lnTo>
                        <a:pt x="7" y="867"/>
                      </a:lnTo>
                      <a:lnTo>
                        <a:pt x="7" y="868"/>
                      </a:lnTo>
                      <a:lnTo>
                        <a:pt x="8" y="869"/>
                      </a:lnTo>
                      <a:close/>
                      <a:moveTo>
                        <a:pt x="8" y="920"/>
                      </a:moveTo>
                      <a:lnTo>
                        <a:pt x="8" y="943"/>
                      </a:lnTo>
                      <a:lnTo>
                        <a:pt x="7" y="944"/>
                      </a:lnTo>
                      <a:lnTo>
                        <a:pt x="7" y="945"/>
                      </a:lnTo>
                      <a:lnTo>
                        <a:pt x="6" y="946"/>
                      </a:lnTo>
                      <a:lnTo>
                        <a:pt x="3" y="946"/>
                      </a:lnTo>
                      <a:lnTo>
                        <a:pt x="2" y="946"/>
                      </a:lnTo>
                      <a:lnTo>
                        <a:pt x="1" y="945"/>
                      </a:lnTo>
                      <a:lnTo>
                        <a:pt x="1" y="944"/>
                      </a:lnTo>
                      <a:lnTo>
                        <a:pt x="0" y="943"/>
                      </a:lnTo>
                      <a:lnTo>
                        <a:pt x="0" y="920"/>
                      </a:lnTo>
                      <a:lnTo>
                        <a:pt x="1" y="919"/>
                      </a:lnTo>
                      <a:lnTo>
                        <a:pt x="1" y="918"/>
                      </a:lnTo>
                      <a:lnTo>
                        <a:pt x="2" y="917"/>
                      </a:lnTo>
                      <a:lnTo>
                        <a:pt x="3" y="917"/>
                      </a:lnTo>
                      <a:lnTo>
                        <a:pt x="6" y="917"/>
                      </a:lnTo>
                      <a:lnTo>
                        <a:pt x="7" y="918"/>
                      </a:lnTo>
                      <a:lnTo>
                        <a:pt x="7" y="919"/>
                      </a:lnTo>
                      <a:lnTo>
                        <a:pt x="8" y="920"/>
                      </a:lnTo>
                      <a:close/>
                      <a:moveTo>
                        <a:pt x="8" y="972"/>
                      </a:moveTo>
                      <a:lnTo>
                        <a:pt x="8" y="994"/>
                      </a:lnTo>
                      <a:lnTo>
                        <a:pt x="7" y="995"/>
                      </a:lnTo>
                      <a:lnTo>
                        <a:pt x="7" y="996"/>
                      </a:lnTo>
                      <a:lnTo>
                        <a:pt x="6" y="997"/>
                      </a:lnTo>
                      <a:lnTo>
                        <a:pt x="3" y="997"/>
                      </a:lnTo>
                      <a:lnTo>
                        <a:pt x="2" y="997"/>
                      </a:lnTo>
                      <a:lnTo>
                        <a:pt x="1" y="996"/>
                      </a:lnTo>
                      <a:lnTo>
                        <a:pt x="1" y="995"/>
                      </a:lnTo>
                      <a:lnTo>
                        <a:pt x="0" y="994"/>
                      </a:lnTo>
                      <a:lnTo>
                        <a:pt x="0" y="972"/>
                      </a:lnTo>
                      <a:lnTo>
                        <a:pt x="1" y="971"/>
                      </a:lnTo>
                      <a:lnTo>
                        <a:pt x="1" y="969"/>
                      </a:lnTo>
                      <a:lnTo>
                        <a:pt x="2" y="968"/>
                      </a:lnTo>
                      <a:lnTo>
                        <a:pt x="3" y="968"/>
                      </a:lnTo>
                      <a:lnTo>
                        <a:pt x="6" y="968"/>
                      </a:lnTo>
                      <a:lnTo>
                        <a:pt x="7" y="969"/>
                      </a:lnTo>
                      <a:lnTo>
                        <a:pt x="7" y="971"/>
                      </a:lnTo>
                      <a:lnTo>
                        <a:pt x="8" y="972"/>
                      </a:lnTo>
                      <a:close/>
                      <a:moveTo>
                        <a:pt x="8" y="1023"/>
                      </a:moveTo>
                      <a:lnTo>
                        <a:pt x="8" y="1044"/>
                      </a:lnTo>
                      <a:lnTo>
                        <a:pt x="7" y="1046"/>
                      </a:lnTo>
                      <a:lnTo>
                        <a:pt x="7" y="1047"/>
                      </a:lnTo>
                      <a:lnTo>
                        <a:pt x="6" y="1047"/>
                      </a:lnTo>
                      <a:lnTo>
                        <a:pt x="3" y="1049"/>
                      </a:lnTo>
                      <a:lnTo>
                        <a:pt x="2" y="1047"/>
                      </a:lnTo>
                      <a:lnTo>
                        <a:pt x="1" y="1047"/>
                      </a:lnTo>
                      <a:lnTo>
                        <a:pt x="1" y="1046"/>
                      </a:lnTo>
                      <a:lnTo>
                        <a:pt x="0" y="1044"/>
                      </a:lnTo>
                      <a:lnTo>
                        <a:pt x="0" y="1023"/>
                      </a:lnTo>
                      <a:lnTo>
                        <a:pt x="1" y="1021"/>
                      </a:lnTo>
                      <a:lnTo>
                        <a:pt x="1" y="1019"/>
                      </a:lnTo>
                      <a:lnTo>
                        <a:pt x="2" y="1019"/>
                      </a:lnTo>
                      <a:lnTo>
                        <a:pt x="3" y="1019"/>
                      </a:lnTo>
                      <a:lnTo>
                        <a:pt x="6" y="1019"/>
                      </a:lnTo>
                      <a:lnTo>
                        <a:pt x="7" y="1019"/>
                      </a:lnTo>
                      <a:lnTo>
                        <a:pt x="7" y="1021"/>
                      </a:lnTo>
                      <a:lnTo>
                        <a:pt x="8" y="1023"/>
                      </a:lnTo>
                      <a:close/>
                      <a:moveTo>
                        <a:pt x="8" y="1073"/>
                      </a:moveTo>
                      <a:lnTo>
                        <a:pt x="8" y="1095"/>
                      </a:lnTo>
                      <a:lnTo>
                        <a:pt x="7" y="1096"/>
                      </a:lnTo>
                      <a:lnTo>
                        <a:pt x="7" y="1098"/>
                      </a:lnTo>
                      <a:lnTo>
                        <a:pt x="6" y="1099"/>
                      </a:lnTo>
                      <a:lnTo>
                        <a:pt x="3" y="1099"/>
                      </a:lnTo>
                      <a:lnTo>
                        <a:pt x="2" y="1099"/>
                      </a:lnTo>
                      <a:lnTo>
                        <a:pt x="1" y="1098"/>
                      </a:lnTo>
                      <a:lnTo>
                        <a:pt x="1" y="1096"/>
                      </a:lnTo>
                      <a:lnTo>
                        <a:pt x="0" y="1095"/>
                      </a:lnTo>
                      <a:lnTo>
                        <a:pt x="0" y="1073"/>
                      </a:lnTo>
                      <a:lnTo>
                        <a:pt x="1" y="1072"/>
                      </a:lnTo>
                      <a:lnTo>
                        <a:pt x="1" y="1071"/>
                      </a:lnTo>
                      <a:lnTo>
                        <a:pt x="2" y="1071"/>
                      </a:lnTo>
                      <a:lnTo>
                        <a:pt x="3" y="1070"/>
                      </a:lnTo>
                      <a:lnTo>
                        <a:pt x="6" y="1071"/>
                      </a:lnTo>
                      <a:lnTo>
                        <a:pt x="7" y="1071"/>
                      </a:lnTo>
                      <a:lnTo>
                        <a:pt x="7" y="1072"/>
                      </a:lnTo>
                      <a:lnTo>
                        <a:pt x="8" y="1073"/>
                      </a:lnTo>
                      <a:close/>
                      <a:moveTo>
                        <a:pt x="8" y="1124"/>
                      </a:moveTo>
                      <a:lnTo>
                        <a:pt x="8" y="1147"/>
                      </a:lnTo>
                      <a:lnTo>
                        <a:pt x="7" y="1148"/>
                      </a:lnTo>
                      <a:lnTo>
                        <a:pt x="7" y="1149"/>
                      </a:lnTo>
                      <a:lnTo>
                        <a:pt x="6" y="1150"/>
                      </a:lnTo>
                      <a:lnTo>
                        <a:pt x="3" y="1150"/>
                      </a:lnTo>
                      <a:lnTo>
                        <a:pt x="2" y="1150"/>
                      </a:lnTo>
                      <a:lnTo>
                        <a:pt x="1" y="1149"/>
                      </a:lnTo>
                      <a:lnTo>
                        <a:pt x="1" y="1148"/>
                      </a:lnTo>
                      <a:lnTo>
                        <a:pt x="0" y="1147"/>
                      </a:lnTo>
                      <a:lnTo>
                        <a:pt x="0" y="1124"/>
                      </a:lnTo>
                      <a:lnTo>
                        <a:pt x="1" y="1123"/>
                      </a:lnTo>
                      <a:lnTo>
                        <a:pt x="1" y="1122"/>
                      </a:lnTo>
                      <a:lnTo>
                        <a:pt x="2" y="1121"/>
                      </a:lnTo>
                      <a:lnTo>
                        <a:pt x="3" y="1121"/>
                      </a:lnTo>
                      <a:lnTo>
                        <a:pt x="6" y="1121"/>
                      </a:lnTo>
                      <a:lnTo>
                        <a:pt x="7" y="1122"/>
                      </a:lnTo>
                      <a:lnTo>
                        <a:pt x="7" y="1123"/>
                      </a:lnTo>
                      <a:lnTo>
                        <a:pt x="8" y="112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" name="Line 199"/>
                <p:cNvSpPr>
                  <a:spLocks noChangeShapeType="1"/>
                </p:cNvSpPr>
                <p:nvPr/>
              </p:nvSpPr>
              <p:spPr bwMode="auto">
                <a:xfrm>
                  <a:off x="5478" y="2226"/>
                  <a:ext cx="1" cy="1171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37" name="Freeform 200"/>
                <p:cNvSpPr>
                  <a:spLocks noEditPoints="1"/>
                </p:cNvSpPr>
                <p:nvPr/>
              </p:nvSpPr>
              <p:spPr bwMode="auto">
                <a:xfrm>
                  <a:off x="3778" y="2616"/>
                  <a:ext cx="39" cy="1172"/>
                </a:xfrm>
                <a:custGeom>
                  <a:avLst/>
                  <a:gdLst>
                    <a:gd name="T0" fmla="*/ 29 w 39"/>
                    <a:gd name="T1" fmla="*/ 49 h 1172"/>
                    <a:gd name="T2" fmla="*/ 29 w 39"/>
                    <a:gd name="T3" fmla="*/ 1172 h 1172"/>
                    <a:gd name="T4" fmla="*/ 9 w 39"/>
                    <a:gd name="T5" fmla="*/ 1172 h 1172"/>
                    <a:gd name="T6" fmla="*/ 9 w 39"/>
                    <a:gd name="T7" fmla="*/ 49 h 1172"/>
                    <a:gd name="T8" fmla="*/ 29 w 39"/>
                    <a:gd name="T9" fmla="*/ 49 h 1172"/>
                    <a:gd name="T10" fmla="*/ 0 w 39"/>
                    <a:gd name="T11" fmla="*/ 59 h 1172"/>
                    <a:gd name="T12" fmla="*/ 19 w 39"/>
                    <a:gd name="T13" fmla="*/ 0 h 1172"/>
                    <a:gd name="T14" fmla="*/ 39 w 39"/>
                    <a:gd name="T15" fmla="*/ 59 h 1172"/>
                    <a:gd name="T16" fmla="*/ 0 w 39"/>
                    <a:gd name="T17" fmla="*/ 59 h 117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39" h="1172">
                      <a:moveTo>
                        <a:pt x="29" y="49"/>
                      </a:moveTo>
                      <a:lnTo>
                        <a:pt x="29" y="1172"/>
                      </a:lnTo>
                      <a:lnTo>
                        <a:pt x="9" y="1172"/>
                      </a:lnTo>
                      <a:lnTo>
                        <a:pt x="9" y="49"/>
                      </a:lnTo>
                      <a:lnTo>
                        <a:pt x="29" y="49"/>
                      </a:lnTo>
                      <a:close/>
                      <a:moveTo>
                        <a:pt x="0" y="59"/>
                      </a:moveTo>
                      <a:lnTo>
                        <a:pt x="19" y="0"/>
                      </a:lnTo>
                      <a:lnTo>
                        <a:pt x="39" y="59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Line 201"/>
                <p:cNvSpPr>
                  <a:spLocks noChangeShapeType="1"/>
                </p:cNvSpPr>
                <p:nvPr/>
              </p:nvSpPr>
              <p:spPr bwMode="auto">
                <a:xfrm flipV="1">
                  <a:off x="4981" y="3397"/>
                  <a:ext cx="482" cy="364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39" name="Freeform 202"/>
                <p:cNvSpPr>
                  <a:spLocks noEditPoints="1"/>
                </p:cNvSpPr>
                <p:nvPr/>
              </p:nvSpPr>
              <p:spPr bwMode="auto">
                <a:xfrm>
                  <a:off x="3797" y="3399"/>
                  <a:ext cx="489" cy="372"/>
                </a:xfrm>
                <a:custGeom>
                  <a:avLst/>
                  <a:gdLst>
                    <a:gd name="T0" fmla="*/ 0 w 489"/>
                    <a:gd name="T1" fmla="*/ 357 h 372"/>
                    <a:gd name="T2" fmla="*/ 445 w 489"/>
                    <a:gd name="T3" fmla="*/ 21 h 372"/>
                    <a:gd name="T4" fmla="*/ 456 w 489"/>
                    <a:gd name="T5" fmla="*/ 38 h 372"/>
                    <a:gd name="T6" fmla="*/ 11 w 489"/>
                    <a:gd name="T7" fmla="*/ 372 h 372"/>
                    <a:gd name="T8" fmla="*/ 0 w 489"/>
                    <a:gd name="T9" fmla="*/ 357 h 372"/>
                    <a:gd name="T10" fmla="*/ 431 w 489"/>
                    <a:gd name="T11" fmla="*/ 20 h 372"/>
                    <a:gd name="T12" fmla="*/ 489 w 489"/>
                    <a:gd name="T13" fmla="*/ 0 h 372"/>
                    <a:gd name="T14" fmla="*/ 454 w 489"/>
                    <a:gd name="T15" fmla="*/ 51 h 372"/>
                    <a:gd name="T16" fmla="*/ 431 w 489"/>
                    <a:gd name="T17" fmla="*/ 20 h 37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489" h="372">
                      <a:moveTo>
                        <a:pt x="0" y="357"/>
                      </a:moveTo>
                      <a:lnTo>
                        <a:pt x="445" y="21"/>
                      </a:lnTo>
                      <a:lnTo>
                        <a:pt x="456" y="38"/>
                      </a:lnTo>
                      <a:lnTo>
                        <a:pt x="11" y="372"/>
                      </a:lnTo>
                      <a:lnTo>
                        <a:pt x="0" y="357"/>
                      </a:lnTo>
                      <a:close/>
                      <a:moveTo>
                        <a:pt x="431" y="20"/>
                      </a:moveTo>
                      <a:lnTo>
                        <a:pt x="489" y="0"/>
                      </a:lnTo>
                      <a:lnTo>
                        <a:pt x="454" y="51"/>
                      </a:lnTo>
                      <a:lnTo>
                        <a:pt x="431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" name="Line 203"/>
                <p:cNvSpPr>
                  <a:spLocks noChangeShapeType="1"/>
                </p:cNvSpPr>
                <p:nvPr/>
              </p:nvSpPr>
              <p:spPr bwMode="auto">
                <a:xfrm flipV="1">
                  <a:off x="4976" y="2240"/>
                  <a:ext cx="484" cy="365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41" name="Line 204"/>
                <p:cNvSpPr>
                  <a:spLocks noChangeShapeType="1"/>
                </p:cNvSpPr>
                <p:nvPr/>
              </p:nvSpPr>
              <p:spPr bwMode="auto">
                <a:xfrm flipV="1">
                  <a:off x="3798" y="2232"/>
                  <a:ext cx="483" cy="363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42" name="Freeform 205"/>
                <p:cNvSpPr/>
                <p:nvPr/>
              </p:nvSpPr>
              <p:spPr bwMode="auto">
                <a:xfrm>
                  <a:off x="5456" y="2210"/>
                  <a:ext cx="40" cy="40"/>
                </a:xfrm>
                <a:custGeom>
                  <a:avLst/>
                  <a:gdLst>
                    <a:gd name="T0" fmla="*/ 20 w 40"/>
                    <a:gd name="T1" fmla="*/ 0 h 40"/>
                    <a:gd name="T2" fmla="*/ 17 w 40"/>
                    <a:gd name="T3" fmla="*/ 1 h 40"/>
                    <a:gd name="T4" fmla="*/ 12 w 40"/>
                    <a:gd name="T5" fmla="*/ 2 h 40"/>
                    <a:gd name="T6" fmla="*/ 10 w 40"/>
                    <a:gd name="T7" fmla="*/ 3 h 40"/>
                    <a:gd name="T8" fmla="*/ 6 w 40"/>
                    <a:gd name="T9" fmla="*/ 5 h 40"/>
                    <a:gd name="T10" fmla="*/ 4 w 40"/>
                    <a:gd name="T11" fmla="*/ 9 h 40"/>
                    <a:gd name="T12" fmla="*/ 3 w 40"/>
                    <a:gd name="T13" fmla="*/ 12 h 40"/>
                    <a:gd name="T14" fmla="*/ 1 w 40"/>
                    <a:gd name="T15" fmla="*/ 16 h 40"/>
                    <a:gd name="T16" fmla="*/ 0 w 40"/>
                    <a:gd name="T17" fmla="*/ 21 h 40"/>
                    <a:gd name="T18" fmla="*/ 1 w 40"/>
                    <a:gd name="T19" fmla="*/ 24 h 40"/>
                    <a:gd name="T20" fmla="*/ 3 w 40"/>
                    <a:gd name="T21" fmla="*/ 28 h 40"/>
                    <a:gd name="T22" fmla="*/ 4 w 40"/>
                    <a:gd name="T23" fmla="*/ 31 h 40"/>
                    <a:gd name="T24" fmla="*/ 6 w 40"/>
                    <a:gd name="T25" fmla="*/ 35 h 40"/>
                    <a:gd name="T26" fmla="*/ 10 w 40"/>
                    <a:gd name="T27" fmla="*/ 37 h 40"/>
                    <a:gd name="T28" fmla="*/ 12 w 40"/>
                    <a:gd name="T29" fmla="*/ 38 h 40"/>
                    <a:gd name="T30" fmla="*/ 17 w 40"/>
                    <a:gd name="T31" fmla="*/ 39 h 40"/>
                    <a:gd name="T32" fmla="*/ 20 w 40"/>
                    <a:gd name="T33" fmla="*/ 40 h 40"/>
                    <a:gd name="T34" fmla="*/ 24 w 40"/>
                    <a:gd name="T35" fmla="*/ 39 h 40"/>
                    <a:gd name="T36" fmla="*/ 27 w 40"/>
                    <a:gd name="T37" fmla="*/ 38 h 40"/>
                    <a:gd name="T38" fmla="*/ 31 w 40"/>
                    <a:gd name="T39" fmla="*/ 37 h 40"/>
                    <a:gd name="T40" fmla="*/ 34 w 40"/>
                    <a:gd name="T41" fmla="*/ 35 h 40"/>
                    <a:gd name="T42" fmla="*/ 36 w 40"/>
                    <a:gd name="T43" fmla="*/ 31 h 40"/>
                    <a:gd name="T44" fmla="*/ 38 w 40"/>
                    <a:gd name="T45" fmla="*/ 28 h 40"/>
                    <a:gd name="T46" fmla="*/ 39 w 40"/>
                    <a:gd name="T47" fmla="*/ 24 h 40"/>
                    <a:gd name="T48" fmla="*/ 40 w 40"/>
                    <a:gd name="T49" fmla="*/ 21 h 40"/>
                    <a:gd name="T50" fmla="*/ 39 w 40"/>
                    <a:gd name="T51" fmla="*/ 16 h 40"/>
                    <a:gd name="T52" fmla="*/ 38 w 40"/>
                    <a:gd name="T53" fmla="*/ 12 h 40"/>
                    <a:gd name="T54" fmla="*/ 36 w 40"/>
                    <a:gd name="T55" fmla="*/ 9 h 40"/>
                    <a:gd name="T56" fmla="*/ 34 w 40"/>
                    <a:gd name="T57" fmla="*/ 5 h 40"/>
                    <a:gd name="T58" fmla="*/ 31 w 40"/>
                    <a:gd name="T59" fmla="*/ 3 h 40"/>
                    <a:gd name="T60" fmla="*/ 27 w 40"/>
                    <a:gd name="T61" fmla="*/ 2 h 40"/>
                    <a:gd name="T62" fmla="*/ 24 w 40"/>
                    <a:gd name="T63" fmla="*/ 1 h 40"/>
                    <a:gd name="T64" fmla="*/ 20 w 40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40">
                      <a:moveTo>
                        <a:pt x="20" y="0"/>
                      </a:moveTo>
                      <a:lnTo>
                        <a:pt x="17" y="1"/>
                      </a:lnTo>
                      <a:lnTo>
                        <a:pt x="12" y="2"/>
                      </a:lnTo>
                      <a:lnTo>
                        <a:pt x="10" y="3"/>
                      </a:lnTo>
                      <a:lnTo>
                        <a:pt x="6" y="5"/>
                      </a:lnTo>
                      <a:lnTo>
                        <a:pt x="4" y="9"/>
                      </a:lnTo>
                      <a:lnTo>
                        <a:pt x="3" y="12"/>
                      </a:lnTo>
                      <a:lnTo>
                        <a:pt x="1" y="16"/>
                      </a:lnTo>
                      <a:lnTo>
                        <a:pt x="0" y="21"/>
                      </a:lnTo>
                      <a:lnTo>
                        <a:pt x="1" y="24"/>
                      </a:lnTo>
                      <a:lnTo>
                        <a:pt x="3" y="28"/>
                      </a:lnTo>
                      <a:lnTo>
                        <a:pt x="4" y="31"/>
                      </a:lnTo>
                      <a:lnTo>
                        <a:pt x="6" y="35"/>
                      </a:lnTo>
                      <a:lnTo>
                        <a:pt x="10" y="37"/>
                      </a:lnTo>
                      <a:lnTo>
                        <a:pt x="12" y="38"/>
                      </a:lnTo>
                      <a:lnTo>
                        <a:pt x="17" y="39"/>
                      </a:lnTo>
                      <a:lnTo>
                        <a:pt x="20" y="40"/>
                      </a:lnTo>
                      <a:lnTo>
                        <a:pt x="24" y="39"/>
                      </a:lnTo>
                      <a:lnTo>
                        <a:pt x="27" y="38"/>
                      </a:lnTo>
                      <a:lnTo>
                        <a:pt x="31" y="37"/>
                      </a:lnTo>
                      <a:lnTo>
                        <a:pt x="34" y="35"/>
                      </a:lnTo>
                      <a:lnTo>
                        <a:pt x="36" y="31"/>
                      </a:lnTo>
                      <a:lnTo>
                        <a:pt x="38" y="28"/>
                      </a:lnTo>
                      <a:lnTo>
                        <a:pt x="39" y="24"/>
                      </a:lnTo>
                      <a:lnTo>
                        <a:pt x="40" y="21"/>
                      </a:lnTo>
                      <a:lnTo>
                        <a:pt x="39" y="16"/>
                      </a:lnTo>
                      <a:lnTo>
                        <a:pt x="38" y="12"/>
                      </a:lnTo>
                      <a:lnTo>
                        <a:pt x="36" y="9"/>
                      </a:lnTo>
                      <a:lnTo>
                        <a:pt x="34" y="5"/>
                      </a:lnTo>
                      <a:lnTo>
                        <a:pt x="31" y="3"/>
                      </a:lnTo>
                      <a:lnTo>
                        <a:pt x="27" y="2"/>
                      </a:lnTo>
                      <a:lnTo>
                        <a:pt x="24" y="1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" name="Freeform 206"/>
                <p:cNvSpPr/>
                <p:nvPr/>
              </p:nvSpPr>
              <p:spPr bwMode="auto">
                <a:xfrm>
                  <a:off x="5456" y="2210"/>
                  <a:ext cx="40" cy="40"/>
                </a:xfrm>
                <a:custGeom>
                  <a:avLst/>
                  <a:gdLst>
                    <a:gd name="T0" fmla="*/ 20 w 40"/>
                    <a:gd name="T1" fmla="*/ 0 h 40"/>
                    <a:gd name="T2" fmla="*/ 17 w 40"/>
                    <a:gd name="T3" fmla="*/ 1 h 40"/>
                    <a:gd name="T4" fmla="*/ 12 w 40"/>
                    <a:gd name="T5" fmla="*/ 2 h 40"/>
                    <a:gd name="T6" fmla="*/ 10 w 40"/>
                    <a:gd name="T7" fmla="*/ 3 h 40"/>
                    <a:gd name="T8" fmla="*/ 6 w 40"/>
                    <a:gd name="T9" fmla="*/ 5 h 40"/>
                    <a:gd name="T10" fmla="*/ 4 w 40"/>
                    <a:gd name="T11" fmla="*/ 9 h 40"/>
                    <a:gd name="T12" fmla="*/ 3 w 40"/>
                    <a:gd name="T13" fmla="*/ 12 h 40"/>
                    <a:gd name="T14" fmla="*/ 1 w 40"/>
                    <a:gd name="T15" fmla="*/ 16 h 40"/>
                    <a:gd name="T16" fmla="*/ 0 w 40"/>
                    <a:gd name="T17" fmla="*/ 21 h 40"/>
                    <a:gd name="T18" fmla="*/ 1 w 40"/>
                    <a:gd name="T19" fmla="*/ 24 h 40"/>
                    <a:gd name="T20" fmla="*/ 3 w 40"/>
                    <a:gd name="T21" fmla="*/ 28 h 40"/>
                    <a:gd name="T22" fmla="*/ 4 w 40"/>
                    <a:gd name="T23" fmla="*/ 31 h 40"/>
                    <a:gd name="T24" fmla="*/ 6 w 40"/>
                    <a:gd name="T25" fmla="*/ 35 h 40"/>
                    <a:gd name="T26" fmla="*/ 10 w 40"/>
                    <a:gd name="T27" fmla="*/ 37 h 40"/>
                    <a:gd name="T28" fmla="*/ 12 w 40"/>
                    <a:gd name="T29" fmla="*/ 38 h 40"/>
                    <a:gd name="T30" fmla="*/ 17 w 40"/>
                    <a:gd name="T31" fmla="*/ 39 h 40"/>
                    <a:gd name="T32" fmla="*/ 20 w 40"/>
                    <a:gd name="T33" fmla="*/ 40 h 40"/>
                    <a:gd name="T34" fmla="*/ 24 w 40"/>
                    <a:gd name="T35" fmla="*/ 39 h 40"/>
                    <a:gd name="T36" fmla="*/ 27 w 40"/>
                    <a:gd name="T37" fmla="*/ 38 h 40"/>
                    <a:gd name="T38" fmla="*/ 31 w 40"/>
                    <a:gd name="T39" fmla="*/ 37 h 40"/>
                    <a:gd name="T40" fmla="*/ 34 w 40"/>
                    <a:gd name="T41" fmla="*/ 35 h 40"/>
                    <a:gd name="T42" fmla="*/ 36 w 40"/>
                    <a:gd name="T43" fmla="*/ 31 h 40"/>
                    <a:gd name="T44" fmla="*/ 38 w 40"/>
                    <a:gd name="T45" fmla="*/ 28 h 40"/>
                    <a:gd name="T46" fmla="*/ 39 w 40"/>
                    <a:gd name="T47" fmla="*/ 24 h 40"/>
                    <a:gd name="T48" fmla="*/ 40 w 40"/>
                    <a:gd name="T49" fmla="*/ 21 h 40"/>
                    <a:gd name="T50" fmla="*/ 39 w 40"/>
                    <a:gd name="T51" fmla="*/ 16 h 40"/>
                    <a:gd name="T52" fmla="*/ 38 w 40"/>
                    <a:gd name="T53" fmla="*/ 12 h 40"/>
                    <a:gd name="T54" fmla="*/ 36 w 40"/>
                    <a:gd name="T55" fmla="*/ 9 h 40"/>
                    <a:gd name="T56" fmla="*/ 34 w 40"/>
                    <a:gd name="T57" fmla="*/ 5 h 40"/>
                    <a:gd name="T58" fmla="*/ 31 w 40"/>
                    <a:gd name="T59" fmla="*/ 3 h 40"/>
                    <a:gd name="T60" fmla="*/ 27 w 40"/>
                    <a:gd name="T61" fmla="*/ 2 h 40"/>
                    <a:gd name="T62" fmla="*/ 24 w 40"/>
                    <a:gd name="T63" fmla="*/ 1 h 40"/>
                    <a:gd name="T64" fmla="*/ 20 w 40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40">
                      <a:moveTo>
                        <a:pt x="20" y="0"/>
                      </a:moveTo>
                      <a:lnTo>
                        <a:pt x="17" y="1"/>
                      </a:lnTo>
                      <a:lnTo>
                        <a:pt x="12" y="2"/>
                      </a:lnTo>
                      <a:lnTo>
                        <a:pt x="10" y="3"/>
                      </a:lnTo>
                      <a:lnTo>
                        <a:pt x="6" y="5"/>
                      </a:lnTo>
                      <a:lnTo>
                        <a:pt x="4" y="9"/>
                      </a:lnTo>
                      <a:lnTo>
                        <a:pt x="3" y="12"/>
                      </a:lnTo>
                      <a:lnTo>
                        <a:pt x="1" y="16"/>
                      </a:lnTo>
                      <a:lnTo>
                        <a:pt x="0" y="21"/>
                      </a:lnTo>
                      <a:lnTo>
                        <a:pt x="1" y="24"/>
                      </a:lnTo>
                      <a:lnTo>
                        <a:pt x="3" y="28"/>
                      </a:lnTo>
                      <a:lnTo>
                        <a:pt x="4" y="31"/>
                      </a:lnTo>
                      <a:lnTo>
                        <a:pt x="6" y="35"/>
                      </a:lnTo>
                      <a:lnTo>
                        <a:pt x="10" y="37"/>
                      </a:lnTo>
                      <a:lnTo>
                        <a:pt x="12" y="38"/>
                      </a:lnTo>
                      <a:lnTo>
                        <a:pt x="17" y="39"/>
                      </a:lnTo>
                      <a:lnTo>
                        <a:pt x="20" y="40"/>
                      </a:lnTo>
                      <a:lnTo>
                        <a:pt x="24" y="39"/>
                      </a:lnTo>
                      <a:lnTo>
                        <a:pt x="27" y="38"/>
                      </a:lnTo>
                      <a:lnTo>
                        <a:pt x="31" y="37"/>
                      </a:lnTo>
                      <a:lnTo>
                        <a:pt x="34" y="35"/>
                      </a:lnTo>
                      <a:lnTo>
                        <a:pt x="36" y="31"/>
                      </a:lnTo>
                      <a:lnTo>
                        <a:pt x="38" y="28"/>
                      </a:lnTo>
                      <a:lnTo>
                        <a:pt x="39" y="24"/>
                      </a:lnTo>
                      <a:lnTo>
                        <a:pt x="40" y="21"/>
                      </a:lnTo>
                      <a:lnTo>
                        <a:pt x="39" y="16"/>
                      </a:lnTo>
                      <a:lnTo>
                        <a:pt x="38" y="12"/>
                      </a:lnTo>
                      <a:lnTo>
                        <a:pt x="36" y="9"/>
                      </a:lnTo>
                      <a:lnTo>
                        <a:pt x="34" y="5"/>
                      </a:lnTo>
                      <a:lnTo>
                        <a:pt x="31" y="3"/>
                      </a:lnTo>
                      <a:lnTo>
                        <a:pt x="27" y="2"/>
                      </a:lnTo>
                      <a:lnTo>
                        <a:pt x="24" y="1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Freeform 207"/>
                <p:cNvSpPr/>
                <p:nvPr/>
              </p:nvSpPr>
              <p:spPr bwMode="auto">
                <a:xfrm>
                  <a:off x="4271" y="3369"/>
                  <a:ext cx="38" cy="40"/>
                </a:xfrm>
                <a:custGeom>
                  <a:avLst/>
                  <a:gdLst>
                    <a:gd name="T0" fmla="*/ 18 w 38"/>
                    <a:gd name="T1" fmla="*/ 0 h 40"/>
                    <a:gd name="T2" fmla="*/ 15 w 38"/>
                    <a:gd name="T3" fmla="*/ 0 h 40"/>
                    <a:gd name="T4" fmla="*/ 11 w 38"/>
                    <a:gd name="T5" fmla="*/ 1 h 40"/>
                    <a:gd name="T6" fmla="*/ 8 w 38"/>
                    <a:gd name="T7" fmla="*/ 4 h 40"/>
                    <a:gd name="T8" fmla="*/ 4 w 38"/>
                    <a:gd name="T9" fmla="*/ 6 h 40"/>
                    <a:gd name="T10" fmla="*/ 2 w 38"/>
                    <a:gd name="T11" fmla="*/ 9 h 40"/>
                    <a:gd name="T12" fmla="*/ 1 w 38"/>
                    <a:gd name="T13" fmla="*/ 13 h 40"/>
                    <a:gd name="T14" fmla="*/ 0 w 38"/>
                    <a:gd name="T15" fmla="*/ 16 h 40"/>
                    <a:gd name="T16" fmla="*/ 0 w 38"/>
                    <a:gd name="T17" fmla="*/ 20 h 40"/>
                    <a:gd name="T18" fmla="*/ 0 w 38"/>
                    <a:gd name="T19" fmla="*/ 25 h 40"/>
                    <a:gd name="T20" fmla="*/ 1 w 38"/>
                    <a:gd name="T21" fmla="*/ 28 h 40"/>
                    <a:gd name="T22" fmla="*/ 2 w 38"/>
                    <a:gd name="T23" fmla="*/ 32 h 40"/>
                    <a:gd name="T24" fmla="*/ 4 w 38"/>
                    <a:gd name="T25" fmla="*/ 34 h 40"/>
                    <a:gd name="T26" fmla="*/ 8 w 38"/>
                    <a:gd name="T27" fmla="*/ 36 h 40"/>
                    <a:gd name="T28" fmla="*/ 11 w 38"/>
                    <a:gd name="T29" fmla="*/ 39 h 40"/>
                    <a:gd name="T30" fmla="*/ 15 w 38"/>
                    <a:gd name="T31" fmla="*/ 40 h 40"/>
                    <a:gd name="T32" fmla="*/ 18 w 38"/>
                    <a:gd name="T33" fmla="*/ 40 h 40"/>
                    <a:gd name="T34" fmla="*/ 23 w 38"/>
                    <a:gd name="T35" fmla="*/ 40 h 40"/>
                    <a:gd name="T36" fmla="*/ 27 w 38"/>
                    <a:gd name="T37" fmla="*/ 39 h 40"/>
                    <a:gd name="T38" fmla="*/ 29 w 38"/>
                    <a:gd name="T39" fmla="*/ 36 h 40"/>
                    <a:gd name="T40" fmla="*/ 32 w 38"/>
                    <a:gd name="T41" fmla="*/ 34 h 40"/>
                    <a:gd name="T42" fmla="*/ 35 w 38"/>
                    <a:gd name="T43" fmla="*/ 32 h 40"/>
                    <a:gd name="T44" fmla="*/ 37 w 38"/>
                    <a:gd name="T45" fmla="*/ 28 h 40"/>
                    <a:gd name="T46" fmla="*/ 38 w 38"/>
                    <a:gd name="T47" fmla="*/ 25 h 40"/>
                    <a:gd name="T48" fmla="*/ 38 w 38"/>
                    <a:gd name="T49" fmla="*/ 20 h 40"/>
                    <a:gd name="T50" fmla="*/ 38 w 38"/>
                    <a:gd name="T51" fmla="*/ 16 h 40"/>
                    <a:gd name="T52" fmla="*/ 37 w 38"/>
                    <a:gd name="T53" fmla="*/ 13 h 40"/>
                    <a:gd name="T54" fmla="*/ 35 w 38"/>
                    <a:gd name="T55" fmla="*/ 9 h 40"/>
                    <a:gd name="T56" fmla="*/ 32 w 38"/>
                    <a:gd name="T57" fmla="*/ 6 h 40"/>
                    <a:gd name="T58" fmla="*/ 29 w 38"/>
                    <a:gd name="T59" fmla="*/ 4 h 40"/>
                    <a:gd name="T60" fmla="*/ 27 w 38"/>
                    <a:gd name="T61" fmla="*/ 1 h 40"/>
                    <a:gd name="T62" fmla="*/ 23 w 38"/>
                    <a:gd name="T63" fmla="*/ 0 h 40"/>
                    <a:gd name="T64" fmla="*/ 18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8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4"/>
                      </a:lnTo>
                      <a:lnTo>
                        <a:pt x="4" y="6"/>
                      </a:lnTo>
                      <a:lnTo>
                        <a:pt x="2" y="9"/>
                      </a:lnTo>
                      <a:lnTo>
                        <a:pt x="1" y="13"/>
                      </a:lnTo>
                      <a:lnTo>
                        <a:pt x="0" y="16"/>
                      </a:lnTo>
                      <a:lnTo>
                        <a:pt x="0" y="20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2" y="32"/>
                      </a:lnTo>
                      <a:lnTo>
                        <a:pt x="4" y="34"/>
                      </a:lnTo>
                      <a:lnTo>
                        <a:pt x="8" y="36"/>
                      </a:lnTo>
                      <a:lnTo>
                        <a:pt x="11" y="39"/>
                      </a:lnTo>
                      <a:lnTo>
                        <a:pt x="15" y="40"/>
                      </a:lnTo>
                      <a:lnTo>
                        <a:pt x="18" y="40"/>
                      </a:lnTo>
                      <a:lnTo>
                        <a:pt x="23" y="40"/>
                      </a:lnTo>
                      <a:lnTo>
                        <a:pt x="27" y="39"/>
                      </a:lnTo>
                      <a:lnTo>
                        <a:pt x="29" y="36"/>
                      </a:lnTo>
                      <a:lnTo>
                        <a:pt x="32" y="34"/>
                      </a:lnTo>
                      <a:lnTo>
                        <a:pt x="35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0"/>
                      </a:lnTo>
                      <a:lnTo>
                        <a:pt x="38" y="16"/>
                      </a:lnTo>
                      <a:lnTo>
                        <a:pt x="37" y="13"/>
                      </a:lnTo>
                      <a:lnTo>
                        <a:pt x="35" y="9"/>
                      </a:lnTo>
                      <a:lnTo>
                        <a:pt x="32" y="6"/>
                      </a:lnTo>
                      <a:lnTo>
                        <a:pt x="29" y="4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5" name="Freeform 208"/>
                <p:cNvSpPr/>
                <p:nvPr/>
              </p:nvSpPr>
              <p:spPr bwMode="auto">
                <a:xfrm>
                  <a:off x="4271" y="3369"/>
                  <a:ext cx="38" cy="40"/>
                </a:xfrm>
                <a:custGeom>
                  <a:avLst/>
                  <a:gdLst>
                    <a:gd name="T0" fmla="*/ 18 w 38"/>
                    <a:gd name="T1" fmla="*/ 0 h 40"/>
                    <a:gd name="T2" fmla="*/ 15 w 38"/>
                    <a:gd name="T3" fmla="*/ 0 h 40"/>
                    <a:gd name="T4" fmla="*/ 11 w 38"/>
                    <a:gd name="T5" fmla="*/ 1 h 40"/>
                    <a:gd name="T6" fmla="*/ 8 w 38"/>
                    <a:gd name="T7" fmla="*/ 4 h 40"/>
                    <a:gd name="T8" fmla="*/ 4 w 38"/>
                    <a:gd name="T9" fmla="*/ 6 h 40"/>
                    <a:gd name="T10" fmla="*/ 2 w 38"/>
                    <a:gd name="T11" fmla="*/ 9 h 40"/>
                    <a:gd name="T12" fmla="*/ 1 w 38"/>
                    <a:gd name="T13" fmla="*/ 13 h 40"/>
                    <a:gd name="T14" fmla="*/ 0 w 38"/>
                    <a:gd name="T15" fmla="*/ 16 h 40"/>
                    <a:gd name="T16" fmla="*/ 0 w 38"/>
                    <a:gd name="T17" fmla="*/ 20 h 40"/>
                    <a:gd name="T18" fmla="*/ 0 w 38"/>
                    <a:gd name="T19" fmla="*/ 25 h 40"/>
                    <a:gd name="T20" fmla="*/ 1 w 38"/>
                    <a:gd name="T21" fmla="*/ 28 h 40"/>
                    <a:gd name="T22" fmla="*/ 2 w 38"/>
                    <a:gd name="T23" fmla="*/ 32 h 40"/>
                    <a:gd name="T24" fmla="*/ 4 w 38"/>
                    <a:gd name="T25" fmla="*/ 34 h 40"/>
                    <a:gd name="T26" fmla="*/ 8 w 38"/>
                    <a:gd name="T27" fmla="*/ 36 h 40"/>
                    <a:gd name="T28" fmla="*/ 11 w 38"/>
                    <a:gd name="T29" fmla="*/ 39 h 40"/>
                    <a:gd name="T30" fmla="*/ 15 w 38"/>
                    <a:gd name="T31" fmla="*/ 40 h 40"/>
                    <a:gd name="T32" fmla="*/ 18 w 38"/>
                    <a:gd name="T33" fmla="*/ 40 h 40"/>
                    <a:gd name="T34" fmla="*/ 23 w 38"/>
                    <a:gd name="T35" fmla="*/ 40 h 40"/>
                    <a:gd name="T36" fmla="*/ 27 w 38"/>
                    <a:gd name="T37" fmla="*/ 39 h 40"/>
                    <a:gd name="T38" fmla="*/ 29 w 38"/>
                    <a:gd name="T39" fmla="*/ 36 h 40"/>
                    <a:gd name="T40" fmla="*/ 32 w 38"/>
                    <a:gd name="T41" fmla="*/ 34 h 40"/>
                    <a:gd name="T42" fmla="*/ 35 w 38"/>
                    <a:gd name="T43" fmla="*/ 32 h 40"/>
                    <a:gd name="T44" fmla="*/ 37 w 38"/>
                    <a:gd name="T45" fmla="*/ 28 h 40"/>
                    <a:gd name="T46" fmla="*/ 38 w 38"/>
                    <a:gd name="T47" fmla="*/ 25 h 40"/>
                    <a:gd name="T48" fmla="*/ 38 w 38"/>
                    <a:gd name="T49" fmla="*/ 20 h 40"/>
                    <a:gd name="T50" fmla="*/ 38 w 38"/>
                    <a:gd name="T51" fmla="*/ 16 h 40"/>
                    <a:gd name="T52" fmla="*/ 37 w 38"/>
                    <a:gd name="T53" fmla="*/ 13 h 40"/>
                    <a:gd name="T54" fmla="*/ 35 w 38"/>
                    <a:gd name="T55" fmla="*/ 9 h 40"/>
                    <a:gd name="T56" fmla="*/ 32 w 38"/>
                    <a:gd name="T57" fmla="*/ 6 h 40"/>
                    <a:gd name="T58" fmla="*/ 29 w 38"/>
                    <a:gd name="T59" fmla="*/ 4 h 40"/>
                    <a:gd name="T60" fmla="*/ 27 w 38"/>
                    <a:gd name="T61" fmla="*/ 1 h 40"/>
                    <a:gd name="T62" fmla="*/ 23 w 38"/>
                    <a:gd name="T63" fmla="*/ 0 h 40"/>
                    <a:gd name="T64" fmla="*/ 18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8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4"/>
                      </a:lnTo>
                      <a:lnTo>
                        <a:pt x="4" y="6"/>
                      </a:lnTo>
                      <a:lnTo>
                        <a:pt x="2" y="9"/>
                      </a:lnTo>
                      <a:lnTo>
                        <a:pt x="1" y="13"/>
                      </a:lnTo>
                      <a:lnTo>
                        <a:pt x="0" y="16"/>
                      </a:lnTo>
                      <a:lnTo>
                        <a:pt x="0" y="20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2" y="32"/>
                      </a:lnTo>
                      <a:lnTo>
                        <a:pt x="4" y="34"/>
                      </a:lnTo>
                      <a:lnTo>
                        <a:pt x="8" y="36"/>
                      </a:lnTo>
                      <a:lnTo>
                        <a:pt x="11" y="39"/>
                      </a:lnTo>
                      <a:lnTo>
                        <a:pt x="15" y="40"/>
                      </a:lnTo>
                      <a:lnTo>
                        <a:pt x="18" y="40"/>
                      </a:lnTo>
                      <a:lnTo>
                        <a:pt x="23" y="40"/>
                      </a:lnTo>
                      <a:lnTo>
                        <a:pt x="27" y="39"/>
                      </a:lnTo>
                      <a:lnTo>
                        <a:pt x="29" y="36"/>
                      </a:lnTo>
                      <a:lnTo>
                        <a:pt x="32" y="34"/>
                      </a:lnTo>
                      <a:lnTo>
                        <a:pt x="35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0"/>
                      </a:lnTo>
                      <a:lnTo>
                        <a:pt x="38" y="16"/>
                      </a:lnTo>
                      <a:lnTo>
                        <a:pt x="37" y="13"/>
                      </a:lnTo>
                      <a:lnTo>
                        <a:pt x="35" y="9"/>
                      </a:lnTo>
                      <a:lnTo>
                        <a:pt x="32" y="6"/>
                      </a:lnTo>
                      <a:lnTo>
                        <a:pt x="29" y="4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18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6" name="Freeform 209"/>
                <p:cNvSpPr/>
                <p:nvPr/>
              </p:nvSpPr>
              <p:spPr bwMode="auto">
                <a:xfrm>
                  <a:off x="5456" y="3369"/>
                  <a:ext cx="40" cy="40"/>
                </a:xfrm>
                <a:custGeom>
                  <a:avLst/>
                  <a:gdLst>
                    <a:gd name="T0" fmla="*/ 20 w 40"/>
                    <a:gd name="T1" fmla="*/ 0 h 40"/>
                    <a:gd name="T2" fmla="*/ 17 w 40"/>
                    <a:gd name="T3" fmla="*/ 0 h 40"/>
                    <a:gd name="T4" fmla="*/ 12 w 40"/>
                    <a:gd name="T5" fmla="*/ 1 h 40"/>
                    <a:gd name="T6" fmla="*/ 10 w 40"/>
                    <a:gd name="T7" fmla="*/ 4 h 40"/>
                    <a:gd name="T8" fmla="*/ 6 w 40"/>
                    <a:gd name="T9" fmla="*/ 6 h 40"/>
                    <a:gd name="T10" fmla="*/ 4 w 40"/>
                    <a:gd name="T11" fmla="*/ 9 h 40"/>
                    <a:gd name="T12" fmla="*/ 3 w 40"/>
                    <a:gd name="T13" fmla="*/ 13 h 40"/>
                    <a:gd name="T14" fmla="*/ 1 w 40"/>
                    <a:gd name="T15" fmla="*/ 16 h 40"/>
                    <a:gd name="T16" fmla="*/ 0 w 40"/>
                    <a:gd name="T17" fmla="*/ 20 h 40"/>
                    <a:gd name="T18" fmla="*/ 1 w 40"/>
                    <a:gd name="T19" fmla="*/ 25 h 40"/>
                    <a:gd name="T20" fmla="*/ 3 w 40"/>
                    <a:gd name="T21" fmla="*/ 28 h 40"/>
                    <a:gd name="T22" fmla="*/ 4 w 40"/>
                    <a:gd name="T23" fmla="*/ 32 h 40"/>
                    <a:gd name="T24" fmla="*/ 6 w 40"/>
                    <a:gd name="T25" fmla="*/ 34 h 40"/>
                    <a:gd name="T26" fmla="*/ 10 w 40"/>
                    <a:gd name="T27" fmla="*/ 36 h 40"/>
                    <a:gd name="T28" fmla="*/ 12 w 40"/>
                    <a:gd name="T29" fmla="*/ 39 h 40"/>
                    <a:gd name="T30" fmla="*/ 17 w 40"/>
                    <a:gd name="T31" fmla="*/ 40 h 40"/>
                    <a:gd name="T32" fmla="*/ 20 w 40"/>
                    <a:gd name="T33" fmla="*/ 40 h 40"/>
                    <a:gd name="T34" fmla="*/ 24 w 40"/>
                    <a:gd name="T35" fmla="*/ 40 h 40"/>
                    <a:gd name="T36" fmla="*/ 27 w 40"/>
                    <a:gd name="T37" fmla="*/ 39 h 40"/>
                    <a:gd name="T38" fmla="*/ 31 w 40"/>
                    <a:gd name="T39" fmla="*/ 36 h 40"/>
                    <a:gd name="T40" fmla="*/ 34 w 40"/>
                    <a:gd name="T41" fmla="*/ 34 h 40"/>
                    <a:gd name="T42" fmla="*/ 36 w 40"/>
                    <a:gd name="T43" fmla="*/ 32 h 40"/>
                    <a:gd name="T44" fmla="*/ 38 w 40"/>
                    <a:gd name="T45" fmla="*/ 28 h 40"/>
                    <a:gd name="T46" fmla="*/ 39 w 40"/>
                    <a:gd name="T47" fmla="*/ 25 h 40"/>
                    <a:gd name="T48" fmla="*/ 40 w 40"/>
                    <a:gd name="T49" fmla="*/ 20 h 40"/>
                    <a:gd name="T50" fmla="*/ 39 w 40"/>
                    <a:gd name="T51" fmla="*/ 16 h 40"/>
                    <a:gd name="T52" fmla="*/ 38 w 40"/>
                    <a:gd name="T53" fmla="*/ 13 h 40"/>
                    <a:gd name="T54" fmla="*/ 36 w 40"/>
                    <a:gd name="T55" fmla="*/ 9 h 40"/>
                    <a:gd name="T56" fmla="*/ 34 w 40"/>
                    <a:gd name="T57" fmla="*/ 6 h 40"/>
                    <a:gd name="T58" fmla="*/ 31 w 40"/>
                    <a:gd name="T59" fmla="*/ 4 h 40"/>
                    <a:gd name="T60" fmla="*/ 27 w 40"/>
                    <a:gd name="T61" fmla="*/ 1 h 40"/>
                    <a:gd name="T62" fmla="*/ 24 w 40"/>
                    <a:gd name="T63" fmla="*/ 0 h 40"/>
                    <a:gd name="T64" fmla="*/ 20 w 40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40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2" y="1"/>
                      </a:lnTo>
                      <a:lnTo>
                        <a:pt x="10" y="4"/>
                      </a:lnTo>
                      <a:lnTo>
                        <a:pt x="6" y="6"/>
                      </a:lnTo>
                      <a:lnTo>
                        <a:pt x="4" y="9"/>
                      </a:lnTo>
                      <a:lnTo>
                        <a:pt x="3" y="13"/>
                      </a:lnTo>
                      <a:lnTo>
                        <a:pt x="1" y="16"/>
                      </a:lnTo>
                      <a:lnTo>
                        <a:pt x="0" y="20"/>
                      </a:lnTo>
                      <a:lnTo>
                        <a:pt x="1" y="25"/>
                      </a:lnTo>
                      <a:lnTo>
                        <a:pt x="3" y="28"/>
                      </a:lnTo>
                      <a:lnTo>
                        <a:pt x="4" y="32"/>
                      </a:lnTo>
                      <a:lnTo>
                        <a:pt x="6" y="34"/>
                      </a:lnTo>
                      <a:lnTo>
                        <a:pt x="10" y="36"/>
                      </a:lnTo>
                      <a:lnTo>
                        <a:pt x="12" y="39"/>
                      </a:lnTo>
                      <a:lnTo>
                        <a:pt x="17" y="40"/>
                      </a:lnTo>
                      <a:lnTo>
                        <a:pt x="20" y="40"/>
                      </a:lnTo>
                      <a:lnTo>
                        <a:pt x="24" y="40"/>
                      </a:lnTo>
                      <a:lnTo>
                        <a:pt x="27" y="39"/>
                      </a:lnTo>
                      <a:lnTo>
                        <a:pt x="31" y="36"/>
                      </a:lnTo>
                      <a:lnTo>
                        <a:pt x="34" y="34"/>
                      </a:lnTo>
                      <a:lnTo>
                        <a:pt x="36" y="32"/>
                      </a:lnTo>
                      <a:lnTo>
                        <a:pt x="38" y="28"/>
                      </a:lnTo>
                      <a:lnTo>
                        <a:pt x="39" y="25"/>
                      </a:lnTo>
                      <a:lnTo>
                        <a:pt x="40" y="20"/>
                      </a:lnTo>
                      <a:lnTo>
                        <a:pt x="39" y="16"/>
                      </a:lnTo>
                      <a:lnTo>
                        <a:pt x="38" y="13"/>
                      </a:lnTo>
                      <a:lnTo>
                        <a:pt x="36" y="9"/>
                      </a:lnTo>
                      <a:lnTo>
                        <a:pt x="34" y="6"/>
                      </a:lnTo>
                      <a:lnTo>
                        <a:pt x="31" y="4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" name="Freeform 210"/>
                <p:cNvSpPr/>
                <p:nvPr/>
              </p:nvSpPr>
              <p:spPr bwMode="auto">
                <a:xfrm>
                  <a:off x="5456" y="3369"/>
                  <a:ext cx="40" cy="40"/>
                </a:xfrm>
                <a:custGeom>
                  <a:avLst/>
                  <a:gdLst>
                    <a:gd name="T0" fmla="*/ 20 w 40"/>
                    <a:gd name="T1" fmla="*/ 0 h 40"/>
                    <a:gd name="T2" fmla="*/ 17 w 40"/>
                    <a:gd name="T3" fmla="*/ 0 h 40"/>
                    <a:gd name="T4" fmla="*/ 12 w 40"/>
                    <a:gd name="T5" fmla="*/ 1 h 40"/>
                    <a:gd name="T6" fmla="*/ 10 w 40"/>
                    <a:gd name="T7" fmla="*/ 4 h 40"/>
                    <a:gd name="T8" fmla="*/ 6 w 40"/>
                    <a:gd name="T9" fmla="*/ 6 h 40"/>
                    <a:gd name="T10" fmla="*/ 4 w 40"/>
                    <a:gd name="T11" fmla="*/ 9 h 40"/>
                    <a:gd name="T12" fmla="*/ 3 w 40"/>
                    <a:gd name="T13" fmla="*/ 13 h 40"/>
                    <a:gd name="T14" fmla="*/ 1 w 40"/>
                    <a:gd name="T15" fmla="*/ 16 h 40"/>
                    <a:gd name="T16" fmla="*/ 0 w 40"/>
                    <a:gd name="T17" fmla="*/ 20 h 40"/>
                    <a:gd name="T18" fmla="*/ 1 w 40"/>
                    <a:gd name="T19" fmla="*/ 25 h 40"/>
                    <a:gd name="T20" fmla="*/ 3 w 40"/>
                    <a:gd name="T21" fmla="*/ 28 h 40"/>
                    <a:gd name="T22" fmla="*/ 4 w 40"/>
                    <a:gd name="T23" fmla="*/ 32 h 40"/>
                    <a:gd name="T24" fmla="*/ 6 w 40"/>
                    <a:gd name="T25" fmla="*/ 34 h 40"/>
                    <a:gd name="T26" fmla="*/ 10 w 40"/>
                    <a:gd name="T27" fmla="*/ 36 h 40"/>
                    <a:gd name="T28" fmla="*/ 12 w 40"/>
                    <a:gd name="T29" fmla="*/ 39 h 40"/>
                    <a:gd name="T30" fmla="*/ 17 w 40"/>
                    <a:gd name="T31" fmla="*/ 40 h 40"/>
                    <a:gd name="T32" fmla="*/ 20 w 40"/>
                    <a:gd name="T33" fmla="*/ 40 h 40"/>
                    <a:gd name="T34" fmla="*/ 24 w 40"/>
                    <a:gd name="T35" fmla="*/ 40 h 40"/>
                    <a:gd name="T36" fmla="*/ 27 w 40"/>
                    <a:gd name="T37" fmla="*/ 39 h 40"/>
                    <a:gd name="T38" fmla="*/ 31 w 40"/>
                    <a:gd name="T39" fmla="*/ 36 h 40"/>
                    <a:gd name="T40" fmla="*/ 34 w 40"/>
                    <a:gd name="T41" fmla="*/ 34 h 40"/>
                    <a:gd name="T42" fmla="*/ 36 w 40"/>
                    <a:gd name="T43" fmla="*/ 32 h 40"/>
                    <a:gd name="T44" fmla="*/ 38 w 40"/>
                    <a:gd name="T45" fmla="*/ 28 h 40"/>
                    <a:gd name="T46" fmla="*/ 39 w 40"/>
                    <a:gd name="T47" fmla="*/ 25 h 40"/>
                    <a:gd name="T48" fmla="*/ 40 w 40"/>
                    <a:gd name="T49" fmla="*/ 20 h 40"/>
                    <a:gd name="T50" fmla="*/ 39 w 40"/>
                    <a:gd name="T51" fmla="*/ 16 h 40"/>
                    <a:gd name="T52" fmla="*/ 38 w 40"/>
                    <a:gd name="T53" fmla="*/ 13 h 40"/>
                    <a:gd name="T54" fmla="*/ 36 w 40"/>
                    <a:gd name="T55" fmla="*/ 9 h 40"/>
                    <a:gd name="T56" fmla="*/ 34 w 40"/>
                    <a:gd name="T57" fmla="*/ 6 h 40"/>
                    <a:gd name="T58" fmla="*/ 31 w 40"/>
                    <a:gd name="T59" fmla="*/ 4 h 40"/>
                    <a:gd name="T60" fmla="*/ 27 w 40"/>
                    <a:gd name="T61" fmla="*/ 1 h 40"/>
                    <a:gd name="T62" fmla="*/ 24 w 40"/>
                    <a:gd name="T63" fmla="*/ 0 h 40"/>
                    <a:gd name="T64" fmla="*/ 20 w 40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40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2" y="1"/>
                      </a:lnTo>
                      <a:lnTo>
                        <a:pt x="10" y="4"/>
                      </a:lnTo>
                      <a:lnTo>
                        <a:pt x="6" y="6"/>
                      </a:lnTo>
                      <a:lnTo>
                        <a:pt x="4" y="9"/>
                      </a:lnTo>
                      <a:lnTo>
                        <a:pt x="3" y="13"/>
                      </a:lnTo>
                      <a:lnTo>
                        <a:pt x="1" y="16"/>
                      </a:lnTo>
                      <a:lnTo>
                        <a:pt x="0" y="20"/>
                      </a:lnTo>
                      <a:lnTo>
                        <a:pt x="1" y="25"/>
                      </a:lnTo>
                      <a:lnTo>
                        <a:pt x="3" y="28"/>
                      </a:lnTo>
                      <a:lnTo>
                        <a:pt x="4" y="32"/>
                      </a:lnTo>
                      <a:lnTo>
                        <a:pt x="6" y="34"/>
                      </a:lnTo>
                      <a:lnTo>
                        <a:pt x="10" y="36"/>
                      </a:lnTo>
                      <a:lnTo>
                        <a:pt x="12" y="39"/>
                      </a:lnTo>
                      <a:lnTo>
                        <a:pt x="17" y="40"/>
                      </a:lnTo>
                      <a:lnTo>
                        <a:pt x="20" y="40"/>
                      </a:lnTo>
                      <a:lnTo>
                        <a:pt x="24" y="40"/>
                      </a:lnTo>
                      <a:lnTo>
                        <a:pt x="27" y="39"/>
                      </a:lnTo>
                      <a:lnTo>
                        <a:pt x="31" y="36"/>
                      </a:lnTo>
                      <a:lnTo>
                        <a:pt x="34" y="34"/>
                      </a:lnTo>
                      <a:lnTo>
                        <a:pt x="36" y="32"/>
                      </a:lnTo>
                      <a:lnTo>
                        <a:pt x="38" y="28"/>
                      </a:lnTo>
                      <a:lnTo>
                        <a:pt x="39" y="25"/>
                      </a:lnTo>
                      <a:lnTo>
                        <a:pt x="40" y="20"/>
                      </a:lnTo>
                      <a:lnTo>
                        <a:pt x="39" y="16"/>
                      </a:lnTo>
                      <a:lnTo>
                        <a:pt x="38" y="13"/>
                      </a:lnTo>
                      <a:lnTo>
                        <a:pt x="36" y="9"/>
                      </a:lnTo>
                      <a:lnTo>
                        <a:pt x="34" y="6"/>
                      </a:lnTo>
                      <a:lnTo>
                        <a:pt x="31" y="4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" name="Freeform 211"/>
                <p:cNvSpPr/>
                <p:nvPr/>
              </p:nvSpPr>
              <p:spPr bwMode="auto">
                <a:xfrm>
                  <a:off x="4940" y="3757"/>
                  <a:ext cx="39" cy="41"/>
                </a:xfrm>
                <a:custGeom>
                  <a:avLst/>
                  <a:gdLst>
                    <a:gd name="T0" fmla="*/ 19 w 39"/>
                    <a:gd name="T1" fmla="*/ 0 h 41"/>
                    <a:gd name="T2" fmla="*/ 16 w 39"/>
                    <a:gd name="T3" fmla="*/ 1 h 41"/>
                    <a:gd name="T4" fmla="*/ 12 w 39"/>
                    <a:gd name="T5" fmla="*/ 3 h 41"/>
                    <a:gd name="T6" fmla="*/ 9 w 39"/>
                    <a:gd name="T7" fmla="*/ 4 h 41"/>
                    <a:gd name="T8" fmla="*/ 5 w 39"/>
                    <a:gd name="T9" fmla="*/ 6 h 41"/>
                    <a:gd name="T10" fmla="*/ 3 w 39"/>
                    <a:gd name="T11" fmla="*/ 10 h 41"/>
                    <a:gd name="T12" fmla="*/ 2 w 39"/>
                    <a:gd name="T13" fmla="*/ 13 h 41"/>
                    <a:gd name="T14" fmla="*/ 0 w 39"/>
                    <a:gd name="T15" fmla="*/ 17 h 41"/>
                    <a:gd name="T16" fmla="*/ 0 w 39"/>
                    <a:gd name="T17" fmla="*/ 21 h 41"/>
                    <a:gd name="T18" fmla="*/ 0 w 39"/>
                    <a:gd name="T19" fmla="*/ 25 h 41"/>
                    <a:gd name="T20" fmla="*/ 2 w 39"/>
                    <a:gd name="T21" fmla="*/ 28 h 41"/>
                    <a:gd name="T22" fmla="*/ 3 w 39"/>
                    <a:gd name="T23" fmla="*/ 32 h 41"/>
                    <a:gd name="T24" fmla="*/ 5 w 39"/>
                    <a:gd name="T25" fmla="*/ 35 h 41"/>
                    <a:gd name="T26" fmla="*/ 9 w 39"/>
                    <a:gd name="T27" fmla="*/ 38 h 41"/>
                    <a:gd name="T28" fmla="*/ 12 w 39"/>
                    <a:gd name="T29" fmla="*/ 39 h 41"/>
                    <a:gd name="T30" fmla="*/ 16 w 39"/>
                    <a:gd name="T31" fmla="*/ 40 h 41"/>
                    <a:gd name="T32" fmla="*/ 19 w 39"/>
                    <a:gd name="T33" fmla="*/ 41 h 41"/>
                    <a:gd name="T34" fmla="*/ 24 w 39"/>
                    <a:gd name="T35" fmla="*/ 40 h 41"/>
                    <a:gd name="T36" fmla="*/ 27 w 39"/>
                    <a:gd name="T37" fmla="*/ 39 h 41"/>
                    <a:gd name="T38" fmla="*/ 31 w 39"/>
                    <a:gd name="T39" fmla="*/ 38 h 41"/>
                    <a:gd name="T40" fmla="*/ 33 w 39"/>
                    <a:gd name="T41" fmla="*/ 35 h 41"/>
                    <a:gd name="T42" fmla="*/ 35 w 39"/>
                    <a:gd name="T43" fmla="*/ 32 h 41"/>
                    <a:gd name="T44" fmla="*/ 38 w 39"/>
                    <a:gd name="T45" fmla="*/ 28 h 41"/>
                    <a:gd name="T46" fmla="*/ 39 w 39"/>
                    <a:gd name="T47" fmla="*/ 25 h 41"/>
                    <a:gd name="T48" fmla="*/ 39 w 39"/>
                    <a:gd name="T49" fmla="*/ 21 h 41"/>
                    <a:gd name="T50" fmla="*/ 39 w 39"/>
                    <a:gd name="T51" fmla="*/ 17 h 41"/>
                    <a:gd name="T52" fmla="*/ 38 w 39"/>
                    <a:gd name="T53" fmla="*/ 13 h 41"/>
                    <a:gd name="T54" fmla="*/ 35 w 39"/>
                    <a:gd name="T55" fmla="*/ 10 h 41"/>
                    <a:gd name="T56" fmla="*/ 33 w 39"/>
                    <a:gd name="T57" fmla="*/ 6 h 41"/>
                    <a:gd name="T58" fmla="*/ 31 w 39"/>
                    <a:gd name="T59" fmla="*/ 4 h 41"/>
                    <a:gd name="T60" fmla="*/ 27 w 39"/>
                    <a:gd name="T61" fmla="*/ 3 h 41"/>
                    <a:gd name="T62" fmla="*/ 24 w 39"/>
                    <a:gd name="T63" fmla="*/ 1 h 41"/>
                    <a:gd name="T64" fmla="*/ 19 w 39"/>
                    <a:gd name="T65" fmla="*/ 0 h 4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41">
                      <a:moveTo>
                        <a:pt x="19" y="0"/>
                      </a:moveTo>
                      <a:lnTo>
                        <a:pt x="16" y="1"/>
                      </a:lnTo>
                      <a:lnTo>
                        <a:pt x="12" y="3"/>
                      </a:lnTo>
                      <a:lnTo>
                        <a:pt x="9" y="4"/>
                      </a:lnTo>
                      <a:lnTo>
                        <a:pt x="5" y="6"/>
                      </a:lnTo>
                      <a:lnTo>
                        <a:pt x="3" y="10"/>
                      </a:lnTo>
                      <a:lnTo>
                        <a:pt x="2" y="13"/>
                      </a:lnTo>
                      <a:lnTo>
                        <a:pt x="0" y="17"/>
                      </a:lnTo>
                      <a:lnTo>
                        <a:pt x="0" y="21"/>
                      </a:lnTo>
                      <a:lnTo>
                        <a:pt x="0" y="25"/>
                      </a:lnTo>
                      <a:lnTo>
                        <a:pt x="2" y="28"/>
                      </a:lnTo>
                      <a:lnTo>
                        <a:pt x="3" y="32"/>
                      </a:lnTo>
                      <a:lnTo>
                        <a:pt x="5" y="35"/>
                      </a:lnTo>
                      <a:lnTo>
                        <a:pt x="9" y="38"/>
                      </a:lnTo>
                      <a:lnTo>
                        <a:pt x="12" y="39"/>
                      </a:lnTo>
                      <a:lnTo>
                        <a:pt x="16" y="40"/>
                      </a:lnTo>
                      <a:lnTo>
                        <a:pt x="19" y="41"/>
                      </a:lnTo>
                      <a:lnTo>
                        <a:pt x="24" y="40"/>
                      </a:lnTo>
                      <a:lnTo>
                        <a:pt x="27" y="39"/>
                      </a:lnTo>
                      <a:lnTo>
                        <a:pt x="31" y="38"/>
                      </a:lnTo>
                      <a:lnTo>
                        <a:pt x="33" y="35"/>
                      </a:lnTo>
                      <a:lnTo>
                        <a:pt x="35" y="32"/>
                      </a:lnTo>
                      <a:lnTo>
                        <a:pt x="38" y="28"/>
                      </a:lnTo>
                      <a:lnTo>
                        <a:pt x="39" y="25"/>
                      </a:lnTo>
                      <a:lnTo>
                        <a:pt x="39" y="21"/>
                      </a:lnTo>
                      <a:lnTo>
                        <a:pt x="39" y="17"/>
                      </a:lnTo>
                      <a:lnTo>
                        <a:pt x="38" y="13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1" y="4"/>
                      </a:lnTo>
                      <a:lnTo>
                        <a:pt x="27" y="3"/>
                      </a:lnTo>
                      <a:lnTo>
                        <a:pt x="24" y="1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Freeform 212"/>
                <p:cNvSpPr/>
                <p:nvPr/>
              </p:nvSpPr>
              <p:spPr bwMode="auto">
                <a:xfrm>
                  <a:off x="4940" y="3757"/>
                  <a:ext cx="39" cy="41"/>
                </a:xfrm>
                <a:custGeom>
                  <a:avLst/>
                  <a:gdLst>
                    <a:gd name="T0" fmla="*/ 19 w 39"/>
                    <a:gd name="T1" fmla="*/ 0 h 41"/>
                    <a:gd name="T2" fmla="*/ 16 w 39"/>
                    <a:gd name="T3" fmla="*/ 1 h 41"/>
                    <a:gd name="T4" fmla="*/ 12 w 39"/>
                    <a:gd name="T5" fmla="*/ 3 h 41"/>
                    <a:gd name="T6" fmla="*/ 9 w 39"/>
                    <a:gd name="T7" fmla="*/ 4 h 41"/>
                    <a:gd name="T8" fmla="*/ 5 w 39"/>
                    <a:gd name="T9" fmla="*/ 6 h 41"/>
                    <a:gd name="T10" fmla="*/ 3 w 39"/>
                    <a:gd name="T11" fmla="*/ 10 h 41"/>
                    <a:gd name="T12" fmla="*/ 2 w 39"/>
                    <a:gd name="T13" fmla="*/ 13 h 41"/>
                    <a:gd name="T14" fmla="*/ 0 w 39"/>
                    <a:gd name="T15" fmla="*/ 17 h 41"/>
                    <a:gd name="T16" fmla="*/ 0 w 39"/>
                    <a:gd name="T17" fmla="*/ 21 h 41"/>
                    <a:gd name="T18" fmla="*/ 0 w 39"/>
                    <a:gd name="T19" fmla="*/ 25 h 41"/>
                    <a:gd name="T20" fmla="*/ 2 w 39"/>
                    <a:gd name="T21" fmla="*/ 28 h 41"/>
                    <a:gd name="T22" fmla="*/ 3 w 39"/>
                    <a:gd name="T23" fmla="*/ 32 h 41"/>
                    <a:gd name="T24" fmla="*/ 5 w 39"/>
                    <a:gd name="T25" fmla="*/ 35 h 41"/>
                    <a:gd name="T26" fmla="*/ 9 w 39"/>
                    <a:gd name="T27" fmla="*/ 38 h 41"/>
                    <a:gd name="T28" fmla="*/ 12 w 39"/>
                    <a:gd name="T29" fmla="*/ 39 h 41"/>
                    <a:gd name="T30" fmla="*/ 16 w 39"/>
                    <a:gd name="T31" fmla="*/ 40 h 41"/>
                    <a:gd name="T32" fmla="*/ 19 w 39"/>
                    <a:gd name="T33" fmla="*/ 41 h 41"/>
                    <a:gd name="T34" fmla="*/ 24 w 39"/>
                    <a:gd name="T35" fmla="*/ 40 h 41"/>
                    <a:gd name="T36" fmla="*/ 27 w 39"/>
                    <a:gd name="T37" fmla="*/ 39 h 41"/>
                    <a:gd name="T38" fmla="*/ 31 w 39"/>
                    <a:gd name="T39" fmla="*/ 38 h 41"/>
                    <a:gd name="T40" fmla="*/ 33 w 39"/>
                    <a:gd name="T41" fmla="*/ 35 h 41"/>
                    <a:gd name="T42" fmla="*/ 35 w 39"/>
                    <a:gd name="T43" fmla="*/ 32 h 41"/>
                    <a:gd name="T44" fmla="*/ 38 w 39"/>
                    <a:gd name="T45" fmla="*/ 28 h 41"/>
                    <a:gd name="T46" fmla="*/ 39 w 39"/>
                    <a:gd name="T47" fmla="*/ 25 h 41"/>
                    <a:gd name="T48" fmla="*/ 39 w 39"/>
                    <a:gd name="T49" fmla="*/ 21 h 41"/>
                    <a:gd name="T50" fmla="*/ 39 w 39"/>
                    <a:gd name="T51" fmla="*/ 17 h 41"/>
                    <a:gd name="T52" fmla="*/ 38 w 39"/>
                    <a:gd name="T53" fmla="*/ 13 h 41"/>
                    <a:gd name="T54" fmla="*/ 35 w 39"/>
                    <a:gd name="T55" fmla="*/ 10 h 41"/>
                    <a:gd name="T56" fmla="*/ 33 w 39"/>
                    <a:gd name="T57" fmla="*/ 6 h 41"/>
                    <a:gd name="T58" fmla="*/ 31 w 39"/>
                    <a:gd name="T59" fmla="*/ 4 h 41"/>
                    <a:gd name="T60" fmla="*/ 27 w 39"/>
                    <a:gd name="T61" fmla="*/ 3 h 41"/>
                    <a:gd name="T62" fmla="*/ 24 w 39"/>
                    <a:gd name="T63" fmla="*/ 1 h 41"/>
                    <a:gd name="T64" fmla="*/ 19 w 39"/>
                    <a:gd name="T65" fmla="*/ 0 h 4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41">
                      <a:moveTo>
                        <a:pt x="19" y="0"/>
                      </a:moveTo>
                      <a:lnTo>
                        <a:pt x="16" y="1"/>
                      </a:lnTo>
                      <a:lnTo>
                        <a:pt x="12" y="3"/>
                      </a:lnTo>
                      <a:lnTo>
                        <a:pt x="9" y="4"/>
                      </a:lnTo>
                      <a:lnTo>
                        <a:pt x="5" y="6"/>
                      </a:lnTo>
                      <a:lnTo>
                        <a:pt x="3" y="10"/>
                      </a:lnTo>
                      <a:lnTo>
                        <a:pt x="2" y="13"/>
                      </a:lnTo>
                      <a:lnTo>
                        <a:pt x="0" y="17"/>
                      </a:lnTo>
                      <a:lnTo>
                        <a:pt x="0" y="21"/>
                      </a:lnTo>
                      <a:lnTo>
                        <a:pt x="0" y="25"/>
                      </a:lnTo>
                      <a:lnTo>
                        <a:pt x="2" y="28"/>
                      </a:lnTo>
                      <a:lnTo>
                        <a:pt x="3" y="32"/>
                      </a:lnTo>
                      <a:lnTo>
                        <a:pt x="5" y="35"/>
                      </a:lnTo>
                      <a:lnTo>
                        <a:pt x="9" y="38"/>
                      </a:lnTo>
                      <a:lnTo>
                        <a:pt x="12" y="39"/>
                      </a:lnTo>
                      <a:lnTo>
                        <a:pt x="16" y="40"/>
                      </a:lnTo>
                      <a:lnTo>
                        <a:pt x="19" y="41"/>
                      </a:lnTo>
                      <a:lnTo>
                        <a:pt x="24" y="40"/>
                      </a:lnTo>
                      <a:lnTo>
                        <a:pt x="27" y="39"/>
                      </a:lnTo>
                      <a:lnTo>
                        <a:pt x="31" y="38"/>
                      </a:lnTo>
                      <a:lnTo>
                        <a:pt x="33" y="35"/>
                      </a:lnTo>
                      <a:lnTo>
                        <a:pt x="35" y="32"/>
                      </a:lnTo>
                      <a:lnTo>
                        <a:pt x="38" y="28"/>
                      </a:lnTo>
                      <a:lnTo>
                        <a:pt x="39" y="25"/>
                      </a:lnTo>
                      <a:lnTo>
                        <a:pt x="39" y="21"/>
                      </a:lnTo>
                      <a:lnTo>
                        <a:pt x="39" y="17"/>
                      </a:lnTo>
                      <a:lnTo>
                        <a:pt x="38" y="13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1" y="4"/>
                      </a:lnTo>
                      <a:lnTo>
                        <a:pt x="27" y="3"/>
                      </a:lnTo>
                      <a:lnTo>
                        <a:pt x="24" y="1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0" name="Freeform 213"/>
                <p:cNvSpPr/>
                <p:nvPr/>
              </p:nvSpPr>
              <p:spPr bwMode="auto">
                <a:xfrm>
                  <a:off x="3777" y="2590"/>
                  <a:ext cx="38" cy="40"/>
                </a:xfrm>
                <a:custGeom>
                  <a:avLst/>
                  <a:gdLst>
                    <a:gd name="T0" fmla="*/ 19 w 38"/>
                    <a:gd name="T1" fmla="*/ 0 h 40"/>
                    <a:gd name="T2" fmla="*/ 15 w 38"/>
                    <a:gd name="T3" fmla="*/ 1 h 40"/>
                    <a:gd name="T4" fmla="*/ 12 w 38"/>
                    <a:gd name="T5" fmla="*/ 2 h 40"/>
                    <a:gd name="T6" fmla="*/ 8 w 38"/>
                    <a:gd name="T7" fmla="*/ 3 h 40"/>
                    <a:gd name="T8" fmla="*/ 5 w 38"/>
                    <a:gd name="T9" fmla="*/ 5 h 40"/>
                    <a:gd name="T10" fmla="*/ 2 w 38"/>
                    <a:gd name="T11" fmla="*/ 9 h 40"/>
                    <a:gd name="T12" fmla="*/ 1 w 38"/>
                    <a:gd name="T13" fmla="*/ 12 h 40"/>
                    <a:gd name="T14" fmla="*/ 0 w 38"/>
                    <a:gd name="T15" fmla="*/ 16 h 40"/>
                    <a:gd name="T16" fmla="*/ 0 w 38"/>
                    <a:gd name="T17" fmla="*/ 19 h 40"/>
                    <a:gd name="T18" fmla="*/ 0 w 38"/>
                    <a:gd name="T19" fmla="*/ 24 h 40"/>
                    <a:gd name="T20" fmla="*/ 1 w 38"/>
                    <a:gd name="T21" fmla="*/ 28 h 40"/>
                    <a:gd name="T22" fmla="*/ 2 w 38"/>
                    <a:gd name="T23" fmla="*/ 31 h 40"/>
                    <a:gd name="T24" fmla="*/ 5 w 38"/>
                    <a:gd name="T25" fmla="*/ 35 h 40"/>
                    <a:gd name="T26" fmla="*/ 8 w 38"/>
                    <a:gd name="T27" fmla="*/ 37 h 40"/>
                    <a:gd name="T28" fmla="*/ 12 w 38"/>
                    <a:gd name="T29" fmla="*/ 38 h 40"/>
                    <a:gd name="T30" fmla="*/ 15 w 38"/>
                    <a:gd name="T31" fmla="*/ 39 h 40"/>
                    <a:gd name="T32" fmla="*/ 19 w 38"/>
                    <a:gd name="T33" fmla="*/ 40 h 40"/>
                    <a:gd name="T34" fmla="*/ 23 w 38"/>
                    <a:gd name="T35" fmla="*/ 39 h 40"/>
                    <a:gd name="T36" fmla="*/ 27 w 38"/>
                    <a:gd name="T37" fmla="*/ 38 h 40"/>
                    <a:gd name="T38" fmla="*/ 30 w 38"/>
                    <a:gd name="T39" fmla="*/ 37 h 40"/>
                    <a:gd name="T40" fmla="*/ 33 w 38"/>
                    <a:gd name="T41" fmla="*/ 35 h 40"/>
                    <a:gd name="T42" fmla="*/ 35 w 38"/>
                    <a:gd name="T43" fmla="*/ 31 h 40"/>
                    <a:gd name="T44" fmla="*/ 37 w 38"/>
                    <a:gd name="T45" fmla="*/ 28 h 40"/>
                    <a:gd name="T46" fmla="*/ 38 w 38"/>
                    <a:gd name="T47" fmla="*/ 24 h 40"/>
                    <a:gd name="T48" fmla="*/ 38 w 38"/>
                    <a:gd name="T49" fmla="*/ 19 h 40"/>
                    <a:gd name="T50" fmla="*/ 38 w 38"/>
                    <a:gd name="T51" fmla="*/ 16 h 40"/>
                    <a:gd name="T52" fmla="*/ 37 w 38"/>
                    <a:gd name="T53" fmla="*/ 12 h 40"/>
                    <a:gd name="T54" fmla="*/ 35 w 38"/>
                    <a:gd name="T55" fmla="*/ 9 h 40"/>
                    <a:gd name="T56" fmla="*/ 33 w 38"/>
                    <a:gd name="T57" fmla="*/ 5 h 40"/>
                    <a:gd name="T58" fmla="*/ 30 w 38"/>
                    <a:gd name="T59" fmla="*/ 3 h 40"/>
                    <a:gd name="T60" fmla="*/ 27 w 38"/>
                    <a:gd name="T61" fmla="*/ 2 h 40"/>
                    <a:gd name="T62" fmla="*/ 23 w 38"/>
                    <a:gd name="T63" fmla="*/ 1 h 40"/>
                    <a:gd name="T64" fmla="*/ 19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9" y="0"/>
                      </a:moveTo>
                      <a:lnTo>
                        <a:pt x="15" y="1"/>
                      </a:lnTo>
                      <a:lnTo>
                        <a:pt x="12" y="2"/>
                      </a:lnTo>
                      <a:lnTo>
                        <a:pt x="8" y="3"/>
                      </a:lnTo>
                      <a:lnTo>
                        <a:pt x="5" y="5"/>
                      </a:lnTo>
                      <a:lnTo>
                        <a:pt x="2" y="9"/>
                      </a:lnTo>
                      <a:lnTo>
                        <a:pt x="1" y="12"/>
                      </a:lnTo>
                      <a:lnTo>
                        <a:pt x="0" y="16"/>
                      </a:lnTo>
                      <a:lnTo>
                        <a:pt x="0" y="19"/>
                      </a:lnTo>
                      <a:lnTo>
                        <a:pt x="0" y="24"/>
                      </a:lnTo>
                      <a:lnTo>
                        <a:pt x="1" y="28"/>
                      </a:lnTo>
                      <a:lnTo>
                        <a:pt x="2" y="31"/>
                      </a:lnTo>
                      <a:lnTo>
                        <a:pt x="5" y="35"/>
                      </a:lnTo>
                      <a:lnTo>
                        <a:pt x="8" y="37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40"/>
                      </a:lnTo>
                      <a:lnTo>
                        <a:pt x="23" y="39"/>
                      </a:lnTo>
                      <a:lnTo>
                        <a:pt x="27" y="38"/>
                      </a:lnTo>
                      <a:lnTo>
                        <a:pt x="30" y="37"/>
                      </a:lnTo>
                      <a:lnTo>
                        <a:pt x="33" y="35"/>
                      </a:lnTo>
                      <a:lnTo>
                        <a:pt x="35" y="31"/>
                      </a:lnTo>
                      <a:lnTo>
                        <a:pt x="37" y="28"/>
                      </a:lnTo>
                      <a:lnTo>
                        <a:pt x="38" y="24"/>
                      </a:lnTo>
                      <a:lnTo>
                        <a:pt x="38" y="19"/>
                      </a:lnTo>
                      <a:lnTo>
                        <a:pt x="38" y="16"/>
                      </a:lnTo>
                      <a:lnTo>
                        <a:pt x="37" y="12"/>
                      </a:lnTo>
                      <a:lnTo>
                        <a:pt x="35" y="9"/>
                      </a:lnTo>
                      <a:lnTo>
                        <a:pt x="33" y="5"/>
                      </a:lnTo>
                      <a:lnTo>
                        <a:pt x="30" y="3"/>
                      </a:lnTo>
                      <a:lnTo>
                        <a:pt x="27" y="2"/>
                      </a:lnTo>
                      <a:lnTo>
                        <a:pt x="23" y="1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Freeform 214"/>
                <p:cNvSpPr/>
                <p:nvPr/>
              </p:nvSpPr>
              <p:spPr bwMode="auto">
                <a:xfrm>
                  <a:off x="3777" y="2590"/>
                  <a:ext cx="38" cy="40"/>
                </a:xfrm>
                <a:custGeom>
                  <a:avLst/>
                  <a:gdLst>
                    <a:gd name="T0" fmla="*/ 19 w 38"/>
                    <a:gd name="T1" fmla="*/ 0 h 40"/>
                    <a:gd name="T2" fmla="*/ 15 w 38"/>
                    <a:gd name="T3" fmla="*/ 1 h 40"/>
                    <a:gd name="T4" fmla="*/ 12 w 38"/>
                    <a:gd name="T5" fmla="*/ 2 h 40"/>
                    <a:gd name="T6" fmla="*/ 8 w 38"/>
                    <a:gd name="T7" fmla="*/ 3 h 40"/>
                    <a:gd name="T8" fmla="*/ 5 w 38"/>
                    <a:gd name="T9" fmla="*/ 5 h 40"/>
                    <a:gd name="T10" fmla="*/ 2 w 38"/>
                    <a:gd name="T11" fmla="*/ 9 h 40"/>
                    <a:gd name="T12" fmla="*/ 1 w 38"/>
                    <a:gd name="T13" fmla="*/ 12 h 40"/>
                    <a:gd name="T14" fmla="*/ 0 w 38"/>
                    <a:gd name="T15" fmla="*/ 16 h 40"/>
                    <a:gd name="T16" fmla="*/ 0 w 38"/>
                    <a:gd name="T17" fmla="*/ 19 h 40"/>
                    <a:gd name="T18" fmla="*/ 0 w 38"/>
                    <a:gd name="T19" fmla="*/ 24 h 40"/>
                    <a:gd name="T20" fmla="*/ 1 w 38"/>
                    <a:gd name="T21" fmla="*/ 28 h 40"/>
                    <a:gd name="T22" fmla="*/ 2 w 38"/>
                    <a:gd name="T23" fmla="*/ 31 h 40"/>
                    <a:gd name="T24" fmla="*/ 5 w 38"/>
                    <a:gd name="T25" fmla="*/ 35 h 40"/>
                    <a:gd name="T26" fmla="*/ 8 w 38"/>
                    <a:gd name="T27" fmla="*/ 37 h 40"/>
                    <a:gd name="T28" fmla="*/ 12 w 38"/>
                    <a:gd name="T29" fmla="*/ 38 h 40"/>
                    <a:gd name="T30" fmla="*/ 15 w 38"/>
                    <a:gd name="T31" fmla="*/ 39 h 40"/>
                    <a:gd name="T32" fmla="*/ 19 w 38"/>
                    <a:gd name="T33" fmla="*/ 40 h 40"/>
                    <a:gd name="T34" fmla="*/ 23 w 38"/>
                    <a:gd name="T35" fmla="*/ 39 h 40"/>
                    <a:gd name="T36" fmla="*/ 27 w 38"/>
                    <a:gd name="T37" fmla="*/ 38 h 40"/>
                    <a:gd name="T38" fmla="*/ 30 w 38"/>
                    <a:gd name="T39" fmla="*/ 37 h 40"/>
                    <a:gd name="T40" fmla="*/ 33 w 38"/>
                    <a:gd name="T41" fmla="*/ 35 h 40"/>
                    <a:gd name="T42" fmla="*/ 35 w 38"/>
                    <a:gd name="T43" fmla="*/ 31 h 40"/>
                    <a:gd name="T44" fmla="*/ 37 w 38"/>
                    <a:gd name="T45" fmla="*/ 28 h 40"/>
                    <a:gd name="T46" fmla="*/ 38 w 38"/>
                    <a:gd name="T47" fmla="*/ 24 h 40"/>
                    <a:gd name="T48" fmla="*/ 38 w 38"/>
                    <a:gd name="T49" fmla="*/ 19 h 40"/>
                    <a:gd name="T50" fmla="*/ 38 w 38"/>
                    <a:gd name="T51" fmla="*/ 16 h 40"/>
                    <a:gd name="T52" fmla="*/ 37 w 38"/>
                    <a:gd name="T53" fmla="*/ 12 h 40"/>
                    <a:gd name="T54" fmla="*/ 35 w 38"/>
                    <a:gd name="T55" fmla="*/ 9 h 40"/>
                    <a:gd name="T56" fmla="*/ 33 w 38"/>
                    <a:gd name="T57" fmla="*/ 5 h 40"/>
                    <a:gd name="T58" fmla="*/ 30 w 38"/>
                    <a:gd name="T59" fmla="*/ 3 h 40"/>
                    <a:gd name="T60" fmla="*/ 27 w 38"/>
                    <a:gd name="T61" fmla="*/ 2 h 40"/>
                    <a:gd name="T62" fmla="*/ 23 w 38"/>
                    <a:gd name="T63" fmla="*/ 1 h 40"/>
                    <a:gd name="T64" fmla="*/ 19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9" y="0"/>
                      </a:moveTo>
                      <a:lnTo>
                        <a:pt x="15" y="1"/>
                      </a:lnTo>
                      <a:lnTo>
                        <a:pt x="12" y="2"/>
                      </a:lnTo>
                      <a:lnTo>
                        <a:pt x="8" y="3"/>
                      </a:lnTo>
                      <a:lnTo>
                        <a:pt x="5" y="5"/>
                      </a:lnTo>
                      <a:lnTo>
                        <a:pt x="2" y="9"/>
                      </a:lnTo>
                      <a:lnTo>
                        <a:pt x="1" y="12"/>
                      </a:lnTo>
                      <a:lnTo>
                        <a:pt x="0" y="16"/>
                      </a:lnTo>
                      <a:lnTo>
                        <a:pt x="0" y="19"/>
                      </a:lnTo>
                      <a:lnTo>
                        <a:pt x="0" y="24"/>
                      </a:lnTo>
                      <a:lnTo>
                        <a:pt x="1" y="28"/>
                      </a:lnTo>
                      <a:lnTo>
                        <a:pt x="2" y="31"/>
                      </a:lnTo>
                      <a:lnTo>
                        <a:pt x="5" y="35"/>
                      </a:lnTo>
                      <a:lnTo>
                        <a:pt x="8" y="37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40"/>
                      </a:lnTo>
                      <a:lnTo>
                        <a:pt x="23" y="39"/>
                      </a:lnTo>
                      <a:lnTo>
                        <a:pt x="27" y="38"/>
                      </a:lnTo>
                      <a:lnTo>
                        <a:pt x="30" y="37"/>
                      </a:lnTo>
                      <a:lnTo>
                        <a:pt x="33" y="35"/>
                      </a:lnTo>
                      <a:lnTo>
                        <a:pt x="35" y="31"/>
                      </a:lnTo>
                      <a:lnTo>
                        <a:pt x="37" y="28"/>
                      </a:lnTo>
                      <a:lnTo>
                        <a:pt x="38" y="24"/>
                      </a:lnTo>
                      <a:lnTo>
                        <a:pt x="38" y="19"/>
                      </a:lnTo>
                      <a:lnTo>
                        <a:pt x="38" y="16"/>
                      </a:lnTo>
                      <a:lnTo>
                        <a:pt x="37" y="12"/>
                      </a:lnTo>
                      <a:lnTo>
                        <a:pt x="35" y="9"/>
                      </a:lnTo>
                      <a:lnTo>
                        <a:pt x="33" y="5"/>
                      </a:lnTo>
                      <a:lnTo>
                        <a:pt x="30" y="3"/>
                      </a:lnTo>
                      <a:lnTo>
                        <a:pt x="27" y="2"/>
                      </a:lnTo>
                      <a:lnTo>
                        <a:pt x="23" y="1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" name="Freeform 215"/>
                <p:cNvSpPr/>
                <p:nvPr/>
              </p:nvSpPr>
              <p:spPr bwMode="auto">
                <a:xfrm>
                  <a:off x="4933" y="2597"/>
                  <a:ext cx="40" cy="38"/>
                </a:xfrm>
                <a:custGeom>
                  <a:avLst/>
                  <a:gdLst>
                    <a:gd name="T0" fmla="*/ 20 w 40"/>
                    <a:gd name="T1" fmla="*/ 0 h 38"/>
                    <a:gd name="T2" fmla="*/ 17 w 40"/>
                    <a:gd name="T3" fmla="*/ 0 h 38"/>
                    <a:gd name="T4" fmla="*/ 13 w 40"/>
                    <a:gd name="T5" fmla="*/ 1 h 38"/>
                    <a:gd name="T6" fmla="*/ 10 w 40"/>
                    <a:gd name="T7" fmla="*/ 2 h 38"/>
                    <a:gd name="T8" fmla="*/ 6 w 40"/>
                    <a:gd name="T9" fmla="*/ 4 h 38"/>
                    <a:gd name="T10" fmla="*/ 4 w 40"/>
                    <a:gd name="T11" fmla="*/ 8 h 38"/>
                    <a:gd name="T12" fmla="*/ 3 w 40"/>
                    <a:gd name="T13" fmla="*/ 11 h 38"/>
                    <a:gd name="T14" fmla="*/ 2 w 40"/>
                    <a:gd name="T15" fmla="*/ 15 h 38"/>
                    <a:gd name="T16" fmla="*/ 0 w 40"/>
                    <a:gd name="T17" fmla="*/ 18 h 38"/>
                    <a:gd name="T18" fmla="*/ 2 w 40"/>
                    <a:gd name="T19" fmla="*/ 23 h 38"/>
                    <a:gd name="T20" fmla="*/ 3 w 40"/>
                    <a:gd name="T21" fmla="*/ 26 h 38"/>
                    <a:gd name="T22" fmla="*/ 4 w 40"/>
                    <a:gd name="T23" fmla="*/ 30 h 38"/>
                    <a:gd name="T24" fmla="*/ 6 w 40"/>
                    <a:gd name="T25" fmla="*/ 32 h 38"/>
                    <a:gd name="T26" fmla="*/ 10 w 40"/>
                    <a:gd name="T27" fmla="*/ 35 h 38"/>
                    <a:gd name="T28" fmla="*/ 13 w 40"/>
                    <a:gd name="T29" fmla="*/ 37 h 38"/>
                    <a:gd name="T30" fmla="*/ 17 w 40"/>
                    <a:gd name="T31" fmla="*/ 38 h 38"/>
                    <a:gd name="T32" fmla="*/ 20 w 40"/>
                    <a:gd name="T33" fmla="*/ 38 h 38"/>
                    <a:gd name="T34" fmla="*/ 24 w 40"/>
                    <a:gd name="T35" fmla="*/ 38 h 38"/>
                    <a:gd name="T36" fmla="*/ 27 w 40"/>
                    <a:gd name="T37" fmla="*/ 37 h 38"/>
                    <a:gd name="T38" fmla="*/ 31 w 40"/>
                    <a:gd name="T39" fmla="*/ 35 h 38"/>
                    <a:gd name="T40" fmla="*/ 34 w 40"/>
                    <a:gd name="T41" fmla="*/ 32 h 38"/>
                    <a:gd name="T42" fmla="*/ 36 w 40"/>
                    <a:gd name="T43" fmla="*/ 30 h 38"/>
                    <a:gd name="T44" fmla="*/ 38 w 40"/>
                    <a:gd name="T45" fmla="*/ 26 h 38"/>
                    <a:gd name="T46" fmla="*/ 39 w 40"/>
                    <a:gd name="T47" fmla="*/ 23 h 38"/>
                    <a:gd name="T48" fmla="*/ 40 w 40"/>
                    <a:gd name="T49" fmla="*/ 18 h 38"/>
                    <a:gd name="T50" fmla="*/ 39 w 40"/>
                    <a:gd name="T51" fmla="*/ 15 h 38"/>
                    <a:gd name="T52" fmla="*/ 38 w 40"/>
                    <a:gd name="T53" fmla="*/ 11 h 38"/>
                    <a:gd name="T54" fmla="*/ 36 w 40"/>
                    <a:gd name="T55" fmla="*/ 8 h 38"/>
                    <a:gd name="T56" fmla="*/ 34 w 40"/>
                    <a:gd name="T57" fmla="*/ 4 h 38"/>
                    <a:gd name="T58" fmla="*/ 31 w 40"/>
                    <a:gd name="T59" fmla="*/ 2 h 38"/>
                    <a:gd name="T60" fmla="*/ 27 w 40"/>
                    <a:gd name="T61" fmla="*/ 1 h 38"/>
                    <a:gd name="T62" fmla="*/ 24 w 40"/>
                    <a:gd name="T63" fmla="*/ 0 h 38"/>
                    <a:gd name="T64" fmla="*/ 20 w 40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38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3" y="1"/>
                      </a:lnTo>
                      <a:lnTo>
                        <a:pt x="10" y="2"/>
                      </a:lnTo>
                      <a:lnTo>
                        <a:pt x="6" y="4"/>
                      </a:lnTo>
                      <a:lnTo>
                        <a:pt x="4" y="8"/>
                      </a:lnTo>
                      <a:lnTo>
                        <a:pt x="3" y="11"/>
                      </a:lnTo>
                      <a:lnTo>
                        <a:pt x="2" y="15"/>
                      </a:lnTo>
                      <a:lnTo>
                        <a:pt x="0" y="18"/>
                      </a:lnTo>
                      <a:lnTo>
                        <a:pt x="2" y="23"/>
                      </a:lnTo>
                      <a:lnTo>
                        <a:pt x="3" y="26"/>
                      </a:lnTo>
                      <a:lnTo>
                        <a:pt x="4" y="30"/>
                      </a:lnTo>
                      <a:lnTo>
                        <a:pt x="6" y="32"/>
                      </a:lnTo>
                      <a:lnTo>
                        <a:pt x="10" y="35"/>
                      </a:lnTo>
                      <a:lnTo>
                        <a:pt x="13" y="37"/>
                      </a:lnTo>
                      <a:lnTo>
                        <a:pt x="17" y="38"/>
                      </a:lnTo>
                      <a:lnTo>
                        <a:pt x="20" y="38"/>
                      </a:lnTo>
                      <a:lnTo>
                        <a:pt x="24" y="38"/>
                      </a:lnTo>
                      <a:lnTo>
                        <a:pt x="27" y="37"/>
                      </a:lnTo>
                      <a:lnTo>
                        <a:pt x="31" y="35"/>
                      </a:lnTo>
                      <a:lnTo>
                        <a:pt x="34" y="32"/>
                      </a:lnTo>
                      <a:lnTo>
                        <a:pt x="36" y="30"/>
                      </a:lnTo>
                      <a:lnTo>
                        <a:pt x="38" y="26"/>
                      </a:lnTo>
                      <a:lnTo>
                        <a:pt x="39" y="23"/>
                      </a:lnTo>
                      <a:lnTo>
                        <a:pt x="40" y="18"/>
                      </a:lnTo>
                      <a:lnTo>
                        <a:pt x="39" y="15"/>
                      </a:lnTo>
                      <a:lnTo>
                        <a:pt x="38" y="11"/>
                      </a:lnTo>
                      <a:lnTo>
                        <a:pt x="36" y="8"/>
                      </a:lnTo>
                      <a:lnTo>
                        <a:pt x="34" y="4"/>
                      </a:lnTo>
                      <a:lnTo>
                        <a:pt x="31" y="2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Freeform 216"/>
                <p:cNvSpPr/>
                <p:nvPr/>
              </p:nvSpPr>
              <p:spPr bwMode="auto">
                <a:xfrm>
                  <a:off x="4933" y="2597"/>
                  <a:ext cx="40" cy="38"/>
                </a:xfrm>
                <a:custGeom>
                  <a:avLst/>
                  <a:gdLst>
                    <a:gd name="T0" fmla="*/ 20 w 40"/>
                    <a:gd name="T1" fmla="*/ 0 h 38"/>
                    <a:gd name="T2" fmla="*/ 17 w 40"/>
                    <a:gd name="T3" fmla="*/ 0 h 38"/>
                    <a:gd name="T4" fmla="*/ 13 w 40"/>
                    <a:gd name="T5" fmla="*/ 1 h 38"/>
                    <a:gd name="T6" fmla="*/ 10 w 40"/>
                    <a:gd name="T7" fmla="*/ 2 h 38"/>
                    <a:gd name="T8" fmla="*/ 6 w 40"/>
                    <a:gd name="T9" fmla="*/ 4 h 38"/>
                    <a:gd name="T10" fmla="*/ 4 w 40"/>
                    <a:gd name="T11" fmla="*/ 8 h 38"/>
                    <a:gd name="T12" fmla="*/ 3 w 40"/>
                    <a:gd name="T13" fmla="*/ 11 h 38"/>
                    <a:gd name="T14" fmla="*/ 2 w 40"/>
                    <a:gd name="T15" fmla="*/ 15 h 38"/>
                    <a:gd name="T16" fmla="*/ 0 w 40"/>
                    <a:gd name="T17" fmla="*/ 18 h 38"/>
                    <a:gd name="T18" fmla="*/ 2 w 40"/>
                    <a:gd name="T19" fmla="*/ 23 h 38"/>
                    <a:gd name="T20" fmla="*/ 3 w 40"/>
                    <a:gd name="T21" fmla="*/ 26 h 38"/>
                    <a:gd name="T22" fmla="*/ 4 w 40"/>
                    <a:gd name="T23" fmla="*/ 30 h 38"/>
                    <a:gd name="T24" fmla="*/ 6 w 40"/>
                    <a:gd name="T25" fmla="*/ 32 h 38"/>
                    <a:gd name="T26" fmla="*/ 10 w 40"/>
                    <a:gd name="T27" fmla="*/ 35 h 38"/>
                    <a:gd name="T28" fmla="*/ 13 w 40"/>
                    <a:gd name="T29" fmla="*/ 37 h 38"/>
                    <a:gd name="T30" fmla="*/ 17 w 40"/>
                    <a:gd name="T31" fmla="*/ 38 h 38"/>
                    <a:gd name="T32" fmla="*/ 20 w 40"/>
                    <a:gd name="T33" fmla="*/ 38 h 38"/>
                    <a:gd name="T34" fmla="*/ 24 w 40"/>
                    <a:gd name="T35" fmla="*/ 38 h 38"/>
                    <a:gd name="T36" fmla="*/ 27 w 40"/>
                    <a:gd name="T37" fmla="*/ 37 h 38"/>
                    <a:gd name="T38" fmla="*/ 31 w 40"/>
                    <a:gd name="T39" fmla="*/ 35 h 38"/>
                    <a:gd name="T40" fmla="*/ 34 w 40"/>
                    <a:gd name="T41" fmla="*/ 32 h 38"/>
                    <a:gd name="T42" fmla="*/ 36 w 40"/>
                    <a:gd name="T43" fmla="*/ 30 h 38"/>
                    <a:gd name="T44" fmla="*/ 38 w 40"/>
                    <a:gd name="T45" fmla="*/ 26 h 38"/>
                    <a:gd name="T46" fmla="*/ 39 w 40"/>
                    <a:gd name="T47" fmla="*/ 23 h 38"/>
                    <a:gd name="T48" fmla="*/ 40 w 40"/>
                    <a:gd name="T49" fmla="*/ 18 h 38"/>
                    <a:gd name="T50" fmla="*/ 39 w 40"/>
                    <a:gd name="T51" fmla="*/ 15 h 38"/>
                    <a:gd name="T52" fmla="*/ 38 w 40"/>
                    <a:gd name="T53" fmla="*/ 11 h 38"/>
                    <a:gd name="T54" fmla="*/ 36 w 40"/>
                    <a:gd name="T55" fmla="*/ 8 h 38"/>
                    <a:gd name="T56" fmla="*/ 34 w 40"/>
                    <a:gd name="T57" fmla="*/ 4 h 38"/>
                    <a:gd name="T58" fmla="*/ 31 w 40"/>
                    <a:gd name="T59" fmla="*/ 2 h 38"/>
                    <a:gd name="T60" fmla="*/ 27 w 40"/>
                    <a:gd name="T61" fmla="*/ 1 h 38"/>
                    <a:gd name="T62" fmla="*/ 24 w 40"/>
                    <a:gd name="T63" fmla="*/ 0 h 38"/>
                    <a:gd name="T64" fmla="*/ 20 w 40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38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3" y="1"/>
                      </a:lnTo>
                      <a:lnTo>
                        <a:pt x="10" y="2"/>
                      </a:lnTo>
                      <a:lnTo>
                        <a:pt x="6" y="4"/>
                      </a:lnTo>
                      <a:lnTo>
                        <a:pt x="4" y="8"/>
                      </a:lnTo>
                      <a:lnTo>
                        <a:pt x="3" y="11"/>
                      </a:lnTo>
                      <a:lnTo>
                        <a:pt x="2" y="15"/>
                      </a:lnTo>
                      <a:lnTo>
                        <a:pt x="0" y="18"/>
                      </a:lnTo>
                      <a:lnTo>
                        <a:pt x="2" y="23"/>
                      </a:lnTo>
                      <a:lnTo>
                        <a:pt x="3" y="26"/>
                      </a:lnTo>
                      <a:lnTo>
                        <a:pt x="4" y="30"/>
                      </a:lnTo>
                      <a:lnTo>
                        <a:pt x="6" y="32"/>
                      </a:lnTo>
                      <a:lnTo>
                        <a:pt x="10" y="35"/>
                      </a:lnTo>
                      <a:lnTo>
                        <a:pt x="13" y="37"/>
                      </a:lnTo>
                      <a:lnTo>
                        <a:pt x="17" y="38"/>
                      </a:lnTo>
                      <a:lnTo>
                        <a:pt x="20" y="38"/>
                      </a:lnTo>
                      <a:lnTo>
                        <a:pt x="24" y="38"/>
                      </a:lnTo>
                      <a:lnTo>
                        <a:pt x="27" y="37"/>
                      </a:lnTo>
                      <a:lnTo>
                        <a:pt x="31" y="35"/>
                      </a:lnTo>
                      <a:lnTo>
                        <a:pt x="34" y="32"/>
                      </a:lnTo>
                      <a:lnTo>
                        <a:pt x="36" y="30"/>
                      </a:lnTo>
                      <a:lnTo>
                        <a:pt x="38" y="26"/>
                      </a:lnTo>
                      <a:lnTo>
                        <a:pt x="39" y="23"/>
                      </a:lnTo>
                      <a:lnTo>
                        <a:pt x="40" y="18"/>
                      </a:lnTo>
                      <a:lnTo>
                        <a:pt x="39" y="15"/>
                      </a:lnTo>
                      <a:lnTo>
                        <a:pt x="38" y="11"/>
                      </a:lnTo>
                      <a:lnTo>
                        <a:pt x="36" y="8"/>
                      </a:lnTo>
                      <a:lnTo>
                        <a:pt x="34" y="4"/>
                      </a:lnTo>
                      <a:lnTo>
                        <a:pt x="31" y="2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4" name="Freeform 217"/>
                <p:cNvSpPr/>
                <p:nvPr/>
              </p:nvSpPr>
              <p:spPr bwMode="auto">
                <a:xfrm>
                  <a:off x="4274" y="2207"/>
                  <a:ext cx="39" cy="40"/>
                </a:xfrm>
                <a:custGeom>
                  <a:avLst/>
                  <a:gdLst>
                    <a:gd name="T0" fmla="*/ 19 w 39"/>
                    <a:gd name="T1" fmla="*/ 0 h 40"/>
                    <a:gd name="T2" fmla="*/ 15 w 39"/>
                    <a:gd name="T3" fmla="*/ 0 h 40"/>
                    <a:gd name="T4" fmla="*/ 12 w 39"/>
                    <a:gd name="T5" fmla="*/ 1 h 40"/>
                    <a:gd name="T6" fmla="*/ 8 w 39"/>
                    <a:gd name="T7" fmla="*/ 4 h 40"/>
                    <a:gd name="T8" fmla="*/ 6 w 39"/>
                    <a:gd name="T9" fmla="*/ 6 h 40"/>
                    <a:gd name="T10" fmla="*/ 3 w 39"/>
                    <a:gd name="T11" fmla="*/ 10 h 40"/>
                    <a:gd name="T12" fmla="*/ 1 w 39"/>
                    <a:gd name="T13" fmla="*/ 12 h 40"/>
                    <a:gd name="T14" fmla="*/ 0 w 39"/>
                    <a:gd name="T15" fmla="*/ 15 h 40"/>
                    <a:gd name="T16" fmla="*/ 0 w 39"/>
                    <a:gd name="T17" fmla="*/ 20 h 40"/>
                    <a:gd name="T18" fmla="*/ 0 w 39"/>
                    <a:gd name="T19" fmla="*/ 24 h 40"/>
                    <a:gd name="T20" fmla="*/ 1 w 39"/>
                    <a:gd name="T21" fmla="*/ 27 h 40"/>
                    <a:gd name="T22" fmla="*/ 3 w 39"/>
                    <a:gd name="T23" fmla="*/ 31 h 40"/>
                    <a:gd name="T24" fmla="*/ 6 w 39"/>
                    <a:gd name="T25" fmla="*/ 34 h 40"/>
                    <a:gd name="T26" fmla="*/ 8 w 39"/>
                    <a:gd name="T27" fmla="*/ 36 h 40"/>
                    <a:gd name="T28" fmla="*/ 12 w 39"/>
                    <a:gd name="T29" fmla="*/ 38 h 40"/>
                    <a:gd name="T30" fmla="*/ 15 w 39"/>
                    <a:gd name="T31" fmla="*/ 39 h 40"/>
                    <a:gd name="T32" fmla="*/ 19 w 39"/>
                    <a:gd name="T33" fmla="*/ 40 h 40"/>
                    <a:gd name="T34" fmla="*/ 24 w 39"/>
                    <a:gd name="T35" fmla="*/ 39 h 40"/>
                    <a:gd name="T36" fmla="*/ 27 w 39"/>
                    <a:gd name="T37" fmla="*/ 38 h 40"/>
                    <a:gd name="T38" fmla="*/ 31 w 39"/>
                    <a:gd name="T39" fmla="*/ 36 h 40"/>
                    <a:gd name="T40" fmla="*/ 33 w 39"/>
                    <a:gd name="T41" fmla="*/ 34 h 40"/>
                    <a:gd name="T42" fmla="*/ 35 w 39"/>
                    <a:gd name="T43" fmla="*/ 31 h 40"/>
                    <a:gd name="T44" fmla="*/ 38 w 39"/>
                    <a:gd name="T45" fmla="*/ 27 h 40"/>
                    <a:gd name="T46" fmla="*/ 39 w 39"/>
                    <a:gd name="T47" fmla="*/ 24 h 40"/>
                    <a:gd name="T48" fmla="*/ 39 w 39"/>
                    <a:gd name="T49" fmla="*/ 20 h 40"/>
                    <a:gd name="T50" fmla="*/ 39 w 39"/>
                    <a:gd name="T51" fmla="*/ 15 h 40"/>
                    <a:gd name="T52" fmla="*/ 38 w 39"/>
                    <a:gd name="T53" fmla="*/ 12 h 40"/>
                    <a:gd name="T54" fmla="*/ 35 w 39"/>
                    <a:gd name="T55" fmla="*/ 10 h 40"/>
                    <a:gd name="T56" fmla="*/ 33 w 39"/>
                    <a:gd name="T57" fmla="*/ 6 h 40"/>
                    <a:gd name="T58" fmla="*/ 31 w 39"/>
                    <a:gd name="T59" fmla="*/ 4 h 40"/>
                    <a:gd name="T60" fmla="*/ 27 w 39"/>
                    <a:gd name="T61" fmla="*/ 1 h 40"/>
                    <a:gd name="T62" fmla="*/ 24 w 39"/>
                    <a:gd name="T63" fmla="*/ 0 h 40"/>
                    <a:gd name="T64" fmla="*/ 19 w 39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40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8" y="4"/>
                      </a:lnTo>
                      <a:lnTo>
                        <a:pt x="6" y="6"/>
                      </a:lnTo>
                      <a:lnTo>
                        <a:pt x="3" y="10"/>
                      </a:lnTo>
                      <a:lnTo>
                        <a:pt x="1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4"/>
                      </a:lnTo>
                      <a:lnTo>
                        <a:pt x="1" y="27"/>
                      </a:lnTo>
                      <a:lnTo>
                        <a:pt x="3" y="31"/>
                      </a:lnTo>
                      <a:lnTo>
                        <a:pt x="6" y="34"/>
                      </a:lnTo>
                      <a:lnTo>
                        <a:pt x="8" y="36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40"/>
                      </a:lnTo>
                      <a:lnTo>
                        <a:pt x="24" y="39"/>
                      </a:lnTo>
                      <a:lnTo>
                        <a:pt x="27" y="38"/>
                      </a:lnTo>
                      <a:lnTo>
                        <a:pt x="31" y="36"/>
                      </a:lnTo>
                      <a:lnTo>
                        <a:pt x="33" y="34"/>
                      </a:lnTo>
                      <a:lnTo>
                        <a:pt x="35" y="31"/>
                      </a:lnTo>
                      <a:lnTo>
                        <a:pt x="38" y="27"/>
                      </a:lnTo>
                      <a:lnTo>
                        <a:pt x="39" y="24"/>
                      </a:lnTo>
                      <a:lnTo>
                        <a:pt x="39" y="20"/>
                      </a:lnTo>
                      <a:lnTo>
                        <a:pt x="39" y="15"/>
                      </a:lnTo>
                      <a:lnTo>
                        <a:pt x="38" y="12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1" y="4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Freeform 218"/>
                <p:cNvSpPr/>
                <p:nvPr/>
              </p:nvSpPr>
              <p:spPr bwMode="auto">
                <a:xfrm>
                  <a:off x="4274" y="2207"/>
                  <a:ext cx="39" cy="40"/>
                </a:xfrm>
                <a:custGeom>
                  <a:avLst/>
                  <a:gdLst>
                    <a:gd name="T0" fmla="*/ 19 w 39"/>
                    <a:gd name="T1" fmla="*/ 0 h 40"/>
                    <a:gd name="T2" fmla="*/ 15 w 39"/>
                    <a:gd name="T3" fmla="*/ 0 h 40"/>
                    <a:gd name="T4" fmla="*/ 12 w 39"/>
                    <a:gd name="T5" fmla="*/ 1 h 40"/>
                    <a:gd name="T6" fmla="*/ 8 w 39"/>
                    <a:gd name="T7" fmla="*/ 4 h 40"/>
                    <a:gd name="T8" fmla="*/ 6 w 39"/>
                    <a:gd name="T9" fmla="*/ 6 h 40"/>
                    <a:gd name="T10" fmla="*/ 3 w 39"/>
                    <a:gd name="T11" fmla="*/ 10 h 40"/>
                    <a:gd name="T12" fmla="*/ 1 w 39"/>
                    <a:gd name="T13" fmla="*/ 12 h 40"/>
                    <a:gd name="T14" fmla="*/ 0 w 39"/>
                    <a:gd name="T15" fmla="*/ 15 h 40"/>
                    <a:gd name="T16" fmla="*/ 0 w 39"/>
                    <a:gd name="T17" fmla="*/ 20 h 40"/>
                    <a:gd name="T18" fmla="*/ 0 w 39"/>
                    <a:gd name="T19" fmla="*/ 24 h 40"/>
                    <a:gd name="T20" fmla="*/ 1 w 39"/>
                    <a:gd name="T21" fmla="*/ 27 h 40"/>
                    <a:gd name="T22" fmla="*/ 3 w 39"/>
                    <a:gd name="T23" fmla="*/ 31 h 40"/>
                    <a:gd name="T24" fmla="*/ 6 w 39"/>
                    <a:gd name="T25" fmla="*/ 34 h 40"/>
                    <a:gd name="T26" fmla="*/ 8 w 39"/>
                    <a:gd name="T27" fmla="*/ 36 h 40"/>
                    <a:gd name="T28" fmla="*/ 12 w 39"/>
                    <a:gd name="T29" fmla="*/ 38 h 40"/>
                    <a:gd name="T30" fmla="*/ 15 w 39"/>
                    <a:gd name="T31" fmla="*/ 39 h 40"/>
                    <a:gd name="T32" fmla="*/ 19 w 39"/>
                    <a:gd name="T33" fmla="*/ 40 h 40"/>
                    <a:gd name="T34" fmla="*/ 24 w 39"/>
                    <a:gd name="T35" fmla="*/ 39 h 40"/>
                    <a:gd name="T36" fmla="*/ 27 w 39"/>
                    <a:gd name="T37" fmla="*/ 38 h 40"/>
                    <a:gd name="T38" fmla="*/ 31 w 39"/>
                    <a:gd name="T39" fmla="*/ 36 h 40"/>
                    <a:gd name="T40" fmla="*/ 33 w 39"/>
                    <a:gd name="T41" fmla="*/ 34 h 40"/>
                    <a:gd name="T42" fmla="*/ 35 w 39"/>
                    <a:gd name="T43" fmla="*/ 31 h 40"/>
                    <a:gd name="T44" fmla="*/ 38 w 39"/>
                    <a:gd name="T45" fmla="*/ 27 h 40"/>
                    <a:gd name="T46" fmla="*/ 39 w 39"/>
                    <a:gd name="T47" fmla="*/ 24 h 40"/>
                    <a:gd name="T48" fmla="*/ 39 w 39"/>
                    <a:gd name="T49" fmla="*/ 20 h 40"/>
                    <a:gd name="T50" fmla="*/ 39 w 39"/>
                    <a:gd name="T51" fmla="*/ 15 h 40"/>
                    <a:gd name="T52" fmla="*/ 38 w 39"/>
                    <a:gd name="T53" fmla="*/ 12 h 40"/>
                    <a:gd name="T54" fmla="*/ 35 w 39"/>
                    <a:gd name="T55" fmla="*/ 10 h 40"/>
                    <a:gd name="T56" fmla="*/ 33 w 39"/>
                    <a:gd name="T57" fmla="*/ 6 h 40"/>
                    <a:gd name="T58" fmla="*/ 31 w 39"/>
                    <a:gd name="T59" fmla="*/ 4 h 40"/>
                    <a:gd name="T60" fmla="*/ 27 w 39"/>
                    <a:gd name="T61" fmla="*/ 1 h 40"/>
                    <a:gd name="T62" fmla="*/ 24 w 39"/>
                    <a:gd name="T63" fmla="*/ 0 h 40"/>
                    <a:gd name="T64" fmla="*/ 19 w 39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40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8" y="4"/>
                      </a:lnTo>
                      <a:lnTo>
                        <a:pt x="6" y="6"/>
                      </a:lnTo>
                      <a:lnTo>
                        <a:pt x="3" y="10"/>
                      </a:lnTo>
                      <a:lnTo>
                        <a:pt x="1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4"/>
                      </a:lnTo>
                      <a:lnTo>
                        <a:pt x="1" y="27"/>
                      </a:lnTo>
                      <a:lnTo>
                        <a:pt x="3" y="31"/>
                      </a:lnTo>
                      <a:lnTo>
                        <a:pt x="6" y="34"/>
                      </a:lnTo>
                      <a:lnTo>
                        <a:pt x="8" y="36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40"/>
                      </a:lnTo>
                      <a:lnTo>
                        <a:pt x="24" y="39"/>
                      </a:lnTo>
                      <a:lnTo>
                        <a:pt x="27" y="38"/>
                      </a:lnTo>
                      <a:lnTo>
                        <a:pt x="31" y="36"/>
                      </a:lnTo>
                      <a:lnTo>
                        <a:pt x="33" y="34"/>
                      </a:lnTo>
                      <a:lnTo>
                        <a:pt x="35" y="31"/>
                      </a:lnTo>
                      <a:lnTo>
                        <a:pt x="38" y="27"/>
                      </a:lnTo>
                      <a:lnTo>
                        <a:pt x="39" y="24"/>
                      </a:lnTo>
                      <a:lnTo>
                        <a:pt x="39" y="20"/>
                      </a:lnTo>
                      <a:lnTo>
                        <a:pt x="39" y="15"/>
                      </a:lnTo>
                      <a:lnTo>
                        <a:pt x="38" y="12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1" y="4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6" name="Freeform 219"/>
                <p:cNvSpPr/>
                <p:nvPr/>
              </p:nvSpPr>
              <p:spPr bwMode="auto">
                <a:xfrm>
                  <a:off x="3777" y="3757"/>
                  <a:ext cx="38" cy="41"/>
                </a:xfrm>
                <a:custGeom>
                  <a:avLst/>
                  <a:gdLst>
                    <a:gd name="T0" fmla="*/ 19 w 38"/>
                    <a:gd name="T1" fmla="*/ 0 h 41"/>
                    <a:gd name="T2" fmla="*/ 15 w 38"/>
                    <a:gd name="T3" fmla="*/ 1 h 41"/>
                    <a:gd name="T4" fmla="*/ 12 w 38"/>
                    <a:gd name="T5" fmla="*/ 3 h 41"/>
                    <a:gd name="T6" fmla="*/ 8 w 38"/>
                    <a:gd name="T7" fmla="*/ 4 h 41"/>
                    <a:gd name="T8" fmla="*/ 5 w 38"/>
                    <a:gd name="T9" fmla="*/ 6 h 41"/>
                    <a:gd name="T10" fmla="*/ 2 w 38"/>
                    <a:gd name="T11" fmla="*/ 10 h 41"/>
                    <a:gd name="T12" fmla="*/ 1 w 38"/>
                    <a:gd name="T13" fmla="*/ 13 h 41"/>
                    <a:gd name="T14" fmla="*/ 0 w 38"/>
                    <a:gd name="T15" fmla="*/ 17 h 41"/>
                    <a:gd name="T16" fmla="*/ 0 w 38"/>
                    <a:gd name="T17" fmla="*/ 21 h 41"/>
                    <a:gd name="T18" fmla="*/ 0 w 38"/>
                    <a:gd name="T19" fmla="*/ 25 h 41"/>
                    <a:gd name="T20" fmla="*/ 1 w 38"/>
                    <a:gd name="T21" fmla="*/ 28 h 41"/>
                    <a:gd name="T22" fmla="*/ 2 w 38"/>
                    <a:gd name="T23" fmla="*/ 32 h 41"/>
                    <a:gd name="T24" fmla="*/ 5 w 38"/>
                    <a:gd name="T25" fmla="*/ 35 h 41"/>
                    <a:gd name="T26" fmla="*/ 8 w 38"/>
                    <a:gd name="T27" fmla="*/ 38 h 41"/>
                    <a:gd name="T28" fmla="*/ 12 w 38"/>
                    <a:gd name="T29" fmla="*/ 39 h 41"/>
                    <a:gd name="T30" fmla="*/ 15 w 38"/>
                    <a:gd name="T31" fmla="*/ 40 h 41"/>
                    <a:gd name="T32" fmla="*/ 19 w 38"/>
                    <a:gd name="T33" fmla="*/ 41 h 41"/>
                    <a:gd name="T34" fmla="*/ 23 w 38"/>
                    <a:gd name="T35" fmla="*/ 40 h 41"/>
                    <a:gd name="T36" fmla="*/ 27 w 38"/>
                    <a:gd name="T37" fmla="*/ 39 h 41"/>
                    <a:gd name="T38" fmla="*/ 30 w 38"/>
                    <a:gd name="T39" fmla="*/ 38 h 41"/>
                    <a:gd name="T40" fmla="*/ 33 w 38"/>
                    <a:gd name="T41" fmla="*/ 35 h 41"/>
                    <a:gd name="T42" fmla="*/ 35 w 38"/>
                    <a:gd name="T43" fmla="*/ 32 h 41"/>
                    <a:gd name="T44" fmla="*/ 37 w 38"/>
                    <a:gd name="T45" fmla="*/ 28 h 41"/>
                    <a:gd name="T46" fmla="*/ 38 w 38"/>
                    <a:gd name="T47" fmla="*/ 25 h 41"/>
                    <a:gd name="T48" fmla="*/ 38 w 38"/>
                    <a:gd name="T49" fmla="*/ 21 h 41"/>
                    <a:gd name="T50" fmla="*/ 38 w 38"/>
                    <a:gd name="T51" fmla="*/ 17 h 41"/>
                    <a:gd name="T52" fmla="*/ 37 w 38"/>
                    <a:gd name="T53" fmla="*/ 13 h 41"/>
                    <a:gd name="T54" fmla="*/ 35 w 38"/>
                    <a:gd name="T55" fmla="*/ 10 h 41"/>
                    <a:gd name="T56" fmla="*/ 33 w 38"/>
                    <a:gd name="T57" fmla="*/ 6 h 41"/>
                    <a:gd name="T58" fmla="*/ 30 w 38"/>
                    <a:gd name="T59" fmla="*/ 4 h 41"/>
                    <a:gd name="T60" fmla="*/ 27 w 38"/>
                    <a:gd name="T61" fmla="*/ 3 h 41"/>
                    <a:gd name="T62" fmla="*/ 23 w 38"/>
                    <a:gd name="T63" fmla="*/ 1 h 41"/>
                    <a:gd name="T64" fmla="*/ 19 w 38"/>
                    <a:gd name="T65" fmla="*/ 0 h 4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1">
                      <a:moveTo>
                        <a:pt x="19" y="0"/>
                      </a:moveTo>
                      <a:lnTo>
                        <a:pt x="15" y="1"/>
                      </a:lnTo>
                      <a:lnTo>
                        <a:pt x="12" y="3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2" y="10"/>
                      </a:lnTo>
                      <a:lnTo>
                        <a:pt x="1" y="13"/>
                      </a:lnTo>
                      <a:lnTo>
                        <a:pt x="0" y="17"/>
                      </a:lnTo>
                      <a:lnTo>
                        <a:pt x="0" y="21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2" y="32"/>
                      </a:lnTo>
                      <a:lnTo>
                        <a:pt x="5" y="35"/>
                      </a:lnTo>
                      <a:lnTo>
                        <a:pt x="8" y="38"/>
                      </a:lnTo>
                      <a:lnTo>
                        <a:pt x="12" y="39"/>
                      </a:lnTo>
                      <a:lnTo>
                        <a:pt x="15" y="40"/>
                      </a:lnTo>
                      <a:lnTo>
                        <a:pt x="19" y="41"/>
                      </a:lnTo>
                      <a:lnTo>
                        <a:pt x="23" y="40"/>
                      </a:lnTo>
                      <a:lnTo>
                        <a:pt x="27" y="39"/>
                      </a:lnTo>
                      <a:lnTo>
                        <a:pt x="30" y="38"/>
                      </a:lnTo>
                      <a:lnTo>
                        <a:pt x="33" y="35"/>
                      </a:lnTo>
                      <a:lnTo>
                        <a:pt x="35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1"/>
                      </a:lnTo>
                      <a:lnTo>
                        <a:pt x="38" y="17"/>
                      </a:lnTo>
                      <a:lnTo>
                        <a:pt x="37" y="13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0" y="4"/>
                      </a:lnTo>
                      <a:lnTo>
                        <a:pt x="27" y="3"/>
                      </a:lnTo>
                      <a:lnTo>
                        <a:pt x="23" y="1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7" name="Freeform 220"/>
                <p:cNvSpPr/>
                <p:nvPr/>
              </p:nvSpPr>
              <p:spPr bwMode="auto">
                <a:xfrm>
                  <a:off x="3777" y="3757"/>
                  <a:ext cx="38" cy="41"/>
                </a:xfrm>
                <a:custGeom>
                  <a:avLst/>
                  <a:gdLst>
                    <a:gd name="T0" fmla="*/ 19 w 38"/>
                    <a:gd name="T1" fmla="*/ 0 h 41"/>
                    <a:gd name="T2" fmla="*/ 15 w 38"/>
                    <a:gd name="T3" fmla="*/ 1 h 41"/>
                    <a:gd name="T4" fmla="*/ 12 w 38"/>
                    <a:gd name="T5" fmla="*/ 3 h 41"/>
                    <a:gd name="T6" fmla="*/ 8 w 38"/>
                    <a:gd name="T7" fmla="*/ 4 h 41"/>
                    <a:gd name="T8" fmla="*/ 5 w 38"/>
                    <a:gd name="T9" fmla="*/ 6 h 41"/>
                    <a:gd name="T10" fmla="*/ 2 w 38"/>
                    <a:gd name="T11" fmla="*/ 10 h 41"/>
                    <a:gd name="T12" fmla="*/ 1 w 38"/>
                    <a:gd name="T13" fmla="*/ 13 h 41"/>
                    <a:gd name="T14" fmla="*/ 0 w 38"/>
                    <a:gd name="T15" fmla="*/ 17 h 41"/>
                    <a:gd name="T16" fmla="*/ 0 w 38"/>
                    <a:gd name="T17" fmla="*/ 21 h 41"/>
                    <a:gd name="T18" fmla="*/ 0 w 38"/>
                    <a:gd name="T19" fmla="*/ 25 h 41"/>
                    <a:gd name="T20" fmla="*/ 1 w 38"/>
                    <a:gd name="T21" fmla="*/ 28 h 41"/>
                    <a:gd name="T22" fmla="*/ 2 w 38"/>
                    <a:gd name="T23" fmla="*/ 32 h 41"/>
                    <a:gd name="T24" fmla="*/ 5 w 38"/>
                    <a:gd name="T25" fmla="*/ 35 h 41"/>
                    <a:gd name="T26" fmla="*/ 8 w 38"/>
                    <a:gd name="T27" fmla="*/ 38 h 41"/>
                    <a:gd name="T28" fmla="*/ 12 w 38"/>
                    <a:gd name="T29" fmla="*/ 39 h 41"/>
                    <a:gd name="T30" fmla="*/ 15 w 38"/>
                    <a:gd name="T31" fmla="*/ 40 h 41"/>
                    <a:gd name="T32" fmla="*/ 19 w 38"/>
                    <a:gd name="T33" fmla="*/ 41 h 41"/>
                    <a:gd name="T34" fmla="*/ 23 w 38"/>
                    <a:gd name="T35" fmla="*/ 40 h 41"/>
                    <a:gd name="T36" fmla="*/ 27 w 38"/>
                    <a:gd name="T37" fmla="*/ 39 h 41"/>
                    <a:gd name="T38" fmla="*/ 30 w 38"/>
                    <a:gd name="T39" fmla="*/ 38 h 41"/>
                    <a:gd name="T40" fmla="*/ 33 w 38"/>
                    <a:gd name="T41" fmla="*/ 35 h 41"/>
                    <a:gd name="T42" fmla="*/ 35 w 38"/>
                    <a:gd name="T43" fmla="*/ 32 h 41"/>
                    <a:gd name="T44" fmla="*/ 37 w 38"/>
                    <a:gd name="T45" fmla="*/ 28 h 41"/>
                    <a:gd name="T46" fmla="*/ 38 w 38"/>
                    <a:gd name="T47" fmla="*/ 25 h 41"/>
                    <a:gd name="T48" fmla="*/ 38 w 38"/>
                    <a:gd name="T49" fmla="*/ 21 h 41"/>
                    <a:gd name="T50" fmla="*/ 38 w 38"/>
                    <a:gd name="T51" fmla="*/ 17 h 41"/>
                    <a:gd name="T52" fmla="*/ 37 w 38"/>
                    <a:gd name="T53" fmla="*/ 13 h 41"/>
                    <a:gd name="T54" fmla="*/ 35 w 38"/>
                    <a:gd name="T55" fmla="*/ 10 h 41"/>
                    <a:gd name="T56" fmla="*/ 33 w 38"/>
                    <a:gd name="T57" fmla="*/ 6 h 41"/>
                    <a:gd name="T58" fmla="*/ 30 w 38"/>
                    <a:gd name="T59" fmla="*/ 4 h 41"/>
                    <a:gd name="T60" fmla="*/ 27 w 38"/>
                    <a:gd name="T61" fmla="*/ 3 h 41"/>
                    <a:gd name="T62" fmla="*/ 23 w 38"/>
                    <a:gd name="T63" fmla="*/ 1 h 41"/>
                    <a:gd name="T64" fmla="*/ 19 w 38"/>
                    <a:gd name="T65" fmla="*/ 0 h 4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1">
                      <a:moveTo>
                        <a:pt x="19" y="0"/>
                      </a:moveTo>
                      <a:lnTo>
                        <a:pt x="15" y="1"/>
                      </a:lnTo>
                      <a:lnTo>
                        <a:pt x="12" y="3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2" y="10"/>
                      </a:lnTo>
                      <a:lnTo>
                        <a:pt x="1" y="13"/>
                      </a:lnTo>
                      <a:lnTo>
                        <a:pt x="0" y="17"/>
                      </a:lnTo>
                      <a:lnTo>
                        <a:pt x="0" y="21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2" y="32"/>
                      </a:lnTo>
                      <a:lnTo>
                        <a:pt x="5" y="35"/>
                      </a:lnTo>
                      <a:lnTo>
                        <a:pt x="8" y="38"/>
                      </a:lnTo>
                      <a:lnTo>
                        <a:pt x="12" y="39"/>
                      </a:lnTo>
                      <a:lnTo>
                        <a:pt x="15" y="40"/>
                      </a:lnTo>
                      <a:lnTo>
                        <a:pt x="19" y="41"/>
                      </a:lnTo>
                      <a:lnTo>
                        <a:pt x="23" y="40"/>
                      </a:lnTo>
                      <a:lnTo>
                        <a:pt x="27" y="39"/>
                      </a:lnTo>
                      <a:lnTo>
                        <a:pt x="30" y="38"/>
                      </a:lnTo>
                      <a:lnTo>
                        <a:pt x="33" y="35"/>
                      </a:lnTo>
                      <a:lnTo>
                        <a:pt x="35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1"/>
                      </a:lnTo>
                      <a:lnTo>
                        <a:pt x="38" y="17"/>
                      </a:lnTo>
                      <a:lnTo>
                        <a:pt x="37" y="13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0" y="4"/>
                      </a:lnTo>
                      <a:lnTo>
                        <a:pt x="27" y="3"/>
                      </a:lnTo>
                      <a:lnTo>
                        <a:pt x="23" y="1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8" name="Freeform 221"/>
                <p:cNvSpPr/>
                <p:nvPr/>
              </p:nvSpPr>
              <p:spPr bwMode="auto">
                <a:xfrm>
                  <a:off x="4869" y="2805"/>
                  <a:ext cx="41" cy="40"/>
                </a:xfrm>
                <a:custGeom>
                  <a:avLst/>
                  <a:gdLst>
                    <a:gd name="T0" fmla="*/ 20 w 41"/>
                    <a:gd name="T1" fmla="*/ 0 h 40"/>
                    <a:gd name="T2" fmla="*/ 17 w 41"/>
                    <a:gd name="T3" fmla="*/ 0 h 40"/>
                    <a:gd name="T4" fmla="*/ 13 w 41"/>
                    <a:gd name="T5" fmla="*/ 1 h 40"/>
                    <a:gd name="T6" fmla="*/ 10 w 41"/>
                    <a:gd name="T7" fmla="*/ 4 h 40"/>
                    <a:gd name="T8" fmla="*/ 6 w 41"/>
                    <a:gd name="T9" fmla="*/ 6 h 40"/>
                    <a:gd name="T10" fmla="*/ 4 w 41"/>
                    <a:gd name="T11" fmla="*/ 8 h 40"/>
                    <a:gd name="T12" fmla="*/ 2 w 41"/>
                    <a:gd name="T13" fmla="*/ 12 h 40"/>
                    <a:gd name="T14" fmla="*/ 0 w 41"/>
                    <a:gd name="T15" fmla="*/ 15 h 40"/>
                    <a:gd name="T16" fmla="*/ 0 w 41"/>
                    <a:gd name="T17" fmla="*/ 20 h 40"/>
                    <a:gd name="T18" fmla="*/ 0 w 41"/>
                    <a:gd name="T19" fmla="*/ 23 h 40"/>
                    <a:gd name="T20" fmla="*/ 2 w 41"/>
                    <a:gd name="T21" fmla="*/ 28 h 40"/>
                    <a:gd name="T22" fmla="*/ 4 w 41"/>
                    <a:gd name="T23" fmla="*/ 30 h 40"/>
                    <a:gd name="T24" fmla="*/ 6 w 41"/>
                    <a:gd name="T25" fmla="*/ 34 h 40"/>
                    <a:gd name="T26" fmla="*/ 10 w 41"/>
                    <a:gd name="T27" fmla="*/ 36 h 40"/>
                    <a:gd name="T28" fmla="*/ 13 w 41"/>
                    <a:gd name="T29" fmla="*/ 39 h 40"/>
                    <a:gd name="T30" fmla="*/ 17 w 41"/>
                    <a:gd name="T31" fmla="*/ 40 h 40"/>
                    <a:gd name="T32" fmla="*/ 20 w 41"/>
                    <a:gd name="T33" fmla="*/ 40 h 40"/>
                    <a:gd name="T34" fmla="*/ 25 w 41"/>
                    <a:gd name="T35" fmla="*/ 40 h 40"/>
                    <a:gd name="T36" fmla="*/ 28 w 41"/>
                    <a:gd name="T37" fmla="*/ 39 h 40"/>
                    <a:gd name="T38" fmla="*/ 32 w 41"/>
                    <a:gd name="T39" fmla="*/ 36 h 40"/>
                    <a:gd name="T40" fmla="*/ 34 w 41"/>
                    <a:gd name="T41" fmla="*/ 34 h 40"/>
                    <a:gd name="T42" fmla="*/ 38 w 41"/>
                    <a:gd name="T43" fmla="*/ 30 h 40"/>
                    <a:gd name="T44" fmla="*/ 39 w 41"/>
                    <a:gd name="T45" fmla="*/ 28 h 40"/>
                    <a:gd name="T46" fmla="*/ 40 w 41"/>
                    <a:gd name="T47" fmla="*/ 23 h 40"/>
                    <a:gd name="T48" fmla="*/ 41 w 41"/>
                    <a:gd name="T49" fmla="*/ 20 h 40"/>
                    <a:gd name="T50" fmla="*/ 40 w 41"/>
                    <a:gd name="T51" fmla="*/ 15 h 40"/>
                    <a:gd name="T52" fmla="*/ 39 w 41"/>
                    <a:gd name="T53" fmla="*/ 12 h 40"/>
                    <a:gd name="T54" fmla="*/ 38 w 41"/>
                    <a:gd name="T55" fmla="*/ 8 h 40"/>
                    <a:gd name="T56" fmla="*/ 34 w 41"/>
                    <a:gd name="T57" fmla="*/ 6 h 40"/>
                    <a:gd name="T58" fmla="*/ 32 w 41"/>
                    <a:gd name="T59" fmla="*/ 4 h 40"/>
                    <a:gd name="T60" fmla="*/ 28 w 41"/>
                    <a:gd name="T61" fmla="*/ 1 h 40"/>
                    <a:gd name="T62" fmla="*/ 25 w 41"/>
                    <a:gd name="T63" fmla="*/ 0 h 40"/>
                    <a:gd name="T64" fmla="*/ 20 w 41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1" h="40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3" y="1"/>
                      </a:lnTo>
                      <a:lnTo>
                        <a:pt x="10" y="4"/>
                      </a:lnTo>
                      <a:lnTo>
                        <a:pt x="6" y="6"/>
                      </a:lnTo>
                      <a:lnTo>
                        <a:pt x="4" y="8"/>
                      </a:lnTo>
                      <a:lnTo>
                        <a:pt x="2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3"/>
                      </a:lnTo>
                      <a:lnTo>
                        <a:pt x="2" y="28"/>
                      </a:lnTo>
                      <a:lnTo>
                        <a:pt x="4" y="30"/>
                      </a:lnTo>
                      <a:lnTo>
                        <a:pt x="6" y="34"/>
                      </a:lnTo>
                      <a:lnTo>
                        <a:pt x="10" y="36"/>
                      </a:lnTo>
                      <a:lnTo>
                        <a:pt x="13" y="39"/>
                      </a:lnTo>
                      <a:lnTo>
                        <a:pt x="17" y="40"/>
                      </a:lnTo>
                      <a:lnTo>
                        <a:pt x="20" y="40"/>
                      </a:lnTo>
                      <a:lnTo>
                        <a:pt x="25" y="40"/>
                      </a:lnTo>
                      <a:lnTo>
                        <a:pt x="28" y="39"/>
                      </a:lnTo>
                      <a:lnTo>
                        <a:pt x="32" y="36"/>
                      </a:lnTo>
                      <a:lnTo>
                        <a:pt x="34" y="34"/>
                      </a:lnTo>
                      <a:lnTo>
                        <a:pt x="38" y="30"/>
                      </a:lnTo>
                      <a:lnTo>
                        <a:pt x="39" y="28"/>
                      </a:lnTo>
                      <a:lnTo>
                        <a:pt x="40" y="23"/>
                      </a:lnTo>
                      <a:lnTo>
                        <a:pt x="41" y="20"/>
                      </a:lnTo>
                      <a:lnTo>
                        <a:pt x="40" y="15"/>
                      </a:lnTo>
                      <a:lnTo>
                        <a:pt x="39" y="12"/>
                      </a:lnTo>
                      <a:lnTo>
                        <a:pt x="38" y="8"/>
                      </a:lnTo>
                      <a:lnTo>
                        <a:pt x="34" y="6"/>
                      </a:lnTo>
                      <a:lnTo>
                        <a:pt x="32" y="4"/>
                      </a:lnTo>
                      <a:lnTo>
                        <a:pt x="28" y="1"/>
                      </a:lnTo>
                      <a:lnTo>
                        <a:pt x="25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9" name="Freeform 222"/>
                <p:cNvSpPr/>
                <p:nvPr/>
              </p:nvSpPr>
              <p:spPr bwMode="auto">
                <a:xfrm>
                  <a:off x="4869" y="2805"/>
                  <a:ext cx="41" cy="40"/>
                </a:xfrm>
                <a:custGeom>
                  <a:avLst/>
                  <a:gdLst>
                    <a:gd name="T0" fmla="*/ 20 w 41"/>
                    <a:gd name="T1" fmla="*/ 0 h 40"/>
                    <a:gd name="T2" fmla="*/ 17 w 41"/>
                    <a:gd name="T3" fmla="*/ 0 h 40"/>
                    <a:gd name="T4" fmla="*/ 13 w 41"/>
                    <a:gd name="T5" fmla="*/ 1 h 40"/>
                    <a:gd name="T6" fmla="*/ 10 w 41"/>
                    <a:gd name="T7" fmla="*/ 4 h 40"/>
                    <a:gd name="T8" fmla="*/ 6 w 41"/>
                    <a:gd name="T9" fmla="*/ 6 h 40"/>
                    <a:gd name="T10" fmla="*/ 4 w 41"/>
                    <a:gd name="T11" fmla="*/ 8 h 40"/>
                    <a:gd name="T12" fmla="*/ 2 w 41"/>
                    <a:gd name="T13" fmla="*/ 12 h 40"/>
                    <a:gd name="T14" fmla="*/ 0 w 41"/>
                    <a:gd name="T15" fmla="*/ 15 h 40"/>
                    <a:gd name="T16" fmla="*/ 0 w 41"/>
                    <a:gd name="T17" fmla="*/ 20 h 40"/>
                    <a:gd name="T18" fmla="*/ 0 w 41"/>
                    <a:gd name="T19" fmla="*/ 23 h 40"/>
                    <a:gd name="T20" fmla="*/ 2 w 41"/>
                    <a:gd name="T21" fmla="*/ 28 h 40"/>
                    <a:gd name="T22" fmla="*/ 4 w 41"/>
                    <a:gd name="T23" fmla="*/ 30 h 40"/>
                    <a:gd name="T24" fmla="*/ 6 w 41"/>
                    <a:gd name="T25" fmla="*/ 34 h 40"/>
                    <a:gd name="T26" fmla="*/ 10 w 41"/>
                    <a:gd name="T27" fmla="*/ 36 h 40"/>
                    <a:gd name="T28" fmla="*/ 13 w 41"/>
                    <a:gd name="T29" fmla="*/ 39 h 40"/>
                    <a:gd name="T30" fmla="*/ 17 w 41"/>
                    <a:gd name="T31" fmla="*/ 40 h 40"/>
                    <a:gd name="T32" fmla="*/ 20 w 41"/>
                    <a:gd name="T33" fmla="*/ 40 h 40"/>
                    <a:gd name="T34" fmla="*/ 25 w 41"/>
                    <a:gd name="T35" fmla="*/ 40 h 40"/>
                    <a:gd name="T36" fmla="*/ 28 w 41"/>
                    <a:gd name="T37" fmla="*/ 39 h 40"/>
                    <a:gd name="T38" fmla="*/ 32 w 41"/>
                    <a:gd name="T39" fmla="*/ 36 h 40"/>
                    <a:gd name="T40" fmla="*/ 34 w 41"/>
                    <a:gd name="T41" fmla="*/ 34 h 40"/>
                    <a:gd name="T42" fmla="*/ 38 w 41"/>
                    <a:gd name="T43" fmla="*/ 30 h 40"/>
                    <a:gd name="T44" fmla="*/ 39 w 41"/>
                    <a:gd name="T45" fmla="*/ 28 h 40"/>
                    <a:gd name="T46" fmla="*/ 40 w 41"/>
                    <a:gd name="T47" fmla="*/ 23 h 40"/>
                    <a:gd name="T48" fmla="*/ 41 w 41"/>
                    <a:gd name="T49" fmla="*/ 20 h 40"/>
                    <a:gd name="T50" fmla="*/ 40 w 41"/>
                    <a:gd name="T51" fmla="*/ 15 h 40"/>
                    <a:gd name="T52" fmla="*/ 39 w 41"/>
                    <a:gd name="T53" fmla="*/ 12 h 40"/>
                    <a:gd name="T54" fmla="*/ 38 w 41"/>
                    <a:gd name="T55" fmla="*/ 8 h 40"/>
                    <a:gd name="T56" fmla="*/ 34 w 41"/>
                    <a:gd name="T57" fmla="*/ 6 h 40"/>
                    <a:gd name="T58" fmla="*/ 32 w 41"/>
                    <a:gd name="T59" fmla="*/ 4 h 40"/>
                    <a:gd name="T60" fmla="*/ 28 w 41"/>
                    <a:gd name="T61" fmla="*/ 1 h 40"/>
                    <a:gd name="T62" fmla="*/ 25 w 41"/>
                    <a:gd name="T63" fmla="*/ 0 h 40"/>
                    <a:gd name="T64" fmla="*/ 20 w 41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1" h="40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3" y="1"/>
                      </a:lnTo>
                      <a:lnTo>
                        <a:pt x="10" y="4"/>
                      </a:lnTo>
                      <a:lnTo>
                        <a:pt x="6" y="6"/>
                      </a:lnTo>
                      <a:lnTo>
                        <a:pt x="4" y="8"/>
                      </a:lnTo>
                      <a:lnTo>
                        <a:pt x="2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3"/>
                      </a:lnTo>
                      <a:lnTo>
                        <a:pt x="2" y="28"/>
                      </a:lnTo>
                      <a:lnTo>
                        <a:pt x="4" y="30"/>
                      </a:lnTo>
                      <a:lnTo>
                        <a:pt x="6" y="34"/>
                      </a:lnTo>
                      <a:lnTo>
                        <a:pt x="10" y="36"/>
                      </a:lnTo>
                      <a:lnTo>
                        <a:pt x="13" y="39"/>
                      </a:lnTo>
                      <a:lnTo>
                        <a:pt x="17" y="40"/>
                      </a:lnTo>
                      <a:lnTo>
                        <a:pt x="20" y="40"/>
                      </a:lnTo>
                      <a:lnTo>
                        <a:pt x="25" y="40"/>
                      </a:lnTo>
                      <a:lnTo>
                        <a:pt x="28" y="39"/>
                      </a:lnTo>
                      <a:lnTo>
                        <a:pt x="32" y="36"/>
                      </a:lnTo>
                      <a:lnTo>
                        <a:pt x="34" y="34"/>
                      </a:lnTo>
                      <a:lnTo>
                        <a:pt x="38" y="30"/>
                      </a:lnTo>
                      <a:lnTo>
                        <a:pt x="39" y="28"/>
                      </a:lnTo>
                      <a:lnTo>
                        <a:pt x="40" y="23"/>
                      </a:lnTo>
                      <a:lnTo>
                        <a:pt x="41" y="20"/>
                      </a:lnTo>
                      <a:lnTo>
                        <a:pt x="40" y="15"/>
                      </a:lnTo>
                      <a:lnTo>
                        <a:pt x="39" y="12"/>
                      </a:lnTo>
                      <a:lnTo>
                        <a:pt x="38" y="8"/>
                      </a:lnTo>
                      <a:lnTo>
                        <a:pt x="34" y="6"/>
                      </a:lnTo>
                      <a:lnTo>
                        <a:pt x="32" y="4"/>
                      </a:lnTo>
                      <a:lnTo>
                        <a:pt x="28" y="1"/>
                      </a:lnTo>
                      <a:lnTo>
                        <a:pt x="25" y="0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Freeform 223"/>
                <p:cNvSpPr/>
                <p:nvPr/>
              </p:nvSpPr>
              <p:spPr bwMode="auto">
                <a:xfrm>
                  <a:off x="4604" y="2409"/>
                  <a:ext cx="38" cy="38"/>
                </a:xfrm>
                <a:custGeom>
                  <a:avLst/>
                  <a:gdLst>
                    <a:gd name="T0" fmla="*/ 20 w 38"/>
                    <a:gd name="T1" fmla="*/ 0 h 38"/>
                    <a:gd name="T2" fmla="*/ 15 w 38"/>
                    <a:gd name="T3" fmla="*/ 0 h 38"/>
                    <a:gd name="T4" fmla="*/ 11 w 38"/>
                    <a:gd name="T5" fmla="*/ 1 h 38"/>
                    <a:gd name="T6" fmla="*/ 8 w 38"/>
                    <a:gd name="T7" fmla="*/ 3 h 38"/>
                    <a:gd name="T8" fmla="*/ 6 w 38"/>
                    <a:gd name="T9" fmla="*/ 6 h 38"/>
                    <a:gd name="T10" fmla="*/ 3 w 38"/>
                    <a:gd name="T11" fmla="*/ 8 h 38"/>
                    <a:gd name="T12" fmla="*/ 1 w 38"/>
                    <a:gd name="T13" fmla="*/ 12 h 38"/>
                    <a:gd name="T14" fmla="*/ 0 w 38"/>
                    <a:gd name="T15" fmla="*/ 15 h 38"/>
                    <a:gd name="T16" fmla="*/ 0 w 38"/>
                    <a:gd name="T17" fmla="*/ 20 h 38"/>
                    <a:gd name="T18" fmla="*/ 0 w 38"/>
                    <a:gd name="T19" fmla="*/ 23 h 38"/>
                    <a:gd name="T20" fmla="*/ 1 w 38"/>
                    <a:gd name="T21" fmla="*/ 27 h 38"/>
                    <a:gd name="T22" fmla="*/ 3 w 38"/>
                    <a:gd name="T23" fmla="*/ 30 h 38"/>
                    <a:gd name="T24" fmla="*/ 6 w 38"/>
                    <a:gd name="T25" fmla="*/ 34 h 38"/>
                    <a:gd name="T26" fmla="*/ 8 w 38"/>
                    <a:gd name="T27" fmla="*/ 36 h 38"/>
                    <a:gd name="T28" fmla="*/ 11 w 38"/>
                    <a:gd name="T29" fmla="*/ 37 h 38"/>
                    <a:gd name="T30" fmla="*/ 15 w 38"/>
                    <a:gd name="T31" fmla="*/ 38 h 38"/>
                    <a:gd name="T32" fmla="*/ 20 w 38"/>
                    <a:gd name="T33" fmla="*/ 38 h 38"/>
                    <a:gd name="T34" fmla="*/ 23 w 38"/>
                    <a:gd name="T35" fmla="*/ 38 h 38"/>
                    <a:gd name="T36" fmla="*/ 27 w 38"/>
                    <a:gd name="T37" fmla="*/ 37 h 38"/>
                    <a:gd name="T38" fmla="*/ 30 w 38"/>
                    <a:gd name="T39" fmla="*/ 36 h 38"/>
                    <a:gd name="T40" fmla="*/ 32 w 38"/>
                    <a:gd name="T41" fmla="*/ 34 h 38"/>
                    <a:gd name="T42" fmla="*/ 35 w 38"/>
                    <a:gd name="T43" fmla="*/ 30 h 38"/>
                    <a:gd name="T44" fmla="*/ 37 w 38"/>
                    <a:gd name="T45" fmla="*/ 27 h 38"/>
                    <a:gd name="T46" fmla="*/ 38 w 38"/>
                    <a:gd name="T47" fmla="*/ 23 h 38"/>
                    <a:gd name="T48" fmla="*/ 38 w 38"/>
                    <a:gd name="T49" fmla="*/ 20 h 38"/>
                    <a:gd name="T50" fmla="*/ 38 w 38"/>
                    <a:gd name="T51" fmla="*/ 15 h 38"/>
                    <a:gd name="T52" fmla="*/ 37 w 38"/>
                    <a:gd name="T53" fmla="*/ 12 h 38"/>
                    <a:gd name="T54" fmla="*/ 35 w 38"/>
                    <a:gd name="T55" fmla="*/ 8 h 38"/>
                    <a:gd name="T56" fmla="*/ 32 w 38"/>
                    <a:gd name="T57" fmla="*/ 6 h 38"/>
                    <a:gd name="T58" fmla="*/ 30 w 38"/>
                    <a:gd name="T59" fmla="*/ 3 h 38"/>
                    <a:gd name="T60" fmla="*/ 27 w 38"/>
                    <a:gd name="T61" fmla="*/ 1 h 38"/>
                    <a:gd name="T62" fmla="*/ 23 w 38"/>
                    <a:gd name="T63" fmla="*/ 0 h 38"/>
                    <a:gd name="T64" fmla="*/ 20 w 38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38">
                      <a:moveTo>
                        <a:pt x="20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3"/>
                      </a:lnTo>
                      <a:lnTo>
                        <a:pt x="6" y="6"/>
                      </a:lnTo>
                      <a:lnTo>
                        <a:pt x="3" y="8"/>
                      </a:lnTo>
                      <a:lnTo>
                        <a:pt x="1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3"/>
                      </a:lnTo>
                      <a:lnTo>
                        <a:pt x="1" y="27"/>
                      </a:lnTo>
                      <a:lnTo>
                        <a:pt x="3" y="30"/>
                      </a:lnTo>
                      <a:lnTo>
                        <a:pt x="6" y="34"/>
                      </a:lnTo>
                      <a:lnTo>
                        <a:pt x="8" y="36"/>
                      </a:lnTo>
                      <a:lnTo>
                        <a:pt x="11" y="37"/>
                      </a:lnTo>
                      <a:lnTo>
                        <a:pt x="15" y="38"/>
                      </a:lnTo>
                      <a:lnTo>
                        <a:pt x="20" y="38"/>
                      </a:lnTo>
                      <a:lnTo>
                        <a:pt x="23" y="38"/>
                      </a:lnTo>
                      <a:lnTo>
                        <a:pt x="27" y="37"/>
                      </a:lnTo>
                      <a:lnTo>
                        <a:pt x="30" y="36"/>
                      </a:lnTo>
                      <a:lnTo>
                        <a:pt x="32" y="34"/>
                      </a:lnTo>
                      <a:lnTo>
                        <a:pt x="35" y="30"/>
                      </a:lnTo>
                      <a:lnTo>
                        <a:pt x="37" y="27"/>
                      </a:lnTo>
                      <a:lnTo>
                        <a:pt x="38" y="23"/>
                      </a:lnTo>
                      <a:lnTo>
                        <a:pt x="38" y="20"/>
                      </a:lnTo>
                      <a:lnTo>
                        <a:pt x="38" y="15"/>
                      </a:lnTo>
                      <a:lnTo>
                        <a:pt x="37" y="12"/>
                      </a:lnTo>
                      <a:lnTo>
                        <a:pt x="35" y="8"/>
                      </a:lnTo>
                      <a:lnTo>
                        <a:pt x="32" y="6"/>
                      </a:lnTo>
                      <a:lnTo>
                        <a:pt x="30" y="3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Freeform 224"/>
                <p:cNvSpPr/>
                <p:nvPr/>
              </p:nvSpPr>
              <p:spPr bwMode="auto">
                <a:xfrm>
                  <a:off x="4604" y="2409"/>
                  <a:ext cx="38" cy="38"/>
                </a:xfrm>
                <a:custGeom>
                  <a:avLst/>
                  <a:gdLst>
                    <a:gd name="T0" fmla="*/ 20 w 38"/>
                    <a:gd name="T1" fmla="*/ 0 h 38"/>
                    <a:gd name="T2" fmla="*/ 15 w 38"/>
                    <a:gd name="T3" fmla="*/ 0 h 38"/>
                    <a:gd name="T4" fmla="*/ 11 w 38"/>
                    <a:gd name="T5" fmla="*/ 1 h 38"/>
                    <a:gd name="T6" fmla="*/ 8 w 38"/>
                    <a:gd name="T7" fmla="*/ 3 h 38"/>
                    <a:gd name="T8" fmla="*/ 6 w 38"/>
                    <a:gd name="T9" fmla="*/ 6 h 38"/>
                    <a:gd name="T10" fmla="*/ 3 w 38"/>
                    <a:gd name="T11" fmla="*/ 8 h 38"/>
                    <a:gd name="T12" fmla="*/ 1 w 38"/>
                    <a:gd name="T13" fmla="*/ 12 h 38"/>
                    <a:gd name="T14" fmla="*/ 0 w 38"/>
                    <a:gd name="T15" fmla="*/ 15 h 38"/>
                    <a:gd name="T16" fmla="*/ 0 w 38"/>
                    <a:gd name="T17" fmla="*/ 20 h 38"/>
                    <a:gd name="T18" fmla="*/ 0 w 38"/>
                    <a:gd name="T19" fmla="*/ 23 h 38"/>
                    <a:gd name="T20" fmla="*/ 1 w 38"/>
                    <a:gd name="T21" fmla="*/ 27 h 38"/>
                    <a:gd name="T22" fmla="*/ 3 w 38"/>
                    <a:gd name="T23" fmla="*/ 30 h 38"/>
                    <a:gd name="T24" fmla="*/ 6 w 38"/>
                    <a:gd name="T25" fmla="*/ 34 h 38"/>
                    <a:gd name="T26" fmla="*/ 8 w 38"/>
                    <a:gd name="T27" fmla="*/ 36 h 38"/>
                    <a:gd name="T28" fmla="*/ 11 w 38"/>
                    <a:gd name="T29" fmla="*/ 37 h 38"/>
                    <a:gd name="T30" fmla="*/ 15 w 38"/>
                    <a:gd name="T31" fmla="*/ 38 h 38"/>
                    <a:gd name="T32" fmla="*/ 20 w 38"/>
                    <a:gd name="T33" fmla="*/ 38 h 38"/>
                    <a:gd name="T34" fmla="*/ 23 w 38"/>
                    <a:gd name="T35" fmla="*/ 38 h 38"/>
                    <a:gd name="T36" fmla="*/ 27 w 38"/>
                    <a:gd name="T37" fmla="*/ 37 h 38"/>
                    <a:gd name="T38" fmla="*/ 30 w 38"/>
                    <a:gd name="T39" fmla="*/ 36 h 38"/>
                    <a:gd name="T40" fmla="*/ 32 w 38"/>
                    <a:gd name="T41" fmla="*/ 34 h 38"/>
                    <a:gd name="T42" fmla="*/ 35 w 38"/>
                    <a:gd name="T43" fmla="*/ 30 h 38"/>
                    <a:gd name="T44" fmla="*/ 37 w 38"/>
                    <a:gd name="T45" fmla="*/ 27 h 38"/>
                    <a:gd name="T46" fmla="*/ 38 w 38"/>
                    <a:gd name="T47" fmla="*/ 23 h 38"/>
                    <a:gd name="T48" fmla="*/ 38 w 38"/>
                    <a:gd name="T49" fmla="*/ 20 h 38"/>
                    <a:gd name="T50" fmla="*/ 38 w 38"/>
                    <a:gd name="T51" fmla="*/ 15 h 38"/>
                    <a:gd name="T52" fmla="*/ 37 w 38"/>
                    <a:gd name="T53" fmla="*/ 12 h 38"/>
                    <a:gd name="T54" fmla="*/ 35 w 38"/>
                    <a:gd name="T55" fmla="*/ 8 h 38"/>
                    <a:gd name="T56" fmla="*/ 32 w 38"/>
                    <a:gd name="T57" fmla="*/ 6 h 38"/>
                    <a:gd name="T58" fmla="*/ 30 w 38"/>
                    <a:gd name="T59" fmla="*/ 3 h 38"/>
                    <a:gd name="T60" fmla="*/ 27 w 38"/>
                    <a:gd name="T61" fmla="*/ 1 h 38"/>
                    <a:gd name="T62" fmla="*/ 23 w 38"/>
                    <a:gd name="T63" fmla="*/ 0 h 38"/>
                    <a:gd name="T64" fmla="*/ 20 w 38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38">
                      <a:moveTo>
                        <a:pt x="20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3"/>
                      </a:lnTo>
                      <a:lnTo>
                        <a:pt x="6" y="6"/>
                      </a:lnTo>
                      <a:lnTo>
                        <a:pt x="3" y="8"/>
                      </a:lnTo>
                      <a:lnTo>
                        <a:pt x="1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3"/>
                      </a:lnTo>
                      <a:lnTo>
                        <a:pt x="1" y="27"/>
                      </a:lnTo>
                      <a:lnTo>
                        <a:pt x="3" y="30"/>
                      </a:lnTo>
                      <a:lnTo>
                        <a:pt x="6" y="34"/>
                      </a:lnTo>
                      <a:lnTo>
                        <a:pt x="8" y="36"/>
                      </a:lnTo>
                      <a:lnTo>
                        <a:pt x="11" y="37"/>
                      </a:lnTo>
                      <a:lnTo>
                        <a:pt x="15" y="38"/>
                      </a:lnTo>
                      <a:lnTo>
                        <a:pt x="20" y="38"/>
                      </a:lnTo>
                      <a:lnTo>
                        <a:pt x="23" y="38"/>
                      </a:lnTo>
                      <a:lnTo>
                        <a:pt x="27" y="37"/>
                      </a:lnTo>
                      <a:lnTo>
                        <a:pt x="30" y="36"/>
                      </a:lnTo>
                      <a:lnTo>
                        <a:pt x="32" y="34"/>
                      </a:lnTo>
                      <a:lnTo>
                        <a:pt x="35" y="30"/>
                      </a:lnTo>
                      <a:lnTo>
                        <a:pt x="37" y="27"/>
                      </a:lnTo>
                      <a:lnTo>
                        <a:pt x="38" y="23"/>
                      </a:lnTo>
                      <a:lnTo>
                        <a:pt x="38" y="20"/>
                      </a:lnTo>
                      <a:lnTo>
                        <a:pt x="38" y="15"/>
                      </a:lnTo>
                      <a:lnTo>
                        <a:pt x="37" y="12"/>
                      </a:lnTo>
                      <a:lnTo>
                        <a:pt x="35" y="8"/>
                      </a:lnTo>
                      <a:lnTo>
                        <a:pt x="32" y="6"/>
                      </a:lnTo>
                      <a:lnTo>
                        <a:pt x="30" y="3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2" name="Freeform 225"/>
                <p:cNvSpPr/>
                <p:nvPr/>
              </p:nvSpPr>
              <p:spPr bwMode="auto">
                <a:xfrm>
                  <a:off x="4591" y="3568"/>
                  <a:ext cx="38" cy="39"/>
                </a:xfrm>
                <a:custGeom>
                  <a:avLst/>
                  <a:gdLst>
                    <a:gd name="T0" fmla="*/ 19 w 38"/>
                    <a:gd name="T1" fmla="*/ 0 h 39"/>
                    <a:gd name="T2" fmla="*/ 15 w 38"/>
                    <a:gd name="T3" fmla="*/ 0 h 39"/>
                    <a:gd name="T4" fmla="*/ 12 w 38"/>
                    <a:gd name="T5" fmla="*/ 2 h 39"/>
                    <a:gd name="T6" fmla="*/ 8 w 38"/>
                    <a:gd name="T7" fmla="*/ 4 h 39"/>
                    <a:gd name="T8" fmla="*/ 5 w 38"/>
                    <a:gd name="T9" fmla="*/ 6 h 39"/>
                    <a:gd name="T10" fmla="*/ 2 w 38"/>
                    <a:gd name="T11" fmla="*/ 9 h 39"/>
                    <a:gd name="T12" fmla="*/ 1 w 38"/>
                    <a:gd name="T13" fmla="*/ 12 h 39"/>
                    <a:gd name="T14" fmla="*/ 0 w 38"/>
                    <a:gd name="T15" fmla="*/ 16 h 39"/>
                    <a:gd name="T16" fmla="*/ 0 w 38"/>
                    <a:gd name="T17" fmla="*/ 20 h 39"/>
                    <a:gd name="T18" fmla="*/ 0 w 38"/>
                    <a:gd name="T19" fmla="*/ 24 h 39"/>
                    <a:gd name="T20" fmla="*/ 1 w 38"/>
                    <a:gd name="T21" fmla="*/ 27 h 39"/>
                    <a:gd name="T22" fmla="*/ 2 w 38"/>
                    <a:gd name="T23" fmla="*/ 31 h 39"/>
                    <a:gd name="T24" fmla="*/ 5 w 38"/>
                    <a:gd name="T25" fmla="*/ 33 h 39"/>
                    <a:gd name="T26" fmla="*/ 8 w 38"/>
                    <a:gd name="T27" fmla="*/ 35 h 39"/>
                    <a:gd name="T28" fmla="*/ 12 w 38"/>
                    <a:gd name="T29" fmla="*/ 38 h 39"/>
                    <a:gd name="T30" fmla="*/ 15 w 38"/>
                    <a:gd name="T31" fmla="*/ 39 h 39"/>
                    <a:gd name="T32" fmla="*/ 19 w 38"/>
                    <a:gd name="T33" fmla="*/ 39 h 39"/>
                    <a:gd name="T34" fmla="*/ 23 w 38"/>
                    <a:gd name="T35" fmla="*/ 39 h 39"/>
                    <a:gd name="T36" fmla="*/ 27 w 38"/>
                    <a:gd name="T37" fmla="*/ 38 h 39"/>
                    <a:gd name="T38" fmla="*/ 30 w 38"/>
                    <a:gd name="T39" fmla="*/ 35 h 39"/>
                    <a:gd name="T40" fmla="*/ 33 w 38"/>
                    <a:gd name="T41" fmla="*/ 33 h 39"/>
                    <a:gd name="T42" fmla="*/ 35 w 38"/>
                    <a:gd name="T43" fmla="*/ 31 h 39"/>
                    <a:gd name="T44" fmla="*/ 37 w 38"/>
                    <a:gd name="T45" fmla="*/ 27 h 39"/>
                    <a:gd name="T46" fmla="*/ 38 w 38"/>
                    <a:gd name="T47" fmla="*/ 24 h 39"/>
                    <a:gd name="T48" fmla="*/ 38 w 38"/>
                    <a:gd name="T49" fmla="*/ 20 h 39"/>
                    <a:gd name="T50" fmla="*/ 38 w 38"/>
                    <a:gd name="T51" fmla="*/ 16 h 39"/>
                    <a:gd name="T52" fmla="*/ 37 w 38"/>
                    <a:gd name="T53" fmla="*/ 12 h 39"/>
                    <a:gd name="T54" fmla="*/ 35 w 38"/>
                    <a:gd name="T55" fmla="*/ 9 h 39"/>
                    <a:gd name="T56" fmla="*/ 33 w 38"/>
                    <a:gd name="T57" fmla="*/ 6 h 39"/>
                    <a:gd name="T58" fmla="*/ 30 w 38"/>
                    <a:gd name="T59" fmla="*/ 4 h 39"/>
                    <a:gd name="T60" fmla="*/ 27 w 38"/>
                    <a:gd name="T61" fmla="*/ 2 h 39"/>
                    <a:gd name="T62" fmla="*/ 23 w 38"/>
                    <a:gd name="T63" fmla="*/ 0 h 39"/>
                    <a:gd name="T64" fmla="*/ 19 w 38"/>
                    <a:gd name="T65" fmla="*/ 0 h 39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39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2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2" y="9"/>
                      </a:lnTo>
                      <a:lnTo>
                        <a:pt x="1" y="12"/>
                      </a:lnTo>
                      <a:lnTo>
                        <a:pt x="0" y="16"/>
                      </a:lnTo>
                      <a:lnTo>
                        <a:pt x="0" y="20"/>
                      </a:lnTo>
                      <a:lnTo>
                        <a:pt x="0" y="24"/>
                      </a:lnTo>
                      <a:lnTo>
                        <a:pt x="1" y="27"/>
                      </a:lnTo>
                      <a:lnTo>
                        <a:pt x="2" y="31"/>
                      </a:lnTo>
                      <a:lnTo>
                        <a:pt x="5" y="33"/>
                      </a:lnTo>
                      <a:lnTo>
                        <a:pt x="8" y="35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39"/>
                      </a:lnTo>
                      <a:lnTo>
                        <a:pt x="23" y="39"/>
                      </a:lnTo>
                      <a:lnTo>
                        <a:pt x="27" y="38"/>
                      </a:lnTo>
                      <a:lnTo>
                        <a:pt x="30" y="35"/>
                      </a:lnTo>
                      <a:lnTo>
                        <a:pt x="33" y="33"/>
                      </a:lnTo>
                      <a:lnTo>
                        <a:pt x="35" y="31"/>
                      </a:lnTo>
                      <a:lnTo>
                        <a:pt x="37" y="27"/>
                      </a:lnTo>
                      <a:lnTo>
                        <a:pt x="38" y="24"/>
                      </a:lnTo>
                      <a:lnTo>
                        <a:pt x="38" y="20"/>
                      </a:lnTo>
                      <a:lnTo>
                        <a:pt x="38" y="16"/>
                      </a:lnTo>
                      <a:lnTo>
                        <a:pt x="37" y="12"/>
                      </a:lnTo>
                      <a:lnTo>
                        <a:pt x="35" y="9"/>
                      </a:lnTo>
                      <a:lnTo>
                        <a:pt x="33" y="6"/>
                      </a:lnTo>
                      <a:lnTo>
                        <a:pt x="30" y="4"/>
                      </a:lnTo>
                      <a:lnTo>
                        <a:pt x="27" y="2"/>
                      </a:lnTo>
                      <a:lnTo>
                        <a:pt x="23" y="0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3" name="Freeform 226"/>
                <p:cNvSpPr/>
                <p:nvPr/>
              </p:nvSpPr>
              <p:spPr bwMode="auto">
                <a:xfrm>
                  <a:off x="4591" y="3568"/>
                  <a:ext cx="38" cy="39"/>
                </a:xfrm>
                <a:custGeom>
                  <a:avLst/>
                  <a:gdLst>
                    <a:gd name="T0" fmla="*/ 19 w 38"/>
                    <a:gd name="T1" fmla="*/ 0 h 39"/>
                    <a:gd name="T2" fmla="*/ 15 w 38"/>
                    <a:gd name="T3" fmla="*/ 0 h 39"/>
                    <a:gd name="T4" fmla="*/ 12 w 38"/>
                    <a:gd name="T5" fmla="*/ 2 h 39"/>
                    <a:gd name="T6" fmla="*/ 8 w 38"/>
                    <a:gd name="T7" fmla="*/ 4 h 39"/>
                    <a:gd name="T8" fmla="*/ 5 w 38"/>
                    <a:gd name="T9" fmla="*/ 6 h 39"/>
                    <a:gd name="T10" fmla="*/ 2 w 38"/>
                    <a:gd name="T11" fmla="*/ 9 h 39"/>
                    <a:gd name="T12" fmla="*/ 1 w 38"/>
                    <a:gd name="T13" fmla="*/ 12 h 39"/>
                    <a:gd name="T14" fmla="*/ 0 w 38"/>
                    <a:gd name="T15" fmla="*/ 16 h 39"/>
                    <a:gd name="T16" fmla="*/ 0 w 38"/>
                    <a:gd name="T17" fmla="*/ 20 h 39"/>
                    <a:gd name="T18" fmla="*/ 0 w 38"/>
                    <a:gd name="T19" fmla="*/ 24 h 39"/>
                    <a:gd name="T20" fmla="*/ 1 w 38"/>
                    <a:gd name="T21" fmla="*/ 27 h 39"/>
                    <a:gd name="T22" fmla="*/ 2 w 38"/>
                    <a:gd name="T23" fmla="*/ 31 h 39"/>
                    <a:gd name="T24" fmla="*/ 5 w 38"/>
                    <a:gd name="T25" fmla="*/ 33 h 39"/>
                    <a:gd name="T26" fmla="*/ 8 w 38"/>
                    <a:gd name="T27" fmla="*/ 35 h 39"/>
                    <a:gd name="T28" fmla="*/ 12 w 38"/>
                    <a:gd name="T29" fmla="*/ 38 h 39"/>
                    <a:gd name="T30" fmla="*/ 15 w 38"/>
                    <a:gd name="T31" fmla="*/ 39 h 39"/>
                    <a:gd name="T32" fmla="*/ 19 w 38"/>
                    <a:gd name="T33" fmla="*/ 39 h 39"/>
                    <a:gd name="T34" fmla="*/ 23 w 38"/>
                    <a:gd name="T35" fmla="*/ 39 h 39"/>
                    <a:gd name="T36" fmla="*/ 27 w 38"/>
                    <a:gd name="T37" fmla="*/ 38 h 39"/>
                    <a:gd name="T38" fmla="*/ 30 w 38"/>
                    <a:gd name="T39" fmla="*/ 35 h 39"/>
                    <a:gd name="T40" fmla="*/ 33 w 38"/>
                    <a:gd name="T41" fmla="*/ 33 h 39"/>
                    <a:gd name="T42" fmla="*/ 35 w 38"/>
                    <a:gd name="T43" fmla="*/ 31 h 39"/>
                    <a:gd name="T44" fmla="*/ 37 w 38"/>
                    <a:gd name="T45" fmla="*/ 27 h 39"/>
                    <a:gd name="T46" fmla="*/ 38 w 38"/>
                    <a:gd name="T47" fmla="*/ 24 h 39"/>
                    <a:gd name="T48" fmla="*/ 38 w 38"/>
                    <a:gd name="T49" fmla="*/ 20 h 39"/>
                    <a:gd name="T50" fmla="*/ 38 w 38"/>
                    <a:gd name="T51" fmla="*/ 16 h 39"/>
                    <a:gd name="T52" fmla="*/ 37 w 38"/>
                    <a:gd name="T53" fmla="*/ 12 h 39"/>
                    <a:gd name="T54" fmla="*/ 35 w 38"/>
                    <a:gd name="T55" fmla="*/ 9 h 39"/>
                    <a:gd name="T56" fmla="*/ 33 w 38"/>
                    <a:gd name="T57" fmla="*/ 6 h 39"/>
                    <a:gd name="T58" fmla="*/ 30 w 38"/>
                    <a:gd name="T59" fmla="*/ 4 h 39"/>
                    <a:gd name="T60" fmla="*/ 27 w 38"/>
                    <a:gd name="T61" fmla="*/ 2 h 39"/>
                    <a:gd name="T62" fmla="*/ 23 w 38"/>
                    <a:gd name="T63" fmla="*/ 0 h 39"/>
                    <a:gd name="T64" fmla="*/ 19 w 38"/>
                    <a:gd name="T65" fmla="*/ 0 h 39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39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2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2" y="9"/>
                      </a:lnTo>
                      <a:lnTo>
                        <a:pt x="1" y="12"/>
                      </a:lnTo>
                      <a:lnTo>
                        <a:pt x="0" y="16"/>
                      </a:lnTo>
                      <a:lnTo>
                        <a:pt x="0" y="20"/>
                      </a:lnTo>
                      <a:lnTo>
                        <a:pt x="0" y="24"/>
                      </a:lnTo>
                      <a:lnTo>
                        <a:pt x="1" y="27"/>
                      </a:lnTo>
                      <a:lnTo>
                        <a:pt x="2" y="31"/>
                      </a:lnTo>
                      <a:lnTo>
                        <a:pt x="5" y="33"/>
                      </a:lnTo>
                      <a:lnTo>
                        <a:pt x="8" y="35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39"/>
                      </a:lnTo>
                      <a:lnTo>
                        <a:pt x="23" y="39"/>
                      </a:lnTo>
                      <a:lnTo>
                        <a:pt x="27" y="38"/>
                      </a:lnTo>
                      <a:lnTo>
                        <a:pt x="30" y="35"/>
                      </a:lnTo>
                      <a:lnTo>
                        <a:pt x="33" y="33"/>
                      </a:lnTo>
                      <a:lnTo>
                        <a:pt x="35" y="31"/>
                      </a:lnTo>
                      <a:lnTo>
                        <a:pt x="37" y="27"/>
                      </a:lnTo>
                      <a:lnTo>
                        <a:pt x="38" y="24"/>
                      </a:lnTo>
                      <a:lnTo>
                        <a:pt x="38" y="20"/>
                      </a:lnTo>
                      <a:lnTo>
                        <a:pt x="38" y="16"/>
                      </a:lnTo>
                      <a:lnTo>
                        <a:pt x="37" y="12"/>
                      </a:lnTo>
                      <a:lnTo>
                        <a:pt x="35" y="9"/>
                      </a:lnTo>
                      <a:lnTo>
                        <a:pt x="33" y="6"/>
                      </a:lnTo>
                      <a:lnTo>
                        <a:pt x="30" y="4"/>
                      </a:lnTo>
                      <a:lnTo>
                        <a:pt x="27" y="2"/>
                      </a:lnTo>
                      <a:lnTo>
                        <a:pt x="23" y="0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4" name="Freeform 227"/>
                <p:cNvSpPr/>
                <p:nvPr/>
              </p:nvSpPr>
              <p:spPr bwMode="auto">
                <a:xfrm>
                  <a:off x="5192" y="2976"/>
                  <a:ext cx="41" cy="39"/>
                </a:xfrm>
                <a:custGeom>
                  <a:avLst/>
                  <a:gdLst>
                    <a:gd name="T0" fmla="*/ 20 w 41"/>
                    <a:gd name="T1" fmla="*/ 0 h 39"/>
                    <a:gd name="T2" fmla="*/ 16 w 41"/>
                    <a:gd name="T3" fmla="*/ 0 h 39"/>
                    <a:gd name="T4" fmla="*/ 13 w 41"/>
                    <a:gd name="T5" fmla="*/ 2 h 39"/>
                    <a:gd name="T6" fmla="*/ 9 w 41"/>
                    <a:gd name="T7" fmla="*/ 3 h 39"/>
                    <a:gd name="T8" fmla="*/ 6 w 41"/>
                    <a:gd name="T9" fmla="*/ 5 h 39"/>
                    <a:gd name="T10" fmla="*/ 3 w 41"/>
                    <a:gd name="T11" fmla="*/ 9 h 39"/>
                    <a:gd name="T12" fmla="*/ 2 w 41"/>
                    <a:gd name="T13" fmla="*/ 12 h 39"/>
                    <a:gd name="T14" fmla="*/ 0 w 41"/>
                    <a:gd name="T15" fmla="*/ 16 h 39"/>
                    <a:gd name="T16" fmla="*/ 0 w 41"/>
                    <a:gd name="T17" fmla="*/ 19 h 39"/>
                    <a:gd name="T18" fmla="*/ 0 w 41"/>
                    <a:gd name="T19" fmla="*/ 24 h 39"/>
                    <a:gd name="T20" fmla="*/ 2 w 41"/>
                    <a:gd name="T21" fmla="*/ 27 h 39"/>
                    <a:gd name="T22" fmla="*/ 3 w 41"/>
                    <a:gd name="T23" fmla="*/ 31 h 39"/>
                    <a:gd name="T24" fmla="*/ 6 w 41"/>
                    <a:gd name="T25" fmla="*/ 33 h 39"/>
                    <a:gd name="T26" fmla="*/ 9 w 41"/>
                    <a:gd name="T27" fmla="*/ 35 h 39"/>
                    <a:gd name="T28" fmla="*/ 13 w 41"/>
                    <a:gd name="T29" fmla="*/ 38 h 39"/>
                    <a:gd name="T30" fmla="*/ 16 w 41"/>
                    <a:gd name="T31" fmla="*/ 39 h 39"/>
                    <a:gd name="T32" fmla="*/ 20 w 41"/>
                    <a:gd name="T33" fmla="*/ 39 h 39"/>
                    <a:gd name="T34" fmla="*/ 24 w 41"/>
                    <a:gd name="T35" fmla="*/ 39 h 39"/>
                    <a:gd name="T36" fmla="*/ 28 w 41"/>
                    <a:gd name="T37" fmla="*/ 38 h 39"/>
                    <a:gd name="T38" fmla="*/ 31 w 41"/>
                    <a:gd name="T39" fmla="*/ 35 h 39"/>
                    <a:gd name="T40" fmla="*/ 35 w 41"/>
                    <a:gd name="T41" fmla="*/ 33 h 39"/>
                    <a:gd name="T42" fmla="*/ 37 w 41"/>
                    <a:gd name="T43" fmla="*/ 31 h 39"/>
                    <a:gd name="T44" fmla="*/ 38 w 41"/>
                    <a:gd name="T45" fmla="*/ 27 h 39"/>
                    <a:gd name="T46" fmla="*/ 40 w 41"/>
                    <a:gd name="T47" fmla="*/ 24 h 39"/>
                    <a:gd name="T48" fmla="*/ 41 w 41"/>
                    <a:gd name="T49" fmla="*/ 19 h 39"/>
                    <a:gd name="T50" fmla="*/ 40 w 41"/>
                    <a:gd name="T51" fmla="*/ 16 h 39"/>
                    <a:gd name="T52" fmla="*/ 38 w 41"/>
                    <a:gd name="T53" fmla="*/ 12 h 39"/>
                    <a:gd name="T54" fmla="*/ 37 w 41"/>
                    <a:gd name="T55" fmla="*/ 9 h 39"/>
                    <a:gd name="T56" fmla="*/ 35 w 41"/>
                    <a:gd name="T57" fmla="*/ 5 h 39"/>
                    <a:gd name="T58" fmla="*/ 31 w 41"/>
                    <a:gd name="T59" fmla="*/ 3 h 39"/>
                    <a:gd name="T60" fmla="*/ 28 w 41"/>
                    <a:gd name="T61" fmla="*/ 2 h 39"/>
                    <a:gd name="T62" fmla="*/ 24 w 41"/>
                    <a:gd name="T63" fmla="*/ 0 h 39"/>
                    <a:gd name="T64" fmla="*/ 20 w 41"/>
                    <a:gd name="T65" fmla="*/ 0 h 39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1" h="39">
                      <a:moveTo>
                        <a:pt x="20" y="0"/>
                      </a:moveTo>
                      <a:lnTo>
                        <a:pt x="16" y="0"/>
                      </a:lnTo>
                      <a:lnTo>
                        <a:pt x="13" y="2"/>
                      </a:lnTo>
                      <a:lnTo>
                        <a:pt x="9" y="3"/>
                      </a:lnTo>
                      <a:lnTo>
                        <a:pt x="6" y="5"/>
                      </a:lnTo>
                      <a:lnTo>
                        <a:pt x="3" y="9"/>
                      </a:lnTo>
                      <a:lnTo>
                        <a:pt x="2" y="12"/>
                      </a:lnTo>
                      <a:lnTo>
                        <a:pt x="0" y="16"/>
                      </a:lnTo>
                      <a:lnTo>
                        <a:pt x="0" y="19"/>
                      </a:lnTo>
                      <a:lnTo>
                        <a:pt x="0" y="24"/>
                      </a:lnTo>
                      <a:lnTo>
                        <a:pt x="2" y="27"/>
                      </a:lnTo>
                      <a:lnTo>
                        <a:pt x="3" y="31"/>
                      </a:lnTo>
                      <a:lnTo>
                        <a:pt x="6" y="33"/>
                      </a:lnTo>
                      <a:lnTo>
                        <a:pt x="9" y="35"/>
                      </a:lnTo>
                      <a:lnTo>
                        <a:pt x="13" y="38"/>
                      </a:lnTo>
                      <a:lnTo>
                        <a:pt x="16" y="39"/>
                      </a:lnTo>
                      <a:lnTo>
                        <a:pt x="20" y="39"/>
                      </a:lnTo>
                      <a:lnTo>
                        <a:pt x="24" y="39"/>
                      </a:lnTo>
                      <a:lnTo>
                        <a:pt x="28" y="38"/>
                      </a:lnTo>
                      <a:lnTo>
                        <a:pt x="31" y="35"/>
                      </a:lnTo>
                      <a:lnTo>
                        <a:pt x="35" y="33"/>
                      </a:lnTo>
                      <a:lnTo>
                        <a:pt x="37" y="31"/>
                      </a:lnTo>
                      <a:lnTo>
                        <a:pt x="38" y="27"/>
                      </a:lnTo>
                      <a:lnTo>
                        <a:pt x="40" y="24"/>
                      </a:lnTo>
                      <a:lnTo>
                        <a:pt x="41" y="19"/>
                      </a:lnTo>
                      <a:lnTo>
                        <a:pt x="40" y="16"/>
                      </a:lnTo>
                      <a:lnTo>
                        <a:pt x="38" y="12"/>
                      </a:lnTo>
                      <a:lnTo>
                        <a:pt x="37" y="9"/>
                      </a:lnTo>
                      <a:lnTo>
                        <a:pt x="35" y="5"/>
                      </a:lnTo>
                      <a:lnTo>
                        <a:pt x="31" y="3"/>
                      </a:lnTo>
                      <a:lnTo>
                        <a:pt x="28" y="2"/>
                      </a:lnTo>
                      <a:lnTo>
                        <a:pt x="24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5" name="Freeform 228"/>
                <p:cNvSpPr/>
                <p:nvPr/>
              </p:nvSpPr>
              <p:spPr bwMode="auto">
                <a:xfrm>
                  <a:off x="5192" y="2976"/>
                  <a:ext cx="41" cy="39"/>
                </a:xfrm>
                <a:custGeom>
                  <a:avLst/>
                  <a:gdLst>
                    <a:gd name="T0" fmla="*/ 20 w 41"/>
                    <a:gd name="T1" fmla="*/ 0 h 39"/>
                    <a:gd name="T2" fmla="*/ 16 w 41"/>
                    <a:gd name="T3" fmla="*/ 0 h 39"/>
                    <a:gd name="T4" fmla="*/ 13 w 41"/>
                    <a:gd name="T5" fmla="*/ 2 h 39"/>
                    <a:gd name="T6" fmla="*/ 9 w 41"/>
                    <a:gd name="T7" fmla="*/ 3 h 39"/>
                    <a:gd name="T8" fmla="*/ 6 w 41"/>
                    <a:gd name="T9" fmla="*/ 5 h 39"/>
                    <a:gd name="T10" fmla="*/ 3 w 41"/>
                    <a:gd name="T11" fmla="*/ 9 h 39"/>
                    <a:gd name="T12" fmla="*/ 2 w 41"/>
                    <a:gd name="T13" fmla="*/ 12 h 39"/>
                    <a:gd name="T14" fmla="*/ 0 w 41"/>
                    <a:gd name="T15" fmla="*/ 16 h 39"/>
                    <a:gd name="T16" fmla="*/ 0 w 41"/>
                    <a:gd name="T17" fmla="*/ 19 h 39"/>
                    <a:gd name="T18" fmla="*/ 0 w 41"/>
                    <a:gd name="T19" fmla="*/ 24 h 39"/>
                    <a:gd name="T20" fmla="*/ 2 w 41"/>
                    <a:gd name="T21" fmla="*/ 27 h 39"/>
                    <a:gd name="T22" fmla="*/ 3 w 41"/>
                    <a:gd name="T23" fmla="*/ 31 h 39"/>
                    <a:gd name="T24" fmla="*/ 6 w 41"/>
                    <a:gd name="T25" fmla="*/ 33 h 39"/>
                    <a:gd name="T26" fmla="*/ 9 w 41"/>
                    <a:gd name="T27" fmla="*/ 35 h 39"/>
                    <a:gd name="T28" fmla="*/ 13 w 41"/>
                    <a:gd name="T29" fmla="*/ 38 h 39"/>
                    <a:gd name="T30" fmla="*/ 16 w 41"/>
                    <a:gd name="T31" fmla="*/ 39 h 39"/>
                    <a:gd name="T32" fmla="*/ 20 w 41"/>
                    <a:gd name="T33" fmla="*/ 39 h 39"/>
                    <a:gd name="T34" fmla="*/ 24 w 41"/>
                    <a:gd name="T35" fmla="*/ 39 h 39"/>
                    <a:gd name="T36" fmla="*/ 28 w 41"/>
                    <a:gd name="T37" fmla="*/ 38 h 39"/>
                    <a:gd name="T38" fmla="*/ 31 w 41"/>
                    <a:gd name="T39" fmla="*/ 35 h 39"/>
                    <a:gd name="T40" fmla="*/ 35 w 41"/>
                    <a:gd name="T41" fmla="*/ 33 h 39"/>
                    <a:gd name="T42" fmla="*/ 37 w 41"/>
                    <a:gd name="T43" fmla="*/ 31 h 39"/>
                    <a:gd name="T44" fmla="*/ 38 w 41"/>
                    <a:gd name="T45" fmla="*/ 27 h 39"/>
                    <a:gd name="T46" fmla="*/ 40 w 41"/>
                    <a:gd name="T47" fmla="*/ 24 h 39"/>
                    <a:gd name="T48" fmla="*/ 41 w 41"/>
                    <a:gd name="T49" fmla="*/ 19 h 39"/>
                    <a:gd name="T50" fmla="*/ 40 w 41"/>
                    <a:gd name="T51" fmla="*/ 16 h 39"/>
                    <a:gd name="T52" fmla="*/ 38 w 41"/>
                    <a:gd name="T53" fmla="*/ 12 h 39"/>
                    <a:gd name="T54" fmla="*/ 37 w 41"/>
                    <a:gd name="T55" fmla="*/ 9 h 39"/>
                    <a:gd name="T56" fmla="*/ 35 w 41"/>
                    <a:gd name="T57" fmla="*/ 5 h 39"/>
                    <a:gd name="T58" fmla="*/ 31 w 41"/>
                    <a:gd name="T59" fmla="*/ 3 h 39"/>
                    <a:gd name="T60" fmla="*/ 28 w 41"/>
                    <a:gd name="T61" fmla="*/ 2 h 39"/>
                    <a:gd name="T62" fmla="*/ 24 w 41"/>
                    <a:gd name="T63" fmla="*/ 0 h 39"/>
                    <a:gd name="T64" fmla="*/ 20 w 41"/>
                    <a:gd name="T65" fmla="*/ 0 h 39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1" h="39">
                      <a:moveTo>
                        <a:pt x="20" y="0"/>
                      </a:moveTo>
                      <a:lnTo>
                        <a:pt x="16" y="0"/>
                      </a:lnTo>
                      <a:lnTo>
                        <a:pt x="13" y="2"/>
                      </a:lnTo>
                      <a:lnTo>
                        <a:pt x="9" y="3"/>
                      </a:lnTo>
                      <a:lnTo>
                        <a:pt x="6" y="5"/>
                      </a:lnTo>
                      <a:lnTo>
                        <a:pt x="3" y="9"/>
                      </a:lnTo>
                      <a:lnTo>
                        <a:pt x="2" y="12"/>
                      </a:lnTo>
                      <a:lnTo>
                        <a:pt x="0" y="16"/>
                      </a:lnTo>
                      <a:lnTo>
                        <a:pt x="0" y="19"/>
                      </a:lnTo>
                      <a:lnTo>
                        <a:pt x="0" y="24"/>
                      </a:lnTo>
                      <a:lnTo>
                        <a:pt x="2" y="27"/>
                      </a:lnTo>
                      <a:lnTo>
                        <a:pt x="3" y="31"/>
                      </a:lnTo>
                      <a:lnTo>
                        <a:pt x="6" y="33"/>
                      </a:lnTo>
                      <a:lnTo>
                        <a:pt x="9" y="35"/>
                      </a:lnTo>
                      <a:lnTo>
                        <a:pt x="13" y="38"/>
                      </a:lnTo>
                      <a:lnTo>
                        <a:pt x="16" y="39"/>
                      </a:lnTo>
                      <a:lnTo>
                        <a:pt x="20" y="39"/>
                      </a:lnTo>
                      <a:lnTo>
                        <a:pt x="24" y="39"/>
                      </a:lnTo>
                      <a:lnTo>
                        <a:pt x="28" y="38"/>
                      </a:lnTo>
                      <a:lnTo>
                        <a:pt x="31" y="35"/>
                      </a:lnTo>
                      <a:lnTo>
                        <a:pt x="35" y="33"/>
                      </a:lnTo>
                      <a:lnTo>
                        <a:pt x="37" y="31"/>
                      </a:lnTo>
                      <a:lnTo>
                        <a:pt x="38" y="27"/>
                      </a:lnTo>
                      <a:lnTo>
                        <a:pt x="40" y="24"/>
                      </a:lnTo>
                      <a:lnTo>
                        <a:pt x="41" y="19"/>
                      </a:lnTo>
                      <a:lnTo>
                        <a:pt x="40" y="16"/>
                      </a:lnTo>
                      <a:lnTo>
                        <a:pt x="38" y="12"/>
                      </a:lnTo>
                      <a:lnTo>
                        <a:pt x="37" y="9"/>
                      </a:lnTo>
                      <a:lnTo>
                        <a:pt x="35" y="5"/>
                      </a:lnTo>
                      <a:lnTo>
                        <a:pt x="31" y="3"/>
                      </a:lnTo>
                      <a:lnTo>
                        <a:pt x="28" y="2"/>
                      </a:lnTo>
                      <a:lnTo>
                        <a:pt x="24" y="0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Freeform 229"/>
                <p:cNvSpPr/>
                <p:nvPr/>
              </p:nvSpPr>
              <p:spPr bwMode="auto">
                <a:xfrm>
                  <a:off x="4365" y="3161"/>
                  <a:ext cx="39" cy="38"/>
                </a:xfrm>
                <a:custGeom>
                  <a:avLst/>
                  <a:gdLst>
                    <a:gd name="T0" fmla="*/ 19 w 39"/>
                    <a:gd name="T1" fmla="*/ 0 h 38"/>
                    <a:gd name="T2" fmla="*/ 15 w 39"/>
                    <a:gd name="T3" fmla="*/ 0 h 38"/>
                    <a:gd name="T4" fmla="*/ 12 w 39"/>
                    <a:gd name="T5" fmla="*/ 1 h 38"/>
                    <a:gd name="T6" fmla="*/ 8 w 39"/>
                    <a:gd name="T7" fmla="*/ 3 h 38"/>
                    <a:gd name="T8" fmla="*/ 6 w 39"/>
                    <a:gd name="T9" fmla="*/ 5 h 38"/>
                    <a:gd name="T10" fmla="*/ 4 w 39"/>
                    <a:gd name="T11" fmla="*/ 8 h 38"/>
                    <a:gd name="T12" fmla="*/ 1 w 39"/>
                    <a:gd name="T13" fmla="*/ 11 h 38"/>
                    <a:gd name="T14" fmla="*/ 0 w 39"/>
                    <a:gd name="T15" fmla="*/ 15 h 38"/>
                    <a:gd name="T16" fmla="*/ 0 w 39"/>
                    <a:gd name="T17" fmla="*/ 19 h 38"/>
                    <a:gd name="T18" fmla="*/ 0 w 39"/>
                    <a:gd name="T19" fmla="*/ 23 h 38"/>
                    <a:gd name="T20" fmla="*/ 1 w 39"/>
                    <a:gd name="T21" fmla="*/ 26 h 38"/>
                    <a:gd name="T22" fmla="*/ 4 w 39"/>
                    <a:gd name="T23" fmla="*/ 30 h 38"/>
                    <a:gd name="T24" fmla="*/ 6 w 39"/>
                    <a:gd name="T25" fmla="*/ 32 h 38"/>
                    <a:gd name="T26" fmla="*/ 8 w 39"/>
                    <a:gd name="T27" fmla="*/ 35 h 38"/>
                    <a:gd name="T28" fmla="*/ 12 w 39"/>
                    <a:gd name="T29" fmla="*/ 37 h 38"/>
                    <a:gd name="T30" fmla="*/ 15 w 39"/>
                    <a:gd name="T31" fmla="*/ 38 h 38"/>
                    <a:gd name="T32" fmla="*/ 19 w 39"/>
                    <a:gd name="T33" fmla="*/ 38 h 38"/>
                    <a:gd name="T34" fmla="*/ 23 w 39"/>
                    <a:gd name="T35" fmla="*/ 38 h 38"/>
                    <a:gd name="T36" fmla="*/ 27 w 39"/>
                    <a:gd name="T37" fmla="*/ 37 h 38"/>
                    <a:gd name="T38" fmla="*/ 30 w 39"/>
                    <a:gd name="T39" fmla="*/ 35 h 38"/>
                    <a:gd name="T40" fmla="*/ 33 w 39"/>
                    <a:gd name="T41" fmla="*/ 32 h 38"/>
                    <a:gd name="T42" fmla="*/ 35 w 39"/>
                    <a:gd name="T43" fmla="*/ 30 h 38"/>
                    <a:gd name="T44" fmla="*/ 37 w 39"/>
                    <a:gd name="T45" fmla="*/ 26 h 38"/>
                    <a:gd name="T46" fmla="*/ 39 w 39"/>
                    <a:gd name="T47" fmla="*/ 23 h 38"/>
                    <a:gd name="T48" fmla="*/ 39 w 39"/>
                    <a:gd name="T49" fmla="*/ 19 h 38"/>
                    <a:gd name="T50" fmla="*/ 39 w 39"/>
                    <a:gd name="T51" fmla="*/ 15 h 38"/>
                    <a:gd name="T52" fmla="*/ 37 w 39"/>
                    <a:gd name="T53" fmla="*/ 11 h 38"/>
                    <a:gd name="T54" fmla="*/ 35 w 39"/>
                    <a:gd name="T55" fmla="*/ 8 h 38"/>
                    <a:gd name="T56" fmla="*/ 33 w 39"/>
                    <a:gd name="T57" fmla="*/ 5 h 38"/>
                    <a:gd name="T58" fmla="*/ 30 w 39"/>
                    <a:gd name="T59" fmla="*/ 3 h 38"/>
                    <a:gd name="T60" fmla="*/ 27 w 39"/>
                    <a:gd name="T61" fmla="*/ 1 h 38"/>
                    <a:gd name="T62" fmla="*/ 23 w 39"/>
                    <a:gd name="T63" fmla="*/ 0 h 38"/>
                    <a:gd name="T64" fmla="*/ 19 w 39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38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8" y="3"/>
                      </a:lnTo>
                      <a:lnTo>
                        <a:pt x="6" y="5"/>
                      </a:lnTo>
                      <a:lnTo>
                        <a:pt x="4" y="8"/>
                      </a:lnTo>
                      <a:lnTo>
                        <a:pt x="1" y="11"/>
                      </a:lnTo>
                      <a:lnTo>
                        <a:pt x="0" y="15"/>
                      </a:lnTo>
                      <a:lnTo>
                        <a:pt x="0" y="19"/>
                      </a:lnTo>
                      <a:lnTo>
                        <a:pt x="0" y="23"/>
                      </a:lnTo>
                      <a:lnTo>
                        <a:pt x="1" y="26"/>
                      </a:lnTo>
                      <a:lnTo>
                        <a:pt x="4" y="30"/>
                      </a:lnTo>
                      <a:lnTo>
                        <a:pt x="6" y="32"/>
                      </a:lnTo>
                      <a:lnTo>
                        <a:pt x="8" y="35"/>
                      </a:lnTo>
                      <a:lnTo>
                        <a:pt x="12" y="37"/>
                      </a:lnTo>
                      <a:lnTo>
                        <a:pt x="15" y="38"/>
                      </a:lnTo>
                      <a:lnTo>
                        <a:pt x="19" y="38"/>
                      </a:lnTo>
                      <a:lnTo>
                        <a:pt x="23" y="38"/>
                      </a:lnTo>
                      <a:lnTo>
                        <a:pt x="27" y="37"/>
                      </a:lnTo>
                      <a:lnTo>
                        <a:pt x="30" y="35"/>
                      </a:lnTo>
                      <a:lnTo>
                        <a:pt x="33" y="32"/>
                      </a:lnTo>
                      <a:lnTo>
                        <a:pt x="35" y="30"/>
                      </a:lnTo>
                      <a:lnTo>
                        <a:pt x="37" y="26"/>
                      </a:lnTo>
                      <a:lnTo>
                        <a:pt x="39" y="23"/>
                      </a:lnTo>
                      <a:lnTo>
                        <a:pt x="39" y="19"/>
                      </a:lnTo>
                      <a:lnTo>
                        <a:pt x="39" y="15"/>
                      </a:lnTo>
                      <a:lnTo>
                        <a:pt x="37" y="11"/>
                      </a:lnTo>
                      <a:lnTo>
                        <a:pt x="35" y="8"/>
                      </a:lnTo>
                      <a:lnTo>
                        <a:pt x="33" y="5"/>
                      </a:lnTo>
                      <a:lnTo>
                        <a:pt x="30" y="3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Freeform 230"/>
                <p:cNvSpPr/>
                <p:nvPr/>
              </p:nvSpPr>
              <p:spPr bwMode="auto">
                <a:xfrm>
                  <a:off x="4365" y="3161"/>
                  <a:ext cx="39" cy="38"/>
                </a:xfrm>
                <a:custGeom>
                  <a:avLst/>
                  <a:gdLst>
                    <a:gd name="T0" fmla="*/ 19 w 39"/>
                    <a:gd name="T1" fmla="*/ 0 h 38"/>
                    <a:gd name="T2" fmla="*/ 15 w 39"/>
                    <a:gd name="T3" fmla="*/ 0 h 38"/>
                    <a:gd name="T4" fmla="*/ 12 w 39"/>
                    <a:gd name="T5" fmla="*/ 1 h 38"/>
                    <a:gd name="T6" fmla="*/ 8 w 39"/>
                    <a:gd name="T7" fmla="*/ 3 h 38"/>
                    <a:gd name="T8" fmla="*/ 6 w 39"/>
                    <a:gd name="T9" fmla="*/ 5 h 38"/>
                    <a:gd name="T10" fmla="*/ 4 w 39"/>
                    <a:gd name="T11" fmla="*/ 8 h 38"/>
                    <a:gd name="T12" fmla="*/ 1 w 39"/>
                    <a:gd name="T13" fmla="*/ 11 h 38"/>
                    <a:gd name="T14" fmla="*/ 0 w 39"/>
                    <a:gd name="T15" fmla="*/ 15 h 38"/>
                    <a:gd name="T16" fmla="*/ 0 w 39"/>
                    <a:gd name="T17" fmla="*/ 19 h 38"/>
                    <a:gd name="T18" fmla="*/ 0 w 39"/>
                    <a:gd name="T19" fmla="*/ 23 h 38"/>
                    <a:gd name="T20" fmla="*/ 1 w 39"/>
                    <a:gd name="T21" fmla="*/ 26 h 38"/>
                    <a:gd name="T22" fmla="*/ 4 w 39"/>
                    <a:gd name="T23" fmla="*/ 30 h 38"/>
                    <a:gd name="T24" fmla="*/ 6 w 39"/>
                    <a:gd name="T25" fmla="*/ 32 h 38"/>
                    <a:gd name="T26" fmla="*/ 8 w 39"/>
                    <a:gd name="T27" fmla="*/ 35 h 38"/>
                    <a:gd name="T28" fmla="*/ 12 w 39"/>
                    <a:gd name="T29" fmla="*/ 37 h 38"/>
                    <a:gd name="T30" fmla="*/ 15 w 39"/>
                    <a:gd name="T31" fmla="*/ 38 h 38"/>
                    <a:gd name="T32" fmla="*/ 19 w 39"/>
                    <a:gd name="T33" fmla="*/ 38 h 38"/>
                    <a:gd name="T34" fmla="*/ 23 w 39"/>
                    <a:gd name="T35" fmla="*/ 38 h 38"/>
                    <a:gd name="T36" fmla="*/ 27 w 39"/>
                    <a:gd name="T37" fmla="*/ 37 h 38"/>
                    <a:gd name="T38" fmla="*/ 30 w 39"/>
                    <a:gd name="T39" fmla="*/ 35 h 38"/>
                    <a:gd name="T40" fmla="*/ 33 w 39"/>
                    <a:gd name="T41" fmla="*/ 32 h 38"/>
                    <a:gd name="T42" fmla="*/ 35 w 39"/>
                    <a:gd name="T43" fmla="*/ 30 h 38"/>
                    <a:gd name="T44" fmla="*/ 37 w 39"/>
                    <a:gd name="T45" fmla="*/ 26 h 38"/>
                    <a:gd name="T46" fmla="*/ 39 w 39"/>
                    <a:gd name="T47" fmla="*/ 23 h 38"/>
                    <a:gd name="T48" fmla="*/ 39 w 39"/>
                    <a:gd name="T49" fmla="*/ 19 h 38"/>
                    <a:gd name="T50" fmla="*/ 39 w 39"/>
                    <a:gd name="T51" fmla="*/ 15 h 38"/>
                    <a:gd name="T52" fmla="*/ 37 w 39"/>
                    <a:gd name="T53" fmla="*/ 11 h 38"/>
                    <a:gd name="T54" fmla="*/ 35 w 39"/>
                    <a:gd name="T55" fmla="*/ 8 h 38"/>
                    <a:gd name="T56" fmla="*/ 33 w 39"/>
                    <a:gd name="T57" fmla="*/ 5 h 38"/>
                    <a:gd name="T58" fmla="*/ 30 w 39"/>
                    <a:gd name="T59" fmla="*/ 3 h 38"/>
                    <a:gd name="T60" fmla="*/ 27 w 39"/>
                    <a:gd name="T61" fmla="*/ 1 h 38"/>
                    <a:gd name="T62" fmla="*/ 23 w 39"/>
                    <a:gd name="T63" fmla="*/ 0 h 38"/>
                    <a:gd name="T64" fmla="*/ 19 w 39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38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8" y="3"/>
                      </a:lnTo>
                      <a:lnTo>
                        <a:pt x="6" y="5"/>
                      </a:lnTo>
                      <a:lnTo>
                        <a:pt x="4" y="8"/>
                      </a:lnTo>
                      <a:lnTo>
                        <a:pt x="1" y="11"/>
                      </a:lnTo>
                      <a:lnTo>
                        <a:pt x="0" y="15"/>
                      </a:lnTo>
                      <a:lnTo>
                        <a:pt x="0" y="19"/>
                      </a:lnTo>
                      <a:lnTo>
                        <a:pt x="0" y="23"/>
                      </a:lnTo>
                      <a:lnTo>
                        <a:pt x="1" y="26"/>
                      </a:lnTo>
                      <a:lnTo>
                        <a:pt x="4" y="30"/>
                      </a:lnTo>
                      <a:lnTo>
                        <a:pt x="6" y="32"/>
                      </a:lnTo>
                      <a:lnTo>
                        <a:pt x="8" y="35"/>
                      </a:lnTo>
                      <a:lnTo>
                        <a:pt x="12" y="37"/>
                      </a:lnTo>
                      <a:lnTo>
                        <a:pt x="15" y="38"/>
                      </a:lnTo>
                      <a:lnTo>
                        <a:pt x="19" y="38"/>
                      </a:lnTo>
                      <a:lnTo>
                        <a:pt x="23" y="38"/>
                      </a:lnTo>
                      <a:lnTo>
                        <a:pt x="27" y="37"/>
                      </a:lnTo>
                      <a:lnTo>
                        <a:pt x="30" y="35"/>
                      </a:lnTo>
                      <a:lnTo>
                        <a:pt x="33" y="32"/>
                      </a:lnTo>
                      <a:lnTo>
                        <a:pt x="35" y="30"/>
                      </a:lnTo>
                      <a:lnTo>
                        <a:pt x="37" y="26"/>
                      </a:lnTo>
                      <a:lnTo>
                        <a:pt x="39" y="23"/>
                      </a:lnTo>
                      <a:lnTo>
                        <a:pt x="39" y="19"/>
                      </a:lnTo>
                      <a:lnTo>
                        <a:pt x="39" y="15"/>
                      </a:lnTo>
                      <a:lnTo>
                        <a:pt x="37" y="11"/>
                      </a:lnTo>
                      <a:lnTo>
                        <a:pt x="35" y="8"/>
                      </a:lnTo>
                      <a:lnTo>
                        <a:pt x="33" y="5"/>
                      </a:lnTo>
                      <a:lnTo>
                        <a:pt x="30" y="3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8" name="Rectangle 231"/>
                <p:cNvSpPr>
                  <a:spLocks noChangeArrowheads="1"/>
                </p:cNvSpPr>
                <p:nvPr/>
              </p:nvSpPr>
              <p:spPr bwMode="auto">
                <a:xfrm>
                  <a:off x="4831" y="3805"/>
                  <a:ext cx="185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lang="en-US" altLang="zh-CN" sz="24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a</a:t>
                  </a:r>
                </a:p>
              </p:txBody>
            </p:sp>
            <p:sp>
              <p:nvSpPr>
                <p:cNvPr id="69" name="Rectangle 232"/>
                <p:cNvSpPr>
                  <a:spLocks noChangeArrowheads="1"/>
                </p:cNvSpPr>
                <p:nvPr/>
              </p:nvSpPr>
              <p:spPr bwMode="auto">
                <a:xfrm>
                  <a:off x="4358" y="3272"/>
                  <a:ext cx="197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lang="en-US" altLang="zh-CN" sz="24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b</a:t>
                  </a:r>
                </a:p>
              </p:txBody>
            </p:sp>
            <p:sp>
              <p:nvSpPr>
                <p:cNvPr id="70" name="Rectangle 233"/>
                <p:cNvSpPr>
                  <a:spLocks noChangeArrowheads="1"/>
                </p:cNvSpPr>
                <p:nvPr/>
              </p:nvSpPr>
              <p:spPr bwMode="auto">
                <a:xfrm>
                  <a:off x="3585" y="2560"/>
                  <a:ext cx="174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lang="en-US" altLang="zh-CN" sz="24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c</a:t>
                  </a:r>
                </a:p>
              </p:txBody>
            </p:sp>
            <p:sp>
              <p:nvSpPr>
                <p:cNvPr id="71" name="Rectangle 240"/>
                <p:cNvSpPr>
                  <a:spLocks noChangeArrowheads="1"/>
                </p:cNvSpPr>
                <p:nvPr/>
              </p:nvSpPr>
              <p:spPr bwMode="auto">
                <a:xfrm>
                  <a:off x="3655" y="3780"/>
                  <a:ext cx="108" cy="1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lang="en-US" altLang="zh-CN" sz="15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0</a:t>
                  </a:r>
                  <a:endParaRPr lang="en-US" altLang="zh-CN" sz="1500" b="1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2" name="Line 241"/>
                <p:cNvSpPr>
                  <a:spLocks noChangeShapeType="1"/>
                </p:cNvSpPr>
                <p:nvPr/>
              </p:nvSpPr>
              <p:spPr bwMode="auto">
                <a:xfrm flipV="1">
                  <a:off x="4381" y="2426"/>
                  <a:ext cx="244" cy="746"/>
                </a:xfrm>
                <a:prstGeom prst="line">
                  <a:avLst/>
                </a:prstGeom>
                <a:noFill/>
                <a:ln w="14288">
                  <a:solidFill>
                    <a:srgbClr val="00CC99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73" name="Freeform 242"/>
                <p:cNvSpPr>
                  <a:spLocks noEditPoints="1"/>
                </p:cNvSpPr>
                <p:nvPr/>
              </p:nvSpPr>
              <p:spPr bwMode="auto">
                <a:xfrm>
                  <a:off x="4032" y="2828"/>
                  <a:ext cx="830" cy="186"/>
                </a:xfrm>
                <a:custGeom>
                  <a:avLst/>
                  <a:gdLst>
                    <a:gd name="T0" fmla="*/ 38 w 830"/>
                    <a:gd name="T1" fmla="*/ 168 h 186"/>
                    <a:gd name="T2" fmla="*/ 2 w 830"/>
                    <a:gd name="T3" fmla="*/ 186 h 186"/>
                    <a:gd name="T4" fmla="*/ 66 w 830"/>
                    <a:gd name="T5" fmla="*/ 162 h 186"/>
                    <a:gd name="T6" fmla="*/ 107 w 830"/>
                    <a:gd name="T7" fmla="*/ 164 h 186"/>
                    <a:gd name="T8" fmla="*/ 66 w 830"/>
                    <a:gd name="T9" fmla="*/ 162 h 186"/>
                    <a:gd name="T10" fmla="*/ 171 w 830"/>
                    <a:gd name="T11" fmla="*/ 140 h 186"/>
                    <a:gd name="T12" fmla="*/ 135 w 830"/>
                    <a:gd name="T13" fmla="*/ 158 h 186"/>
                    <a:gd name="T14" fmla="*/ 199 w 830"/>
                    <a:gd name="T15" fmla="*/ 134 h 186"/>
                    <a:gd name="T16" fmla="*/ 240 w 830"/>
                    <a:gd name="T17" fmla="*/ 136 h 186"/>
                    <a:gd name="T18" fmla="*/ 199 w 830"/>
                    <a:gd name="T19" fmla="*/ 134 h 186"/>
                    <a:gd name="T20" fmla="*/ 304 w 830"/>
                    <a:gd name="T21" fmla="*/ 112 h 186"/>
                    <a:gd name="T22" fmla="*/ 268 w 830"/>
                    <a:gd name="T23" fmla="*/ 130 h 186"/>
                    <a:gd name="T24" fmla="*/ 332 w 830"/>
                    <a:gd name="T25" fmla="*/ 106 h 186"/>
                    <a:gd name="T26" fmla="*/ 373 w 830"/>
                    <a:gd name="T27" fmla="*/ 108 h 186"/>
                    <a:gd name="T28" fmla="*/ 332 w 830"/>
                    <a:gd name="T29" fmla="*/ 106 h 186"/>
                    <a:gd name="T30" fmla="*/ 437 w 830"/>
                    <a:gd name="T31" fmla="*/ 84 h 186"/>
                    <a:gd name="T32" fmla="*/ 401 w 830"/>
                    <a:gd name="T33" fmla="*/ 102 h 186"/>
                    <a:gd name="T34" fmla="*/ 466 w 830"/>
                    <a:gd name="T35" fmla="*/ 77 h 186"/>
                    <a:gd name="T36" fmla="*/ 505 w 830"/>
                    <a:gd name="T37" fmla="*/ 80 h 186"/>
                    <a:gd name="T38" fmla="*/ 466 w 830"/>
                    <a:gd name="T39" fmla="*/ 77 h 186"/>
                    <a:gd name="T40" fmla="*/ 570 w 830"/>
                    <a:gd name="T41" fmla="*/ 55 h 186"/>
                    <a:gd name="T42" fmla="*/ 533 w 830"/>
                    <a:gd name="T43" fmla="*/ 73 h 186"/>
                    <a:gd name="T44" fmla="*/ 599 w 830"/>
                    <a:gd name="T45" fmla="*/ 49 h 186"/>
                    <a:gd name="T46" fmla="*/ 638 w 830"/>
                    <a:gd name="T47" fmla="*/ 51 h 186"/>
                    <a:gd name="T48" fmla="*/ 599 w 830"/>
                    <a:gd name="T49" fmla="*/ 49 h 186"/>
                    <a:gd name="T50" fmla="*/ 702 w 830"/>
                    <a:gd name="T51" fmla="*/ 27 h 186"/>
                    <a:gd name="T52" fmla="*/ 667 w 830"/>
                    <a:gd name="T53" fmla="*/ 45 h 186"/>
                    <a:gd name="T54" fmla="*/ 731 w 830"/>
                    <a:gd name="T55" fmla="*/ 21 h 186"/>
                    <a:gd name="T56" fmla="*/ 771 w 830"/>
                    <a:gd name="T57" fmla="*/ 23 h 186"/>
                    <a:gd name="T58" fmla="*/ 731 w 830"/>
                    <a:gd name="T59" fmla="*/ 21 h 186"/>
                    <a:gd name="T60" fmla="*/ 828 w 830"/>
                    <a:gd name="T61" fmla="*/ 0 h 186"/>
                    <a:gd name="T62" fmla="*/ 800 w 830"/>
                    <a:gd name="T63" fmla="*/ 17 h 18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0" t="0" r="r" b="b"/>
                  <a:pathLst>
                    <a:path w="830" h="186">
                      <a:moveTo>
                        <a:pt x="0" y="176"/>
                      </a:moveTo>
                      <a:lnTo>
                        <a:pt x="38" y="168"/>
                      </a:lnTo>
                      <a:lnTo>
                        <a:pt x="41" y="178"/>
                      </a:lnTo>
                      <a:lnTo>
                        <a:pt x="2" y="186"/>
                      </a:lnTo>
                      <a:lnTo>
                        <a:pt x="0" y="176"/>
                      </a:lnTo>
                      <a:close/>
                      <a:moveTo>
                        <a:pt x="66" y="162"/>
                      </a:moveTo>
                      <a:lnTo>
                        <a:pt x="105" y="154"/>
                      </a:lnTo>
                      <a:lnTo>
                        <a:pt x="107" y="164"/>
                      </a:lnTo>
                      <a:lnTo>
                        <a:pt x="69" y="172"/>
                      </a:lnTo>
                      <a:lnTo>
                        <a:pt x="66" y="162"/>
                      </a:lnTo>
                      <a:close/>
                      <a:moveTo>
                        <a:pt x="133" y="148"/>
                      </a:moveTo>
                      <a:lnTo>
                        <a:pt x="171" y="140"/>
                      </a:lnTo>
                      <a:lnTo>
                        <a:pt x="174" y="150"/>
                      </a:lnTo>
                      <a:lnTo>
                        <a:pt x="135" y="158"/>
                      </a:lnTo>
                      <a:lnTo>
                        <a:pt x="133" y="148"/>
                      </a:lnTo>
                      <a:close/>
                      <a:moveTo>
                        <a:pt x="199" y="134"/>
                      </a:moveTo>
                      <a:lnTo>
                        <a:pt x="238" y="126"/>
                      </a:lnTo>
                      <a:lnTo>
                        <a:pt x="240" y="136"/>
                      </a:lnTo>
                      <a:lnTo>
                        <a:pt x="202" y="144"/>
                      </a:lnTo>
                      <a:lnTo>
                        <a:pt x="199" y="134"/>
                      </a:lnTo>
                      <a:close/>
                      <a:moveTo>
                        <a:pt x="266" y="120"/>
                      </a:moveTo>
                      <a:lnTo>
                        <a:pt x="304" y="112"/>
                      </a:lnTo>
                      <a:lnTo>
                        <a:pt x="306" y="122"/>
                      </a:lnTo>
                      <a:lnTo>
                        <a:pt x="268" y="130"/>
                      </a:lnTo>
                      <a:lnTo>
                        <a:pt x="266" y="120"/>
                      </a:lnTo>
                      <a:close/>
                      <a:moveTo>
                        <a:pt x="332" y="106"/>
                      </a:moveTo>
                      <a:lnTo>
                        <a:pt x="370" y="98"/>
                      </a:lnTo>
                      <a:lnTo>
                        <a:pt x="373" y="108"/>
                      </a:lnTo>
                      <a:lnTo>
                        <a:pt x="334" y="116"/>
                      </a:lnTo>
                      <a:lnTo>
                        <a:pt x="332" y="106"/>
                      </a:lnTo>
                      <a:close/>
                      <a:moveTo>
                        <a:pt x="399" y="91"/>
                      </a:moveTo>
                      <a:lnTo>
                        <a:pt x="437" y="84"/>
                      </a:lnTo>
                      <a:lnTo>
                        <a:pt x="439" y="94"/>
                      </a:lnTo>
                      <a:lnTo>
                        <a:pt x="401" y="102"/>
                      </a:lnTo>
                      <a:lnTo>
                        <a:pt x="399" y="91"/>
                      </a:lnTo>
                      <a:close/>
                      <a:moveTo>
                        <a:pt x="466" y="77"/>
                      </a:moveTo>
                      <a:lnTo>
                        <a:pt x="503" y="69"/>
                      </a:lnTo>
                      <a:lnTo>
                        <a:pt x="505" y="80"/>
                      </a:lnTo>
                      <a:lnTo>
                        <a:pt x="467" y="88"/>
                      </a:lnTo>
                      <a:lnTo>
                        <a:pt x="466" y="77"/>
                      </a:lnTo>
                      <a:close/>
                      <a:moveTo>
                        <a:pt x="532" y="63"/>
                      </a:moveTo>
                      <a:lnTo>
                        <a:pt x="570" y="55"/>
                      </a:lnTo>
                      <a:lnTo>
                        <a:pt x="572" y="65"/>
                      </a:lnTo>
                      <a:lnTo>
                        <a:pt x="533" y="73"/>
                      </a:lnTo>
                      <a:lnTo>
                        <a:pt x="532" y="63"/>
                      </a:lnTo>
                      <a:close/>
                      <a:moveTo>
                        <a:pt x="599" y="49"/>
                      </a:moveTo>
                      <a:lnTo>
                        <a:pt x="636" y="41"/>
                      </a:lnTo>
                      <a:lnTo>
                        <a:pt x="638" y="51"/>
                      </a:lnTo>
                      <a:lnTo>
                        <a:pt x="600" y="59"/>
                      </a:lnTo>
                      <a:lnTo>
                        <a:pt x="599" y="49"/>
                      </a:lnTo>
                      <a:close/>
                      <a:moveTo>
                        <a:pt x="665" y="35"/>
                      </a:moveTo>
                      <a:lnTo>
                        <a:pt x="702" y="27"/>
                      </a:lnTo>
                      <a:lnTo>
                        <a:pt x="705" y="37"/>
                      </a:lnTo>
                      <a:lnTo>
                        <a:pt x="667" y="45"/>
                      </a:lnTo>
                      <a:lnTo>
                        <a:pt x="665" y="35"/>
                      </a:lnTo>
                      <a:close/>
                      <a:moveTo>
                        <a:pt x="731" y="21"/>
                      </a:moveTo>
                      <a:lnTo>
                        <a:pt x="769" y="13"/>
                      </a:lnTo>
                      <a:lnTo>
                        <a:pt x="771" y="23"/>
                      </a:lnTo>
                      <a:lnTo>
                        <a:pt x="734" y="31"/>
                      </a:lnTo>
                      <a:lnTo>
                        <a:pt x="731" y="21"/>
                      </a:lnTo>
                      <a:close/>
                      <a:moveTo>
                        <a:pt x="798" y="7"/>
                      </a:moveTo>
                      <a:lnTo>
                        <a:pt x="828" y="0"/>
                      </a:lnTo>
                      <a:lnTo>
                        <a:pt x="830" y="10"/>
                      </a:lnTo>
                      <a:lnTo>
                        <a:pt x="800" y="17"/>
                      </a:lnTo>
                      <a:lnTo>
                        <a:pt x="798" y="7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 w="1588">
                  <a:solidFill>
                    <a:srgbClr val="00CC99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4" name="Line 243"/>
                <p:cNvSpPr>
                  <a:spLocks noChangeShapeType="1"/>
                </p:cNvSpPr>
                <p:nvPr/>
              </p:nvSpPr>
              <p:spPr bwMode="auto">
                <a:xfrm flipV="1">
                  <a:off x="4633" y="2239"/>
                  <a:ext cx="823" cy="175"/>
                </a:xfrm>
                <a:prstGeom prst="line">
                  <a:avLst/>
                </a:prstGeom>
                <a:noFill/>
                <a:ln w="14288">
                  <a:solidFill>
                    <a:srgbClr val="00CC99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75" name="Line 244"/>
                <p:cNvSpPr>
                  <a:spLocks noChangeShapeType="1"/>
                </p:cNvSpPr>
                <p:nvPr/>
              </p:nvSpPr>
              <p:spPr bwMode="auto">
                <a:xfrm flipV="1">
                  <a:off x="4614" y="2995"/>
                  <a:ext cx="604" cy="583"/>
                </a:xfrm>
                <a:prstGeom prst="line">
                  <a:avLst/>
                </a:prstGeom>
                <a:noFill/>
                <a:ln w="14288">
                  <a:solidFill>
                    <a:srgbClr val="00CC99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76" name="Freeform 245"/>
                <p:cNvSpPr>
                  <a:spLocks noEditPoints="1"/>
                </p:cNvSpPr>
                <p:nvPr/>
              </p:nvSpPr>
              <p:spPr bwMode="auto">
                <a:xfrm>
                  <a:off x="3772" y="3008"/>
                  <a:ext cx="246" cy="773"/>
                </a:xfrm>
                <a:custGeom>
                  <a:avLst/>
                  <a:gdLst>
                    <a:gd name="T0" fmla="*/ 0 w 246"/>
                    <a:gd name="T1" fmla="*/ 767 h 773"/>
                    <a:gd name="T2" fmla="*/ 222 w 246"/>
                    <a:gd name="T3" fmla="*/ 44 h 773"/>
                    <a:gd name="T4" fmla="*/ 240 w 246"/>
                    <a:gd name="T5" fmla="*/ 49 h 773"/>
                    <a:gd name="T6" fmla="*/ 19 w 246"/>
                    <a:gd name="T7" fmla="*/ 773 h 773"/>
                    <a:gd name="T8" fmla="*/ 0 w 246"/>
                    <a:gd name="T9" fmla="*/ 767 h 773"/>
                    <a:gd name="T10" fmla="*/ 209 w 246"/>
                    <a:gd name="T11" fmla="*/ 50 h 773"/>
                    <a:gd name="T12" fmla="*/ 245 w 246"/>
                    <a:gd name="T13" fmla="*/ 0 h 773"/>
                    <a:gd name="T14" fmla="*/ 246 w 246"/>
                    <a:gd name="T15" fmla="*/ 62 h 773"/>
                    <a:gd name="T16" fmla="*/ 209 w 246"/>
                    <a:gd name="T17" fmla="*/ 50 h 7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46" h="773">
                      <a:moveTo>
                        <a:pt x="0" y="767"/>
                      </a:moveTo>
                      <a:lnTo>
                        <a:pt x="222" y="44"/>
                      </a:lnTo>
                      <a:lnTo>
                        <a:pt x="240" y="49"/>
                      </a:lnTo>
                      <a:lnTo>
                        <a:pt x="19" y="773"/>
                      </a:lnTo>
                      <a:lnTo>
                        <a:pt x="0" y="767"/>
                      </a:lnTo>
                      <a:close/>
                      <a:moveTo>
                        <a:pt x="209" y="50"/>
                      </a:moveTo>
                      <a:lnTo>
                        <a:pt x="245" y="0"/>
                      </a:lnTo>
                      <a:lnTo>
                        <a:pt x="246" y="62"/>
                      </a:lnTo>
                      <a:lnTo>
                        <a:pt x="209" y="5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1588">
                  <a:solidFill>
                    <a:srgbClr val="FF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7" name="Freeform 246"/>
                <p:cNvSpPr>
                  <a:spLocks noEditPoints="1"/>
                </p:cNvSpPr>
                <p:nvPr/>
              </p:nvSpPr>
              <p:spPr bwMode="auto">
                <a:xfrm>
                  <a:off x="3789" y="3178"/>
                  <a:ext cx="595" cy="615"/>
                </a:xfrm>
                <a:custGeom>
                  <a:avLst/>
                  <a:gdLst>
                    <a:gd name="T0" fmla="*/ 0 w 595"/>
                    <a:gd name="T1" fmla="*/ 603 h 615"/>
                    <a:gd name="T2" fmla="*/ 554 w 595"/>
                    <a:gd name="T3" fmla="*/ 29 h 615"/>
                    <a:gd name="T4" fmla="*/ 568 w 595"/>
                    <a:gd name="T5" fmla="*/ 42 h 615"/>
                    <a:gd name="T6" fmla="*/ 14 w 595"/>
                    <a:gd name="T7" fmla="*/ 615 h 615"/>
                    <a:gd name="T8" fmla="*/ 0 w 595"/>
                    <a:gd name="T9" fmla="*/ 603 h 615"/>
                    <a:gd name="T10" fmla="*/ 540 w 595"/>
                    <a:gd name="T11" fmla="*/ 29 h 615"/>
                    <a:gd name="T12" fmla="*/ 595 w 595"/>
                    <a:gd name="T13" fmla="*/ 0 h 615"/>
                    <a:gd name="T14" fmla="*/ 568 w 595"/>
                    <a:gd name="T15" fmla="*/ 56 h 615"/>
                    <a:gd name="T16" fmla="*/ 540 w 595"/>
                    <a:gd name="T17" fmla="*/ 29 h 6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595" h="615">
                      <a:moveTo>
                        <a:pt x="0" y="603"/>
                      </a:moveTo>
                      <a:lnTo>
                        <a:pt x="554" y="29"/>
                      </a:lnTo>
                      <a:lnTo>
                        <a:pt x="568" y="42"/>
                      </a:lnTo>
                      <a:lnTo>
                        <a:pt x="14" y="615"/>
                      </a:lnTo>
                      <a:lnTo>
                        <a:pt x="0" y="603"/>
                      </a:lnTo>
                      <a:close/>
                      <a:moveTo>
                        <a:pt x="540" y="29"/>
                      </a:moveTo>
                      <a:lnTo>
                        <a:pt x="595" y="0"/>
                      </a:lnTo>
                      <a:lnTo>
                        <a:pt x="568" y="56"/>
                      </a:lnTo>
                      <a:lnTo>
                        <a:pt x="540" y="2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1588">
                  <a:solidFill>
                    <a:srgbClr val="FF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8" name="Freeform 247"/>
                <p:cNvSpPr>
                  <a:spLocks noEditPoints="1"/>
                </p:cNvSpPr>
                <p:nvPr/>
              </p:nvSpPr>
              <p:spPr bwMode="auto">
                <a:xfrm>
                  <a:off x="3791" y="3574"/>
                  <a:ext cx="816" cy="217"/>
                </a:xfrm>
                <a:custGeom>
                  <a:avLst/>
                  <a:gdLst>
                    <a:gd name="T0" fmla="*/ 0 w 816"/>
                    <a:gd name="T1" fmla="*/ 198 h 217"/>
                    <a:gd name="T2" fmla="*/ 766 w 816"/>
                    <a:gd name="T3" fmla="*/ 7 h 217"/>
                    <a:gd name="T4" fmla="*/ 771 w 816"/>
                    <a:gd name="T5" fmla="*/ 26 h 217"/>
                    <a:gd name="T6" fmla="*/ 5 w 816"/>
                    <a:gd name="T7" fmla="*/ 217 h 217"/>
                    <a:gd name="T8" fmla="*/ 0 w 816"/>
                    <a:gd name="T9" fmla="*/ 198 h 217"/>
                    <a:gd name="T10" fmla="*/ 755 w 816"/>
                    <a:gd name="T11" fmla="*/ 0 h 217"/>
                    <a:gd name="T12" fmla="*/ 816 w 816"/>
                    <a:gd name="T13" fmla="*/ 5 h 217"/>
                    <a:gd name="T14" fmla="*/ 764 w 816"/>
                    <a:gd name="T15" fmla="*/ 38 h 217"/>
                    <a:gd name="T16" fmla="*/ 755 w 816"/>
                    <a:gd name="T17" fmla="*/ 0 h 21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816" h="217">
                      <a:moveTo>
                        <a:pt x="0" y="198"/>
                      </a:moveTo>
                      <a:lnTo>
                        <a:pt x="766" y="7"/>
                      </a:lnTo>
                      <a:lnTo>
                        <a:pt x="771" y="26"/>
                      </a:lnTo>
                      <a:lnTo>
                        <a:pt x="5" y="217"/>
                      </a:lnTo>
                      <a:lnTo>
                        <a:pt x="0" y="198"/>
                      </a:lnTo>
                      <a:close/>
                      <a:moveTo>
                        <a:pt x="755" y="0"/>
                      </a:moveTo>
                      <a:lnTo>
                        <a:pt x="816" y="5"/>
                      </a:lnTo>
                      <a:lnTo>
                        <a:pt x="764" y="38"/>
                      </a:lnTo>
                      <a:lnTo>
                        <a:pt x="755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1588">
                  <a:solidFill>
                    <a:srgbClr val="FF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Line 248"/>
                <p:cNvSpPr>
                  <a:spLocks noChangeShapeType="1"/>
                </p:cNvSpPr>
                <p:nvPr/>
              </p:nvSpPr>
              <p:spPr bwMode="auto">
                <a:xfrm flipV="1">
                  <a:off x="5218" y="2238"/>
                  <a:ext cx="246" cy="761"/>
                </a:xfrm>
                <a:prstGeom prst="line">
                  <a:avLst/>
                </a:prstGeom>
                <a:noFill/>
                <a:ln w="14288">
                  <a:solidFill>
                    <a:srgbClr val="00CC99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80" name="Line 249"/>
                <p:cNvSpPr>
                  <a:spLocks noChangeShapeType="1"/>
                </p:cNvSpPr>
                <p:nvPr/>
              </p:nvSpPr>
              <p:spPr bwMode="auto">
                <a:xfrm flipV="1">
                  <a:off x="4392" y="2995"/>
                  <a:ext cx="816" cy="188"/>
                </a:xfrm>
                <a:prstGeom prst="line">
                  <a:avLst/>
                </a:prstGeom>
                <a:noFill/>
                <a:ln w="14288">
                  <a:solidFill>
                    <a:srgbClr val="00CC99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81" name="Freeform 250"/>
                <p:cNvSpPr>
                  <a:spLocks noEditPoints="1"/>
                </p:cNvSpPr>
                <p:nvPr/>
              </p:nvSpPr>
              <p:spPr bwMode="auto">
                <a:xfrm>
                  <a:off x="4884" y="2236"/>
                  <a:ext cx="592" cy="594"/>
                </a:xfrm>
                <a:custGeom>
                  <a:avLst/>
                  <a:gdLst>
                    <a:gd name="T0" fmla="*/ 27 w 592"/>
                    <a:gd name="T1" fmla="*/ 559 h 594"/>
                    <a:gd name="T2" fmla="*/ 7 w 592"/>
                    <a:gd name="T3" fmla="*/ 594 h 594"/>
                    <a:gd name="T4" fmla="*/ 48 w 592"/>
                    <a:gd name="T5" fmla="*/ 538 h 594"/>
                    <a:gd name="T6" fmla="*/ 82 w 592"/>
                    <a:gd name="T7" fmla="*/ 518 h 594"/>
                    <a:gd name="T8" fmla="*/ 48 w 592"/>
                    <a:gd name="T9" fmla="*/ 538 h 594"/>
                    <a:gd name="T10" fmla="*/ 124 w 592"/>
                    <a:gd name="T11" fmla="*/ 463 h 594"/>
                    <a:gd name="T12" fmla="*/ 103 w 592"/>
                    <a:gd name="T13" fmla="*/ 497 h 594"/>
                    <a:gd name="T14" fmla="*/ 144 w 592"/>
                    <a:gd name="T15" fmla="*/ 442 h 594"/>
                    <a:gd name="T16" fmla="*/ 179 w 592"/>
                    <a:gd name="T17" fmla="*/ 421 h 594"/>
                    <a:gd name="T18" fmla="*/ 144 w 592"/>
                    <a:gd name="T19" fmla="*/ 442 h 594"/>
                    <a:gd name="T20" fmla="*/ 219 w 592"/>
                    <a:gd name="T21" fmla="*/ 366 h 594"/>
                    <a:gd name="T22" fmla="*/ 200 w 592"/>
                    <a:gd name="T23" fmla="*/ 401 h 594"/>
                    <a:gd name="T24" fmla="*/ 240 w 592"/>
                    <a:gd name="T25" fmla="*/ 345 h 594"/>
                    <a:gd name="T26" fmla="*/ 274 w 592"/>
                    <a:gd name="T27" fmla="*/ 326 h 594"/>
                    <a:gd name="T28" fmla="*/ 240 w 592"/>
                    <a:gd name="T29" fmla="*/ 345 h 594"/>
                    <a:gd name="T30" fmla="*/ 316 w 592"/>
                    <a:gd name="T31" fmla="*/ 271 h 594"/>
                    <a:gd name="T32" fmla="*/ 295 w 592"/>
                    <a:gd name="T33" fmla="*/ 305 h 594"/>
                    <a:gd name="T34" fmla="*/ 336 w 592"/>
                    <a:gd name="T35" fmla="*/ 250 h 594"/>
                    <a:gd name="T36" fmla="*/ 371 w 592"/>
                    <a:gd name="T37" fmla="*/ 229 h 594"/>
                    <a:gd name="T38" fmla="*/ 336 w 592"/>
                    <a:gd name="T39" fmla="*/ 250 h 594"/>
                    <a:gd name="T40" fmla="*/ 412 w 592"/>
                    <a:gd name="T41" fmla="*/ 174 h 594"/>
                    <a:gd name="T42" fmla="*/ 392 w 592"/>
                    <a:gd name="T43" fmla="*/ 209 h 594"/>
                    <a:gd name="T44" fmla="*/ 433 w 592"/>
                    <a:gd name="T45" fmla="*/ 153 h 594"/>
                    <a:gd name="T46" fmla="*/ 466 w 592"/>
                    <a:gd name="T47" fmla="*/ 133 h 594"/>
                    <a:gd name="T48" fmla="*/ 433 w 592"/>
                    <a:gd name="T49" fmla="*/ 153 h 594"/>
                    <a:gd name="T50" fmla="*/ 508 w 592"/>
                    <a:gd name="T51" fmla="*/ 79 h 594"/>
                    <a:gd name="T52" fmla="*/ 487 w 592"/>
                    <a:gd name="T53" fmla="*/ 112 h 594"/>
                    <a:gd name="T54" fmla="*/ 528 w 592"/>
                    <a:gd name="T55" fmla="*/ 58 h 594"/>
                    <a:gd name="T56" fmla="*/ 563 w 592"/>
                    <a:gd name="T57" fmla="*/ 37 h 594"/>
                    <a:gd name="T58" fmla="*/ 528 w 592"/>
                    <a:gd name="T59" fmla="*/ 58 h 594"/>
                    <a:gd name="T60" fmla="*/ 585 w 592"/>
                    <a:gd name="T61" fmla="*/ 0 h 594"/>
                    <a:gd name="T62" fmla="*/ 584 w 592"/>
                    <a:gd name="T63" fmla="*/ 17 h 594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0" t="0" r="r" b="b"/>
                  <a:pathLst>
                    <a:path w="592" h="594">
                      <a:moveTo>
                        <a:pt x="0" y="587"/>
                      </a:moveTo>
                      <a:lnTo>
                        <a:pt x="27" y="559"/>
                      </a:lnTo>
                      <a:lnTo>
                        <a:pt x="34" y="566"/>
                      </a:lnTo>
                      <a:lnTo>
                        <a:pt x="7" y="594"/>
                      </a:lnTo>
                      <a:lnTo>
                        <a:pt x="0" y="587"/>
                      </a:lnTo>
                      <a:close/>
                      <a:moveTo>
                        <a:pt x="48" y="538"/>
                      </a:moveTo>
                      <a:lnTo>
                        <a:pt x="76" y="511"/>
                      </a:lnTo>
                      <a:lnTo>
                        <a:pt x="82" y="518"/>
                      </a:lnTo>
                      <a:lnTo>
                        <a:pt x="55" y="545"/>
                      </a:lnTo>
                      <a:lnTo>
                        <a:pt x="48" y="538"/>
                      </a:lnTo>
                      <a:close/>
                      <a:moveTo>
                        <a:pt x="96" y="490"/>
                      </a:moveTo>
                      <a:lnTo>
                        <a:pt x="124" y="463"/>
                      </a:lnTo>
                      <a:lnTo>
                        <a:pt x="131" y="469"/>
                      </a:lnTo>
                      <a:lnTo>
                        <a:pt x="103" y="497"/>
                      </a:lnTo>
                      <a:lnTo>
                        <a:pt x="96" y="490"/>
                      </a:lnTo>
                      <a:close/>
                      <a:moveTo>
                        <a:pt x="144" y="442"/>
                      </a:moveTo>
                      <a:lnTo>
                        <a:pt x="172" y="414"/>
                      </a:lnTo>
                      <a:lnTo>
                        <a:pt x="179" y="421"/>
                      </a:lnTo>
                      <a:lnTo>
                        <a:pt x="151" y="449"/>
                      </a:lnTo>
                      <a:lnTo>
                        <a:pt x="144" y="442"/>
                      </a:lnTo>
                      <a:close/>
                      <a:moveTo>
                        <a:pt x="193" y="394"/>
                      </a:moveTo>
                      <a:lnTo>
                        <a:pt x="219" y="366"/>
                      </a:lnTo>
                      <a:lnTo>
                        <a:pt x="226" y="373"/>
                      </a:lnTo>
                      <a:lnTo>
                        <a:pt x="200" y="401"/>
                      </a:lnTo>
                      <a:lnTo>
                        <a:pt x="193" y="394"/>
                      </a:lnTo>
                      <a:close/>
                      <a:moveTo>
                        <a:pt x="240" y="345"/>
                      </a:moveTo>
                      <a:lnTo>
                        <a:pt x="268" y="319"/>
                      </a:lnTo>
                      <a:lnTo>
                        <a:pt x="274" y="326"/>
                      </a:lnTo>
                      <a:lnTo>
                        <a:pt x="247" y="352"/>
                      </a:lnTo>
                      <a:lnTo>
                        <a:pt x="240" y="345"/>
                      </a:lnTo>
                      <a:close/>
                      <a:moveTo>
                        <a:pt x="288" y="298"/>
                      </a:moveTo>
                      <a:lnTo>
                        <a:pt x="316" y="271"/>
                      </a:lnTo>
                      <a:lnTo>
                        <a:pt x="323" y="277"/>
                      </a:lnTo>
                      <a:lnTo>
                        <a:pt x="295" y="305"/>
                      </a:lnTo>
                      <a:lnTo>
                        <a:pt x="288" y="298"/>
                      </a:lnTo>
                      <a:close/>
                      <a:moveTo>
                        <a:pt x="336" y="250"/>
                      </a:moveTo>
                      <a:lnTo>
                        <a:pt x="364" y="222"/>
                      </a:lnTo>
                      <a:lnTo>
                        <a:pt x="371" y="229"/>
                      </a:lnTo>
                      <a:lnTo>
                        <a:pt x="343" y="257"/>
                      </a:lnTo>
                      <a:lnTo>
                        <a:pt x="336" y="250"/>
                      </a:lnTo>
                      <a:close/>
                      <a:moveTo>
                        <a:pt x="385" y="202"/>
                      </a:moveTo>
                      <a:lnTo>
                        <a:pt x="412" y="174"/>
                      </a:lnTo>
                      <a:lnTo>
                        <a:pt x="419" y="181"/>
                      </a:lnTo>
                      <a:lnTo>
                        <a:pt x="392" y="209"/>
                      </a:lnTo>
                      <a:lnTo>
                        <a:pt x="385" y="202"/>
                      </a:lnTo>
                      <a:close/>
                      <a:moveTo>
                        <a:pt x="433" y="153"/>
                      </a:moveTo>
                      <a:lnTo>
                        <a:pt x="460" y="126"/>
                      </a:lnTo>
                      <a:lnTo>
                        <a:pt x="466" y="133"/>
                      </a:lnTo>
                      <a:lnTo>
                        <a:pt x="440" y="160"/>
                      </a:lnTo>
                      <a:lnTo>
                        <a:pt x="433" y="153"/>
                      </a:lnTo>
                      <a:close/>
                      <a:moveTo>
                        <a:pt x="480" y="105"/>
                      </a:moveTo>
                      <a:lnTo>
                        <a:pt x="508" y="79"/>
                      </a:lnTo>
                      <a:lnTo>
                        <a:pt x="515" y="84"/>
                      </a:lnTo>
                      <a:lnTo>
                        <a:pt x="487" y="112"/>
                      </a:lnTo>
                      <a:lnTo>
                        <a:pt x="480" y="105"/>
                      </a:lnTo>
                      <a:close/>
                      <a:moveTo>
                        <a:pt x="528" y="58"/>
                      </a:moveTo>
                      <a:lnTo>
                        <a:pt x="556" y="30"/>
                      </a:lnTo>
                      <a:lnTo>
                        <a:pt x="563" y="37"/>
                      </a:lnTo>
                      <a:lnTo>
                        <a:pt x="535" y="65"/>
                      </a:lnTo>
                      <a:lnTo>
                        <a:pt x="528" y="58"/>
                      </a:lnTo>
                      <a:close/>
                      <a:moveTo>
                        <a:pt x="577" y="10"/>
                      </a:moveTo>
                      <a:lnTo>
                        <a:pt x="585" y="0"/>
                      </a:lnTo>
                      <a:lnTo>
                        <a:pt x="592" y="7"/>
                      </a:lnTo>
                      <a:lnTo>
                        <a:pt x="584" y="17"/>
                      </a:lnTo>
                      <a:lnTo>
                        <a:pt x="577" y="10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 w="1588">
                  <a:solidFill>
                    <a:srgbClr val="00CC99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2" name="Freeform 251"/>
                <p:cNvSpPr>
                  <a:spLocks noEditPoints="1"/>
                </p:cNvSpPr>
                <p:nvPr/>
              </p:nvSpPr>
              <p:spPr bwMode="auto">
                <a:xfrm>
                  <a:off x="4608" y="2845"/>
                  <a:ext cx="278" cy="742"/>
                </a:xfrm>
                <a:custGeom>
                  <a:avLst/>
                  <a:gdLst>
                    <a:gd name="T0" fmla="*/ 0 w 278"/>
                    <a:gd name="T1" fmla="*/ 739 h 742"/>
                    <a:gd name="T2" fmla="*/ 13 w 278"/>
                    <a:gd name="T3" fmla="*/ 702 h 742"/>
                    <a:gd name="T4" fmla="*/ 23 w 278"/>
                    <a:gd name="T5" fmla="*/ 706 h 742"/>
                    <a:gd name="T6" fmla="*/ 10 w 278"/>
                    <a:gd name="T7" fmla="*/ 742 h 742"/>
                    <a:gd name="T8" fmla="*/ 0 w 278"/>
                    <a:gd name="T9" fmla="*/ 739 h 742"/>
                    <a:gd name="T10" fmla="*/ 24 w 278"/>
                    <a:gd name="T11" fmla="*/ 674 h 742"/>
                    <a:gd name="T12" fmla="*/ 37 w 278"/>
                    <a:gd name="T13" fmla="*/ 638 h 742"/>
                    <a:gd name="T14" fmla="*/ 46 w 278"/>
                    <a:gd name="T15" fmla="*/ 642 h 742"/>
                    <a:gd name="T16" fmla="*/ 33 w 278"/>
                    <a:gd name="T17" fmla="*/ 678 h 742"/>
                    <a:gd name="T18" fmla="*/ 24 w 278"/>
                    <a:gd name="T19" fmla="*/ 674 h 742"/>
                    <a:gd name="T20" fmla="*/ 47 w 278"/>
                    <a:gd name="T21" fmla="*/ 612 h 742"/>
                    <a:gd name="T22" fmla="*/ 60 w 278"/>
                    <a:gd name="T23" fmla="*/ 574 h 742"/>
                    <a:gd name="T24" fmla="*/ 69 w 278"/>
                    <a:gd name="T25" fmla="*/ 578 h 742"/>
                    <a:gd name="T26" fmla="*/ 55 w 278"/>
                    <a:gd name="T27" fmla="*/ 614 h 742"/>
                    <a:gd name="T28" fmla="*/ 47 w 278"/>
                    <a:gd name="T29" fmla="*/ 612 h 742"/>
                    <a:gd name="T30" fmla="*/ 70 w 278"/>
                    <a:gd name="T31" fmla="*/ 547 h 742"/>
                    <a:gd name="T32" fmla="*/ 83 w 278"/>
                    <a:gd name="T33" fmla="*/ 510 h 742"/>
                    <a:gd name="T34" fmla="*/ 92 w 278"/>
                    <a:gd name="T35" fmla="*/ 514 h 742"/>
                    <a:gd name="T36" fmla="*/ 79 w 278"/>
                    <a:gd name="T37" fmla="*/ 551 h 742"/>
                    <a:gd name="T38" fmla="*/ 70 w 278"/>
                    <a:gd name="T39" fmla="*/ 547 h 742"/>
                    <a:gd name="T40" fmla="*/ 94 w 278"/>
                    <a:gd name="T41" fmla="*/ 483 h 742"/>
                    <a:gd name="T42" fmla="*/ 106 w 278"/>
                    <a:gd name="T43" fmla="*/ 447 h 742"/>
                    <a:gd name="T44" fmla="*/ 116 w 278"/>
                    <a:gd name="T45" fmla="*/ 451 h 742"/>
                    <a:gd name="T46" fmla="*/ 102 w 278"/>
                    <a:gd name="T47" fmla="*/ 487 h 742"/>
                    <a:gd name="T48" fmla="*/ 94 w 278"/>
                    <a:gd name="T49" fmla="*/ 483 h 742"/>
                    <a:gd name="T50" fmla="*/ 116 w 278"/>
                    <a:gd name="T51" fmla="*/ 419 h 742"/>
                    <a:gd name="T52" fmla="*/ 130 w 278"/>
                    <a:gd name="T53" fmla="*/ 383 h 742"/>
                    <a:gd name="T54" fmla="*/ 139 w 278"/>
                    <a:gd name="T55" fmla="*/ 387 h 742"/>
                    <a:gd name="T56" fmla="*/ 125 w 278"/>
                    <a:gd name="T57" fmla="*/ 423 h 742"/>
                    <a:gd name="T58" fmla="*/ 116 w 278"/>
                    <a:gd name="T59" fmla="*/ 419 h 742"/>
                    <a:gd name="T60" fmla="*/ 139 w 278"/>
                    <a:gd name="T61" fmla="*/ 355 h 742"/>
                    <a:gd name="T62" fmla="*/ 153 w 278"/>
                    <a:gd name="T63" fmla="*/ 319 h 742"/>
                    <a:gd name="T64" fmla="*/ 162 w 278"/>
                    <a:gd name="T65" fmla="*/ 323 h 742"/>
                    <a:gd name="T66" fmla="*/ 148 w 278"/>
                    <a:gd name="T67" fmla="*/ 359 h 742"/>
                    <a:gd name="T68" fmla="*/ 139 w 278"/>
                    <a:gd name="T69" fmla="*/ 355 h 742"/>
                    <a:gd name="T70" fmla="*/ 162 w 278"/>
                    <a:gd name="T71" fmla="*/ 292 h 742"/>
                    <a:gd name="T72" fmla="*/ 176 w 278"/>
                    <a:gd name="T73" fmla="*/ 255 h 742"/>
                    <a:gd name="T74" fmla="*/ 186 w 278"/>
                    <a:gd name="T75" fmla="*/ 258 h 742"/>
                    <a:gd name="T76" fmla="*/ 172 w 278"/>
                    <a:gd name="T77" fmla="*/ 295 h 742"/>
                    <a:gd name="T78" fmla="*/ 162 w 278"/>
                    <a:gd name="T79" fmla="*/ 292 h 742"/>
                    <a:gd name="T80" fmla="*/ 186 w 278"/>
                    <a:gd name="T81" fmla="*/ 228 h 742"/>
                    <a:gd name="T82" fmla="*/ 200 w 278"/>
                    <a:gd name="T83" fmla="*/ 191 h 742"/>
                    <a:gd name="T84" fmla="*/ 209 w 278"/>
                    <a:gd name="T85" fmla="*/ 194 h 742"/>
                    <a:gd name="T86" fmla="*/ 195 w 278"/>
                    <a:gd name="T87" fmla="*/ 232 h 742"/>
                    <a:gd name="T88" fmla="*/ 186 w 278"/>
                    <a:gd name="T89" fmla="*/ 228 h 742"/>
                    <a:gd name="T90" fmla="*/ 209 w 278"/>
                    <a:gd name="T91" fmla="*/ 164 h 742"/>
                    <a:gd name="T92" fmla="*/ 223 w 278"/>
                    <a:gd name="T93" fmla="*/ 128 h 742"/>
                    <a:gd name="T94" fmla="*/ 232 w 278"/>
                    <a:gd name="T95" fmla="*/ 130 h 742"/>
                    <a:gd name="T96" fmla="*/ 218 w 278"/>
                    <a:gd name="T97" fmla="*/ 168 h 742"/>
                    <a:gd name="T98" fmla="*/ 209 w 278"/>
                    <a:gd name="T99" fmla="*/ 164 h 742"/>
                    <a:gd name="T100" fmla="*/ 232 w 278"/>
                    <a:gd name="T101" fmla="*/ 100 h 742"/>
                    <a:gd name="T102" fmla="*/ 246 w 278"/>
                    <a:gd name="T103" fmla="*/ 64 h 742"/>
                    <a:gd name="T104" fmla="*/ 254 w 278"/>
                    <a:gd name="T105" fmla="*/ 67 h 742"/>
                    <a:gd name="T106" fmla="*/ 242 w 278"/>
                    <a:gd name="T107" fmla="*/ 103 h 742"/>
                    <a:gd name="T108" fmla="*/ 232 w 278"/>
                    <a:gd name="T109" fmla="*/ 100 h 742"/>
                    <a:gd name="T110" fmla="*/ 256 w 278"/>
                    <a:gd name="T111" fmla="*/ 36 h 742"/>
                    <a:gd name="T112" fmla="*/ 269 w 278"/>
                    <a:gd name="T113" fmla="*/ 0 h 742"/>
                    <a:gd name="T114" fmla="*/ 278 w 278"/>
                    <a:gd name="T115" fmla="*/ 3 h 742"/>
                    <a:gd name="T116" fmla="*/ 265 w 278"/>
                    <a:gd name="T117" fmla="*/ 39 h 742"/>
                    <a:gd name="T118" fmla="*/ 256 w 278"/>
                    <a:gd name="T119" fmla="*/ 36 h 742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0" t="0" r="r" b="b"/>
                  <a:pathLst>
                    <a:path w="278" h="742">
                      <a:moveTo>
                        <a:pt x="0" y="739"/>
                      </a:moveTo>
                      <a:lnTo>
                        <a:pt x="13" y="702"/>
                      </a:lnTo>
                      <a:lnTo>
                        <a:pt x="23" y="706"/>
                      </a:lnTo>
                      <a:lnTo>
                        <a:pt x="10" y="742"/>
                      </a:lnTo>
                      <a:lnTo>
                        <a:pt x="0" y="739"/>
                      </a:lnTo>
                      <a:close/>
                      <a:moveTo>
                        <a:pt x="24" y="674"/>
                      </a:moveTo>
                      <a:lnTo>
                        <a:pt x="37" y="638"/>
                      </a:lnTo>
                      <a:lnTo>
                        <a:pt x="46" y="642"/>
                      </a:lnTo>
                      <a:lnTo>
                        <a:pt x="33" y="678"/>
                      </a:lnTo>
                      <a:lnTo>
                        <a:pt x="24" y="674"/>
                      </a:lnTo>
                      <a:close/>
                      <a:moveTo>
                        <a:pt x="47" y="612"/>
                      </a:moveTo>
                      <a:lnTo>
                        <a:pt x="60" y="574"/>
                      </a:lnTo>
                      <a:lnTo>
                        <a:pt x="69" y="578"/>
                      </a:lnTo>
                      <a:lnTo>
                        <a:pt x="55" y="614"/>
                      </a:lnTo>
                      <a:lnTo>
                        <a:pt x="47" y="612"/>
                      </a:lnTo>
                      <a:close/>
                      <a:moveTo>
                        <a:pt x="70" y="547"/>
                      </a:moveTo>
                      <a:lnTo>
                        <a:pt x="83" y="510"/>
                      </a:lnTo>
                      <a:lnTo>
                        <a:pt x="92" y="514"/>
                      </a:lnTo>
                      <a:lnTo>
                        <a:pt x="79" y="551"/>
                      </a:lnTo>
                      <a:lnTo>
                        <a:pt x="70" y="547"/>
                      </a:lnTo>
                      <a:close/>
                      <a:moveTo>
                        <a:pt x="94" y="483"/>
                      </a:moveTo>
                      <a:lnTo>
                        <a:pt x="106" y="447"/>
                      </a:lnTo>
                      <a:lnTo>
                        <a:pt x="116" y="451"/>
                      </a:lnTo>
                      <a:lnTo>
                        <a:pt x="102" y="487"/>
                      </a:lnTo>
                      <a:lnTo>
                        <a:pt x="94" y="483"/>
                      </a:lnTo>
                      <a:close/>
                      <a:moveTo>
                        <a:pt x="116" y="419"/>
                      </a:moveTo>
                      <a:lnTo>
                        <a:pt x="130" y="383"/>
                      </a:lnTo>
                      <a:lnTo>
                        <a:pt x="139" y="387"/>
                      </a:lnTo>
                      <a:lnTo>
                        <a:pt x="125" y="423"/>
                      </a:lnTo>
                      <a:lnTo>
                        <a:pt x="116" y="419"/>
                      </a:lnTo>
                      <a:close/>
                      <a:moveTo>
                        <a:pt x="139" y="355"/>
                      </a:moveTo>
                      <a:lnTo>
                        <a:pt x="153" y="319"/>
                      </a:lnTo>
                      <a:lnTo>
                        <a:pt x="162" y="323"/>
                      </a:lnTo>
                      <a:lnTo>
                        <a:pt x="148" y="359"/>
                      </a:lnTo>
                      <a:lnTo>
                        <a:pt x="139" y="355"/>
                      </a:lnTo>
                      <a:close/>
                      <a:moveTo>
                        <a:pt x="162" y="292"/>
                      </a:moveTo>
                      <a:lnTo>
                        <a:pt x="176" y="255"/>
                      </a:lnTo>
                      <a:lnTo>
                        <a:pt x="186" y="258"/>
                      </a:lnTo>
                      <a:lnTo>
                        <a:pt x="172" y="295"/>
                      </a:lnTo>
                      <a:lnTo>
                        <a:pt x="162" y="292"/>
                      </a:lnTo>
                      <a:close/>
                      <a:moveTo>
                        <a:pt x="186" y="228"/>
                      </a:moveTo>
                      <a:lnTo>
                        <a:pt x="200" y="191"/>
                      </a:lnTo>
                      <a:lnTo>
                        <a:pt x="209" y="194"/>
                      </a:lnTo>
                      <a:lnTo>
                        <a:pt x="195" y="232"/>
                      </a:lnTo>
                      <a:lnTo>
                        <a:pt x="186" y="228"/>
                      </a:lnTo>
                      <a:close/>
                      <a:moveTo>
                        <a:pt x="209" y="164"/>
                      </a:moveTo>
                      <a:lnTo>
                        <a:pt x="223" y="128"/>
                      </a:lnTo>
                      <a:lnTo>
                        <a:pt x="232" y="130"/>
                      </a:lnTo>
                      <a:lnTo>
                        <a:pt x="218" y="168"/>
                      </a:lnTo>
                      <a:lnTo>
                        <a:pt x="209" y="164"/>
                      </a:lnTo>
                      <a:close/>
                      <a:moveTo>
                        <a:pt x="232" y="100"/>
                      </a:moveTo>
                      <a:lnTo>
                        <a:pt x="246" y="64"/>
                      </a:lnTo>
                      <a:lnTo>
                        <a:pt x="254" y="67"/>
                      </a:lnTo>
                      <a:lnTo>
                        <a:pt x="242" y="103"/>
                      </a:lnTo>
                      <a:lnTo>
                        <a:pt x="232" y="100"/>
                      </a:lnTo>
                      <a:close/>
                      <a:moveTo>
                        <a:pt x="256" y="36"/>
                      </a:moveTo>
                      <a:lnTo>
                        <a:pt x="269" y="0"/>
                      </a:lnTo>
                      <a:lnTo>
                        <a:pt x="278" y="3"/>
                      </a:lnTo>
                      <a:lnTo>
                        <a:pt x="265" y="39"/>
                      </a:lnTo>
                      <a:lnTo>
                        <a:pt x="256" y="36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 w="1588">
                  <a:solidFill>
                    <a:srgbClr val="00CC99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3" name="Line 252"/>
                <p:cNvSpPr>
                  <a:spLocks noChangeShapeType="1"/>
                </p:cNvSpPr>
                <p:nvPr/>
              </p:nvSpPr>
              <p:spPr bwMode="auto">
                <a:xfrm flipV="1">
                  <a:off x="4027" y="2436"/>
                  <a:ext cx="575" cy="556"/>
                </a:xfrm>
                <a:prstGeom prst="line">
                  <a:avLst/>
                </a:prstGeom>
                <a:noFill/>
                <a:ln w="14288">
                  <a:solidFill>
                    <a:srgbClr val="00CC99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84" name="Freeform 253"/>
                <p:cNvSpPr/>
                <p:nvPr/>
              </p:nvSpPr>
              <p:spPr bwMode="auto">
                <a:xfrm>
                  <a:off x="3994" y="2989"/>
                  <a:ext cx="38" cy="40"/>
                </a:xfrm>
                <a:custGeom>
                  <a:avLst/>
                  <a:gdLst>
                    <a:gd name="T0" fmla="*/ 19 w 38"/>
                    <a:gd name="T1" fmla="*/ 0 h 40"/>
                    <a:gd name="T2" fmla="*/ 15 w 38"/>
                    <a:gd name="T3" fmla="*/ 0 h 40"/>
                    <a:gd name="T4" fmla="*/ 11 w 38"/>
                    <a:gd name="T5" fmla="*/ 1 h 40"/>
                    <a:gd name="T6" fmla="*/ 8 w 38"/>
                    <a:gd name="T7" fmla="*/ 4 h 40"/>
                    <a:gd name="T8" fmla="*/ 5 w 38"/>
                    <a:gd name="T9" fmla="*/ 6 h 40"/>
                    <a:gd name="T10" fmla="*/ 3 w 38"/>
                    <a:gd name="T11" fmla="*/ 10 h 40"/>
                    <a:gd name="T12" fmla="*/ 1 w 38"/>
                    <a:gd name="T13" fmla="*/ 13 h 40"/>
                    <a:gd name="T14" fmla="*/ 0 w 38"/>
                    <a:gd name="T15" fmla="*/ 17 h 40"/>
                    <a:gd name="T16" fmla="*/ 0 w 38"/>
                    <a:gd name="T17" fmla="*/ 20 h 40"/>
                    <a:gd name="T18" fmla="*/ 0 w 38"/>
                    <a:gd name="T19" fmla="*/ 25 h 40"/>
                    <a:gd name="T20" fmla="*/ 1 w 38"/>
                    <a:gd name="T21" fmla="*/ 28 h 40"/>
                    <a:gd name="T22" fmla="*/ 3 w 38"/>
                    <a:gd name="T23" fmla="*/ 32 h 40"/>
                    <a:gd name="T24" fmla="*/ 5 w 38"/>
                    <a:gd name="T25" fmla="*/ 34 h 40"/>
                    <a:gd name="T26" fmla="*/ 8 w 38"/>
                    <a:gd name="T27" fmla="*/ 36 h 40"/>
                    <a:gd name="T28" fmla="*/ 11 w 38"/>
                    <a:gd name="T29" fmla="*/ 39 h 40"/>
                    <a:gd name="T30" fmla="*/ 15 w 38"/>
                    <a:gd name="T31" fmla="*/ 40 h 40"/>
                    <a:gd name="T32" fmla="*/ 19 w 38"/>
                    <a:gd name="T33" fmla="*/ 40 h 40"/>
                    <a:gd name="T34" fmla="*/ 23 w 38"/>
                    <a:gd name="T35" fmla="*/ 40 h 40"/>
                    <a:gd name="T36" fmla="*/ 26 w 38"/>
                    <a:gd name="T37" fmla="*/ 39 h 40"/>
                    <a:gd name="T38" fmla="*/ 30 w 38"/>
                    <a:gd name="T39" fmla="*/ 36 h 40"/>
                    <a:gd name="T40" fmla="*/ 32 w 38"/>
                    <a:gd name="T41" fmla="*/ 34 h 40"/>
                    <a:gd name="T42" fmla="*/ 36 w 38"/>
                    <a:gd name="T43" fmla="*/ 32 h 40"/>
                    <a:gd name="T44" fmla="*/ 37 w 38"/>
                    <a:gd name="T45" fmla="*/ 28 h 40"/>
                    <a:gd name="T46" fmla="*/ 38 w 38"/>
                    <a:gd name="T47" fmla="*/ 25 h 40"/>
                    <a:gd name="T48" fmla="*/ 38 w 38"/>
                    <a:gd name="T49" fmla="*/ 20 h 40"/>
                    <a:gd name="T50" fmla="*/ 38 w 38"/>
                    <a:gd name="T51" fmla="*/ 17 h 40"/>
                    <a:gd name="T52" fmla="*/ 37 w 38"/>
                    <a:gd name="T53" fmla="*/ 13 h 40"/>
                    <a:gd name="T54" fmla="*/ 36 w 38"/>
                    <a:gd name="T55" fmla="*/ 10 h 40"/>
                    <a:gd name="T56" fmla="*/ 32 w 38"/>
                    <a:gd name="T57" fmla="*/ 6 h 40"/>
                    <a:gd name="T58" fmla="*/ 30 w 38"/>
                    <a:gd name="T59" fmla="*/ 4 h 40"/>
                    <a:gd name="T60" fmla="*/ 26 w 38"/>
                    <a:gd name="T61" fmla="*/ 1 h 40"/>
                    <a:gd name="T62" fmla="*/ 23 w 38"/>
                    <a:gd name="T63" fmla="*/ 0 h 40"/>
                    <a:gd name="T64" fmla="*/ 19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3" y="10"/>
                      </a:lnTo>
                      <a:lnTo>
                        <a:pt x="1" y="13"/>
                      </a:lnTo>
                      <a:lnTo>
                        <a:pt x="0" y="17"/>
                      </a:lnTo>
                      <a:lnTo>
                        <a:pt x="0" y="20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3" y="32"/>
                      </a:lnTo>
                      <a:lnTo>
                        <a:pt x="5" y="34"/>
                      </a:lnTo>
                      <a:lnTo>
                        <a:pt x="8" y="36"/>
                      </a:lnTo>
                      <a:lnTo>
                        <a:pt x="11" y="39"/>
                      </a:lnTo>
                      <a:lnTo>
                        <a:pt x="15" y="40"/>
                      </a:lnTo>
                      <a:lnTo>
                        <a:pt x="19" y="40"/>
                      </a:lnTo>
                      <a:lnTo>
                        <a:pt x="23" y="40"/>
                      </a:lnTo>
                      <a:lnTo>
                        <a:pt x="26" y="39"/>
                      </a:lnTo>
                      <a:lnTo>
                        <a:pt x="30" y="36"/>
                      </a:lnTo>
                      <a:lnTo>
                        <a:pt x="32" y="34"/>
                      </a:lnTo>
                      <a:lnTo>
                        <a:pt x="36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0"/>
                      </a:lnTo>
                      <a:lnTo>
                        <a:pt x="38" y="17"/>
                      </a:lnTo>
                      <a:lnTo>
                        <a:pt x="37" y="13"/>
                      </a:lnTo>
                      <a:lnTo>
                        <a:pt x="36" y="10"/>
                      </a:lnTo>
                      <a:lnTo>
                        <a:pt x="32" y="6"/>
                      </a:lnTo>
                      <a:lnTo>
                        <a:pt x="30" y="4"/>
                      </a:lnTo>
                      <a:lnTo>
                        <a:pt x="26" y="1"/>
                      </a:lnTo>
                      <a:lnTo>
                        <a:pt x="23" y="0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5" name="Freeform 254"/>
                <p:cNvSpPr/>
                <p:nvPr/>
              </p:nvSpPr>
              <p:spPr bwMode="auto">
                <a:xfrm>
                  <a:off x="3994" y="2989"/>
                  <a:ext cx="38" cy="40"/>
                </a:xfrm>
                <a:custGeom>
                  <a:avLst/>
                  <a:gdLst>
                    <a:gd name="T0" fmla="*/ 19 w 38"/>
                    <a:gd name="T1" fmla="*/ 0 h 40"/>
                    <a:gd name="T2" fmla="*/ 15 w 38"/>
                    <a:gd name="T3" fmla="*/ 0 h 40"/>
                    <a:gd name="T4" fmla="*/ 11 w 38"/>
                    <a:gd name="T5" fmla="*/ 1 h 40"/>
                    <a:gd name="T6" fmla="*/ 8 w 38"/>
                    <a:gd name="T7" fmla="*/ 4 h 40"/>
                    <a:gd name="T8" fmla="*/ 5 w 38"/>
                    <a:gd name="T9" fmla="*/ 6 h 40"/>
                    <a:gd name="T10" fmla="*/ 3 w 38"/>
                    <a:gd name="T11" fmla="*/ 10 h 40"/>
                    <a:gd name="T12" fmla="*/ 1 w 38"/>
                    <a:gd name="T13" fmla="*/ 13 h 40"/>
                    <a:gd name="T14" fmla="*/ 0 w 38"/>
                    <a:gd name="T15" fmla="*/ 17 h 40"/>
                    <a:gd name="T16" fmla="*/ 0 w 38"/>
                    <a:gd name="T17" fmla="*/ 20 h 40"/>
                    <a:gd name="T18" fmla="*/ 0 w 38"/>
                    <a:gd name="T19" fmla="*/ 25 h 40"/>
                    <a:gd name="T20" fmla="*/ 1 w 38"/>
                    <a:gd name="T21" fmla="*/ 28 h 40"/>
                    <a:gd name="T22" fmla="*/ 3 w 38"/>
                    <a:gd name="T23" fmla="*/ 32 h 40"/>
                    <a:gd name="T24" fmla="*/ 5 w 38"/>
                    <a:gd name="T25" fmla="*/ 34 h 40"/>
                    <a:gd name="T26" fmla="*/ 8 w 38"/>
                    <a:gd name="T27" fmla="*/ 36 h 40"/>
                    <a:gd name="T28" fmla="*/ 11 w 38"/>
                    <a:gd name="T29" fmla="*/ 39 h 40"/>
                    <a:gd name="T30" fmla="*/ 15 w 38"/>
                    <a:gd name="T31" fmla="*/ 40 h 40"/>
                    <a:gd name="T32" fmla="*/ 19 w 38"/>
                    <a:gd name="T33" fmla="*/ 40 h 40"/>
                    <a:gd name="T34" fmla="*/ 23 w 38"/>
                    <a:gd name="T35" fmla="*/ 40 h 40"/>
                    <a:gd name="T36" fmla="*/ 26 w 38"/>
                    <a:gd name="T37" fmla="*/ 39 h 40"/>
                    <a:gd name="T38" fmla="*/ 30 w 38"/>
                    <a:gd name="T39" fmla="*/ 36 h 40"/>
                    <a:gd name="T40" fmla="*/ 32 w 38"/>
                    <a:gd name="T41" fmla="*/ 34 h 40"/>
                    <a:gd name="T42" fmla="*/ 36 w 38"/>
                    <a:gd name="T43" fmla="*/ 32 h 40"/>
                    <a:gd name="T44" fmla="*/ 37 w 38"/>
                    <a:gd name="T45" fmla="*/ 28 h 40"/>
                    <a:gd name="T46" fmla="*/ 38 w 38"/>
                    <a:gd name="T47" fmla="*/ 25 h 40"/>
                    <a:gd name="T48" fmla="*/ 38 w 38"/>
                    <a:gd name="T49" fmla="*/ 20 h 40"/>
                    <a:gd name="T50" fmla="*/ 38 w 38"/>
                    <a:gd name="T51" fmla="*/ 17 h 40"/>
                    <a:gd name="T52" fmla="*/ 37 w 38"/>
                    <a:gd name="T53" fmla="*/ 13 h 40"/>
                    <a:gd name="T54" fmla="*/ 36 w 38"/>
                    <a:gd name="T55" fmla="*/ 10 h 40"/>
                    <a:gd name="T56" fmla="*/ 32 w 38"/>
                    <a:gd name="T57" fmla="*/ 6 h 40"/>
                    <a:gd name="T58" fmla="*/ 30 w 38"/>
                    <a:gd name="T59" fmla="*/ 4 h 40"/>
                    <a:gd name="T60" fmla="*/ 26 w 38"/>
                    <a:gd name="T61" fmla="*/ 1 h 40"/>
                    <a:gd name="T62" fmla="*/ 23 w 38"/>
                    <a:gd name="T63" fmla="*/ 0 h 40"/>
                    <a:gd name="T64" fmla="*/ 19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3" y="10"/>
                      </a:lnTo>
                      <a:lnTo>
                        <a:pt x="1" y="13"/>
                      </a:lnTo>
                      <a:lnTo>
                        <a:pt x="0" y="17"/>
                      </a:lnTo>
                      <a:lnTo>
                        <a:pt x="0" y="20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3" y="32"/>
                      </a:lnTo>
                      <a:lnTo>
                        <a:pt x="5" y="34"/>
                      </a:lnTo>
                      <a:lnTo>
                        <a:pt x="8" y="36"/>
                      </a:lnTo>
                      <a:lnTo>
                        <a:pt x="11" y="39"/>
                      </a:lnTo>
                      <a:lnTo>
                        <a:pt x="15" y="40"/>
                      </a:lnTo>
                      <a:lnTo>
                        <a:pt x="19" y="40"/>
                      </a:lnTo>
                      <a:lnTo>
                        <a:pt x="23" y="40"/>
                      </a:lnTo>
                      <a:lnTo>
                        <a:pt x="26" y="39"/>
                      </a:lnTo>
                      <a:lnTo>
                        <a:pt x="30" y="36"/>
                      </a:lnTo>
                      <a:lnTo>
                        <a:pt x="32" y="34"/>
                      </a:lnTo>
                      <a:lnTo>
                        <a:pt x="36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0"/>
                      </a:lnTo>
                      <a:lnTo>
                        <a:pt x="38" y="17"/>
                      </a:lnTo>
                      <a:lnTo>
                        <a:pt x="37" y="13"/>
                      </a:lnTo>
                      <a:lnTo>
                        <a:pt x="36" y="10"/>
                      </a:lnTo>
                      <a:lnTo>
                        <a:pt x="32" y="6"/>
                      </a:lnTo>
                      <a:lnTo>
                        <a:pt x="30" y="4"/>
                      </a:lnTo>
                      <a:lnTo>
                        <a:pt x="26" y="1"/>
                      </a:lnTo>
                      <a:lnTo>
                        <a:pt x="23" y="0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6" name="Freeform 255"/>
                <p:cNvSpPr>
                  <a:spLocks noEditPoints="1"/>
                </p:cNvSpPr>
                <p:nvPr/>
              </p:nvSpPr>
              <p:spPr bwMode="auto">
                <a:xfrm>
                  <a:off x="3789" y="3777"/>
                  <a:ext cx="1169" cy="38"/>
                </a:xfrm>
                <a:custGeom>
                  <a:avLst/>
                  <a:gdLst>
                    <a:gd name="T0" fmla="*/ 0 w 1169"/>
                    <a:gd name="T1" fmla="*/ 9 h 38"/>
                    <a:gd name="T2" fmla="*/ 1121 w 1169"/>
                    <a:gd name="T3" fmla="*/ 9 h 38"/>
                    <a:gd name="T4" fmla="*/ 1121 w 1169"/>
                    <a:gd name="T5" fmla="*/ 29 h 38"/>
                    <a:gd name="T6" fmla="*/ 0 w 1169"/>
                    <a:gd name="T7" fmla="*/ 29 h 38"/>
                    <a:gd name="T8" fmla="*/ 0 w 1169"/>
                    <a:gd name="T9" fmla="*/ 9 h 38"/>
                    <a:gd name="T10" fmla="*/ 1111 w 1169"/>
                    <a:gd name="T11" fmla="*/ 0 h 38"/>
                    <a:gd name="T12" fmla="*/ 1169 w 1169"/>
                    <a:gd name="T13" fmla="*/ 20 h 38"/>
                    <a:gd name="T14" fmla="*/ 1111 w 1169"/>
                    <a:gd name="T15" fmla="*/ 38 h 38"/>
                    <a:gd name="T16" fmla="*/ 1111 w 1169"/>
                    <a:gd name="T17" fmla="*/ 0 h 3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169" h="38">
                      <a:moveTo>
                        <a:pt x="0" y="9"/>
                      </a:moveTo>
                      <a:lnTo>
                        <a:pt x="1121" y="9"/>
                      </a:lnTo>
                      <a:lnTo>
                        <a:pt x="1121" y="29"/>
                      </a:lnTo>
                      <a:lnTo>
                        <a:pt x="0" y="29"/>
                      </a:lnTo>
                      <a:lnTo>
                        <a:pt x="0" y="9"/>
                      </a:lnTo>
                      <a:close/>
                      <a:moveTo>
                        <a:pt x="1111" y="0"/>
                      </a:moveTo>
                      <a:lnTo>
                        <a:pt x="1169" y="20"/>
                      </a:lnTo>
                      <a:lnTo>
                        <a:pt x="1111" y="38"/>
                      </a:lnTo>
                      <a:lnTo>
                        <a:pt x="111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7" name="Line 256"/>
                <p:cNvSpPr>
                  <a:spLocks noChangeShapeType="1"/>
                </p:cNvSpPr>
                <p:nvPr/>
              </p:nvSpPr>
              <p:spPr bwMode="auto">
                <a:xfrm>
                  <a:off x="4303" y="2232"/>
                  <a:ext cx="1170" cy="1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88" name="Line 257"/>
                <p:cNvSpPr>
                  <a:spLocks noChangeShapeType="1"/>
                </p:cNvSpPr>
                <p:nvPr/>
              </p:nvSpPr>
              <p:spPr bwMode="auto">
                <a:xfrm>
                  <a:off x="3792" y="2613"/>
                  <a:ext cx="1169" cy="1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89" name="Freeform 258"/>
                <p:cNvSpPr>
                  <a:spLocks noEditPoints="1"/>
                </p:cNvSpPr>
                <p:nvPr/>
              </p:nvSpPr>
              <p:spPr bwMode="auto">
                <a:xfrm>
                  <a:off x="4300" y="3389"/>
                  <a:ext cx="1149" cy="7"/>
                </a:xfrm>
                <a:custGeom>
                  <a:avLst/>
                  <a:gdLst>
                    <a:gd name="T0" fmla="*/ 28 w 1149"/>
                    <a:gd name="T1" fmla="*/ 6 h 7"/>
                    <a:gd name="T2" fmla="*/ 0 w 1149"/>
                    <a:gd name="T3" fmla="*/ 2 h 7"/>
                    <a:gd name="T4" fmla="*/ 78 w 1149"/>
                    <a:gd name="T5" fmla="*/ 1 h 7"/>
                    <a:gd name="T6" fmla="*/ 52 w 1149"/>
                    <a:gd name="T7" fmla="*/ 7 h 7"/>
                    <a:gd name="T8" fmla="*/ 53 w 1149"/>
                    <a:gd name="T9" fmla="*/ 0 h 7"/>
                    <a:gd name="T10" fmla="*/ 129 w 1149"/>
                    <a:gd name="T11" fmla="*/ 6 h 7"/>
                    <a:gd name="T12" fmla="*/ 101 w 1149"/>
                    <a:gd name="T13" fmla="*/ 2 h 7"/>
                    <a:gd name="T14" fmla="*/ 180 w 1149"/>
                    <a:gd name="T15" fmla="*/ 1 h 7"/>
                    <a:gd name="T16" fmla="*/ 155 w 1149"/>
                    <a:gd name="T17" fmla="*/ 7 h 7"/>
                    <a:gd name="T18" fmla="*/ 156 w 1149"/>
                    <a:gd name="T19" fmla="*/ 0 h 7"/>
                    <a:gd name="T20" fmla="*/ 232 w 1149"/>
                    <a:gd name="T21" fmla="*/ 6 h 7"/>
                    <a:gd name="T22" fmla="*/ 204 w 1149"/>
                    <a:gd name="T23" fmla="*/ 2 h 7"/>
                    <a:gd name="T24" fmla="*/ 282 w 1149"/>
                    <a:gd name="T25" fmla="*/ 1 h 7"/>
                    <a:gd name="T26" fmla="*/ 256 w 1149"/>
                    <a:gd name="T27" fmla="*/ 7 h 7"/>
                    <a:gd name="T28" fmla="*/ 257 w 1149"/>
                    <a:gd name="T29" fmla="*/ 0 h 7"/>
                    <a:gd name="T30" fmla="*/ 333 w 1149"/>
                    <a:gd name="T31" fmla="*/ 6 h 7"/>
                    <a:gd name="T32" fmla="*/ 305 w 1149"/>
                    <a:gd name="T33" fmla="*/ 2 h 7"/>
                    <a:gd name="T34" fmla="*/ 384 w 1149"/>
                    <a:gd name="T35" fmla="*/ 1 h 7"/>
                    <a:gd name="T36" fmla="*/ 359 w 1149"/>
                    <a:gd name="T37" fmla="*/ 7 h 7"/>
                    <a:gd name="T38" fmla="*/ 360 w 1149"/>
                    <a:gd name="T39" fmla="*/ 0 h 7"/>
                    <a:gd name="T40" fmla="*/ 435 w 1149"/>
                    <a:gd name="T41" fmla="*/ 6 h 7"/>
                    <a:gd name="T42" fmla="*/ 407 w 1149"/>
                    <a:gd name="T43" fmla="*/ 2 h 7"/>
                    <a:gd name="T44" fmla="*/ 485 w 1149"/>
                    <a:gd name="T45" fmla="*/ 1 h 7"/>
                    <a:gd name="T46" fmla="*/ 460 w 1149"/>
                    <a:gd name="T47" fmla="*/ 7 h 7"/>
                    <a:gd name="T48" fmla="*/ 461 w 1149"/>
                    <a:gd name="T49" fmla="*/ 0 h 7"/>
                    <a:gd name="T50" fmla="*/ 537 w 1149"/>
                    <a:gd name="T51" fmla="*/ 6 h 7"/>
                    <a:gd name="T52" fmla="*/ 509 w 1149"/>
                    <a:gd name="T53" fmla="*/ 2 h 7"/>
                    <a:gd name="T54" fmla="*/ 588 w 1149"/>
                    <a:gd name="T55" fmla="*/ 1 h 7"/>
                    <a:gd name="T56" fmla="*/ 562 w 1149"/>
                    <a:gd name="T57" fmla="*/ 7 h 7"/>
                    <a:gd name="T58" fmla="*/ 564 w 1149"/>
                    <a:gd name="T59" fmla="*/ 0 h 7"/>
                    <a:gd name="T60" fmla="*/ 639 w 1149"/>
                    <a:gd name="T61" fmla="*/ 6 h 7"/>
                    <a:gd name="T62" fmla="*/ 611 w 1149"/>
                    <a:gd name="T63" fmla="*/ 2 h 7"/>
                    <a:gd name="T64" fmla="*/ 689 w 1149"/>
                    <a:gd name="T65" fmla="*/ 1 h 7"/>
                    <a:gd name="T66" fmla="*/ 664 w 1149"/>
                    <a:gd name="T67" fmla="*/ 7 h 7"/>
                    <a:gd name="T68" fmla="*/ 665 w 1149"/>
                    <a:gd name="T69" fmla="*/ 0 h 7"/>
                    <a:gd name="T70" fmla="*/ 741 w 1149"/>
                    <a:gd name="T71" fmla="*/ 6 h 7"/>
                    <a:gd name="T72" fmla="*/ 713 w 1149"/>
                    <a:gd name="T73" fmla="*/ 2 h 7"/>
                    <a:gd name="T74" fmla="*/ 792 w 1149"/>
                    <a:gd name="T75" fmla="*/ 1 h 7"/>
                    <a:gd name="T76" fmla="*/ 766 w 1149"/>
                    <a:gd name="T77" fmla="*/ 7 h 7"/>
                    <a:gd name="T78" fmla="*/ 767 w 1149"/>
                    <a:gd name="T79" fmla="*/ 0 h 7"/>
                    <a:gd name="T80" fmla="*/ 843 w 1149"/>
                    <a:gd name="T81" fmla="*/ 6 h 7"/>
                    <a:gd name="T82" fmla="*/ 815 w 1149"/>
                    <a:gd name="T83" fmla="*/ 2 h 7"/>
                    <a:gd name="T84" fmla="*/ 893 w 1149"/>
                    <a:gd name="T85" fmla="*/ 1 h 7"/>
                    <a:gd name="T86" fmla="*/ 867 w 1149"/>
                    <a:gd name="T87" fmla="*/ 7 h 7"/>
                    <a:gd name="T88" fmla="*/ 869 w 1149"/>
                    <a:gd name="T89" fmla="*/ 0 h 7"/>
                    <a:gd name="T90" fmla="*/ 944 w 1149"/>
                    <a:gd name="T91" fmla="*/ 6 h 7"/>
                    <a:gd name="T92" fmla="*/ 916 w 1149"/>
                    <a:gd name="T93" fmla="*/ 2 h 7"/>
                    <a:gd name="T94" fmla="*/ 996 w 1149"/>
                    <a:gd name="T95" fmla="*/ 1 h 7"/>
                    <a:gd name="T96" fmla="*/ 970 w 1149"/>
                    <a:gd name="T97" fmla="*/ 7 h 7"/>
                    <a:gd name="T98" fmla="*/ 971 w 1149"/>
                    <a:gd name="T99" fmla="*/ 0 h 7"/>
                    <a:gd name="T100" fmla="*/ 1047 w 1149"/>
                    <a:gd name="T101" fmla="*/ 6 h 7"/>
                    <a:gd name="T102" fmla="*/ 1019 w 1149"/>
                    <a:gd name="T103" fmla="*/ 2 h 7"/>
                    <a:gd name="T104" fmla="*/ 1097 w 1149"/>
                    <a:gd name="T105" fmla="*/ 1 h 7"/>
                    <a:gd name="T106" fmla="*/ 1071 w 1149"/>
                    <a:gd name="T107" fmla="*/ 7 h 7"/>
                    <a:gd name="T108" fmla="*/ 1072 w 1149"/>
                    <a:gd name="T109" fmla="*/ 0 h 7"/>
                    <a:gd name="T110" fmla="*/ 1148 w 1149"/>
                    <a:gd name="T111" fmla="*/ 6 h 7"/>
                    <a:gd name="T112" fmla="*/ 1120 w 1149"/>
                    <a:gd name="T113" fmla="*/ 2 h 7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149" h="7">
                      <a:moveTo>
                        <a:pt x="3" y="0"/>
                      </a:moveTo>
                      <a:lnTo>
                        <a:pt x="24" y="0"/>
                      </a:lnTo>
                      <a:lnTo>
                        <a:pt x="27" y="0"/>
                      </a:lnTo>
                      <a:lnTo>
                        <a:pt x="28" y="1"/>
                      </a:lnTo>
                      <a:lnTo>
                        <a:pt x="28" y="2"/>
                      </a:lnTo>
                      <a:lnTo>
                        <a:pt x="29" y="3"/>
                      </a:lnTo>
                      <a:lnTo>
                        <a:pt x="28" y="5"/>
                      </a:lnTo>
                      <a:lnTo>
                        <a:pt x="28" y="6"/>
                      </a:lnTo>
                      <a:lnTo>
                        <a:pt x="27" y="7"/>
                      </a:lnTo>
                      <a:lnTo>
                        <a:pt x="24" y="7"/>
                      </a:lnTo>
                      <a:lnTo>
                        <a:pt x="3" y="7"/>
                      </a:lnTo>
                      <a:lnTo>
                        <a:pt x="1" y="7"/>
                      </a:lnTo>
                      <a:lnTo>
                        <a:pt x="0" y="6"/>
                      </a:ln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3" y="0"/>
                      </a:lnTo>
                      <a:close/>
                      <a:moveTo>
                        <a:pt x="53" y="0"/>
                      </a:moveTo>
                      <a:lnTo>
                        <a:pt x="76" y="0"/>
                      </a:lnTo>
                      <a:lnTo>
                        <a:pt x="77" y="0"/>
                      </a:lnTo>
                      <a:lnTo>
                        <a:pt x="78" y="1"/>
                      </a:lnTo>
                      <a:lnTo>
                        <a:pt x="79" y="2"/>
                      </a:lnTo>
                      <a:lnTo>
                        <a:pt x="79" y="3"/>
                      </a:lnTo>
                      <a:lnTo>
                        <a:pt x="79" y="5"/>
                      </a:lnTo>
                      <a:lnTo>
                        <a:pt x="78" y="6"/>
                      </a:lnTo>
                      <a:lnTo>
                        <a:pt x="77" y="7"/>
                      </a:lnTo>
                      <a:lnTo>
                        <a:pt x="76" y="7"/>
                      </a:lnTo>
                      <a:lnTo>
                        <a:pt x="53" y="7"/>
                      </a:lnTo>
                      <a:lnTo>
                        <a:pt x="52" y="7"/>
                      </a:lnTo>
                      <a:lnTo>
                        <a:pt x="51" y="6"/>
                      </a:lnTo>
                      <a:lnTo>
                        <a:pt x="51" y="5"/>
                      </a:lnTo>
                      <a:lnTo>
                        <a:pt x="50" y="3"/>
                      </a:lnTo>
                      <a:lnTo>
                        <a:pt x="51" y="2"/>
                      </a:lnTo>
                      <a:lnTo>
                        <a:pt x="51" y="1"/>
                      </a:lnTo>
                      <a:lnTo>
                        <a:pt x="52" y="0"/>
                      </a:lnTo>
                      <a:lnTo>
                        <a:pt x="53" y="0"/>
                      </a:lnTo>
                      <a:close/>
                      <a:moveTo>
                        <a:pt x="105" y="0"/>
                      </a:moveTo>
                      <a:lnTo>
                        <a:pt x="127" y="0"/>
                      </a:lnTo>
                      <a:lnTo>
                        <a:pt x="128" y="0"/>
                      </a:lnTo>
                      <a:lnTo>
                        <a:pt x="129" y="1"/>
                      </a:lnTo>
                      <a:lnTo>
                        <a:pt x="130" y="2"/>
                      </a:lnTo>
                      <a:lnTo>
                        <a:pt x="130" y="3"/>
                      </a:lnTo>
                      <a:lnTo>
                        <a:pt x="130" y="5"/>
                      </a:lnTo>
                      <a:lnTo>
                        <a:pt x="129" y="6"/>
                      </a:lnTo>
                      <a:lnTo>
                        <a:pt x="128" y="7"/>
                      </a:lnTo>
                      <a:lnTo>
                        <a:pt x="127" y="7"/>
                      </a:lnTo>
                      <a:lnTo>
                        <a:pt x="105" y="7"/>
                      </a:lnTo>
                      <a:lnTo>
                        <a:pt x="104" y="7"/>
                      </a:lnTo>
                      <a:lnTo>
                        <a:pt x="102" y="6"/>
                      </a:lnTo>
                      <a:lnTo>
                        <a:pt x="101" y="5"/>
                      </a:lnTo>
                      <a:lnTo>
                        <a:pt x="101" y="3"/>
                      </a:lnTo>
                      <a:lnTo>
                        <a:pt x="101" y="2"/>
                      </a:lnTo>
                      <a:lnTo>
                        <a:pt x="102" y="1"/>
                      </a:lnTo>
                      <a:lnTo>
                        <a:pt x="104" y="0"/>
                      </a:lnTo>
                      <a:lnTo>
                        <a:pt x="105" y="0"/>
                      </a:lnTo>
                      <a:close/>
                      <a:moveTo>
                        <a:pt x="156" y="0"/>
                      </a:moveTo>
                      <a:lnTo>
                        <a:pt x="178" y="0"/>
                      </a:lnTo>
                      <a:lnTo>
                        <a:pt x="179" y="0"/>
                      </a:lnTo>
                      <a:lnTo>
                        <a:pt x="180" y="1"/>
                      </a:lnTo>
                      <a:lnTo>
                        <a:pt x="182" y="2"/>
                      </a:lnTo>
                      <a:lnTo>
                        <a:pt x="182" y="3"/>
                      </a:lnTo>
                      <a:lnTo>
                        <a:pt x="182" y="5"/>
                      </a:lnTo>
                      <a:lnTo>
                        <a:pt x="180" y="6"/>
                      </a:lnTo>
                      <a:lnTo>
                        <a:pt x="179" y="7"/>
                      </a:lnTo>
                      <a:lnTo>
                        <a:pt x="178" y="7"/>
                      </a:lnTo>
                      <a:lnTo>
                        <a:pt x="156" y="7"/>
                      </a:lnTo>
                      <a:lnTo>
                        <a:pt x="155" y="7"/>
                      </a:lnTo>
                      <a:lnTo>
                        <a:pt x="154" y="6"/>
                      </a:lnTo>
                      <a:lnTo>
                        <a:pt x="152" y="5"/>
                      </a:lnTo>
                      <a:lnTo>
                        <a:pt x="152" y="3"/>
                      </a:lnTo>
                      <a:lnTo>
                        <a:pt x="152" y="2"/>
                      </a:lnTo>
                      <a:lnTo>
                        <a:pt x="154" y="1"/>
                      </a:lnTo>
                      <a:lnTo>
                        <a:pt x="155" y="0"/>
                      </a:lnTo>
                      <a:lnTo>
                        <a:pt x="156" y="0"/>
                      </a:lnTo>
                      <a:close/>
                      <a:moveTo>
                        <a:pt x="207" y="0"/>
                      </a:moveTo>
                      <a:lnTo>
                        <a:pt x="228" y="0"/>
                      </a:lnTo>
                      <a:lnTo>
                        <a:pt x="230" y="0"/>
                      </a:lnTo>
                      <a:lnTo>
                        <a:pt x="232" y="1"/>
                      </a:lnTo>
                      <a:lnTo>
                        <a:pt x="232" y="2"/>
                      </a:lnTo>
                      <a:lnTo>
                        <a:pt x="233" y="3"/>
                      </a:lnTo>
                      <a:lnTo>
                        <a:pt x="232" y="5"/>
                      </a:lnTo>
                      <a:lnTo>
                        <a:pt x="232" y="6"/>
                      </a:lnTo>
                      <a:lnTo>
                        <a:pt x="230" y="7"/>
                      </a:lnTo>
                      <a:lnTo>
                        <a:pt x="228" y="7"/>
                      </a:lnTo>
                      <a:lnTo>
                        <a:pt x="207" y="7"/>
                      </a:lnTo>
                      <a:lnTo>
                        <a:pt x="205" y="7"/>
                      </a:lnTo>
                      <a:lnTo>
                        <a:pt x="204" y="6"/>
                      </a:lnTo>
                      <a:lnTo>
                        <a:pt x="204" y="5"/>
                      </a:lnTo>
                      <a:lnTo>
                        <a:pt x="204" y="3"/>
                      </a:lnTo>
                      <a:lnTo>
                        <a:pt x="204" y="2"/>
                      </a:lnTo>
                      <a:lnTo>
                        <a:pt x="204" y="1"/>
                      </a:lnTo>
                      <a:lnTo>
                        <a:pt x="205" y="0"/>
                      </a:lnTo>
                      <a:lnTo>
                        <a:pt x="207" y="0"/>
                      </a:lnTo>
                      <a:close/>
                      <a:moveTo>
                        <a:pt x="257" y="0"/>
                      </a:moveTo>
                      <a:lnTo>
                        <a:pt x="279" y="0"/>
                      </a:lnTo>
                      <a:lnTo>
                        <a:pt x="281" y="0"/>
                      </a:lnTo>
                      <a:lnTo>
                        <a:pt x="282" y="1"/>
                      </a:lnTo>
                      <a:lnTo>
                        <a:pt x="283" y="2"/>
                      </a:lnTo>
                      <a:lnTo>
                        <a:pt x="283" y="3"/>
                      </a:lnTo>
                      <a:lnTo>
                        <a:pt x="283" y="5"/>
                      </a:lnTo>
                      <a:lnTo>
                        <a:pt x="282" y="6"/>
                      </a:lnTo>
                      <a:lnTo>
                        <a:pt x="281" y="7"/>
                      </a:lnTo>
                      <a:lnTo>
                        <a:pt x="279" y="7"/>
                      </a:lnTo>
                      <a:lnTo>
                        <a:pt x="257" y="7"/>
                      </a:lnTo>
                      <a:lnTo>
                        <a:pt x="256" y="7"/>
                      </a:lnTo>
                      <a:lnTo>
                        <a:pt x="255" y="6"/>
                      </a:lnTo>
                      <a:lnTo>
                        <a:pt x="255" y="5"/>
                      </a:lnTo>
                      <a:lnTo>
                        <a:pt x="254" y="3"/>
                      </a:lnTo>
                      <a:lnTo>
                        <a:pt x="255" y="2"/>
                      </a:lnTo>
                      <a:lnTo>
                        <a:pt x="255" y="1"/>
                      </a:lnTo>
                      <a:lnTo>
                        <a:pt x="256" y="0"/>
                      </a:lnTo>
                      <a:lnTo>
                        <a:pt x="257" y="0"/>
                      </a:lnTo>
                      <a:close/>
                      <a:moveTo>
                        <a:pt x="308" y="0"/>
                      </a:moveTo>
                      <a:lnTo>
                        <a:pt x="331" y="0"/>
                      </a:lnTo>
                      <a:lnTo>
                        <a:pt x="332" y="0"/>
                      </a:lnTo>
                      <a:lnTo>
                        <a:pt x="333" y="1"/>
                      </a:lnTo>
                      <a:lnTo>
                        <a:pt x="334" y="2"/>
                      </a:lnTo>
                      <a:lnTo>
                        <a:pt x="334" y="3"/>
                      </a:lnTo>
                      <a:lnTo>
                        <a:pt x="334" y="5"/>
                      </a:lnTo>
                      <a:lnTo>
                        <a:pt x="333" y="6"/>
                      </a:lnTo>
                      <a:lnTo>
                        <a:pt x="332" y="7"/>
                      </a:lnTo>
                      <a:lnTo>
                        <a:pt x="331" y="7"/>
                      </a:lnTo>
                      <a:lnTo>
                        <a:pt x="308" y="7"/>
                      </a:lnTo>
                      <a:lnTo>
                        <a:pt x="307" y="7"/>
                      </a:lnTo>
                      <a:lnTo>
                        <a:pt x="306" y="6"/>
                      </a:lnTo>
                      <a:lnTo>
                        <a:pt x="305" y="5"/>
                      </a:lnTo>
                      <a:lnTo>
                        <a:pt x="305" y="3"/>
                      </a:lnTo>
                      <a:lnTo>
                        <a:pt x="305" y="2"/>
                      </a:lnTo>
                      <a:lnTo>
                        <a:pt x="306" y="1"/>
                      </a:lnTo>
                      <a:lnTo>
                        <a:pt x="307" y="0"/>
                      </a:lnTo>
                      <a:lnTo>
                        <a:pt x="308" y="0"/>
                      </a:lnTo>
                      <a:close/>
                      <a:moveTo>
                        <a:pt x="360" y="0"/>
                      </a:moveTo>
                      <a:lnTo>
                        <a:pt x="382" y="0"/>
                      </a:lnTo>
                      <a:lnTo>
                        <a:pt x="383" y="0"/>
                      </a:lnTo>
                      <a:lnTo>
                        <a:pt x="384" y="1"/>
                      </a:lnTo>
                      <a:lnTo>
                        <a:pt x="385" y="2"/>
                      </a:lnTo>
                      <a:lnTo>
                        <a:pt x="385" y="3"/>
                      </a:lnTo>
                      <a:lnTo>
                        <a:pt x="385" y="5"/>
                      </a:lnTo>
                      <a:lnTo>
                        <a:pt x="384" y="6"/>
                      </a:lnTo>
                      <a:lnTo>
                        <a:pt x="383" y="7"/>
                      </a:lnTo>
                      <a:lnTo>
                        <a:pt x="382" y="7"/>
                      </a:lnTo>
                      <a:lnTo>
                        <a:pt x="360" y="7"/>
                      </a:lnTo>
                      <a:lnTo>
                        <a:pt x="359" y="7"/>
                      </a:lnTo>
                      <a:lnTo>
                        <a:pt x="357" y="6"/>
                      </a:lnTo>
                      <a:lnTo>
                        <a:pt x="356" y="5"/>
                      </a:lnTo>
                      <a:lnTo>
                        <a:pt x="356" y="3"/>
                      </a:lnTo>
                      <a:lnTo>
                        <a:pt x="356" y="2"/>
                      </a:lnTo>
                      <a:lnTo>
                        <a:pt x="357" y="1"/>
                      </a:lnTo>
                      <a:lnTo>
                        <a:pt x="359" y="0"/>
                      </a:lnTo>
                      <a:lnTo>
                        <a:pt x="360" y="0"/>
                      </a:lnTo>
                      <a:close/>
                      <a:moveTo>
                        <a:pt x="411" y="0"/>
                      </a:moveTo>
                      <a:lnTo>
                        <a:pt x="432" y="0"/>
                      </a:lnTo>
                      <a:lnTo>
                        <a:pt x="434" y="0"/>
                      </a:lnTo>
                      <a:lnTo>
                        <a:pt x="435" y="1"/>
                      </a:lnTo>
                      <a:lnTo>
                        <a:pt x="435" y="2"/>
                      </a:lnTo>
                      <a:lnTo>
                        <a:pt x="437" y="3"/>
                      </a:lnTo>
                      <a:lnTo>
                        <a:pt x="435" y="5"/>
                      </a:lnTo>
                      <a:lnTo>
                        <a:pt x="435" y="6"/>
                      </a:lnTo>
                      <a:lnTo>
                        <a:pt x="434" y="7"/>
                      </a:lnTo>
                      <a:lnTo>
                        <a:pt x="432" y="7"/>
                      </a:lnTo>
                      <a:lnTo>
                        <a:pt x="411" y="7"/>
                      </a:lnTo>
                      <a:lnTo>
                        <a:pt x="409" y="7"/>
                      </a:lnTo>
                      <a:lnTo>
                        <a:pt x="407" y="6"/>
                      </a:lnTo>
                      <a:lnTo>
                        <a:pt x="407" y="5"/>
                      </a:lnTo>
                      <a:lnTo>
                        <a:pt x="407" y="3"/>
                      </a:lnTo>
                      <a:lnTo>
                        <a:pt x="407" y="2"/>
                      </a:lnTo>
                      <a:lnTo>
                        <a:pt x="407" y="1"/>
                      </a:lnTo>
                      <a:lnTo>
                        <a:pt x="409" y="0"/>
                      </a:lnTo>
                      <a:lnTo>
                        <a:pt x="411" y="0"/>
                      </a:lnTo>
                      <a:close/>
                      <a:moveTo>
                        <a:pt x="461" y="0"/>
                      </a:moveTo>
                      <a:lnTo>
                        <a:pt x="483" y="0"/>
                      </a:lnTo>
                      <a:lnTo>
                        <a:pt x="484" y="0"/>
                      </a:lnTo>
                      <a:lnTo>
                        <a:pt x="485" y="1"/>
                      </a:lnTo>
                      <a:lnTo>
                        <a:pt x="487" y="2"/>
                      </a:lnTo>
                      <a:lnTo>
                        <a:pt x="487" y="3"/>
                      </a:lnTo>
                      <a:lnTo>
                        <a:pt x="487" y="5"/>
                      </a:lnTo>
                      <a:lnTo>
                        <a:pt x="485" y="6"/>
                      </a:lnTo>
                      <a:lnTo>
                        <a:pt x="484" y="7"/>
                      </a:lnTo>
                      <a:lnTo>
                        <a:pt x="483" y="7"/>
                      </a:lnTo>
                      <a:lnTo>
                        <a:pt x="461" y="7"/>
                      </a:lnTo>
                      <a:lnTo>
                        <a:pt x="460" y="7"/>
                      </a:lnTo>
                      <a:lnTo>
                        <a:pt x="459" y="6"/>
                      </a:lnTo>
                      <a:lnTo>
                        <a:pt x="459" y="5"/>
                      </a:lnTo>
                      <a:lnTo>
                        <a:pt x="458" y="3"/>
                      </a:lnTo>
                      <a:lnTo>
                        <a:pt x="459" y="2"/>
                      </a:lnTo>
                      <a:lnTo>
                        <a:pt x="459" y="1"/>
                      </a:lnTo>
                      <a:lnTo>
                        <a:pt x="460" y="0"/>
                      </a:lnTo>
                      <a:lnTo>
                        <a:pt x="461" y="0"/>
                      </a:lnTo>
                      <a:close/>
                      <a:moveTo>
                        <a:pt x="512" y="0"/>
                      </a:moveTo>
                      <a:lnTo>
                        <a:pt x="534" y="0"/>
                      </a:lnTo>
                      <a:lnTo>
                        <a:pt x="536" y="0"/>
                      </a:lnTo>
                      <a:lnTo>
                        <a:pt x="537" y="1"/>
                      </a:lnTo>
                      <a:lnTo>
                        <a:pt x="538" y="2"/>
                      </a:lnTo>
                      <a:lnTo>
                        <a:pt x="538" y="3"/>
                      </a:lnTo>
                      <a:lnTo>
                        <a:pt x="538" y="5"/>
                      </a:lnTo>
                      <a:lnTo>
                        <a:pt x="537" y="6"/>
                      </a:lnTo>
                      <a:lnTo>
                        <a:pt x="536" y="7"/>
                      </a:lnTo>
                      <a:lnTo>
                        <a:pt x="534" y="7"/>
                      </a:lnTo>
                      <a:lnTo>
                        <a:pt x="512" y="7"/>
                      </a:lnTo>
                      <a:lnTo>
                        <a:pt x="511" y="7"/>
                      </a:lnTo>
                      <a:lnTo>
                        <a:pt x="510" y="6"/>
                      </a:lnTo>
                      <a:lnTo>
                        <a:pt x="509" y="5"/>
                      </a:lnTo>
                      <a:lnTo>
                        <a:pt x="509" y="3"/>
                      </a:lnTo>
                      <a:lnTo>
                        <a:pt x="509" y="2"/>
                      </a:lnTo>
                      <a:lnTo>
                        <a:pt x="510" y="1"/>
                      </a:lnTo>
                      <a:lnTo>
                        <a:pt x="511" y="0"/>
                      </a:lnTo>
                      <a:lnTo>
                        <a:pt x="512" y="0"/>
                      </a:lnTo>
                      <a:close/>
                      <a:moveTo>
                        <a:pt x="564" y="0"/>
                      </a:moveTo>
                      <a:lnTo>
                        <a:pt x="586" y="0"/>
                      </a:lnTo>
                      <a:lnTo>
                        <a:pt x="587" y="0"/>
                      </a:lnTo>
                      <a:lnTo>
                        <a:pt x="588" y="1"/>
                      </a:lnTo>
                      <a:lnTo>
                        <a:pt x="589" y="2"/>
                      </a:lnTo>
                      <a:lnTo>
                        <a:pt x="589" y="3"/>
                      </a:lnTo>
                      <a:lnTo>
                        <a:pt x="589" y="5"/>
                      </a:lnTo>
                      <a:lnTo>
                        <a:pt x="588" y="6"/>
                      </a:lnTo>
                      <a:lnTo>
                        <a:pt x="587" y="7"/>
                      </a:lnTo>
                      <a:lnTo>
                        <a:pt x="586" y="7"/>
                      </a:lnTo>
                      <a:lnTo>
                        <a:pt x="564" y="7"/>
                      </a:lnTo>
                      <a:lnTo>
                        <a:pt x="562" y="7"/>
                      </a:lnTo>
                      <a:lnTo>
                        <a:pt x="561" y="6"/>
                      </a:lnTo>
                      <a:lnTo>
                        <a:pt x="560" y="5"/>
                      </a:lnTo>
                      <a:lnTo>
                        <a:pt x="560" y="3"/>
                      </a:lnTo>
                      <a:lnTo>
                        <a:pt x="560" y="2"/>
                      </a:lnTo>
                      <a:lnTo>
                        <a:pt x="561" y="1"/>
                      </a:lnTo>
                      <a:lnTo>
                        <a:pt x="562" y="0"/>
                      </a:lnTo>
                      <a:lnTo>
                        <a:pt x="564" y="0"/>
                      </a:lnTo>
                      <a:close/>
                      <a:moveTo>
                        <a:pt x="615" y="0"/>
                      </a:moveTo>
                      <a:lnTo>
                        <a:pt x="636" y="0"/>
                      </a:lnTo>
                      <a:lnTo>
                        <a:pt x="638" y="0"/>
                      </a:lnTo>
                      <a:lnTo>
                        <a:pt x="639" y="1"/>
                      </a:lnTo>
                      <a:lnTo>
                        <a:pt x="639" y="2"/>
                      </a:lnTo>
                      <a:lnTo>
                        <a:pt x="640" y="3"/>
                      </a:lnTo>
                      <a:lnTo>
                        <a:pt x="639" y="5"/>
                      </a:lnTo>
                      <a:lnTo>
                        <a:pt x="639" y="6"/>
                      </a:lnTo>
                      <a:lnTo>
                        <a:pt x="638" y="7"/>
                      </a:lnTo>
                      <a:lnTo>
                        <a:pt x="636" y="7"/>
                      </a:lnTo>
                      <a:lnTo>
                        <a:pt x="615" y="7"/>
                      </a:lnTo>
                      <a:lnTo>
                        <a:pt x="612" y="7"/>
                      </a:lnTo>
                      <a:lnTo>
                        <a:pt x="611" y="6"/>
                      </a:lnTo>
                      <a:lnTo>
                        <a:pt x="611" y="5"/>
                      </a:lnTo>
                      <a:lnTo>
                        <a:pt x="611" y="3"/>
                      </a:lnTo>
                      <a:lnTo>
                        <a:pt x="611" y="2"/>
                      </a:lnTo>
                      <a:lnTo>
                        <a:pt x="611" y="1"/>
                      </a:lnTo>
                      <a:lnTo>
                        <a:pt x="612" y="0"/>
                      </a:lnTo>
                      <a:lnTo>
                        <a:pt x="615" y="0"/>
                      </a:lnTo>
                      <a:close/>
                      <a:moveTo>
                        <a:pt x="665" y="0"/>
                      </a:moveTo>
                      <a:lnTo>
                        <a:pt x="687" y="0"/>
                      </a:lnTo>
                      <a:lnTo>
                        <a:pt x="688" y="0"/>
                      </a:lnTo>
                      <a:lnTo>
                        <a:pt x="689" y="1"/>
                      </a:lnTo>
                      <a:lnTo>
                        <a:pt x="690" y="2"/>
                      </a:lnTo>
                      <a:lnTo>
                        <a:pt x="690" y="3"/>
                      </a:lnTo>
                      <a:lnTo>
                        <a:pt x="690" y="5"/>
                      </a:lnTo>
                      <a:lnTo>
                        <a:pt x="689" y="6"/>
                      </a:lnTo>
                      <a:lnTo>
                        <a:pt x="688" y="7"/>
                      </a:lnTo>
                      <a:lnTo>
                        <a:pt x="687" y="7"/>
                      </a:lnTo>
                      <a:lnTo>
                        <a:pt x="665" y="7"/>
                      </a:lnTo>
                      <a:lnTo>
                        <a:pt x="664" y="7"/>
                      </a:lnTo>
                      <a:lnTo>
                        <a:pt x="663" y="6"/>
                      </a:lnTo>
                      <a:lnTo>
                        <a:pt x="663" y="5"/>
                      </a:lnTo>
                      <a:lnTo>
                        <a:pt x="661" y="3"/>
                      </a:lnTo>
                      <a:lnTo>
                        <a:pt x="663" y="2"/>
                      </a:lnTo>
                      <a:lnTo>
                        <a:pt x="663" y="1"/>
                      </a:lnTo>
                      <a:lnTo>
                        <a:pt x="664" y="0"/>
                      </a:lnTo>
                      <a:lnTo>
                        <a:pt x="665" y="0"/>
                      </a:lnTo>
                      <a:close/>
                      <a:moveTo>
                        <a:pt x="716" y="0"/>
                      </a:moveTo>
                      <a:lnTo>
                        <a:pt x="738" y="0"/>
                      </a:lnTo>
                      <a:lnTo>
                        <a:pt x="739" y="0"/>
                      </a:lnTo>
                      <a:lnTo>
                        <a:pt x="741" y="1"/>
                      </a:lnTo>
                      <a:lnTo>
                        <a:pt x="742" y="2"/>
                      </a:lnTo>
                      <a:lnTo>
                        <a:pt x="742" y="3"/>
                      </a:lnTo>
                      <a:lnTo>
                        <a:pt x="742" y="5"/>
                      </a:lnTo>
                      <a:lnTo>
                        <a:pt x="741" y="6"/>
                      </a:lnTo>
                      <a:lnTo>
                        <a:pt x="739" y="7"/>
                      </a:lnTo>
                      <a:lnTo>
                        <a:pt x="738" y="7"/>
                      </a:lnTo>
                      <a:lnTo>
                        <a:pt x="716" y="7"/>
                      </a:lnTo>
                      <a:lnTo>
                        <a:pt x="715" y="7"/>
                      </a:lnTo>
                      <a:lnTo>
                        <a:pt x="714" y="6"/>
                      </a:lnTo>
                      <a:lnTo>
                        <a:pt x="713" y="5"/>
                      </a:lnTo>
                      <a:lnTo>
                        <a:pt x="713" y="3"/>
                      </a:lnTo>
                      <a:lnTo>
                        <a:pt x="713" y="2"/>
                      </a:lnTo>
                      <a:lnTo>
                        <a:pt x="714" y="1"/>
                      </a:lnTo>
                      <a:lnTo>
                        <a:pt x="715" y="0"/>
                      </a:lnTo>
                      <a:lnTo>
                        <a:pt x="716" y="0"/>
                      </a:lnTo>
                      <a:close/>
                      <a:moveTo>
                        <a:pt x="767" y="0"/>
                      </a:moveTo>
                      <a:lnTo>
                        <a:pt x="789" y="0"/>
                      </a:lnTo>
                      <a:lnTo>
                        <a:pt x="791" y="0"/>
                      </a:lnTo>
                      <a:lnTo>
                        <a:pt x="792" y="1"/>
                      </a:lnTo>
                      <a:lnTo>
                        <a:pt x="793" y="2"/>
                      </a:lnTo>
                      <a:lnTo>
                        <a:pt x="793" y="3"/>
                      </a:lnTo>
                      <a:lnTo>
                        <a:pt x="793" y="5"/>
                      </a:lnTo>
                      <a:lnTo>
                        <a:pt x="792" y="6"/>
                      </a:lnTo>
                      <a:lnTo>
                        <a:pt x="791" y="7"/>
                      </a:lnTo>
                      <a:lnTo>
                        <a:pt x="789" y="7"/>
                      </a:lnTo>
                      <a:lnTo>
                        <a:pt x="767" y="7"/>
                      </a:lnTo>
                      <a:lnTo>
                        <a:pt x="766" y="7"/>
                      </a:lnTo>
                      <a:lnTo>
                        <a:pt x="765" y="6"/>
                      </a:lnTo>
                      <a:lnTo>
                        <a:pt x="764" y="5"/>
                      </a:lnTo>
                      <a:lnTo>
                        <a:pt x="764" y="3"/>
                      </a:lnTo>
                      <a:lnTo>
                        <a:pt x="764" y="2"/>
                      </a:lnTo>
                      <a:lnTo>
                        <a:pt x="765" y="1"/>
                      </a:lnTo>
                      <a:lnTo>
                        <a:pt x="766" y="0"/>
                      </a:lnTo>
                      <a:lnTo>
                        <a:pt x="767" y="0"/>
                      </a:lnTo>
                      <a:close/>
                      <a:moveTo>
                        <a:pt x="819" y="0"/>
                      </a:moveTo>
                      <a:lnTo>
                        <a:pt x="840" y="0"/>
                      </a:lnTo>
                      <a:lnTo>
                        <a:pt x="842" y="0"/>
                      </a:lnTo>
                      <a:lnTo>
                        <a:pt x="843" y="1"/>
                      </a:lnTo>
                      <a:lnTo>
                        <a:pt x="843" y="2"/>
                      </a:lnTo>
                      <a:lnTo>
                        <a:pt x="844" y="3"/>
                      </a:lnTo>
                      <a:lnTo>
                        <a:pt x="843" y="5"/>
                      </a:lnTo>
                      <a:lnTo>
                        <a:pt x="843" y="6"/>
                      </a:lnTo>
                      <a:lnTo>
                        <a:pt x="842" y="7"/>
                      </a:lnTo>
                      <a:lnTo>
                        <a:pt x="840" y="7"/>
                      </a:lnTo>
                      <a:lnTo>
                        <a:pt x="819" y="7"/>
                      </a:lnTo>
                      <a:lnTo>
                        <a:pt x="816" y="7"/>
                      </a:lnTo>
                      <a:lnTo>
                        <a:pt x="815" y="6"/>
                      </a:lnTo>
                      <a:lnTo>
                        <a:pt x="815" y="5"/>
                      </a:lnTo>
                      <a:lnTo>
                        <a:pt x="815" y="3"/>
                      </a:lnTo>
                      <a:lnTo>
                        <a:pt x="815" y="2"/>
                      </a:lnTo>
                      <a:lnTo>
                        <a:pt x="815" y="1"/>
                      </a:lnTo>
                      <a:lnTo>
                        <a:pt x="816" y="0"/>
                      </a:lnTo>
                      <a:lnTo>
                        <a:pt x="819" y="0"/>
                      </a:lnTo>
                      <a:close/>
                      <a:moveTo>
                        <a:pt x="869" y="0"/>
                      </a:moveTo>
                      <a:lnTo>
                        <a:pt x="891" y="0"/>
                      </a:lnTo>
                      <a:lnTo>
                        <a:pt x="892" y="0"/>
                      </a:lnTo>
                      <a:lnTo>
                        <a:pt x="893" y="1"/>
                      </a:lnTo>
                      <a:lnTo>
                        <a:pt x="894" y="2"/>
                      </a:lnTo>
                      <a:lnTo>
                        <a:pt x="894" y="3"/>
                      </a:lnTo>
                      <a:lnTo>
                        <a:pt x="894" y="5"/>
                      </a:lnTo>
                      <a:lnTo>
                        <a:pt x="893" y="6"/>
                      </a:lnTo>
                      <a:lnTo>
                        <a:pt x="892" y="7"/>
                      </a:lnTo>
                      <a:lnTo>
                        <a:pt x="891" y="7"/>
                      </a:lnTo>
                      <a:lnTo>
                        <a:pt x="869" y="7"/>
                      </a:lnTo>
                      <a:lnTo>
                        <a:pt x="867" y="7"/>
                      </a:lnTo>
                      <a:lnTo>
                        <a:pt x="866" y="6"/>
                      </a:lnTo>
                      <a:lnTo>
                        <a:pt x="866" y="5"/>
                      </a:lnTo>
                      <a:lnTo>
                        <a:pt x="865" y="3"/>
                      </a:lnTo>
                      <a:lnTo>
                        <a:pt x="866" y="2"/>
                      </a:lnTo>
                      <a:lnTo>
                        <a:pt x="866" y="1"/>
                      </a:lnTo>
                      <a:lnTo>
                        <a:pt x="867" y="0"/>
                      </a:lnTo>
                      <a:lnTo>
                        <a:pt x="869" y="0"/>
                      </a:lnTo>
                      <a:close/>
                      <a:moveTo>
                        <a:pt x="920" y="0"/>
                      </a:moveTo>
                      <a:lnTo>
                        <a:pt x="942" y="0"/>
                      </a:lnTo>
                      <a:lnTo>
                        <a:pt x="943" y="0"/>
                      </a:lnTo>
                      <a:lnTo>
                        <a:pt x="944" y="1"/>
                      </a:lnTo>
                      <a:lnTo>
                        <a:pt x="945" y="2"/>
                      </a:lnTo>
                      <a:lnTo>
                        <a:pt x="945" y="3"/>
                      </a:lnTo>
                      <a:lnTo>
                        <a:pt x="945" y="5"/>
                      </a:lnTo>
                      <a:lnTo>
                        <a:pt x="944" y="6"/>
                      </a:lnTo>
                      <a:lnTo>
                        <a:pt x="943" y="7"/>
                      </a:lnTo>
                      <a:lnTo>
                        <a:pt x="942" y="7"/>
                      </a:lnTo>
                      <a:lnTo>
                        <a:pt x="920" y="7"/>
                      </a:lnTo>
                      <a:lnTo>
                        <a:pt x="919" y="7"/>
                      </a:lnTo>
                      <a:lnTo>
                        <a:pt x="918" y="6"/>
                      </a:lnTo>
                      <a:lnTo>
                        <a:pt x="916" y="5"/>
                      </a:lnTo>
                      <a:lnTo>
                        <a:pt x="916" y="3"/>
                      </a:lnTo>
                      <a:lnTo>
                        <a:pt x="916" y="2"/>
                      </a:lnTo>
                      <a:lnTo>
                        <a:pt x="918" y="1"/>
                      </a:lnTo>
                      <a:lnTo>
                        <a:pt x="919" y="0"/>
                      </a:lnTo>
                      <a:lnTo>
                        <a:pt x="920" y="0"/>
                      </a:lnTo>
                      <a:close/>
                      <a:moveTo>
                        <a:pt x="971" y="0"/>
                      </a:moveTo>
                      <a:lnTo>
                        <a:pt x="993" y="0"/>
                      </a:lnTo>
                      <a:lnTo>
                        <a:pt x="994" y="0"/>
                      </a:lnTo>
                      <a:lnTo>
                        <a:pt x="996" y="1"/>
                      </a:lnTo>
                      <a:lnTo>
                        <a:pt x="997" y="2"/>
                      </a:lnTo>
                      <a:lnTo>
                        <a:pt x="997" y="3"/>
                      </a:lnTo>
                      <a:lnTo>
                        <a:pt x="997" y="5"/>
                      </a:lnTo>
                      <a:lnTo>
                        <a:pt x="996" y="6"/>
                      </a:lnTo>
                      <a:lnTo>
                        <a:pt x="994" y="7"/>
                      </a:lnTo>
                      <a:lnTo>
                        <a:pt x="993" y="7"/>
                      </a:lnTo>
                      <a:lnTo>
                        <a:pt x="971" y="7"/>
                      </a:lnTo>
                      <a:lnTo>
                        <a:pt x="970" y="7"/>
                      </a:lnTo>
                      <a:lnTo>
                        <a:pt x="969" y="6"/>
                      </a:lnTo>
                      <a:lnTo>
                        <a:pt x="968" y="5"/>
                      </a:lnTo>
                      <a:lnTo>
                        <a:pt x="968" y="3"/>
                      </a:lnTo>
                      <a:lnTo>
                        <a:pt x="968" y="2"/>
                      </a:lnTo>
                      <a:lnTo>
                        <a:pt x="969" y="1"/>
                      </a:lnTo>
                      <a:lnTo>
                        <a:pt x="970" y="0"/>
                      </a:lnTo>
                      <a:lnTo>
                        <a:pt x="971" y="0"/>
                      </a:lnTo>
                      <a:close/>
                      <a:moveTo>
                        <a:pt x="1022" y="0"/>
                      </a:moveTo>
                      <a:lnTo>
                        <a:pt x="1043" y="0"/>
                      </a:lnTo>
                      <a:lnTo>
                        <a:pt x="1046" y="0"/>
                      </a:lnTo>
                      <a:lnTo>
                        <a:pt x="1047" y="1"/>
                      </a:lnTo>
                      <a:lnTo>
                        <a:pt x="1047" y="2"/>
                      </a:lnTo>
                      <a:lnTo>
                        <a:pt x="1048" y="3"/>
                      </a:lnTo>
                      <a:lnTo>
                        <a:pt x="1047" y="5"/>
                      </a:lnTo>
                      <a:lnTo>
                        <a:pt x="1047" y="6"/>
                      </a:lnTo>
                      <a:lnTo>
                        <a:pt x="1046" y="7"/>
                      </a:lnTo>
                      <a:lnTo>
                        <a:pt x="1043" y="7"/>
                      </a:lnTo>
                      <a:lnTo>
                        <a:pt x="1022" y="7"/>
                      </a:lnTo>
                      <a:lnTo>
                        <a:pt x="1020" y="7"/>
                      </a:lnTo>
                      <a:lnTo>
                        <a:pt x="1019" y="6"/>
                      </a:lnTo>
                      <a:lnTo>
                        <a:pt x="1019" y="5"/>
                      </a:lnTo>
                      <a:lnTo>
                        <a:pt x="1019" y="3"/>
                      </a:lnTo>
                      <a:lnTo>
                        <a:pt x="1019" y="2"/>
                      </a:lnTo>
                      <a:lnTo>
                        <a:pt x="1019" y="1"/>
                      </a:lnTo>
                      <a:lnTo>
                        <a:pt x="1020" y="0"/>
                      </a:lnTo>
                      <a:lnTo>
                        <a:pt x="1022" y="0"/>
                      </a:lnTo>
                      <a:close/>
                      <a:moveTo>
                        <a:pt x="1072" y="0"/>
                      </a:moveTo>
                      <a:lnTo>
                        <a:pt x="1095" y="0"/>
                      </a:lnTo>
                      <a:lnTo>
                        <a:pt x="1096" y="0"/>
                      </a:lnTo>
                      <a:lnTo>
                        <a:pt x="1097" y="1"/>
                      </a:lnTo>
                      <a:lnTo>
                        <a:pt x="1098" y="2"/>
                      </a:lnTo>
                      <a:lnTo>
                        <a:pt x="1098" y="3"/>
                      </a:lnTo>
                      <a:lnTo>
                        <a:pt x="1098" y="5"/>
                      </a:lnTo>
                      <a:lnTo>
                        <a:pt x="1097" y="6"/>
                      </a:lnTo>
                      <a:lnTo>
                        <a:pt x="1096" y="7"/>
                      </a:lnTo>
                      <a:lnTo>
                        <a:pt x="1095" y="7"/>
                      </a:lnTo>
                      <a:lnTo>
                        <a:pt x="1072" y="7"/>
                      </a:lnTo>
                      <a:lnTo>
                        <a:pt x="1071" y="7"/>
                      </a:lnTo>
                      <a:lnTo>
                        <a:pt x="1070" y="6"/>
                      </a:lnTo>
                      <a:lnTo>
                        <a:pt x="1070" y="5"/>
                      </a:lnTo>
                      <a:lnTo>
                        <a:pt x="1069" y="3"/>
                      </a:lnTo>
                      <a:lnTo>
                        <a:pt x="1070" y="2"/>
                      </a:lnTo>
                      <a:lnTo>
                        <a:pt x="1070" y="1"/>
                      </a:lnTo>
                      <a:lnTo>
                        <a:pt x="1071" y="0"/>
                      </a:lnTo>
                      <a:lnTo>
                        <a:pt x="1072" y="0"/>
                      </a:lnTo>
                      <a:close/>
                      <a:moveTo>
                        <a:pt x="1124" y="0"/>
                      </a:moveTo>
                      <a:lnTo>
                        <a:pt x="1146" y="0"/>
                      </a:lnTo>
                      <a:lnTo>
                        <a:pt x="1147" y="0"/>
                      </a:lnTo>
                      <a:lnTo>
                        <a:pt x="1148" y="1"/>
                      </a:lnTo>
                      <a:lnTo>
                        <a:pt x="1149" y="2"/>
                      </a:lnTo>
                      <a:lnTo>
                        <a:pt x="1149" y="3"/>
                      </a:lnTo>
                      <a:lnTo>
                        <a:pt x="1149" y="5"/>
                      </a:lnTo>
                      <a:lnTo>
                        <a:pt x="1148" y="6"/>
                      </a:lnTo>
                      <a:lnTo>
                        <a:pt x="1147" y="7"/>
                      </a:lnTo>
                      <a:lnTo>
                        <a:pt x="1146" y="7"/>
                      </a:lnTo>
                      <a:lnTo>
                        <a:pt x="1124" y="7"/>
                      </a:lnTo>
                      <a:lnTo>
                        <a:pt x="1122" y="7"/>
                      </a:lnTo>
                      <a:lnTo>
                        <a:pt x="1121" y="6"/>
                      </a:lnTo>
                      <a:lnTo>
                        <a:pt x="1120" y="5"/>
                      </a:lnTo>
                      <a:lnTo>
                        <a:pt x="1120" y="3"/>
                      </a:lnTo>
                      <a:lnTo>
                        <a:pt x="1120" y="2"/>
                      </a:lnTo>
                      <a:lnTo>
                        <a:pt x="1121" y="1"/>
                      </a:lnTo>
                      <a:lnTo>
                        <a:pt x="1122" y="0"/>
                      </a:lnTo>
                      <a:lnTo>
                        <a:pt x="112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0" name="Line 259"/>
                <p:cNvSpPr>
                  <a:spLocks noChangeShapeType="1"/>
                </p:cNvSpPr>
                <p:nvPr/>
              </p:nvSpPr>
              <p:spPr bwMode="auto">
                <a:xfrm>
                  <a:off x="4961" y="2604"/>
                  <a:ext cx="1" cy="1170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91" name="Freeform 260"/>
                <p:cNvSpPr>
                  <a:spLocks noEditPoints="1"/>
                </p:cNvSpPr>
                <p:nvPr/>
              </p:nvSpPr>
              <p:spPr bwMode="auto">
                <a:xfrm>
                  <a:off x="4292" y="2218"/>
                  <a:ext cx="8" cy="1150"/>
                </a:xfrm>
                <a:custGeom>
                  <a:avLst/>
                  <a:gdLst>
                    <a:gd name="T0" fmla="*/ 1 w 8"/>
                    <a:gd name="T1" fmla="*/ 28 h 1150"/>
                    <a:gd name="T2" fmla="*/ 6 w 8"/>
                    <a:gd name="T3" fmla="*/ 0 h 1150"/>
                    <a:gd name="T4" fmla="*/ 7 w 8"/>
                    <a:gd name="T5" fmla="*/ 78 h 1150"/>
                    <a:gd name="T6" fmla="*/ 1 w 8"/>
                    <a:gd name="T7" fmla="*/ 52 h 1150"/>
                    <a:gd name="T8" fmla="*/ 8 w 8"/>
                    <a:gd name="T9" fmla="*/ 53 h 1150"/>
                    <a:gd name="T10" fmla="*/ 1 w 8"/>
                    <a:gd name="T11" fmla="*/ 129 h 1150"/>
                    <a:gd name="T12" fmla="*/ 6 w 8"/>
                    <a:gd name="T13" fmla="*/ 101 h 1150"/>
                    <a:gd name="T14" fmla="*/ 7 w 8"/>
                    <a:gd name="T15" fmla="*/ 180 h 1150"/>
                    <a:gd name="T16" fmla="*/ 1 w 8"/>
                    <a:gd name="T17" fmla="*/ 155 h 1150"/>
                    <a:gd name="T18" fmla="*/ 8 w 8"/>
                    <a:gd name="T19" fmla="*/ 156 h 1150"/>
                    <a:gd name="T20" fmla="*/ 1 w 8"/>
                    <a:gd name="T21" fmla="*/ 232 h 1150"/>
                    <a:gd name="T22" fmla="*/ 6 w 8"/>
                    <a:gd name="T23" fmla="*/ 204 h 1150"/>
                    <a:gd name="T24" fmla="*/ 7 w 8"/>
                    <a:gd name="T25" fmla="*/ 282 h 1150"/>
                    <a:gd name="T26" fmla="*/ 1 w 8"/>
                    <a:gd name="T27" fmla="*/ 256 h 1150"/>
                    <a:gd name="T28" fmla="*/ 8 w 8"/>
                    <a:gd name="T29" fmla="*/ 257 h 1150"/>
                    <a:gd name="T30" fmla="*/ 1 w 8"/>
                    <a:gd name="T31" fmla="*/ 333 h 1150"/>
                    <a:gd name="T32" fmla="*/ 6 w 8"/>
                    <a:gd name="T33" fmla="*/ 305 h 1150"/>
                    <a:gd name="T34" fmla="*/ 7 w 8"/>
                    <a:gd name="T35" fmla="*/ 384 h 1150"/>
                    <a:gd name="T36" fmla="*/ 1 w 8"/>
                    <a:gd name="T37" fmla="*/ 359 h 1150"/>
                    <a:gd name="T38" fmla="*/ 8 w 8"/>
                    <a:gd name="T39" fmla="*/ 360 h 1150"/>
                    <a:gd name="T40" fmla="*/ 1 w 8"/>
                    <a:gd name="T41" fmla="*/ 436 h 1150"/>
                    <a:gd name="T42" fmla="*/ 6 w 8"/>
                    <a:gd name="T43" fmla="*/ 408 h 1150"/>
                    <a:gd name="T44" fmla="*/ 7 w 8"/>
                    <a:gd name="T45" fmla="*/ 486 h 1150"/>
                    <a:gd name="T46" fmla="*/ 1 w 8"/>
                    <a:gd name="T47" fmla="*/ 460 h 1150"/>
                    <a:gd name="T48" fmla="*/ 8 w 8"/>
                    <a:gd name="T49" fmla="*/ 461 h 1150"/>
                    <a:gd name="T50" fmla="*/ 1 w 8"/>
                    <a:gd name="T51" fmla="*/ 537 h 1150"/>
                    <a:gd name="T52" fmla="*/ 6 w 8"/>
                    <a:gd name="T53" fmla="*/ 509 h 1150"/>
                    <a:gd name="T54" fmla="*/ 7 w 8"/>
                    <a:gd name="T55" fmla="*/ 588 h 1150"/>
                    <a:gd name="T56" fmla="*/ 1 w 8"/>
                    <a:gd name="T57" fmla="*/ 563 h 1150"/>
                    <a:gd name="T58" fmla="*/ 8 w 8"/>
                    <a:gd name="T59" fmla="*/ 564 h 1150"/>
                    <a:gd name="T60" fmla="*/ 1 w 8"/>
                    <a:gd name="T61" fmla="*/ 640 h 1150"/>
                    <a:gd name="T62" fmla="*/ 6 w 8"/>
                    <a:gd name="T63" fmla="*/ 612 h 1150"/>
                    <a:gd name="T64" fmla="*/ 7 w 8"/>
                    <a:gd name="T65" fmla="*/ 690 h 1150"/>
                    <a:gd name="T66" fmla="*/ 1 w 8"/>
                    <a:gd name="T67" fmla="*/ 664 h 1150"/>
                    <a:gd name="T68" fmla="*/ 8 w 8"/>
                    <a:gd name="T69" fmla="*/ 665 h 1150"/>
                    <a:gd name="T70" fmla="*/ 1 w 8"/>
                    <a:gd name="T71" fmla="*/ 741 h 1150"/>
                    <a:gd name="T72" fmla="*/ 6 w 8"/>
                    <a:gd name="T73" fmla="*/ 713 h 1150"/>
                    <a:gd name="T74" fmla="*/ 7 w 8"/>
                    <a:gd name="T75" fmla="*/ 792 h 1150"/>
                    <a:gd name="T76" fmla="*/ 1 w 8"/>
                    <a:gd name="T77" fmla="*/ 767 h 1150"/>
                    <a:gd name="T78" fmla="*/ 8 w 8"/>
                    <a:gd name="T79" fmla="*/ 768 h 1150"/>
                    <a:gd name="T80" fmla="*/ 1 w 8"/>
                    <a:gd name="T81" fmla="*/ 844 h 1150"/>
                    <a:gd name="T82" fmla="*/ 6 w 8"/>
                    <a:gd name="T83" fmla="*/ 816 h 1150"/>
                    <a:gd name="T84" fmla="*/ 7 w 8"/>
                    <a:gd name="T85" fmla="*/ 894 h 1150"/>
                    <a:gd name="T86" fmla="*/ 1 w 8"/>
                    <a:gd name="T87" fmla="*/ 868 h 1150"/>
                    <a:gd name="T88" fmla="*/ 8 w 8"/>
                    <a:gd name="T89" fmla="*/ 869 h 1150"/>
                    <a:gd name="T90" fmla="*/ 1 w 8"/>
                    <a:gd name="T91" fmla="*/ 945 h 1150"/>
                    <a:gd name="T92" fmla="*/ 6 w 8"/>
                    <a:gd name="T93" fmla="*/ 917 h 1150"/>
                    <a:gd name="T94" fmla="*/ 7 w 8"/>
                    <a:gd name="T95" fmla="*/ 996 h 1150"/>
                    <a:gd name="T96" fmla="*/ 1 w 8"/>
                    <a:gd name="T97" fmla="*/ 971 h 1150"/>
                    <a:gd name="T98" fmla="*/ 8 w 8"/>
                    <a:gd name="T99" fmla="*/ 972 h 1150"/>
                    <a:gd name="T100" fmla="*/ 1 w 8"/>
                    <a:gd name="T101" fmla="*/ 1047 h 1150"/>
                    <a:gd name="T102" fmla="*/ 6 w 8"/>
                    <a:gd name="T103" fmla="*/ 1019 h 1150"/>
                    <a:gd name="T104" fmla="*/ 7 w 8"/>
                    <a:gd name="T105" fmla="*/ 1098 h 1150"/>
                    <a:gd name="T106" fmla="*/ 1 w 8"/>
                    <a:gd name="T107" fmla="*/ 1072 h 1150"/>
                    <a:gd name="T108" fmla="*/ 8 w 8"/>
                    <a:gd name="T109" fmla="*/ 1073 h 1150"/>
                    <a:gd name="T110" fmla="*/ 1 w 8"/>
                    <a:gd name="T111" fmla="*/ 1149 h 1150"/>
                    <a:gd name="T112" fmla="*/ 6 w 8"/>
                    <a:gd name="T113" fmla="*/ 1121 h 1150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8" h="1150">
                      <a:moveTo>
                        <a:pt x="8" y="3"/>
                      </a:moveTo>
                      <a:lnTo>
                        <a:pt x="8" y="24"/>
                      </a:lnTo>
                      <a:lnTo>
                        <a:pt x="7" y="27"/>
                      </a:lnTo>
                      <a:lnTo>
                        <a:pt x="7" y="28"/>
                      </a:lnTo>
                      <a:lnTo>
                        <a:pt x="6" y="28"/>
                      </a:lnTo>
                      <a:lnTo>
                        <a:pt x="3" y="29"/>
                      </a:lnTo>
                      <a:lnTo>
                        <a:pt x="2" y="28"/>
                      </a:lnTo>
                      <a:lnTo>
                        <a:pt x="1" y="28"/>
                      </a:lnTo>
                      <a:lnTo>
                        <a:pt x="1" y="27"/>
                      </a:lnTo>
                      <a:lnTo>
                        <a:pt x="0" y="24"/>
                      </a:lnTo>
                      <a:lnTo>
                        <a:pt x="0" y="3"/>
                      </a:lnTo>
                      <a:lnTo>
                        <a:pt x="1" y="1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6" y="0"/>
                      </a:lnTo>
                      <a:lnTo>
                        <a:pt x="7" y="0"/>
                      </a:lnTo>
                      <a:lnTo>
                        <a:pt x="7" y="1"/>
                      </a:lnTo>
                      <a:lnTo>
                        <a:pt x="8" y="3"/>
                      </a:lnTo>
                      <a:close/>
                      <a:moveTo>
                        <a:pt x="8" y="53"/>
                      </a:moveTo>
                      <a:lnTo>
                        <a:pt x="8" y="76"/>
                      </a:lnTo>
                      <a:lnTo>
                        <a:pt x="7" y="77"/>
                      </a:lnTo>
                      <a:lnTo>
                        <a:pt x="7" y="78"/>
                      </a:lnTo>
                      <a:lnTo>
                        <a:pt x="6" y="79"/>
                      </a:lnTo>
                      <a:lnTo>
                        <a:pt x="3" y="79"/>
                      </a:lnTo>
                      <a:lnTo>
                        <a:pt x="2" y="79"/>
                      </a:lnTo>
                      <a:lnTo>
                        <a:pt x="1" y="78"/>
                      </a:lnTo>
                      <a:lnTo>
                        <a:pt x="1" y="77"/>
                      </a:lnTo>
                      <a:lnTo>
                        <a:pt x="0" y="76"/>
                      </a:lnTo>
                      <a:lnTo>
                        <a:pt x="0" y="53"/>
                      </a:lnTo>
                      <a:lnTo>
                        <a:pt x="1" y="52"/>
                      </a:lnTo>
                      <a:lnTo>
                        <a:pt x="1" y="51"/>
                      </a:lnTo>
                      <a:lnTo>
                        <a:pt x="2" y="51"/>
                      </a:lnTo>
                      <a:lnTo>
                        <a:pt x="3" y="50"/>
                      </a:lnTo>
                      <a:lnTo>
                        <a:pt x="6" y="51"/>
                      </a:lnTo>
                      <a:lnTo>
                        <a:pt x="7" y="51"/>
                      </a:lnTo>
                      <a:lnTo>
                        <a:pt x="7" y="52"/>
                      </a:lnTo>
                      <a:lnTo>
                        <a:pt x="8" y="53"/>
                      </a:lnTo>
                      <a:close/>
                      <a:moveTo>
                        <a:pt x="8" y="105"/>
                      </a:moveTo>
                      <a:lnTo>
                        <a:pt x="8" y="127"/>
                      </a:lnTo>
                      <a:lnTo>
                        <a:pt x="7" y="128"/>
                      </a:lnTo>
                      <a:lnTo>
                        <a:pt x="7" y="129"/>
                      </a:lnTo>
                      <a:lnTo>
                        <a:pt x="6" y="130"/>
                      </a:lnTo>
                      <a:lnTo>
                        <a:pt x="3" y="130"/>
                      </a:lnTo>
                      <a:lnTo>
                        <a:pt x="2" y="130"/>
                      </a:lnTo>
                      <a:lnTo>
                        <a:pt x="1" y="129"/>
                      </a:lnTo>
                      <a:lnTo>
                        <a:pt x="1" y="128"/>
                      </a:lnTo>
                      <a:lnTo>
                        <a:pt x="0" y="127"/>
                      </a:lnTo>
                      <a:lnTo>
                        <a:pt x="0" y="105"/>
                      </a:lnTo>
                      <a:lnTo>
                        <a:pt x="1" y="104"/>
                      </a:lnTo>
                      <a:lnTo>
                        <a:pt x="1" y="102"/>
                      </a:lnTo>
                      <a:lnTo>
                        <a:pt x="2" y="101"/>
                      </a:lnTo>
                      <a:lnTo>
                        <a:pt x="3" y="101"/>
                      </a:lnTo>
                      <a:lnTo>
                        <a:pt x="6" y="101"/>
                      </a:lnTo>
                      <a:lnTo>
                        <a:pt x="7" y="102"/>
                      </a:lnTo>
                      <a:lnTo>
                        <a:pt x="7" y="104"/>
                      </a:lnTo>
                      <a:lnTo>
                        <a:pt x="8" y="105"/>
                      </a:lnTo>
                      <a:close/>
                      <a:moveTo>
                        <a:pt x="8" y="156"/>
                      </a:moveTo>
                      <a:lnTo>
                        <a:pt x="8" y="178"/>
                      </a:lnTo>
                      <a:lnTo>
                        <a:pt x="7" y="179"/>
                      </a:lnTo>
                      <a:lnTo>
                        <a:pt x="7" y="180"/>
                      </a:lnTo>
                      <a:lnTo>
                        <a:pt x="6" y="182"/>
                      </a:lnTo>
                      <a:lnTo>
                        <a:pt x="3" y="182"/>
                      </a:lnTo>
                      <a:lnTo>
                        <a:pt x="2" y="182"/>
                      </a:lnTo>
                      <a:lnTo>
                        <a:pt x="1" y="180"/>
                      </a:lnTo>
                      <a:lnTo>
                        <a:pt x="1" y="179"/>
                      </a:lnTo>
                      <a:lnTo>
                        <a:pt x="0" y="178"/>
                      </a:lnTo>
                      <a:lnTo>
                        <a:pt x="0" y="156"/>
                      </a:lnTo>
                      <a:lnTo>
                        <a:pt x="1" y="155"/>
                      </a:lnTo>
                      <a:lnTo>
                        <a:pt x="1" y="154"/>
                      </a:lnTo>
                      <a:lnTo>
                        <a:pt x="2" y="152"/>
                      </a:lnTo>
                      <a:lnTo>
                        <a:pt x="3" y="152"/>
                      </a:lnTo>
                      <a:lnTo>
                        <a:pt x="6" y="152"/>
                      </a:lnTo>
                      <a:lnTo>
                        <a:pt x="7" y="154"/>
                      </a:lnTo>
                      <a:lnTo>
                        <a:pt x="7" y="155"/>
                      </a:lnTo>
                      <a:lnTo>
                        <a:pt x="8" y="156"/>
                      </a:lnTo>
                      <a:close/>
                      <a:moveTo>
                        <a:pt x="8" y="207"/>
                      </a:moveTo>
                      <a:lnTo>
                        <a:pt x="8" y="228"/>
                      </a:lnTo>
                      <a:lnTo>
                        <a:pt x="7" y="231"/>
                      </a:lnTo>
                      <a:lnTo>
                        <a:pt x="7" y="232"/>
                      </a:lnTo>
                      <a:lnTo>
                        <a:pt x="6" y="232"/>
                      </a:lnTo>
                      <a:lnTo>
                        <a:pt x="3" y="233"/>
                      </a:lnTo>
                      <a:lnTo>
                        <a:pt x="2" y="232"/>
                      </a:lnTo>
                      <a:lnTo>
                        <a:pt x="1" y="232"/>
                      </a:lnTo>
                      <a:lnTo>
                        <a:pt x="1" y="231"/>
                      </a:lnTo>
                      <a:lnTo>
                        <a:pt x="0" y="228"/>
                      </a:lnTo>
                      <a:lnTo>
                        <a:pt x="0" y="207"/>
                      </a:lnTo>
                      <a:lnTo>
                        <a:pt x="1" y="205"/>
                      </a:lnTo>
                      <a:lnTo>
                        <a:pt x="1" y="204"/>
                      </a:lnTo>
                      <a:lnTo>
                        <a:pt x="2" y="204"/>
                      </a:lnTo>
                      <a:lnTo>
                        <a:pt x="3" y="204"/>
                      </a:lnTo>
                      <a:lnTo>
                        <a:pt x="6" y="204"/>
                      </a:lnTo>
                      <a:lnTo>
                        <a:pt x="7" y="204"/>
                      </a:lnTo>
                      <a:lnTo>
                        <a:pt x="7" y="205"/>
                      </a:lnTo>
                      <a:lnTo>
                        <a:pt x="8" y="207"/>
                      </a:lnTo>
                      <a:close/>
                      <a:moveTo>
                        <a:pt x="8" y="257"/>
                      </a:moveTo>
                      <a:lnTo>
                        <a:pt x="8" y="279"/>
                      </a:lnTo>
                      <a:lnTo>
                        <a:pt x="7" y="281"/>
                      </a:lnTo>
                      <a:lnTo>
                        <a:pt x="7" y="282"/>
                      </a:lnTo>
                      <a:lnTo>
                        <a:pt x="6" y="283"/>
                      </a:lnTo>
                      <a:lnTo>
                        <a:pt x="3" y="283"/>
                      </a:lnTo>
                      <a:lnTo>
                        <a:pt x="2" y="283"/>
                      </a:lnTo>
                      <a:lnTo>
                        <a:pt x="1" y="282"/>
                      </a:lnTo>
                      <a:lnTo>
                        <a:pt x="1" y="281"/>
                      </a:lnTo>
                      <a:lnTo>
                        <a:pt x="0" y="279"/>
                      </a:lnTo>
                      <a:lnTo>
                        <a:pt x="0" y="257"/>
                      </a:lnTo>
                      <a:lnTo>
                        <a:pt x="1" y="256"/>
                      </a:lnTo>
                      <a:lnTo>
                        <a:pt x="1" y="255"/>
                      </a:lnTo>
                      <a:lnTo>
                        <a:pt x="2" y="255"/>
                      </a:lnTo>
                      <a:lnTo>
                        <a:pt x="3" y="254"/>
                      </a:lnTo>
                      <a:lnTo>
                        <a:pt x="6" y="255"/>
                      </a:lnTo>
                      <a:lnTo>
                        <a:pt x="7" y="255"/>
                      </a:lnTo>
                      <a:lnTo>
                        <a:pt x="7" y="256"/>
                      </a:lnTo>
                      <a:lnTo>
                        <a:pt x="8" y="257"/>
                      </a:lnTo>
                      <a:close/>
                      <a:moveTo>
                        <a:pt x="8" y="309"/>
                      </a:moveTo>
                      <a:lnTo>
                        <a:pt x="8" y="331"/>
                      </a:lnTo>
                      <a:lnTo>
                        <a:pt x="7" y="332"/>
                      </a:lnTo>
                      <a:lnTo>
                        <a:pt x="7" y="333"/>
                      </a:lnTo>
                      <a:lnTo>
                        <a:pt x="6" y="334"/>
                      </a:lnTo>
                      <a:lnTo>
                        <a:pt x="3" y="334"/>
                      </a:lnTo>
                      <a:lnTo>
                        <a:pt x="2" y="334"/>
                      </a:lnTo>
                      <a:lnTo>
                        <a:pt x="1" y="333"/>
                      </a:lnTo>
                      <a:lnTo>
                        <a:pt x="1" y="332"/>
                      </a:lnTo>
                      <a:lnTo>
                        <a:pt x="0" y="331"/>
                      </a:lnTo>
                      <a:lnTo>
                        <a:pt x="0" y="309"/>
                      </a:lnTo>
                      <a:lnTo>
                        <a:pt x="1" y="307"/>
                      </a:lnTo>
                      <a:lnTo>
                        <a:pt x="1" y="306"/>
                      </a:lnTo>
                      <a:lnTo>
                        <a:pt x="2" y="305"/>
                      </a:lnTo>
                      <a:lnTo>
                        <a:pt x="3" y="305"/>
                      </a:lnTo>
                      <a:lnTo>
                        <a:pt x="6" y="305"/>
                      </a:lnTo>
                      <a:lnTo>
                        <a:pt x="7" y="306"/>
                      </a:lnTo>
                      <a:lnTo>
                        <a:pt x="7" y="307"/>
                      </a:lnTo>
                      <a:lnTo>
                        <a:pt x="8" y="309"/>
                      </a:lnTo>
                      <a:close/>
                      <a:moveTo>
                        <a:pt x="8" y="360"/>
                      </a:moveTo>
                      <a:lnTo>
                        <a:pt x="8" y="382"/>
                      </a:lnTo>
                      <a:lnTo>
                        <a:pt x="7" y="383"/>
                      </a:lnTo>
                      <a:lnTo>
                        <a:pt x="7" y="384"/>
                      </a:lnTo>
                      <a:lnTo>
                        <a:pt x="6" y="386"/>
                      </a:lnTo>
                      <a:lnTo>
                        <a:pt x="3" y="386"/>
                      </a:lnTo>
                      <a:lnTo>
                        <a:pt x="2" y="386"/>
                      </a:lnTo>
                      <a:lnTo>
                        <a:pt x="1" y="384"/>
                      </a:lnTo>
                      <a:lnTo>
                        <a:pt x="1" y="383"/>
                      </a:lnTo>
                      <a:lnTo>
                        <a:pt x="0" y="382"/>
                      </a:lnTo>
                      <a:lnTo>
                        <a:pt x="0" y="360"/>
                      </a:lnTo>
                      <a:lnTo>
                        <a:pt x="1" y="359"/>
                      </a:lnTo>
                      <a:lnTo>
                        <a:pt x="1" y="358"/>
                      </a:lnTo>
                      <a:lnTo>
                        <a:pt x="2" y="356"/>
                      </a:lnTo>
                      <a:lnTo>
                        <a:pt x="3" y="356"/>
                      </a:lnTo>
                      <a:lnTo>
                        <a:pt x="6" y="356"/>
                      </a:lnTo>
                      <a:lnTo>
                        <a:pt x="7" y="358"/>
                      </a:lnTo>
                      <a:lnTo>
                        <a:pt x="7" y="359"/>
                      </a:lnTo>
                      <a:lnTo>
                        <a:pt x="8" y="360"/>
                      </a:lnTo>
                      <a:close/>
                      <a:moveTo>
                        <a:pt x="8" y="411"/>
                      </a:moveTo>
                      <a:lnTo>
                        <a:pt x="8" y="432"/>
                      </a:lnTo>
                      <a:lnTo>
                        <a:pt x="7" y="434"/>
                      </a:lnTo>
                      <a:lnTo>
                        <a:pt x="7" y="436"/>
                      </a:lnTo>
                      <a:lnTo>
                        <a:pt x="6" y="436"/>
                      </a:lnTo>
                      <a:lnTo>
                        <a:pt x="3" y="437"/>
                      </a:lnTo>
                      <a:lnTo>
                        <a:pt x="2" y="436"/>
                      </a:lnTo>
                      <a:lnTo>
                        <a:pt x="1" y="436"/>
                      </a:lnTo>
                      <a:lnTo>
                        <a:pt x="1" y="434"/>
                      </a:lnTo>
                      <a:lnTo>
                        <a:pt x="0" y="432"/>
                      </a:lnTo>
                      <a:lnTo>
                        <a:pt x="0" y="411"/>
                      </a:lnTo>
                      <a:lnTo>
                        <a:pt x="1" y="409"/>
                      </a:lnTo>
                      <a:lnTo>
                        <a:pt x="1" y="408"/>
                      </a:lnTo>
                      <a:lnTo>
                        <a:pt x="2" y="408"/>
                      </a:lnTo>
                      <a:lnTo>
                        <a:pt x="3" y="408"/>
                      </a:lnTo>
                      <a:lnTo>
                        <a:pt x="6" y="408"/>
                      </a:lnTo>
                      <a:lnTo>
                        <a:pt x="7" y="408"/>
                      </a:lnTo>
                      <a:lnTo>
                        <a:pt x="7" y="409"/>
                      </a:lnTo>
                      <a:lnTo>
                        <a:pt x="8" y="411"/>
                      </a:lnTo>
                      <a:close/>
                      <a:moveTo>
                        <a:pt x="8" y="461"/>
                      </a:moveTo>
                      <a:lnTo>
                        <a:pt x="8" y="483"/>
                      </a:lnTo>
                      <a:lnTo>
                        <a:pt x="7" y="485"/>
                      </a:lnTo>
                      <a:lnTo>
                        <a:pt x="7" y="486"/>
                      </a:lnTo>
                      <a:lnTo>
                        <a:pt x="6" y="487"/>
                      </a:lnTo>
                      <a:lnTo>
                        <a:pt x="3" y="487"/>
                      </a:lnTo>
                      <a:lnTo>
                        <a:pt x="2" y="487"/>
                      </a:lnTo>
                      <a:lnTo>
                        <a:pt x="1" y="486"/>
                      </a:lnTo>
                      <a:lnTo>
                        <a:pt x="1" y="485"/>
                      </a:lnTo>
                      <a:lnTo>
                        <a:pt x="0" y="483"/>
                      </a:lnTo>
                      <a:lnTo>
                        <a:pt x="0" y="461"/>
                      </a:lnTo>
                      <a:lnTo>
                        <a:pt x="1" y="460"/>
                      </a:lnTo>
                      <a:lnTo>
                        <a:pt x="1" y="459"/>
                      </a:lnTo>
                      <a:lnTo>
                        <a:pt x="2" y="459"/>
                      </a:lnTo>
                      <a:lnTo>
                        <a:pt x="3" y="458"/>
                      </a:lnTo>
                      <a:lnTo>
                        <a:pt x="6" y="459"/>
                      </a:lnTo>
                      <a:lnTo>
                        <a:pt x="7" y="459"/>
                      </a:lnTo>
                      <a:lnTo>
                        <a:pt x="7" y="460"/>
                      </a:lnTo>
                      <a:lnTo>
                        <a:pt x="8" y="461"/>
                      </a:lnTo>
                      <a:close/>
                      <a:moveTo>
                        <a:pt x="8" y="513"/>
                      </a:moveTo>
                      <a:lnTo>
                        <a:pt x="8" y="535"/>
                      </a:lnTo>
                      <a:lnTo>
                        <a:pt x="7" y="536"/>
                      </a:lnTo>
                      <a:lnTo>
                        <a:pt x="7" y="537"/>
                      </a:lnTo>
                      <a:lnTo>
                        <a:pt x="6" y="538"/>
                      </a:lnTo>
                      <a:lnTo>
                        <a:pt x="3" y="538"/>
                      </a:lnTo>
                      <a:lnTo>
                        <a:pt x="2" y="538"/>
                      </a:lnTo>
                      <a:lnTo>
                        <a:pt x="1" y="537"/>
                      </a:lnTo>
                      <a:lnTo>
                        <a:pt x="1" y="536"/>
                      </a:lnTo>
                      <a:lnTo>
                        <a:pt x="0" y="535"/>
                      </a:lnTo>
                      <a:lnTo>
                        <a:pt x="0" y="513"/>
                      </a:lnTo>
                      <a:lnTo>
                        <a:pt x="1" y="511"/>
                      </a:lnTo>
                      <a:lnTo>
                        <a:pt x="1" y="510"/>
                      </a:lnTo>
                      <a:lnTo>
                        <a:pt x="2" y="509"/>
                      </a:lnTo>
                      <a:lnTo>
                        <a:pt x="3" y="509"/>
                      </a:lnTo>
                      <a:lnTo>
                        <a:pt x="6" y="509"/>
                      </a:lnTo>
                      <a:lnTo>
                        <a:pt x="7" y="510"/>
                      </a:lnTo>
                      <a:lnTo>
                        <a:pt x="7" y="511"/>
                      </a:lnTo>
                      <a:lnTo>
                        <a:pt x="8" y="513"/>
                      </a:lnTo>
                      <a:close/>
                      <a:moveTo>
                        <a:pt x="8" y="564"/>
                      </a:moveTo>
                      <a:lnTo>
                        <a:pt x="8" y="586"/>
                      </a:lnTo>
                      <a:lnTo>
                        <a:pt x="7" y="587"/>
                      </a:lnTo>
                      <a:lnTo>
                        <a:pt x="7" y="588"/>
                      </a:lnTo>
                      <a:lnTo>
                        <a:pt x="6" y="589"/>
                      </a:lnTo>
                      <a:lnTo>
                        <a:pt x="3" y="589"/>
                      </a:lnTo>
                      <a:lnTo>
                        <a:pt x="2" y="589"/>
                      </a:lnTo>
                      <a:lnTo>
                        <a:pt x="1" y="588"/>
                      </a:lnTo>
                      <a:lnTo>
                        <a:pt x="1" y="587"/>
                      </a:lnTo>
                      <a:lnTo>
                        <a:pt x="0" y="586"/>
                      </a:lnTo>
                      <a:lnTo>
                        <a:pt x="0" y="564"/>
                      </a:lnTo>
                      <a:lnTo>
                        <a:pt x="1" y="563"/>
                      </a:lnTo>
                      <a:lnTo>
                        <a:pt x="1" y="562"/>
                      </a:lnTo>
                      <a:lnTo>
                        <a:pt x="2" y="560"/>
                      </a:lnTo>
                      <a:lnTo>
                        <a:pt x="3" y="560"/>
                      </a:lnTo>
                      <a:lnTo>
                        <a:pt x="6" y="560"/>
                      </a:lnTo>
                      <a:lnTo>
                        <a:pt x="7" y="562"/>
                      </a:lnTo>
                      <a:lnTo>
                        <a:pt x="7" y="563"/>
                      </a:lnTo>
                      <a:lnTo>
                        <a:pt x="8" y="564"/>
                      </a:lnTo>
                      <a:close/>
                      <a:moveTo>
                        <a:pt x="8" y="615"/>
                      </a:moveTo>
                      <a:lnTo>
                        <a:pt x="8" y="636"/>
                      </a:lnTo>
                      <a:lnTo>
                        <a:pt x="7" y="638"/>
                      </a:lnTo>
                      <a:lnTo>
                        <a:pt x="7" y="640"/>
                      </a:lnTo>
                      <a:lnTo>
                        <a:pt x="6" y="640"/>
                      </a:lnTo>
                      <a:lnTo>
                        <a:pt x="3" y="641"/>
                      </a:lnTo>
                      <a:lnTo>
                        <a:pt x="2" y="640"/>
                      </a:lnTo>
                      <a:lnTo>
                        <a:pt x="1" y="640"/>
                      </a:lnTo>
                      <a:lnTo>
                        <a:pt x="1" y="638"/>
                      </a:lnTo>
                      <a:lnTo>
                        <a:pt x="0" y="636"/>
                      </a:lnTo>
                      <a:lnTo>
                        <a:pt x="0" y="615"/>
                      </a:lnTo>
                      <a:lnTo>
                        <a:pt x="1" y="613"/>
                      </a:lnTo>
                      <a:lnTo>
                        <a:pt x="1" y="612"/>
                      </a:lnTo>
                      <a:lnTo>
                        <a:pt x="2" y="612"/>
                      </a:lnTo>
                      <a:lnTo>
                        <a:pt x="3" y="612"/>
                      </a:lnTo>
                      <a:lnTo>
                        <a:pt x="6" y="612"/>
                      </a:lnTo>
                      <a:lnTo>
                        <a:pt x="7" y="612"/>
                      </a:lnTo>
                      <a:lnTo>
                        <a:pt x="7" y="613"/>
                      </a:lnTo>
                      <a:lnTo>
                        <a:pt x="8" y="615"/>
                      </a:lnTo>
                      <a:close/>
                      <a:moveTo>
                        <a:pt x="8" y="665"/>
                      </a:moveTo>
                      <a:lnTo>
                        <a:pt x="8" y="687"/>
                      </a:lnTo>
                      <a:lnTo>
                        <a:pt x="7" y="689"/>
                      </a:lnTo>
                      <a:lnTo>
                        <a:pt x="7" y="690"/>
                      </a:lnTo>
                      <a:lnTo>
                        <a:pt x="6" y="691"/>
                      </a:lnTo>
                      <a:lnTo>
                        <a:pt x="3" y="691"/>
                      </a:lnTo>
                      <a:lnTo>
                        <a:pt x="2" y="691"/>
                      </a:lnTo>
                      <a:lnTo>
                        <a:pt x="1" y="690"/>
                      </a:lnTo>
                      <a:lnTo>
                        <a:pt x="1" y="689"/>
                      </a:lnTo>
                      <a:lnTo>
                        <a:pt x="0" y="687"/>
                      </a:lnTo>
                      <a:lnTo>
                        <a:pt x="0" y="665"/>
                      </a:lnTo>
                      <a:lnTo>
                        <a:pt x="1" y="664"/>
                      </a:lnTo>
                      <a:lnTo>
                        <a:pt x="1" y="663"/>
                      </a:lnTo>
                      <a:lnTo>
                        <a:pt x="2" y="663"/>
                      </a:lnTo>
                      <a:lnTo>
                        <a:pt x="3" y="662"/>
                      </a:lnTo>
                      <a:lnTo>
                        <a:pt x="6" y="663"/>
                      </a:lnTo>
                      <a:lnTo>
                        <a:pt x="7" y="663"/>
                      </a:lnTo>
                      <a:lnTo>
                        <a:pt x="7" y="664"/>
                      </a:lnTo>
                      <a:lnTo>
                        <a:pt x="8" y="665"/>
                      </a:lnTo>
                      <a:close/>
                      <a:moveTo>
                        <a:pt x="8" y="716"/>
                      </a:moveTo>
                      <a:lnTo>
                        <a:pt x="8" y="739"/>
                      </a:lnTo>
                      <a:lnTo>
                        <a:pt x="7" y="740"/>
                      </a:lnTo>
                      <a:lnTo>
                        <a:pt x="7" y="741"/>
                      </a:lnTo>
                      <a:lnTo>
                        <a:pt x="6" y="742"/>
                      </a:lnTo>
                      <a:lnTo>
                        <a:pt x="3" y="742"/>
                      </a:lnTo>
                      <a:lnTo>
                        <a:pt x="2" y="742"/>
                      </a:lnTo>
                      <a:lnTo>
                        <a:pt x="1" y="741"/>
                      </a:lnTo>
                      <a:lnTo>
                        <a:pt x="1" y="740"/>
                      </a:lnTo>
                      <a:lnTo>
                        <a:pt x="0" y="739"/>
                      </a:lnTo>
                      <a:lnTo>
                        <a:pt x="0" y="716"/>
                      </a:lnTo>
                      <a:lnTo>
                        <a:pt x="1" y="715"/>
                      </a:lnTo>
                      <a:lnTo>
                        <a:pt x="1" y="714"/>
                      </a:lnTo>
                      <a:lnTo>
                        <a:pt x="2" y="713"/>
                      </a:lnTo>
                      <a:lnTo>
                        <a:pt x="3" y="713"/>
                      </a:lnTo>
                      <a:lnTo>
                        <a:pt x="6" y="713"/>
                      </a:lnTo>
                      <a:lnTo>
                        <a:pt x="7" y="714"/>
                      </a:lnTo>
                      <a:lnTo>
                        <a:pt x="7" y="715"/>
                      </a:lnTo>
                      <a:lnTo>
                        <a:pt x="8" y="716"/>
                      </a:lnTo>
                      <a:close/>
                      <a:moveTo>
                        <a:pt x="8" y="768"/>
                      </a:moveTo>
                      <a:lnTo>
                        <a:pt x="8" y="790"/>
                      </a:lnTo>
                      <a:lnTo>
                        <a:pt x="7" y="791"/>
                      </a:lnTo>
                      <a:lnTo>
                        <a:pt x="7" y="792"/>
                      </a:lnTo>
                      <a:lnTo>
                        <a:pt x="6" y="793"/>
                      </a:lnTo>
                      <a:lnTo>
                        <a:pt x="3" y="793"/>
                      </a:lnTo>
                      <a:lnTo>
                        <a:pt x="2" y="793"/>
                      </a:lnTo>
                      <a:lnTo>
                        <a:pt x="1" y="792"/>
                      </a:lnTo>
                      <a:lnTo>
                        <a:pt x="1" y="791"/>
                      </a:lnTo>
                      <a:lnTo>
                        <a:pt x="0" y="790"/>
                      </a:lnTo>
                      <a:lnTo>
                        <a:pt x="0" y="768"/>
                      </a:lnTo>
                      <a:lnTo>
                        <a:pt x="1" y="767"/>
                      </a:lnTo>
                      <a:lnTo>
                        <a:pt x="1" y="765"/>
                      </a:lnTo>
                      <a:lnTo>
                        <a:pt x="2" y="764"/>
                      </a:lnTo>
                      <a:lnTo>
                        <a:pt x="3" y="764"/>
                      </a:lnTo>
                      <a:lnTo>
                        <a:pt x="6" y="764"/>
                      </a:lnTo>
                      <a:lnTo>
                        <a:pt x="7" y="765"/>
                      </a:lnTo>
                      <a:lnTo>
                        <a:pt x="7" y="767"/>
                      </a:lnTo>
                      <a:lnTo>
                        <a:pt x="8" y="768"/>
                      </a:lnTo>
                      <a:close/>
                      <a:moveTo>
                        <a:pt x="8" y="819"/>
                      </a:moveTo>
                      <a:lnTo>
                        <a:pt x="8" y="840"/>
                      </a:lnTo>
                      <a:lnTo>
                        <a:pt x="7" y="842"/>
                      </a:lnTo>
                      <a:lnTo>
                        <a:pt x="7" y="844"/>
                      </a:lnTo>
                      <a:lnTo>
                        <a:pt x="6" y="844"/>
                      </a:lnTo>
                      <a:lnTo>
                        <a:pt x="3" y="845"/>
                      </a:lnTo>
                      <a:lnTo>
                        <a:pt x="2" y="844"/>
                      </a:lnTo>
                      <a:lnTo>
                        <a:pt x="1" y="844"/>
                      </a:lnTo>
                      <a:lnTo>
                        <a:pt x="1" y="842"/>
                      </a:lnTo>
                      <a:lnTo>
                        <a:pt x="0" y="840"/>
                      </a:lnTo>
                      <a:lnTo>
                        <a:pt x="0" y="819"/>
                      </a:lnTo>
                      <a:lnTo>
                        <a:pt x="1" y="817"/>
                      </a:lnTo>
                      <a:lnTo>
                        <a:pt x="1" y="816"/>
                      </a:lnTo>
                      <a:lnTo>
                        <a:pt x="2" y="816"/>
                      </a:lnTo>
                      <a:lnTo>
                        <a:pt x="3" y="816"/>
                      </a:lnTo>
                      <a:lnTo>
                        <a:pt x="6" y="816"/>
                      </a:lnTo>
                      <a:lnTo>
                        <a:pt x="7" y="816"/>
                      </a:lnTo>
                      <a:lnTo>
                        <a:pt x="7" y="817"/>
                      </a:lnTo>
                      <a:lnTo>
                        <a:pt x="8" y="819"/>
                      </a:lnTo>
                      <a:close/>
                      <a:moveTo>
                        <a:pt x="8" y="869"/>
                      </a:moveTo>
                      <a:lnTo>
                        <a:pt x="8" y="891"/>
                      </a:lnTo>
                      <a:lnTo>
                        <a:pt x="7" y="892"/>
                      </a:lnTo>
                      <a:lnTo>
                        <a:pt x="7" y="894"/>
                      </a:lnTo>
                      <a:lnTo>
                        <a:pt x="6" y="895"/>
                      </a:lnTo>
                      <a:lnTo>
                        <a:pt x="3" y="895"/>
                      </a:lnTo>
                      <a:lnTo>
                        <a:pt x="2" y="895"/>
                      </a:lnTo>
                      <a:lnTo>
                        <a:pt x="1" y="894"/>
                      </a:lnTo>
                      <a:lnTo>
                        <a:pt x="1" y="892"/>
                      </a:lnTo>
                      <a:lnTo>
                        <a:pt x="0" y="891"/>
                      </a:lnTo>
                      <a:lnTo>
                        <a:pt x="0" y="869"/>
                      </a:lnTo>
                      <a:lnTo>
                        <a:pt x="1" y="868"/>
                      </a:lnTo>
                      <a:lnTo>
                        <a:pt x="1" y="867"/>
                      </a:lnTo>
                      <a:lnTo>
                        <a:pt x="2" y="867"/>
                      </a:lnTo>
                      <a:lnTo>
                        <a:pt x="3" y="866"/>
                      </a:lnTo>
                      <a:lnTo>
                        <a:pt x="6" y="867"/>
                      </a:lnTo>
                      <a:lnTo>
                        <a:pt x="7" y="867"/>
                      </a:lnTo>
                      <a:lnTo>
                        <a:pt x="7" y="868"/>
                      </a:lnTo>
                      <a:lnTo>
                        <a:pt x="8" y="869"/>
                      </a:lnTo>
                      <a:close/>
                      <a:moveTo>
                        <a:pt x="8" y="920"/>
                      </a:moveTo>
                      <a:lnTo>
                        <a:pt x="8" y="943"/>
                      </a:lnTo>
                      <a:lnTo>
                        <a:pt x="7" y="944"/>
                      </a:lnTo>
                      <a:lnTo>
                        <a:pt x="7" y="945"/>
                      </a:lnTo>
                      <a:lnTo>
                        <a:pt x="6" y="946"/>
                      </a:lnTo>
                      <a:lnTo>
                        <a:pt x="3" y="946"/>
                      </a:lnTo>
                      <a:lnTo>
                        <a:pt x="2" y="946"/>
                      </a:lnTo>
                      <a:lnTo>
                        <a:pt x="1" y="945"/>
                      </a:lnTo>
                      <a:lnTo>
                        <a:pt x="1" y="944"/>
                      </a:lnTo>
                      <a:lnTo>
                        <a:pt x="0" y="943"/>
                      </a:lnTo>
                      <a:lnTo>
                        <a:pt x="0" y="920"/>
                      </a:lnTo>
                      <a:lnTo>
                        <a:pt x="1" y="919"/>
                      </a:lnTo>
                      <a:lnTo>
                        <a:pt x="1" y="918"/>
                      </a:lnTo>
                      <a:lnTo>
                        <a:pt x="2" y="917"/>
                      </a:lnTo>
                      <a:lnTo>
                        <a:pt x="3" y="917"/>
                      </a:lnTo>
                      <a:lnTo>
                        <a:pt x="6" y="917"/>
                      </a:lnTo>
                      <a:lnTo>
                        <a:pt x="7" y="918"/>
                      </a:lnTo>
                      <a:lnTo>
                        <a:pt x="7" y="919"/>
                      </a:lnTo>
                      <a:lnTo>
                        <a:pt x="8" y="920"/>
                      </a:lnTo>
                      <a:close/>
                      <a:moveTo>
                        <a:pt x="8" y="972"/>
                      </a:moveTo>
                      <a:lnTo>
                        <a:pt x="8" y="994"/>
                      </a:lnTo>
                      <a:lnTo>
                        <a:pt x="7" y="995"/>
                      </a:lnTo>
                      <a:lnTo>
                        <a:pt x="7" y="996"/>
                      </a:lnTo>
                      <a:lnTo>
                        <a:pt x="6" y="997"/>
                      </a:lnTo>
                      <a:lnTo>
                        <a:pt x="3" y="997"/>
                      </a:lnTo>
                      <a:lnTo>
                        <a:pt x="2" y="997"/>
                      </a:lnTo>
                      <a:lnTo>
                        <a:pt x="1" y="996"/>
                      </a:lnTo>
                      <a:lnTo>
                        <a:pt x="1" y="995"/>
                      </a:lnTo>
                      <a:lnTo>
                        <a:pt x="0" y="994"/>
                      </a:lnTo>
                      <a:lnTo>
                        <a:pt x="0" y="972"/>
                      </a:lnTo>
                      <a:lnTo>
                        <a:pt x="1" y="971"/>
                      </a:lnTo>
                      <a:lnTo>
                        <a:pt x="1" y="969"/>
                      </a:lnTo>
                      <a:lnTo>
                        <a:pt x="2" y="968"/>
                      </a:lnTo>
                      <a:lnTo>
                        <a:pt x="3" y="968"/>
                      </a:lnTo>
                      <a:lnTo>
                        <a:pt x="6" y="968"/>
                      </a:lnTo>
                      <a:lnTo>
                        <a:pt x="7" y="969"/>
                      </a:lnTo>
                      <a:lnTo>
                        <a:pt x="7" y="971"/>
                      </a:lnTo>
                      <a:lnTo>
                        <a:pt x="8" y="972"/>
                      </a:lnTo>
                      <a:close/>
                      <a:moveTo>
                        <a:pt x="8" y="1023"/>
                      </a:moveTo>
                      <a:lnTo>
                        <a:pt x="8" y="1044"/>
                      </a:lnTo>
                      <a:lnTo>
                        <a:pt x="7" y="1046"/>
                      </a:lnTo>
                      <a:lnTo>
                        <a:pt x="7" y="1047"/>
                      </a:lnTo>
                      <a:lnTo>
                        <a:pt x="6" y="1047"/>
                      </a:lnTo>
                      <a:lnTo>
                        <a:pt x="3" y="1049"/>
                      </a:lnTo>
                      <a:lnTo>
                        <a:pt x="2" y="1047"/>
                      </a:lnTo>
                      <a:lnTo>
                        <a:pt x="1" y="1047"/>
                      </a:lnTo>
                      <a:lnTo>
                        <a:pt x="1" y="1046"/>
                      </a:lnTo>
                      <a:lnTo>
                        <a:pt x="0" y="1044"/>
                      </a:lnTo>
                      <a:lnTo>
                        <a:pt x="0" y="1023"/>
                      </a:lnTo>
                      <a:lnTo>
                        <a:pt x="1" y="1021"/>
                      </a:lnTo>
                      <a:lnTo>
                        <a:pt x="1" y="1019"/>
                      </a:lnTo>
                      <a:lnTo>
                        <a:pt x="2" y="1019"/>
                      </a:lnTo>
                      <a:lnTo>
                        <a:pt x="3" y="1019"/>
                      </a:lnTo>
                      <a:lnTo>
                        <a:pt x="6" y="1019"/>
                      </a:lnTo>
                      <a:lnTo>
                        <a:pt x="7" y="1019"/>
                      </a:lnTo>
                      <a:lnTo>
                        <a:pt x="7" y="1021"/>
                      </a:lnTo>
                      <a:lnTo>
                        <a:pt x="8" y="1023"/>
                      </a:lnTo>
                      <a:close/>
                      <a:moveTo>
                        <a:pt x="8" y="1073"/>
                      </a:moveTo>
                      <a:lnTo>
                        <a:pt x="8" y="1095"/>
                      </a:lnTo>
                      <a:lnTo>
                        <a:pt x="7" y="1096"/>
                      </a:lnTo>
                      <a:lnTo>
                        <a:pt x="7" y="1098"/>
                      </a:lnTo>
                      <a:lnTo>
                        <a:pt x="6" y="1099"/>
                      </a:lnTo>
                      <a:lnTo>
                        <a:pt x="3" y="1099"/>
                      </a:lnTo>
                      <a:lnTo>
                        <a:pt x="2" y="1099"/>
                      </a:lnTo>
                      <a:lnTo>
                        <a:pt x="1" y="1098"/>
                      </a:lnTo>
                      <a:lnTo>
                        <a:pt x="1" y="1096"/>
                      </a:lnTo>
                      <a:lnTo>
                        <a:pt x="0" y="1095"/>
                      </a:lnTo>
                      <a:lnTo>
                        <a:pt x="0" y="1073"/>
                      </a:lnTo>
                      <a:lnTo>
                        <a:pt x="1" y="1072"/>
                      </a:lnTo>
                      <a:lnTo>
                        <a:pt x="1" y="1071"/>
                      </a:lnTo>
                      <a:lnTo>
                        <a:pt x="2" y="1071"/>
                      </a:lnTo>
                      <a:lnTo>
                        <a:pt x="3" y="1070"/>
                      </a:lnTo>
                      <a:lnTo>
                        <a:pt x="6" y="1071"/>
                      </a:lnTo>
                      <a:lnTo>
                        <a:pt x="7" y="1071"/>
                      </a:lnTo>
                      <a:lnTo>
                        <a:pt x="7" y="1072"/>
                      </a:lnTo>
                      <a:lnTo>
                        <a:pt x="8" y="1073"/>
                      </a:lnTo>
                      <a:close/>
                      <a:moveTo>
                        <a:pt x="8" y="1124"/>
                      </a:moveTo>
                      <a:lnTo>
                        <a:pt x="8" y="1147"/>
                      </a:lnTo>
                      <a:lnTo>
                        <a:pt x="7" y="1148"/>
                      </a:lnTo>
                      <a:lnTo>
                        <a:pt x="7" y="1149"/>
                      </a:lnTo>
                      <a:lnTo>
                        <a:pt x="6" y="1150"/>
                      </a:lnTo>
                      <a:lnTo>
                        <a:pt x="3" y="1150"/>
                      </a:lnTo>
                      <a:lnTo>
                        <a:pt x="2" y="1150"/>
                      </a:lnTo>
                      <a:lnTo>
                        <a:pt x="1" y="1149"/>
                      </a:lnTo>
                      <a:lnTo>
                        <a:pt x="1" y="1148"/>
                      </a:lnTo>
                      <a:lnTo>
                        <a:pt x="0" y="1147"/>
                      </a:lnTo>
                      <a:lnTo>
                        <a:pt x="0" y="1124"/>
                      </a:lnTo>
                      <a:lnTo>
                        <a:pt x="1" y="1123"/>
                      </a:lnTo>
                      <a:lnTo>
                        <a:pt x="1" y="1122"/>
                      </a:lnTo>
                      <a:lnTo>
                        <a:pt x="2" y="1121"/>
                      </a:lnTo>
                      <a:lnTo>
                        <a:pt x="3" y="1121"/>
                      </a:lnTo>
                      <a:lnTo>
                        <a:pt x="6" y="1121"/>
                      </a:lnTo>
                      <a:lnTo>
                        <a:pt x="7" y="1122"/>
                      </a:lnTo>
                      <a:lnTo>
                        <a:pt x="7" y="1123"/>
                      </a:lnTo>
                      <a:lnTo>
                        <a:pt x="8" y="112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2" name="Line 261"/>
                <p:cNvSpPr>
                  <a:spLocks noChangeShapeType="1"/>
                </p:cNvSpPr>
                <p:nvPr/>
              </p:nvSpPr>
              <p:spPr bwMode="auto">
                <a:xfrm>
                  <a:off x="5478" y="2226"/>
                  <a:ext cx="1" cy="1171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93" name="Freeform 262"/>
                <p:cNvSpPr>
                  <a:spLocks noEditPoints="1"/>
                </p:cNvSpPr>
                <p:nvPr/>
              </p:nvSpPr>
              <p:spPr bwMode="auto">
                <a:xfrm>
                  <a:off x="3778" y="2616"/>
                  <a:ext cx="39" cy="1172"/>
                </a:xfrm>
                <a:custGeom>
                  <a:avLst/>
                  <a:gdLst>
                    <a:gd name="T0" fmla="*/ 29 w 39"/>
                    <a:gd name="T1" fmla="*/ 49 h 1172"/>
                    <a:gd name="T2" fmla="*/ 29 w 39"/>
                    <a:gd name="T3" fmla="*/ 1172 h 1172"/>
                    <a:gd name="T4" fmla="*/ 9 w 39"/>
                    <a:gd name="T5" fmla="*/ 1172 h 1172"/>
                    <a:gd name="T6" fmla="*/ 9 w 39"/>
                    <a:gd name="T7" fmla="*/ 49 h 1172"/>
                    <a:gd name="T8" fmla="*/ 29 w 39"/>
                    <a:gd name="T9" fmla="*/ 49 h 1172"/>
                    <a:gd name="T10" fmla="*/ 0 w 39"/>
                    <a:gd name="T11" fmla="*/ 59 h 1172"/>
                    <a:gd name="T12" fmla="*/ 19 w 39"/>
                    <a:gd name="T13" fmla="*/ 0 h 1172"/>
                    <a:gd name="T14" fmla="*/ 39 w 39"/>
                    <a:gd name="T15" fmla="*/ 59 h 1172"/>
                    <a:gd name="T16" fmla="*/ 0 w 39"/>
                    <a:gd name="T17" fmla="*/ 59 h 117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39" h="1172">
                      <a:moveTo>
                        <a:pt x="29" y="49"/>
                      </a:moveTo>
                      <a:lnTo>
                        <a:pt x="29" y="1172"/>
                      </a:lnTo>
                      <a:lnTo>
                        <a:pt x="9" y="1172"/>
                      </a:lnTo>
                      <a:lnTo>
                        <a:pt x="9" y="49"/>
                      </a:lnTo>
                      <a:lnTo>
                        <a:pt x="29" y="49"/>
                      </a:lnTo>
                      <a:close/>
                      <a:moveTo>
                        <a:pt x="0" y="59"/>
                      </a:moveTo>
                      <a:lnTo>
                        <a:pt x="19" y="0"/>
                      </a:lnTo>
                      <a:lnTo>
                        <a:pt x="39" y="59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4" name="Line 263"/>
                <p:cNvSpPr>
                  <a:spLocks noChangeShapeType="1"/>
                </p:cNvSpPr>
                <p:nvPr/>
              </p:nvSpPr>
              <p:spPr bwMode="auto">
                <a:xfrm flipV="1">
                  <a:off x="4981" y="3397"/>
                  <a:ext cx="482" cy="364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95" name="Freeform 264"/>
                <p:cNvSpPr>
                  <a:spLocks noEditPoints="1"/>
                </p:cNvSpPr>
                <p:nvPr/>
              </p:nvSpPr>
              <p:spPr bwMode="auto">
                <a:xfrm>
                  <a:off x="3797" y="3399"/>
                  <a:ext cx="489" cy="372"/>
                </a:xfrm>
                <a:custGeom>
                  <a:avLst/>
                  <a:gdLst>
                    <a:gd name="T0" fmla="*/ 0 w 489"/>
                    <a:gd name="T1" fmla="*/ 357 h 372"/>
                    <a:gd name="T2" fmla="*/ 445 w 489"/>
                    <a:gd name="T3" fmla="*/ 21 h 372"/>
                    <a:gd name="T4" fmla="*/ 456 w 489"/>
                    <a:gd name="T5" fmla="*/ 38 h 372"/>
                    <a:gd name="T6" fmla="*/ 11 w 489"/>
                    <a:gd name="T7" fmla="*/ 372 h 372"/>
                    <a:gd name="T8" fmla="*/ 0 w 489"/>
                    <a:gd name="T9" fmla="*/ 357 h 372"/>
                    <a:gd name="T10" fmla="*/ 431 w 489"/>
                    <a:gd name="T11" fmla="*/ 20 h 372"/>
                    <a:gd name="T12" fmla="*/ 489 w 489"/>
                    <a:gd name="T13" fmla="*/ 0 h 372"/>
                    <a:gd name="T14" fmla="*/ 454 w 489"/>
                    <a:gd name="T15" fmla="*/ 51 h 372"/>
                    <a:gd name="T16" fmla="*/ 431 w 489"/>
                    <a:gd name="T17" fmla="*/ 20 h 37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489" h="372">
                      <a:moveTo>
                        <a:pt x="0" y="357"/>
                      </a:moveTo>
                      <a:lnTo>
                        <a:pt x="445" y="21"/>
                      </a:lnTo>
                      <a:lnTo>
                        <a:pt x="456" y="38"/>
                      </a:lnTo>
                      <a:lnTo>
                        <a:pt x="11" y="372"/>
                      </a:lnTo>
                      <a:lnTo>
                        <a:pt x="0" y="357"/>
                      </a:lnTo>
                      <a:close/>
                      <a:moveTo>
                        <a:pt x="431" y="20"/>
                      </a:moveTo>
                      <a:lnTo>
                        <a:pt x="489" y="0"/>
                      </a:lnTo>
                      <a:lnTo>
                        <a:pt x="454" y="51"/>
                      </a:lnTo>
                      <a:lnTo>
                        <a:pt x="431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6" name="Line 265"/>
                <p:cNvSpPr>
                  <a:spLocks noChangeShapeType="1"/>
                </p:cNvSpPr>
                <p:nvPr/>
              </p:nvSpPr>
              <p:spPr bwMode="auto">
                <a:xfrm flipV="1">
                  <a:off x="4976" y="2240"/>
                  <a:ext cx="484" cy="365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97" name="Line 266"/>
                <p:cNvSpPr>
                  <a:spLocks noChangeShapeType="1"/>
                </p:cNvSpPr>
                <p:nvPr/>
              </p:nvSpPr>
              <p:spPr bwMode="auto">
                <a:xfrm flipV="1">
                  <a:off x="3798" y="2232"/>
                  <a:ext cx="483" cy="363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98" name="Freeform 267"/>
                <p:cNvSpPr/>
                <p:nvPr/>
              </p:nvSpPr>
              <p:spPr bwMode="auto">
                <a:xfrm>
                  <a:off x="5456" y="2210"/>
                  <a:ext cx="40" cy="40"/>
                </a:xfrm>
                <a:custGeom>
                  <a:avLst/>
                  <a:gdLst>
                    <a:gd name="T0" fmla="*/ 20 w 40"/>
                    <a:gd name="T1" fmla="*/ 0 h 40"/>
                    <a:gd name="T2" fmla="*/ 17 w 40"/>
                    <a:gd name="T3" fmla="*/ 1 h 40"/>
                    <a:gd name="T4" fmla="*/ 12 w 40"/>
                    <a:gd name="T5" fmla="*/ 2 h 40"/>
                    <a:gd name="T6" fmla="*/ 10 w 40"/>
                    <a:gd name="T7" fmla="*/ 3 h 40"/>
                    <a:gd name="T8" fmla="*/ 6 w 40"/>
                    <a:gd name="T9" fmla="*/ 5 h 40"/>
                    <a:gd name="T10" fmla="*/ 4 w 40"/>
                    <a:gd name="T11" fmla="*/ 9 h 40"/>
                    <a:gd name="T12" fmla="*/ 3 w 40"/>
                    <a:gd name="T13" fmla="*/ 12 h 40"/>
                    <a:gd name="T14" fmla="*/ 1 w 40"/>
                    <a:gd name="T15" fmla="*/ 16 h 40"/>
                    <a:gd name="T16" fmla="*/ 0 w 40"/>
                    <a:gd name="T17" fmla="*/ 21 h 40"/>
                    <a:gd name="T18" fmla="*/ 1 w 40"/>
                    <a:gd name="T19" fmla="*/ 24 h 40"/>
                    <a:gd name="T20" fmla="*/ 3 w 40"/>
                    <a:gd name="T21" fmla="*/ 28 h 40"/>
                    <a:gd name="T22" fmla="*/ 4 w 40"/>
                    <a:gd name="T23" fmla="*/ 31 h 40"/>
                    <a:gd name="T24" fmla="*/ 6 w 40"/>
                    <a:gd name="T25" fmla="*/ 35 h 40"/>
                    <a:gd name="T26" fmla="*/ 10 w 40"/>
                    <a:gd name="T27" fmla="*/ 37 h 40"/>
                    <a:gd name="T28" fmla="*/ 12 w 40"/>
                    <a:gd name="T29" fmla="*/ 38 h 40"/>
                    <a:gd name="T30" fmla="*/ 17 w 40"/>
                    <a:gd name="T31" fmla="*/ 39 h 40"/>
                    <a:gd name="T32" fmla="*/ 20 w 40"/>
                    <a:gd name="T33" fmla="*/ 40 h 40"/>
                    <a:gd name="T34" fmla="*/ 24 w 40"/>
                    <a:gd name="T35" fmla="*/ 39 h 40"/>
                    <a:gd name="T36" fmla="*/ 27 w 40"/>
                    <a:gd name="T37" fmla="*/ 38 h 40"/>
                    <a:gd name="T38" fmla="*/ 31 w 40"/>
                    <a:gd name="T39" fmla="*/ 37 h 40"/>
                    <a:gd name="T40" fmla="*/ 34 w 40"/>
                    <a:gd name="T41" fmla="*/ 35 h 40"/>
                    <a:gd name="T42" fmla="*/ 36 w 40"/>
                    <a:gd name="T43" fmla="*/ 31 h 40"/>
                    <a:gd name="T44" fmla="*/ 38 w 40"/>
                    <a:gd name="T45" fmla="*/ 28 h 40"/>
                    <a:gd name="T46" fmla="*/ 39 w 40"/>
                    <a:gd name="T47" fmla="*/ 24 h 40"/>
                    <a:gd name="T48" fmla="*/ 40 w 40"/>
                    <a:gd name="T49" fmla="*/ 21 h 40"/>
                    <a:gd name="T50" fmla="*/ 39 w 40"/>
                    <a:gd name="T51" fmla="*/ 16 h 40"/>
                    <a:gd name="T52" fmla="*/ 38 w 40"/>
                    <a:gd name="T53" fmla="*/ 12 h 40"/>
                    <a:gd name="T54" fmla="*/ 36 w 40"/>
                    <a:gd name="T55" fmla="*/ 9 h 40"/>
                    <a:gd name="T56" fmla="*/ 34 w 40"/>
                    <a:gd name="T57" fmla="*/ 5 h 40"/>
                    <a:gd name="T58" fmla="*/ 31 w 40"/>
                    <a:gd name="T59" fmla="*/ 3 h 40"/>
                    <a:gd name="T60" fmla="*/ 27 w 40"/>
                    <a:gd name="T61" fmla="*/ 2 h 40"/>
                    <a:gd name="T62" fmla="*/ 24 w 40"/>
                    <a:gd name="T63" fmla="*/ 1 h 40"/>
                    <a:gd name="T64" fmla="*/ 20 w 40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40">
                      <a:moveTo>
                        <a:pt x="20" y="0"/>
                      </a:moveTo>
                      <a:lnTo>
                        <a:pt x="17" y="1"/>
                      </a:lnTo>
                      <a:lnTo>
                        <a:pt x="12" y="2"/>
                      </a:lnTo>
                      <a:lnTo>
                        <a:pt x="10" y="3"/>
                      </a:lnTo>
                      <a:lnTo>
                        <a:pt x="6" y="5"/>
                      </a:lnTo>
                      <a:lnTo>
                        <a:pt x="4" y="9"/>
                      </a:lnTo>
                      <a:lnTo>
                        <a:pt x="3" y="12"/>
                      </a:lnTo>
                      <a:lnTo>
                        <a:pt x="1" y="16"/>
                      </a:lnTo>
                      <a:lnTo>
                        <a:pt x="0" y="21"/>
                      </a:lnTo>
                      <a:lnTo>
                        <a:pt x="1" y="24"/>
                      </a:lnTo>
                      <a:lnTo>
                        <a:pt x="3" y="28"/>
                      </a:lnTo>
                      <a:lnTo>
                        <a:pt x="4" y="31"/>
                      </a:lnTo>
                      <a:lnTo>
                        <a:pt x="6" y="35"/>
                      </a:lnTo>
                      <a:lnTo>
                        <a:pt x="10" y="37"/>
                      </a:lnTo>
                      <a:lnTo>
                        <a:pt x="12" y="38"/>
                      </a:lnTo>
                      <a:lnTo>
                        <a:pt x="17" y="39"/>
                      </a:lnTo>
                      <a:lnTo>
                        <a:pt x="20" y="40"/>
                      </a:lnTo>
                      <a:lnTo>
                        <a:pt x="24" y="39"/>
                      </a:lnTo>
                      <a:lnTo>
                        <a:pt x="27" y="38"/>
                      </a:lnTo>
                      <a:lnTo>
                        <a:pt x="31" y="37"/>
                      </a:lnTo>
                      <a:lnTo>
                        <a:pt x="34" y="35"/>
                      </a:lnTo>
                      <a:lnTo>
                        <a:pt x="36" y="31"/>
                      </a:lnTo>
                      <a:lnTo>
                        <a:pt x="38" y="28"/>
                      </a:lnTo>
                      <a:lnTo>
                        <a:pt x="39" y="24"/>
                      </a:lnTo>
                      <a:lnTo>
                        <a:pt x="40" y="21"/>
                      </a:lnTo>
                      <a:lnTo>
                        <a:pt x="39" y="16"/>
                      </a:lnTo>
                      <a:lnTo>
                        <a:pt x="38" y="12"/>
                      </a:lnTo>
                      <a:lnTo>
                        <a:pt x="36" y="9"/>
                      </a:lnTo>
                      <a:lnTo>
                        <a:pt x="34" y="5"/>
                      </a:lnTo>
                      <a:lnTo>
                        <a:pt x="31" y="3"/>
                      </a:lnTo>
                      <a:lnTo>
                        <a:pt x="27" y="2"/>
                      </a:lnTo>
                      <a:lnTo>
                        <a:pt x="24" y="1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9" name="Freeform 268"/>
                <p:cNvSpPr/>
                <p:nvPr/>
              </p:nvSpPr>
              <p:spPr bwMode="auto">
                <a:xfrm>
                  <a:off x="5456" y="2210"/>
                  <a:ext cx="40" cy="40"/>
                </a:xfrm>
                <a:custGeom>
                  <a:avLst/>
                  <a:gdLst>
                    <a:gd name="T0" fmla="*/ 20 w 40"/>
                    <a:gd name="T1" fmla="*/ 0 h 40"/>
                    <a:gd name="T2" fmla="*/ 17 w 40"/>
                    <a:gd name="T3" fmla="*/ 1 h 40"/>
                    <a:gd name="T4" fmla="*/ 12 w 40"/>
                    <a:gd name="T5" fmla="*/ 2 h 40"/>
                    <a:gd name="T6" fmla="*/ 10 w 40"/>
                    <a:gd name="T7" fmla="*/ 3 h 40"/>
                    <a:gd name="T8" fmla="*/ 6 w 40"/>
                    <a:gd name="T9" fmla="*/ 5 h 40"/>
                    <a:gd name="T10" fmla="*/ 4 w 40"/>
                    <a:gd name="T11" fmla="*/ 9 h 40"/>
                    <a:gd name="T12" fmla="*/ 3 w 40"/>
                    <a:gd name="T13" fmla="*/ 12 h 40"/>
                    <a:gd name="T14" fmla="*/ 1 w 40"/>
                    <a:gd name="T15" fmla="*/ 16 h 40"/>
                    <a:gd name="T16" fmla="*/ 0 w 40"/>
                    <a:gd name="T17" fmla="*/ 21 h 40"/>
                    <a:gd name="T18" fmla="*/ 1 w 40"/>
                    <a:gd name="T19" fmla="*/ 24 h 40"/>
                    <a:gd name="T20" fmla="*/ 3 w 40"/>
                    <a:gd name="T21" fmla="*/ 28 h 40"/>
                    <a:gd name="T22" fmla="*/ 4 w 40"/>
                    <a:gd name="T23" fmla="*/ 31 h 40"/>
                    <a:gd name="T24" fmla="*/ 6 w 40"/>
                    <a:gd name="T25" fmla="*/ 35 h 40"/>
                    <a:gd name="T26" fmla="*/ 10 w 40"/>
                    <a:gd name="T27" fmla="*/ 37 h 40"/>
                    <a:gd name="T28" fmla="*/ 12 w 40"/>
                    <a:gd name="T29" fmla="*/ 38 h 40"/>
                    <a:gd name="T30" fmla="*/ 17 w 40"/>
                    <a:gd name="T31" fmla="*/ 39 h 40"/>
                    <a:gd name="T32" fmla="*/ 20 w 40"/>
                    <a:gd name="T33" fmla="*/ 40 h 40"/>
                    <a:gd name="T34" fmla="*/ 24 w 40"/>
                    <a:gd name="T35" fmla="*/ 39 h 40"/>
                    <a:gd name="T36" fmla="*/ 27 w 40"/>
                    <a:gd name="T37" fmla="*/ 38 h 40"/>
                    <a:gd name="T38" fmla="*/ 31 w 40"/>
                    <a:gd name="T39" fmla="*/ 37 h 40"/>
                    <a:gd name="T40" fmla="*/ 34 w 40"/>
                    <a:gd name="T41" fmla="*/ 35 h 40"/>
                    <a:gd name="T42" fmla="*/ 36 w 40"/>
                    <a:gd name="T43" fmla="*/ 31 h 40"/>
                    <a:gd name="T44" fmla="*/ 38 w 40"/>
                    <a:gd name="T45" fmla="*/ 28 h 40"/>
                    <a:gd name="T46" fmla="*/ 39 w 40"/>
                    <a:gd name="T47" fmla="*/ 24 h 40"/>
                    <a:gd name="T48" fmla="*/ 40 w 40"/>
                    <a:gd name="T49" fmla="*/ 21 h 40"/>
                    <a:gd name="T50" fmla="*/ 39 w 40"/>
                    <a:gd name="T51" fmla="*/ 16 h 40"/>
                    <a:gd name="T52" fmla="*/ 38 w 40"/>
                    <a:gd name="T53" fmla="*/ 12 h 40"/>
                    <a:gd name="T54" fmla="*/ 36 w 40"/>
                    <a:gd name="T55" fmla="*/ 9 h 40"/>
                    <a:gd name="T56" fmla="*/ 34 w 40"/>
                    <a:gd name="T57" fmla="*/ 5 h 40"/>
                    <a:gd name="T58" fmla="*/ 31 w 40"/>
                    <a:gd name="T59" fmla="*/ 3 h 40"/>
                    <a:gd name="T60" fmla="*/ 27 w 40"/>
                    <a:gd name="T61" fmla="*/ 2 h 40"/>
                    <a:gd name="T62" fmla="*/ 24 w 40"/>
                    <a:gd name="T63" fmla="*/ 1 h 40"/>
                    <a:gd name="T64" fmla="*/ 20 w 40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40">
                      <a:moveTo>
                        <a:pt x="20" y="0"/>
                      </a:moveTo>
                      <a:lnTo>
                        <a:pt x="17" y="1"/>
                      </a:lnTo>
                      <a:lnTo>
                        <a:pt x="12" y="2"/>
                      </a:lnTo>
                      <a:lnTo>
                        <a:pt x="10" y="3"/>
                      </a:lnTo>
                      <a:lnTo>
                        <a:pt x="6" y="5"/>
                      </a:lnTo>
                      <a:lnTo>
                        <a:pt x="4" y="9"/>
                      </a:lnTo>
                      <a:lnTo>
                        <a:pt x="3" y="12"/>
                      </a:lnTo>
                      <a:lnTo>
                        <a:pt x="1" y="16"/>
                      </a:lnTo>
                      <a:lnTo>
                        <a:pt x="0" y="21"/>
                      </a:lnTo>
                      <a:lnTo>
                        <a:pt x="1" y="24"/>
                      </a:lnTo>
                      <a:lnTo>
                        <a:pt x="3" y="28"/>
                      </a:lnTo>
                      <a:lnTo>
                        <a:pt x="4" y="31"/>
                      </a:lnTo>
                      <a:lnTo>
                        <a:pt x="6" y="35"/>
                      </a:lnTo>
                      <a:lnTo>
                        <a:pt x="10" y="37"/>
                      </a:lnTo>
                      <a:lnTo>
                        <a:pt x="12" y="38"/>
                      </a:lnTo>
                      <a:lnTo>
                        <a:pt x="17" y="39"/>
                      </a:lnTo>
                      <a:lnTo>
                        <a:pt x="20" y="40"/>
                      </a:lnTo>
                      <a:lnTo>
                        <a:pt x="24" y="39"/>
                      </a:lnTo>
                      <a:lnTo>
                        <a:pt x="27" y="38"/>
                      </a:lnTo>
                      <a:lnTo>
                        <a:pt x="31" y="37"/>
                      </a:lnTo>
                      <a:lnTo>
                        <a:pt x="34" y="35"/>
                      </a:lnTo>
                      <a:lnTo>
                        <a:pt x="36" y="31"/>
                      </a:lnTo>
                      <a:lnTo>
                        <a:pt x="38" y="28"/>
                      </a:lnTo>
                      <a:lnTo>
                        <a:pt x="39" y="24"/>
                      </a:lnTo>
                      <a:lnTo>
                        <a:pt x="40" y="21"/>
                      </a:lnTo>
                      <a:lnTo>
                        <a:pt x="39" y="16"/>
                      </a:lnTo>
                      <a:lnTo>
                        <a:pt x="38" y="12"/>
                      </a:lnTo>
                      <a:lnTo>
                        <a:pt x="36" y="9"/>
                      </a:lnTo>
                      <a:lnTo>
                        <a:pt x="34" y="5"/>
                      </a:lnTo>
                      <a:lnTo>
                        <a:pt x="31" y="3"/>
                      </a:lnTo>
                      <a:lnTo>
                        <a:pt x="27" y="2"/>
                      </a:lnTo>
                      <a:lnTo>
                        <a:pt x="24" y="1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0" name="Freeform 269"/>
                <p:cNvSpPr/>
                <p:nvPr/>
              </p:nvSpPr>
              <p:spPr bwMode="auto">
                <a:xfrm>
                  <a:off x="4271" y="3369"/>
                  <a:ext cx="38" cy="40"/>
                </a:xfrm>
                <a:custGeom>
                  <a:avLst/>
                  <a:gdLst>
                    <a:gd name="T0" fmla="*/ 18 w 38"/>
                    <a:gd name="T1" fmla="*/ 0 h 40"/>
                    <a:gd name="T2" fmla="*/ 15 w 38"/>
                    <a:gd name="T3" fmla="*/ 0 h 40"/>
                    <a:gd name="T4" fmla="*/ 11 w 38"/>
                    <a:gd name="T5" fmla="*/ 1 h 40"/>
                    <a:gd name="T6" fmla="*/ 8 w 38"/>
                    <a:gd name="T7" fmla="*/ 4 h 40"/>
                    <a:gd name="T8" fmla="*/ 4 w 38"/>
                    <a:gd name="T9" fmla="*/ 6 h 40"/>
                    <a:gd name="T10" fmla="*/ 2 w 38"/>
                    <a:gd name="T11" fmla="*/ 9 h 40"/>
                    <a:gd name="T12" fmla="*/ 1 w 38"/>
                    <a:gd name="T13" fmla="*/ 13 h 40"/>
                    <a:gd name="T14" fmla="*/ 0 w 38"/>
                    <a:gd name="T15" fmla="*/ 16 h 40"/>
                    <a:gd name="T16" fmla="*/ 0 w 38"/>
                    <a:gd name="T17" fmla="*/ 20 h 40"/>
                    <a:gd name="T18" fmla="*/ 0 w 38"/>
                    <a:gd name="T19" fmla="*/ 25 h 40"/>
                    <a:gd name="T20" fmla="*/ 1 w 38"/>
                    <a:gd name="T21" fmla="*/ 28 h 40"/>
                    <a:gd name="T22" fmla="*/ 2 w 38"/>
                    <a:gd name="T23" fmla="*/ 32 h 40"/>
                    <a:gd name="T24" fmla="*/ 4 w 38"/>
                    <a:gd name="T25" fmla="*/ 34 h 40"/>
                    <a:gd name="T26" fmla="*/ 8 w 38"/>
                    <a:gd name="T27" fmla="*/ 36 h 40"/>
                    <a:gd name="T28" fmla="*/ 11 w 38"/>
                    <a:gd name="T29" fmla="*/ 39 h 40"/>
                    <a:gd name="T30" fmla="*/ 15 w 38"/>
                    <a:gd name="T31" fmla="*/ 40 h 40"/>
                    <a:gd name="T32" fmla="*/ 18 w 38"/>
                    <a:gd name="T33" fmla="*/ 40 h 40"/>
                    <a:gd name="T34" fmla="*/ 23 w 38"/>
                    <a:gd name="T35" fmla="*/ 40 h 40"/>
                    <a:gd name="T36" fmla="*/ 27 w 38"/>
                    <a:gd name="T37" fmla="*/ 39 h 40"/>
                    <a:gd name="T38" fmla="*/ 29 w 38"/>
                    <a:gd name="T39" fmla="*/ 36 h 40"/>
                    <a:gd name="T40" fmla="*/ 32 w 38"/>
                    <a:gd name="T41" fmla="*/ 34 h 40"/>
                    <a:gd name="T42" fmla="*/ 35 w 38"/>
                    <a:gd name="T43" fmla="*/ 32 h 40"/>
                    <a:gd name="T44" fmla="*/ 37 w 38"/>
                    <a:gd name="T45" fmla="*/ 28 h 40"/>
                    <a:gd name="T46" fmla="*/ 38 w 38"/>
                    <a:gd name="T47" fmla="*/ 25 h 40"/>
                    <a:gd name="T48" fmla="*/ 38 w 38"/>
                    <a:gd name="T49" fmla="*/ 20 h 40"/>
                    <a:gd name="T50" fmla="*/ 38 w 38"/>
                    <a:gd name="T51" fmla="*/ 16 h 40"/>
                    <a:gd name="T52" fmla="*/ 37 w 38"/>
                    <a:gd name="T53" fmla="*/ 13 h 40"/>
                    <a:gd name="T54" fmla="*/ 35 w 38"/>
                    <a:gd name="T55" fmla="*/ 9 h 40"/>
                    <a:gd name="T56" fmla="*/ 32 w 38"/>
                    <a:gd name="T57" fmla="*/ 6 h 40"/>
                    <a:gd name="T58" fmla="*/ 29 w 38"/>
                    <a:gd name="T59" fmla="*/ 4 h 40"/>
                    <a:gd name="T60" fmla="*/ 27 w 38"/>
                    <a:gd name="T61" fmla="*/ 1 h 40"/>
                    <a:gd name="T62" fmla="*/ 23 w 38"/>
                    <a:gd name="T63" fmla="*/ 0 h 40"/>
                    <a:gd name="T64" fmla="*/ 18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8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4"/>
                      </a:lnTo>
                      <a:lnTo>
                        <a:pt x="4" y="6"/>
                      </a:lnTo>
                      <a:lnTo>
                        <a:pt x="2" y="9"/>
                      </a:lnTo>
                      <a:lnTo>
                        <a:pt x="1" y="13"/>
                      </a:lnTo>
                      <a:lnTo>
                        <a:pt x="0" y="16"/>
                      </a:lnTo>
                      <a:lnTo>
                        <a:pt x="0" y="20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2" y="32"/>
                      </a:lnTo>
                      <a:lnTo>
                        <a:pt x="4" y="34"/>
                      </a:lnTo>
                      <a:lnTo>
                        <a:pt x="8" y="36"/>
                      </a:lnTo>
                      <a:lnTo>
                        <a:pt x="11" y="39"/>
                      </a:lnTo>
                      <a:lnTo>
                        <a:pt x="15" y="40"/>
                      </a:lnTo>
                      <a:lnTo>
                        <a:pt x="18" y="40"/>
                      </a:lnTo>
                      <a:lnTo>
                        <a:pt x="23" y="40"/>
                      </a:lnTo>
                      <a:lnTo>
                        <a:pt x="27" y="39"/>
                      </a:lnTo>
                      <a:lnTo>
                        <a:pt x="29" y="36"/>
                      </a:lnTo>
                      <a:lnTo>
                        <a:pt x="32" y="34"/>
                      </a:lnTo>
                      <a:lnTo>
                        <a:pt x="35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0"/>
                      </a:lnTo>
                      <a:lnTo>
                        <a:pt x="38" y="16"/>
                      </a:lnTo>
                      <a:lnTo>
                        <a:pt x="37" y="13"/>
                      </a:lnTo>
                      <a:lnTo>
                        <a:pt x="35" y="9"/>
                      </a:lnTo>
                      <a:lnTo>
                        <a:pt x="32" y="6"/>
                      </a:lnTo>
                      <a:lnTo>
                        <a:pt x="29" y="4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1" name="Freeform 270"/>
                <p:cNvSpPr/>
                <p:nvPr/>
              </p:nvSpPr>
              <p:spPr bwMode="auto">
                <a:xfrm>
                  <a:off x="4271" y="3369"/>
                  <a:ext cx="38" cy="40"/>
                </a:xfrm>
                <a:custGeom>
                  <a:avLst/>
                  <a:gdLst>
                    <a:gd name="T0" fmla="*/ 18 w 38"/>
                    <a:gd name="T1" fmla="*/ 0 h 40"/>
                    <a:gd name="T2" fmla="*/ 15 w 38"/>
                    <a:gd name="T3" fmla="*/ 0 h 40"/>
                    <a:gd name="T4" fmla="*/ 11 w 38"/>
                    <a:gd name="T5" fmla="*/ 1 h 40"/>
                    <a:gd name="T6" fmla="*/ 8 w 38"/>
                    <a:gd name="T7" fmla="*/ 4 h 40"/>
                    <a:gd name="T8" fmla="*/ 4 w 38"/>
                    <a:gd name="T9" fmla="*/ 6 h 40"/>
                    <a:gd name="T10" fmla="*/ 2 w 38"/>
                    <a:gd name="T11" fmla="*/ 9 h 40"/>
                    <a:gd name="T12" fmla="*/ 1 w 38"/>
                    <a:gd name="T13" fmla="*/ 13 h 40"/>
                    <a:gd name="T14" fmla="*/ 0 w 38"/>
                    <a:gd name="T15" fmla="*/ 16 h 40"/>
                    <a:gd name="T16" fmla="*/ 0 w 38"/>
                    <a:gd name="T17" fmla="*/ 20 h 40"/>
                    <a:gd name="T18" fmla="*/ 0 w 38"/>
                    <a:gd name="T19" fmla="*/ 25 h 40"/>
                    <a:gd name="T20" fmla="*/ 1 w 38"/>
                    <a:gd name="T21" fmla="*/ 28 h 40"/>
                    <a:gd name="T22" fmla="*/ 2 w 38"/>
                    <a:gd name="T23" fmla="*/ 32 h 40"/>
                    <a:gd name="T24" fmla="*/ 4 w 38"/>
                    <a:gd name="T25" fmla="*/ 34 h 40"/>
                    <a:gd name="T26" fmla="*/ 8 w 38"/>
                    <a:gd name="T27" fmla="*/ 36 h 40"/>
                    <a:gd name="T28" fmla="*/ 11 w 38"/>
                    <a:gd name="T29" fmla="*/ 39 h 40"/>
                    <a:gd name="T30" fmla="*/ 15 w 38"/>
                    <a:gd name="T31" fmla="*/ 40 h 40"/>
                    <a:gd name="T32" fmla="*/ 18 w 38"/>
                    <a:gd name="T33" fmla="*/ 40 h 40"/>
                    <a:gd name="T34" fmla="*/ 23 w 38"/>
                    <a:gd name="T35" fmla="*/ 40 h 40"/>
                    <a:gd name="T36" fmla="*/ 27 w 38"/>
                    <a:gd name="T37" fmla="*/ 39 h 40"/>
                    <a:gd name="T38" fmla="*/ 29 w 38"/>
                    <a:gd name="T39" fmla="*/ 36 h 40"/>
                    <a:gd name="T40" fmla="*/ 32 w 38"/>
                    <a:gd name="T41" fmla="*/ 34 h 40"/>
                    <a:gd name="T42" fmla="*/ 35 w 38"/>
                    <a:gd name="T43" fmla="*/ 32 h 40"/>
                    <a:gd name="T44" fmla="*/ 37 w 38"/>
                    <a:gd name="T45" fmla="*/ 28 h 40"/>
                    <a:gd name="T46" fmla="*/ 38 w 38"/>
                    <a:gd name="T47" fmla="*/ 25 h 40"/>
                    <a:gd name="T48" fmla="*/ 38 w 38"/>
                    <a:gd name="T49" fmla="*/ 20 h 40"/>
                    <a:gd name="T50" fmla="*/ 38 w 38"/>
                    <a:gd name="T51" fmla="*/ 16 h 40"/>
                    <a:gd name="T52" fmla="*/ 37 w 38"/>
                    <a:gd name="T53" fmla="*/ 13 h 40"/>
                    <a:gd name="T54" fmla="*/ 35 w 38"/>
                    <a:gd name="T55" fmla="*/ 9 h 40"/>
                    <a:gd name="T56" fmla="*/ 32 w 38"/>
                    <a:gd name="T57" fmla="*/ 6 h 40"/>
                    <a:gd name="T58" fmla="*/ 29 w 38"/>
                    <a:gd name="T59" fmla="*/ 4 h 40"/>
                    <a:gd name="T60" fmla="*/ 27 w 38"/>
                    <a:gd name="T61" fmla="*/ 1 h 40"/>
                    <a:gd name="T62" fmla="*/ 23 w 38"/>
                    <a:gd name="T63" fmla="*/ 0 h 40"/>
                    <a:gd name="T64" fmla="*/ 18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8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4"/>
                      </a:lnTo>
                      <a:lnTo>
                        <a:pt x="4" y="6"/>
                      </a:lnTo>
                      <a:lnTo>
                        <a:pt x="2" y="9"/>
                      </a:lnTo>
                      <a:lnTo>
                        <a:pt x="1" y="13"/>
                      </a:lnTo>
                      <a:lnTo>
                        <a:pt x="0" y="16"/>
                      </a:lnTo>
                      <a:lnTo>
                        <a:pt x="0" y="20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2" y="32"/>
                      </a:lnTo>
                      <a:lnTo>
                        <a:pt x="4" y="34"/>
                      </a:lnTo>
                      <a:lnTo>
                        <a:pt x="8" y="36"/>
                      </a:lnTo>
                      <a:lnTo>
                        <a:pt x="11" y="39"/>
                      </a:lnTo>
                      <a:lnTo>
                        <a:pt x="15" y="40"/>
                      </a:lnTo>
                      <a:lnTo>
                        <a:pt x="18" y="40"/>
                      </a:lnTo>
                      <a:lnTo>
                        <a:pt x="23" y="40"/>
                      </a:lnTo>
                      <a:lnTo>
                        <a:pt x="27" y="39"/>
                      </a:lnTo>
                      <a:lnTo>
                        <a:pt x="29" y="36"/>
                      </a:lnTo>
                      <a:lnTo>
                        <a:pt x="32" y="34"/>
                      </a:lnTo>
                      <a:lnTo>
                        <a:pt x="35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0"/>
                      </a:lnTo>
                      <a:lnTo>
                        <a:pt x="38" y="16"/>
                      </a:lnTo>
                      <a:lnTo>
                        <a:pt x="37" y="13"/>
                      </a:lnTo>
                      <a:lnTo>
                        <a:pt x="35" y="9"/>
                      </a:lnTo>
                      <a:lnTo>
                        <a:pt x="32" y="6"/>
                      </a:lnTo>
                      <a:lnTo>
                        <a:pt x="29" y="4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18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" name="Freeform 271"/>
                <p:cNvSpPr/>
                <p:nvPr/>
              </p:nvSpPr>
              <p:spPr bwMode="auto">
                <a:xfrm>
                  <a:off x="5456" y="3369"/>
                  <a:ext cx="40" cy="40"/>
                </a:xfrm>
                <a:custGeom>
                  <a:avLst/>
                  <a:gdLst>
                    <a:gd name="T0" fmla="*/ 20 w 40"/>
                    <a:gd name="T1" fmla="*/ 0 h 40"/>
                    <a:gd name="T2" fmla="*/ 17 w 40"/>
                    <a:gd name="T3" fmla="*/ 0 h 40"/>
                    <a:gd name="T4" fmla="*/ 12 w 40"/>
                    <a:gd name="T5" fmla="*/ 1 h 40"/>
                    <a:gd name="T6" fmla="*/ 10 w 40"/>
                    <a:gd name="T7" fmla="*/ 4 h 40"/>
                    <a:gd name="T8" fmla="*/ 6 w 40"/>
                    <a:gd name="T9" fmla="*/ 6 h 40"/>
                    <a:gd name="T10" fmla="*/ 4 w 40"/>
                    <a:gd name="T11" fmla="*/ 9 h 40"/>
                    <a:gd name="T12" fmla="*/ 3 w 40"/>
                    <a:gd name="T13" fmla="*/ 13 h 40"/>
                    <a:gd name="T14" fmla="*/ 1 w 40"/>
                    <a:gd name="T15" fmla="*/ 16 h 40"/>
                    <a:gd name="T16" fmla="*/ 0 w 40"/>
                    <a:gd name="T17" fmla="*/ 20 h 40"/>
                    <a:gd name="T18" fmla="*/ 1 w 40"/>
                    <a:gd name="T19" fmla="*/ 25 h 40"/>
                    <a:gd name="T20" fmla="*/ 3 w 40"/>
                    <a:gd name="T21" fmla="*/ 28 h 40"/>
                    <a:gd name="T22" fmla="*/ 4 w 40"/>
                    <a:gd name="T23" fmla="*/ 32 h 40"/>
                    <a:gd name="T24" fmla="*/ 6 w 40"/>
                    <a:gd name="T25" fmla="*/ 34 h 40"/>
                    <a:gd name="T26" fmla="*/ 10 w 40"/>
                    <a:gd name="T27" fmla="*/ 36 h 40"/>
                    <a:gd name="T28" fmla="*/ 12 w 40"/>
                    <a:gd name="T29" fmla="*/ 39 h 40"/>
                    <a:gd name="T30" fmla="*/ 17 w 40"/>
                    <a:gd name="T31" fmla="*/ 40 h 40"/>
                    <a:gd name="T32" fmla="*/ 20 w 40"/>
                    <a:gd name="T33" fmla="*/ 40 h 40"/>
                    <a:gd name="T34" fmla="*/ 24 w 40"/>
                    <a:gd name="T35" fmla="*/ 40 h 40"/>
                    <a:gd name="T36" fmla="*/ 27 w 40"/>
                    <a:gd name="T37" fmla="*/ 39 h 40"/>
                    <a:gd name="T38" fmla="*/ 31 w 40"/>
                    <a:gd name="T39" fmla="*/ 36 h 40"/>
                    <a:gd name="T40" fmla="*/ 34 w 40"/>
                    <a:gd name="T41" fmla="*/ 34 h 40"/>
                    <a:gd name="T42" fmla="*/ 36 w 40"/>
                    <a:gd name="T43" fmla="*/ 32 h 40"/>
                    <a:gd name="T44" fmla="*/ 38 w 40"/>
                    <a:gd name="T45" fmla="*/ 28 h 40"/>
                    <a:gd name="T46" fmla="*/ 39 w 40"/>
                    <a:gd name="T47" fmla="*/ 25 h 40"/>
                    <a:gd name="T48" fmla="*/ 40 w 40"/>
                    <a:gd name="T49" fmla="*/ 20 h 40"/>
                    <a:gd name="T50" fmla="*/ 39 w 40"/>
                    <a:gd name="T51" fmla="*/ 16 h 40"/>
                    <a:gd name="T52" fmla="*/ 38 w 40"/>
                    <a:gd name="T53" fmla="*/ 13 h 40"/>
                    <a:gd name="T54" fmla="*/ 36 w 40"/>
                    <a:gd name="T55" fmla="*/ 9 h 40"/>
                    <a:gd name="T56" fmla="*/ 34 w 40"/>
                    <a:gd name="T57" fmla="*/ 6 h 40"/>
                    <a:gd name="T58" fmla="*/ 31 w 40"/>
                    <a:gd name="T59" fmla="*/ 4 h 40"/>
                    <a:gd name="T60" fmla="*/ 27 w 40"/>
                    <a:gd name="T61" fmla="*/ 1 h 40"/>
                    <a:gd name="T62" fmla="*/ 24 w 40"/>
                    <a:gd name="T63" fmla="*/ 0 h 40"/>
                    <a:gd name="T64" fmla="*/ 20 w 40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40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2" y="1"/>
                      </a:lnTo>
                      <a:lnTo>
                        <a:pt x="10" y="4"/>
                      </a:lnTo>
                      <a:lnTo>
                        <a:pt x="6" y="6"/>
                      </a:lnTo>
                      <a:lnTo>
                        <a:pt x="4" y="9"/>
                      </a:lnTo>
                      <a:lnTo>
                        <a:pt x="3" y="13"/>
                      </a:lnTo>
                      <a:lnTo>
                        <a:pt x="1" y="16"/>
                      </a:lnTo>
                      <a:lnTo>
                        <a:pt x="0" y="20"/>
                      </a:lnTo>
                      <a:lnTo>
                        <a:pt x="1" y="25"/>
                      </a:lnTo>
                      <a:lnTo>
                        <a:pt x="3" y="28"/>
                      </a:lnTo>
                      <a:lnTo>
                        <a:pt x="4" y="32"/>
                      </a:lnTo>
                      <a:lnTo>
                        <a:pt x="6" y="34"/>
                      </a:lnTo>
                      <a:lnTo>
                        <a:pt x="10" y="36"/>
                      </a:lnTo>
                      <a:lnTo>
                        <a:pt x="12" y="39"/>
                      </a:lnTo>
                      <a:lnTo>
                        <a:pt x="17" y="40"/>
                      </a:lnTo>
                      <a:lnTo>
                        <a:pt x="20" y="40"/>
                      </a:lnTo>
                      <a:lnTo>
                        <a:pt x="24" y="40"/>
                      </a:lnTo>
                      <a:lnTo>
                        <a:pt x="27" y="39"/>
                      </a:lnTo>
                      <a:lnTo>
                        <a:pt x="31" y="36"/>
                      </a:lnTo>
                      <a:lnTo>
                        <a:pt x="34" y="34"/>
                      </a:lnTo>
                      <a:lnTo>
                        <a:pt x="36" y="32"/>
                      </a:lnTo>
                      <a:lnTo>
                        <a:pt x="38" y="28"/>
                      </a:lnTo>
                      <a:lnTo>
                        <a:pt x="39" y="25"/>
                      </a:lnTo>
                      <a:lnTo>
                        <a:pt x="40" y="20"/>
                      </a:lnTo>
                      <a:lnTo>
                        <a:pt x="39" y="16"/>
                      </a:lnTo>
                      <a:lnTo>
                        <a:pt x="38" y="13"/>
                      </a:lnTo>
                      <a:lnTo>
                        <a:pt x="36" y="9"/>
                      </a:lnTo>
                      <a:lnTo>
                        <a:pt x="34" y="6"/>
                      </a:lnTo>
                      <a:lnTo>
                        <a:pt x="31" y="4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3" name="Freeform 272"/>
                <p:cNvSpPr/>
                <p:nvPr/>
              </p:nvSpPr>
              <p:spPr bwMode="auto">
                <a:xfrm>
                  <a:off x="5456" y="3369"/>
                  <a:ext cx="40" cy="40"/>
                </a:xfrm>
                <a:custGeom>
                  <a:avLst/>
                  <a:gdLst>
                    <a:gd name="T0" fmla="*/ 20 w 40"/>
                    <a:gd name="T1" fmla="*/ 0 h 40"/>
                    <a:gd name="T2" fmla="*/ 17 w 40"/>
                    <a:gd name="T3" fmla="*/ 0 h 40"/>
                    <a:gd name="T4" fmla="*/ 12 w 40"/>
                    <a:gd name="T5" fmla="*/ 1 h 40"/>
                    <a:gd name="T6" fmla="*/ 10 w 40"/>
                    <a:gd name="T7" fmla="*/ 4 h 40"/>
                    <a:gd name="T8" fmla="*/ 6 w 40"/>
                    <a:gd name="T9" fmla="*/ 6 h 40"/>
                    <a:gd name="T10" fmla="*/ 4 w 40"/>
                    <a:gd name="T11" fmla="*/ 9 h 40"/>
                    <a:gd name="T12" fmla="*/ 3 w 40"/>
                    <a:gd name="T13" fmla="*/ 13 h 40"/>
                    <a:gd name="T14" fmla="*/ 1 w 40"/>
                    <a:gd name="T15" fmla="*/ 16 h 40"/>
                    <a:gd name="T16" fmla="*/ 0 w 40"/>
                    <a:gd name="T17" fmla="*/ 20 h 40"/>
                    <a:gd name="T18" fmla="*/ 1 w 40"/>
                    <a:gd name="T19" fmla="*/ 25 h 40"/>
                    <a:gd name="T20" fmla="*/ 3 w 40"/>
                    <a:gd name="T21" fmla="*/ 28 h 40"/>
                    <a:gd name="T22" fmla="*/ 4 w 40"/>
                    <a:gd name="T23" fmla="*/ 32 h 40"/>
                    <a:gd name="T24" fmla="*/ 6 w 40"/>
                    <a:gd name="T25" fmla="*/ 34 h 40"/>
                    <a:gd name="T26" fmla="*/ 10 w 40"/>
                    <a:gd name="T27" fmla="*/ 36 h 40"/>
                    <a:gd name="T28" fmla="*/ 12 w 40"/>
                    <a:gd name="T29" fmla="*/ 39 h 40"/>
                    <a:gd name="T30" fmla="*/ 17 w 40"/>
                    <a:gd name="T31" fmla="*/ 40 h 40"/>
                    <a:gd name="T32" fmla="*/ 20 w 40"/>
                    <a:gd name="T33" fmla="*/ 40 h 40"/>
                    <a:gd name="T34" fmla="*/ 24 w 40"/>
                    <a:gd name="T35" fmla="*/ 40 h 40"/>
                    <a:gd name="T36" fmla="*/ 27 w 40"/>
                    <a:gd name="T37" fmla="*/ 39 h 40"/>
                    <a:gd name="T38" fmla="*/ 31 w 40"/>
                    <a:gd name="T39" fmla="*/ 36 h 40"/>
                    <a:gd name="T40" fmla="*/ 34 w 40"/>
                    <a:gd name="T41" fmla="*/ 34 h 40"/>
                    <a:gd name="T42" fmla="*/ 36 w 40"/>
                    <a:gd name="T43" fmla="*/ 32 h 40"/>
                    <a:gd name="T44" fmla="*/ 38 w 40"/>
                    <a:gd name="T45" fmla="*/ 28 h 40"/>
                    <a:gd name="T46" fmla="*/ 39 w 40"/>
                    <a:gd name="T47" fmla="*/ 25 h 40"/>
                    <a:gd name="T48" fmla="*/ 40 w 40"/>
                    <a:gd name="T49" fmla="*/ 20 h 40"/>
                    <a:gd name="T50" fmla="*/ 39 w 40"/>
                    <a:gd name="T51" fmla="*/ 16 h 40"/>
                    <a:gd name="T52" fmla="*/ 38 w 40"/>
                    <a:gd name="T53" fmla="*/ 13 h 40"/>
                    <a:gd name="T54" fmla="*/ 36 w 40"/>
                    <a:gd name="T55" fmla="*/ 9 h 40"/>
                    <a:gd name="T56" fmla="*/ 34 w 40"/>
                    <a:gd name="T57" fmla="*/ 6 h 40"/>
                    <a:gd name="T58" fmla="*/ 31 w 40"/>
                    <a:gd name="T59" fmla="*/ 4 h 40"/>
                    <a:gd name="T60" fmla="*/ 27 w 40"/>
                    <a:gd name="T61" fmla="*/ 1 h 40"/>
                    <a:gd name="T62" fmla="*/ 24 w 40"/>
                    <a:gd name="T63" fmla="*/ 0 h 40"/>
                    <a:gd name="T64" fmla="*/ 20 w 40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40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2" y="1"/>
                      </a:lnTo>
                      <a:lnTo>
                        <a:pt x="10" y="4"/>
                      </a:lnTo>
                      <a:lnTo>
                        <a:pt x="6" y="6"/>
                      </a:lnTo>
                      <a:lnTo>
                        <a:pt x="4" y="9"/>
                      </a:lnTo>
                      <a:lnTo>
                        <a:pt x="3" y="13"/>
                      </a:lnTo>
                      <a:lnTo>
                        <a:pt x="1" y="16"/>
                      </a:lnTo>
                      <a:lnTo>
                        <a:pt x="0" y="20"/>
                      </a:lnTo>
                      <a:lnTo>
                        <a:pt x="1" y="25"/>
                      </a:lnTo>
                      <a:lnTo>
                        <a:pt x="3" y="28"/>
                      </a:lnTo>
                      <a:lnTo>
                        <a:pt x="4" y="32"/>
                      </a:lnTo>
                      <a:lnTo>
                        <a:pt x="6" y="34"/>
                      </a:lnTo>
                      <a:lnTo>
                        <a:pt x="10" y="36"/>
                      </a:lnTo>
                      <a:lnTo>
                        <a:pt x="12" y="39"/>
                      </a:lnTo>
                      <a:lnTo>
                        <a:pt x="17" y="40"/>
                      </a:lnTo>
                      <a:lnTo>
                        <a:pt x="20" y="40"/>
                      </a:lnTo>
                      <a:lnTo>
                        <a:pt x="24" y="40"/>
                      </a:lnTo>
                      <a:lnTo>
                        <a:pt x="27" y="39"/>
                      </a:lnTo>
                      <a:lnTo>
                        <a:pt x="31" y="36"/>
                      </a:lnTo>
                      <a:lnTo>
                        <a:pt x="34" y="34"/>
                      </a:lnTo>
                      <a:lnTo>
                        <a:pt x="36" y="32"/>
                      </a:lnTo>
                      <a:lnTo>
                        <a:pt x="38" y="28"/>
                      </a:lnTo>
                      <a:lnTo>
                        <a:pt x="39" y="25"/>
                      </a:lnTo>
                      <a:lnTo>
                        <a:pt x="40" y="20"/>
                      </a:lnTo>
                      <a:lnTo>
                        <a:pt x="39" y="16"/>
                      </a:lnTo>
                      <a:lnTo>
                        <a:pt x="38" y="13"/>
                      </a:lnTo>
                      <a:lnTo>
                        <a:pt x="36" y="9"/>
                      </a:lnTo>
                      <a:lnTo>
                        <a:pt x="34" y="6"/>
                      </a:lnTo>
                      <a:lnTo>
                        <a:pt x="31" y="4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4" name="Freeform 273"/>
                <p:cNvSpPr/>
                <p:nvPr/>
              </p:nvSpPr>
              <p:spPr bwMode="auto">
                <a:xfrm>
                  <a:off x="4940" y="3757"/>
                  <a:ext cx="39" cy="41"/>
                </a:xfrm>
                <a:custGeom>
                  <a:avLst/>
                  <a:gdLst>
                    <a:gd name="T0" fmla="*/ 19 w 39"/>
                    <a:gd name="T1" fmla="*/ 0 h 41"/>
                    <a:gd name="T2" fmla="*/ 16 w 39"/>
                    <a:gd name="T3" fmla="*/ 1 h 41"/>
                    <a:gd name="T4" fmla="*/ 12 w 39"/>
                    <a:gd name="T5" fmla="*/ 3 h 41"/>
                    <a:gd name="T6" fmla="*/ 9 w 39"/>
                    <a:gd name="T7" fmla="*/ 4 h 41"/>
                    <a:gd name="T8" fmla="*/ 5 w 39"/>
                    <a:gd name="T9" fmla="*/ 6 h 41"/>
                    <a:gd name="T10" fmla="*/ 3 w 39"/>
                    <a:gd name="T11" fmla="*/ 10 h 41"/>
                    <a:gd name="T12" fmla="*/ 2 w 39"/>
                    <a:gd name="T13" fmla="*/ 13 h 41"/>
                    <a:gd name="T14" fmla="*/ 0 w 39"/>
                    <a:gd name="T15" fmla="*/ 17 h 41"/>
                    <a:gd name="T16" fmla="*/ 0 w 39"/>
                    <a:gd name="T17" fmla="*/ 21 h 41"/>
                    <a:gd name="T18" fmla="*/ 0 w 39"/>
                    <a:gd name="T19" fmla="*/ 25 h 41"/>
                    <a:gd name="T20" fmla="*/ 2 w 39"/>
                    <a:gd name="T21" fmla="*/ 28 h 41"/>
                    <a:gd name="T22" fmla="*/ 3 w 39"/>
                    <a:gd name="T23" fmla="*/ 32 h 41"/>
                    <a:gd name="T24" fmla="*/ 5 w 39"/>
                    <a:gd name="T25" fmla="*/ 35 h 41"/>
                    <a:gd name="T26" fmla="*/ 9 w 39"/>
                    <a:gd name="T27" fmla="*/ 38 h 41"/>
                    <a:gd name="T28" fmla="*/ 12 w 39"/>
                    <a:gd name="T29" fmla="*/ 39 h 41"/>
                    <a:gd name="T30" fmla="*/ 16 w 39"/>
                    <a:gd name="T31" fmla="*/ 40 h 41"/>
                    <a:gd name="T32" fmla="*/ 19 w 39"/>
                    <a:gd name="T33" fmla="*/ 41 h 41"/>
                    <a:gd name="T34" fmla="*/ 24 w 39"/>
                    <a:gd name="T35" fmla="*/ 40 h 41"/>
                    <a:gd name="T36" fmla="*/ 27 w 39"/>
                    <a:gd name="T37" fmla="*/ 39 h 41"/>
                    <a:gd name="T38" fmla="*/ 31 w 39"/>
                    <a:gd name="T39" fmla="*/ 38 h 41"/>
                    <a:gd name="T40" fmla="*/ 33 w 39"/>
                    <a:gd name="T41" fmla="*/ 35 h 41"/>
                    <a:gd name="T42" fmla="*/ 35 w 39"/>
                    <a:gd name="T43" fmla="*/ 32 h 41"/>
                    <a:gd name="T44" fmla="*/ 38 w 39"/>
                    <a:gd name="T45" fmla="*/ 28 h 41"/>
                    <a:gd name="T46" fmla="*/ 39 w 39"/>
                    <a:gd name="T47" fmla="*/ 25 h 41"/>
                    <a:gd name="T48" fmla="*/ 39 w 39"/>
                    <a:gd name="T49" fmla="*/ 21 h 41"/>
                    <a:gd name="T50" fmla="*/ 39 w 39"/>
                    <a:gd name="T51" fmla="*/ 17 h 41"/>
                    <a:gd name="T52" fmla="*/ 38 w 39"/>
                    <a:gd name="T53" fmla="*/ 13 h 41"/>
                    <a:gd name="T54" fmla="*/ 35 w 39"/>
                    <a:gd name="T55" fmla="*/ 10 h 41"/>
                    <a:gd name="T56" fmla="*/ 33 w 39"/>
                    <a:gd name="T57" fmla="*/ 6 h 41"/>
                    <a:gd name="T58" fmla="*/ 31 w 39"/>
                    <a:gd name="T59" fmla="*/ 4 h 41"/>
                    <a:gd name="T60" fmla="*/ 27 w 39"/>
                    <a:gd name="T61" fmla="*/ 3 h 41"/>
                    <a:gd name="T62" fmla="*/ 24 w 39"/>
                    <a:gd name="T63" fmla="*/ 1 h 41"/>
                    <a:gd name="T64" fmla="*/ 19 w 39"/>
                    <a:gd name="T65" fmla="*/ 0 h 4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41">
                      <a:moveTo>
                        <a:pt x="19" y="0"/>
                      </a:moveTo>
                      <a:lnTo>
                        <a:pt x="16" y="1"/>
                      </a:lnTo>
                      <a:lnTo>
                        <a:pt x="12" y="3"/>
                      </a:lnTo>
                      <a:lnTo>
                        <a:pt x="9" y="4"/>
                      </a:lnTo>
                      <a:lnTo>
                        <a:pt x="5" y="6"/>
                      </a:lnTo>
                      <a:lnTo>
                        <a:pt x="3" y="10"/>
                      </a:lnTo>
                      <a:lnTo>
                        <a:pt x="2" y="13"/>
                      </a:lnTo>
                      <a:lnTo>
                        <a:pt x="0" y="17"/>
                      </a:lnTo>
                      <a:lnTo>
                        <a:pt x="0" y="21"/>
                      </a:lnTo>
                      <a:lnTo>
                        <a:pt x="0" y="25"/>
                      </a:lnTo>
                      <a:lnTo>
                        <a:pt x="2" y="28"/>
                      </a:lnTo>
                      <a:lnTo>
                        <a:pt x="3" y="32"/>
                      </a:lnTo>
                      <a:lnTo>
                        <a:pt x="5" y="35"/>
                      </a:lnTo>
                      <a:lnTo>
                        <a:pt x="9" y="38"/>
                      </a:lnTo>
                      <a:lnTo>
                        <a:pt x="12" y="39"/>
                      </a:lnTo>
                      <a:lnTo>
                        <a:pt x="16" y="40"/>
                      </a:lnTo>
                      <a:lnTo>
                        <a:pt x="19" y="41"/>
                      </a:lnTo>
                      <a:lnTo>
                        <a:pt x="24" y="40"/>
                      </a:lnTo>
                      <a:lnTo>
                        <a:pt x="27" y="39"/>
                      </a:lnTo>
                      <a:lnTo>
                        <a:pt x="31" y="38"/>
                      </a:lnTo>
                      <a:lnTo>
                        <a:pt x="33" y="35"/>
                      </a:lnTo>
                      <a:lnTo>
                        <a:pt x="35" y="32"/>
                      </a:lnTo>
                      <a:lnTo>
                        <a:pt x="38" y="28"/>
                      </a:lnTo>
                      <a:lnTo>
                        <a:pt x="39" y="25"/>
                      </a:lnTo>
                      <a:lnTo>
                        <a:pt x="39" y="21"/>
                      </a:lnTo>
                      <a:lnTo>
                        <a:pt x="39" y="17"/>
                      </a:lnTo>
                      <a:lnTo>
                        <a:pt x="38" y="13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1" y="4"/>
                      </a:lnTo>
                      <a:lnTo>
                        <a:pt x="27" y="3"/>
                      </a:lnTo>
                      <a:lnTo>
                        <a:pt x="24" y="1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5" name="Freeform 274"/>
                <p:cNvSpPr/>
                <p:nvPr/>
              </p:nvSpPr>
              <p:spPr bwMode="auto">
                <a:xfrm>
                  <a:off x="4940" y="3757"/>
                  <a:ext cx="39" cy="41"/>
                </a:xfrm>
                <a:custGeom>
                  <a:avLst/>
                  <a:gdLst>
                    <a:gd name="T0" fmla="*/ 19 w 39"/>
                    <a:gd name="T1" fmla="*/ 0 h 41"/>
                    <a:gd name="T2" fmla="*/ 16 w 39"/>
                    <a:gd name="T3" fmla="*/ 1 h 41"/>
                    <a:gd name="T4" fmla="*/ 12 w 39"/>
                    <a:gd name="T5" fmla="*/ 3 h 41"/>
                    <a:gd name="T6" fmla="*/ 9 w 39"/>
                    <a:gd name="T7" fmla="*/ 4 h 41"/>
                    <a:gd name="T8" fmla="*/ 5 w 39"/>
                    <a:gd name="T9" fmla="*/ 6 h 41"/>
                    <a:gd name="T10" fmla="*/ 3 w 39"/>
                    <a:gd name="T11" fmla="*/ 10 h 41"/>
                    <a:gd name="T12" fmla="*/ 2 w 39"/>
                    <a:gd name="T13" fmla="*/ 13 h 41"/>
                    <a:gd name="T14" fmla="*/ 0 w 39"/>
                    <a:gd name="T15" fmla="*/ 17 h 41"/>
                    <a:gd name="T16" fmla="*/ 0 w 39"/>
                    <a:gd name="T17" fmla="*/ 21 h 41"/>
                    <a:gd name="T18" fmla="*/ 0 w 39"/>
                    <a:gd name="T19" fmla="*/ 25 h 41"/>
                    <a:gd name="T20" fmla="*/ 2 w 39"/>
                    <a:gd name="T21" fmla="*/ 28 h 41"/>
                    <a:gd name="T22" fmla="*/ 3 w 39"/>
                    <a:gd name="T23" fmla="*/ 32 h 41"/>
                    <a:gd name="T24" fmla="*/ 5 w 39"/>
                    <a:gd name="T25" fmla="*/ 35 h 41"/>
                    <a:gd name="T26" fmla="*/ 9 w 39"/>
                    <a:gd name="T27" fmla="*/ 38 h 41"/>
                    <a:gd name="T28" fmla="*/ 12 w 39"/>
                    <a:gd name="T29" fmla="*/ 39 h 41"/>
                    <a:gd name="T30" fmla="*/ 16 w 39"/>
                    <a:gd name="T31" fmla="*/ 40 h 41"/>
                    <a:gd name="T32" fmla="*/ 19 w 39"/>
                    <a:gd name="T33" fmla="*/ 41 h 41"/>
                    <a:gd name="T34" fmla="*/ 24 w 39"/>
                    <a:gd name="T35" fmla="*/ 40 h 41"/>
                    <a:gd name="T36" fmla="*/ 27 w 39"/>
                    <a:gd name="T37" fmla="*/ 39 h 41"/>
                    <a:gd name="T38" fmla="*/ 31 w 39"/>
                    <a:gd name="T39" fmla="*/ 38 h 41"/>
                    <a:gd name="T40" fmla="*/ 33 w 39"/>
                    <a:gd name="T41" fmla="*/ 35 h 41"/>
                    <a:gd name="T42" fmla="*/ 35 w 39"/>
                    <a:gd name="T43" fmla="*/ 32 h 41"/>
                    <a:gd name="T44" fmla="*/ 38 w 39"/>
                    <a:gd name="T45" fmla="*/ 28 h 41"/>
                    <a:gd name="T46" fmla="*/ 39 w 39"/>
                    <a:gd name="T47" fmla="*/ 25 h 41"/>
                    <a:gd name="T48" fmla="*/ 39 w 39"/>
                    <a:gd name="T49" fmla="*/ 21 h 41"/>
                    <a:gd name="T50" fmla="*/ 39 w 39"/>
                    <a:gd name="T51" fmla="*/ 17 h 41"/>
                    <a:gd name="T52" fmla="*/ 38 w 39"/>
                    <a:gd name="T53" fmla="*/ 13 h 41"/>
                    <a:gd name="T54" fmla="*/ 35 w 39"/>
                    <a:gd name="T55" fmla="*/ 10 h 41"/>
                    <a:gd name="T56" fmla="*/ 33 w 39"/>
                    <a:gd name="T57" fmla="*/ 6 h 41"/>
                    <a:gd name="T58" fmla="*/ 31 w 39"/>
                    <a:gd name="T59" fmla="*/ 4 h 41"/>
                    <a:gd name="T60" fmla="*/ 27 w 39"/>
                    <a:gd name="T61" fmla="*/ 3 h 41"/>
                    <a:gd name="T62" fmla="*/ 24 w 39"/>
                    <a:gd name="T63" fmla="*/ 1 h 41"/>
                    <a:gd name="T64" fmla="*/ 19 w 39"/>
                    <a:gd name="T65" fmla="*/ 0 h 4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41">
                      <a:moveTo>
                        <a:pt x="19" y="0"/>
                      </a:moveTo>
                      <a:lnTo>
                        <a:pt x="16" y="1"/>
                      </a:lnTo>
                      <a:lnTo>
                        <a:pt x="12" y="3"/>
                      </a:lnTo>
                      <a:lnTo>
                        <a:pt x="9" y="4"/>
                      </a:lnTo>
                      <a:lnTo>
                        <a:pt x="5" y="6"/>
                      </a:lnTo>
                      <a:lnTo>
                        <a:pt x="3" y="10"/>
                      </a:lnTo>
                      <a:lnTo>
                        <a:pt x="2" y="13"/>
                      </a:lnTo>
                      <a:lnTo>
                        <a:pt x="0" y="17"/>
                      </a:lnTo>
                      <a:lnTo>
                        <a:pt x="0" y="21"/>
                      </a:lnTo>
                      <a:lnTo>
                        <a:pt x="0" y="25"/>
                      </a:lnTo>
                      <a:lnTo>
                        <a:pt x="2" y="28"/>
                      </a:lnTo>
                      <a:lnTo>
                        <a:pt x="3" y="32"/>
                      </a:lnTo>
                      <a:lnTo>
                        <a:pt x="5" y="35"/>
                      </a:lnTo>
                      <a:lnTo>
                        <a:pt x="9" y="38"/>
                      </a:lnTo>
                      <a:lnTo>
                        <a:pt x="12" y="39"/>
                      </a:lnTo>
                      <a:lnTo>
                        <a:pt x="16" y="40"/>
                      </a:lnTo>
                      <a:lnTo>
                        <a:pt x="19" y="41"/>
                      </a:lnTo>
                      <a:lnTo>
                        <a:pt x="24" y="40"/>
                      </a:lnTo>
                      <a:lnTo>
                        <a:pt x="27" y="39"/>
                      </a:lnTo>
                      <a:lnTo>
                        <a:pt x="31" y="38"/>
                      </a:lnTo>
                      <a:lnTo>
                        <a:pt x="33" y="35"/>
                      </a:lnTo>
                      <a:lnTo>
                        <a:pt x="35" y="32"/>
                      </a:lnTo>
                      <a:lnTo>
                        <a:pt x="38" y="28"/>
                      </a:lnTo>
                      <a:lnTo>
                        <a:pt x="39" y="25"/>
                      </a:lnTo>
                      <a:lnTo>
                        <a:pt x="39" y="21"/>
                      </a:lnTo>
                      <a:lnTo>
                        <a:pt x="39" y="17"/>
                      </a:lnTo>
                      <a:lnTo>
                        <a:pt x="38" y="13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1" y="4"/>
                      </a:lnTo>
                      <a:lnTo>
                        <a:pt x="27" y="3"/>
                      </a:lnTo>
                      <a:lnTo>
                        <a:pt x="24" y="1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6" name="Freeform 275"/>
                <p:cNvSpPr/>
                <p:nvPr/>
              </p:nvSpPr>
              <p:spPr bwMode="auto">
                <a:xfrm>
                  <a:off x="3777" y="2590"/>
                  <a:ext cx="38" cy="40"/>
                </a:xfrm>
                <a:custGeom>
                  <a:avLst/>
                  <a:gdLst>
                    <a:gd name="T0" fmla="*/ 19 w 38"/>
                    <a:gd name="T1" fmla="*/ 0 h 40"/>
                    <a:gd name="T2" fmla="*/ 15 w 38"/>
                    <a:gd name="T3" fmla="*/ 1 h 40"/>
                    <a:gd name="T4" fmla="*/ 12 w 38"/>
                    <a:gd name="T5" fmla="*/ 2 h 40"/>
                    <a:gd name="T6" fmla="*/ 8 w 38"/>
                    <a:gd name="T7" fmla="*/ 3 h 40"/>
                    <a:gd name="T8" fmla="*/ 5 w 38"/>
                    <a:gd name="T9" fmla="*/ 5 h 40"/>
                    <a:gd name="T10" fmla="*/ 2 w 38"/>
                    <a:gd name="T11" fmla="*/ 9 h 40"/>
                    <a:gd name="T12" fmla="*/ 1 w 38"/>
                    <a:gd name="T13" fmla="*/ 12 h 40"/>
                    <a:gd name="T14" fmla="*/ 0 w 38"/>
                    <a:gd name="T15" fmla="*/ 16 h 40"/>
                    <a:gd name="T16" fmla="*/ 0 w 38"/>
                    <a:gd name="T17" fmla="*/ 19 h 40"/>
                    <a:gd name="T18" fmla="*/ 0 w 38"/>
                    <a:gd name="T19" fmla="*/ 24 h 40"/>
                    <a:gd name="T20" fmla="*/ 1 w 38"/>
                    <a:gd name="T21" fmla="*/ 28 h 40"/>
                    <a:gd name="T22" fmla="*/ 2 w 38"/>
                    <a:gd name="T23" fmla="*/ 31 h 40"/>
                    <a:gd name="T24" fmla="*/ 5 w 38"/>
                    <a:gd name="T25" fmla="*/ 35 h 40"/>
                    <a:gd name="T26" fmla="*/ 8 w 38"/>
                    <a:gd name="T27" fmla="*/ 37 h 40"/>
                    <a:gd name="T28" fmla="*/ 12 w 38"/>
                    <a:gd name="T29" fmla="*/ 38 h 40"/>
                    <a:gd name="T30" fmla="*/ 15 w 38"/>
                    <a:gd name="T31" fmla="*/ 39 h 40"/>
                    <a:gd name="T32" fmla="*/ 19 w 38"/>
                    <a:gd name="T33" fmla="*/ 40 h 40"/>
                    <a:gd name="T34" fmla="*/ 23 w 38"/>
                    <a:gd name="T35" fmla="*/ 39 h 40"/>
                    <a:gd name="T36" fmla="*/ 27 w 38"/>
                    <a:gd name="T37" fmla="*/ 38 h 40"/>
                    <a:gd name="T38" fmla="*/ 30 w 38"/>
                    <a:gd name="T39" fmla="*/ 37 h 40"/>
                    <a:gd name="T40" fmla="*/ 33 w 38"/>
                    <a:gd name="T41" fmla="*/ 35 h 40"/>
                    <a:gd name="T42" fmla="*/ 35 w 38"/>
                    <a:gd name="T43" fmla="*/ 31 h 40"/>
                    <a:gd name="T44" fmla="*/ 37 w 38"/>
                    <a:gd name="T45" fmla="*/ 28 h 40"/>
                    <a:gd name="T46" fmla="*/ 38 w 38"/>
                    <a:gd name="T47" fmla="*/ 24 h 40"/>
                    <a:gd name="T48" fmla="*/ 38 w 38"/>
                    <a:gd name="T49" fmla="*/ 19 h 40"/>
                    <a:gd name="T50" fmla="*/ 38 w 38"/>
                    <a:gd name="T51" fmla="*/ 16 h 40"/>
                    <a:gd name="T52" fmla="*/ 37 w 38"/>
                    <a:gd name="T53" fmla="*/ 12 h 40"/>
                    <a:gd name="T54" fmla="*/ 35 w 38"/>
                    <a:gd name="T55" fmla="*/ 9 h 40"/>
                    <a:gd name="T56" fmla="*/ 33 w 38"/>
                    <a:gd name="T57" fmla="*/ 5 h 40"/>
                    <a:gd name="T58" fmla="*/ 30 w 38"/>
                    <a:gd name="T59" fmla="*/ 3 h 40"/>
                    <a:gd name="T60" fmla="*/ 27 w 38"/>
                    <a:gd name="T61" fmla="*/ 2 h 40"/>
                    <a:gd name="T62" fmla="*/ 23 w 38"/>
                    <a:gd name="T63" fmla="*/ 1 h 40"/>
                    <a:gd name="T64" fmla="*/ 19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9" y="0"/>
                      </a:moveTo>
                      <a:lnTo>
                        <a:pt x="15" y="1"/>
                      </a:lnTo>
                      <a:lnTo>
                        <a:pt x="12" y="2"/>
                      </a:lnTo>
                      <a:lnTo>
                        <a:pt x="8" y="3"/>
                      </a:lnTo>
                      <a:lnTo>
                        <a:pt x="5" y="5"/>
                      </a:lnTo>
                      <a:lnTo>
                        <a:pt x="2" y="9"/>
                      </a:lnTo>
                      <a:lnTo>
                        <a:pt x="1" y="12"/>
                      </a:lnTo>
                      <a:lnTo>
                        <a:pt x="0" y="16"/>
                      </a:lnTo>
                      <a:lnTo>
                        <a:pt x="0" y="19"/>
                      </a:lnTo>
                      <a:lnTo>
                        <a:pt x="0" y="24"/>
                      </a:lnTo>
                      <a:lnTo>
                        <a:pt x="1" y="28"/>
                      </a:lnTo>
                      <a:lnTo>
                        <a:pt x="2" y="31"/>
                      </a:lnTo>
                      <a:lnTo>
                        <a:pt x="5" y="35"/>
                      </a:lnTo>
                      <a:lnTo>
                        <a:pt x="8" y="37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40"/>
                      </a:lnTo>
                      <a:lnTo>
                        <a:pt x="23" y="39"/>
                      </a:lnTo>
                      <a:lnTo>
                        <a:pt x="27" y="38"/>
                      </a:lnTo>
                      <a:lnTo>
                        <a:pt x="30" y="37"/>
                      </a:lnTo>
                      <a:lnTo>
                        <a:pt x="33" y="35"/>
                      </a:lnTo>
                      <a:lnTo>
                        <a:pt x="35" y="31"/>
                      </a:lnTo>
                      <a:lnTo>
                        <a:pt x="37" y="28"/>
                      </a:lnTo>
                      <a:lnTo>
                        <a:pt x="38" y="24"/>
                      </a:lnTo>
                      <a:lnTo>
                        <a:pt x="38" y="19"/>
                      </a:lnTo>
                      <a:lnTo>
                        <a:pt x="38" y="16"/>
                      </a:lnTo>
                      <a:lnTo>
                        <a:pt x="37" y="12"/>
                      </a:lnTo>
                      <a:lnTo>
                        <a:pt x="35" y="9"/>
                      </a:lnTo>
                      <a:lnTo>
                        <a:pt x="33" y="5"/>
                      </a:lnTo>
                      <a:lnTo>
                        <a:pt x="30" y="3"/>
                      </a:lnTo>
                      <a:lnTo>
                        <a:pt x="27" y="2"/>
                      </a:lnTo>
                      <a:lnTo>
                        <a:pt x="23" y="1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7" name="Freeform 276"/>
                <p:cNvSpPr/>
                <p:nvPr/>
              </p:nvSpPr>
              <p:spPr bwMode="auto">
                <a:xfrm>
                  <a:off x="3777" y="2590"/>
                  <a:ext cx="38" cy="40"/>
                </a:xfrm>
                <a:custGeom>
                  <a:avLst/>
                  <a:gdLst>
                    <a:gd name="T0" fmla="*/ 19 w 38"/>
                    <a:gd name="T1" fmla="*/ 0 h 40"/>
                    <a:gd name="T2" fmla="*/ 15 w 38"/>
                    <a:gd name="T3" fmla="*/ 1 h 40"/>
                    <a:gd name="T4" fmla="*/ 12 w 38"/>
                    <a:gd name="T5" fmla="*/ 2 h 40"/>
                    <a:gd name="T6" fmla="*/ 8 w 38"/>
                    <a:gd name="T7" fmla="*/ 3 h 40"/>
                    <a:gd name="T8" fmla="*/ 5 w 38"/>
                    <a:gd name="T9" fmla="*/ 5 h 40"/>
                    <a:gd name="T10" fmla="*/ 2 w 38"/>
                    <a:gd name="T11" fmla="*/ 9 h 40"/>
                    <a:gd name="T12" fmla="*/ 1 w 38"/>
                    <a:gd name="T13" fmla="*/ 12 h 40"/>
                    <a:gd name="T14" fmla="*/ 0 w 38"/>
                    <a:gd name="T15" fmla="*/ 16 h 40"/>
                    <a:gd name="T16" fmla="*/ 0 w 38"/>
                    <a:gd name="T17" fmla="*/ 19 h 40"/>
                    <a:gd name="T18" fmla="*/ 0 w 38"/>
                    <a:gd name="T19" fmla="*/ 24 h 40"/>
                    <a:gd name="T20" fmla="*/ 1 w 38"/>
                    <a:gd name="T21" fmla="*/ 28 h 40"/>
                    <a:gd name="T22" fmla="*/ 2 w 38"/>
                    <a:gd name="T23" fmla="*/ 31 h 40"/>
                    <a:gd name="T24" fmla="*/ 5 w 38"/>
                    <a:gd name="T25" fmla="*/ 35 h 40"/>
                    <a:gd name="T26" fmla="*/ 8 w 38"/>
                    <a:gd name="T27" fmla="*/ 37 h 40"/>
                    <a:gd name="T28" fmla="*/ 12 w 38"/>
                    <a:gd name="T29" fmla="*/ 38 h 40"/>
                    <a:gd name="T30" fmla="*/ 15 w 38"/>
                    <a:gd name="T31" fmla="*/ 39 h 40"/>
                    <a:gd name="T32" fmla="*/ 19 w 38"/>
                    <a:gd name="T33" fmla="*/ 40 h 40"/>
                    <a:gd name="T34" fmla="*/ 23 w 38"/>
                    <a:gd name="T35" fmla="*/ 39 h 40"/>
                    <a:gd name="T36" fmla="*/ 27 w 38"/>
                    <a:gd name="T37" fmla="*/ 38 h 40"/>
                    <a:gd name="T38" fmla="*/ 30 w 38"/>
                    <a:gd name="T39" fmla="*/ 37 h 40"/>
                    <a:gd name="T40" fmla="*/ 33 w 38"/>
                    <a:gd name="T41" fmla="*/ 35 h 40"/>
                    <a:gd name="T42" fmla="*/ 35 w 38"/>
                    <a:gd name="T43" fmla="*/ 31 h 40"/>
                    <a:gd name="T44" fmla="*/ 37 w 38"/>
                    <a:gd name="T45" fmla="*/ 28 h 40"/>
                    <a:gd name="T46" fmla="*/ 38 w 38"/>
                    <a:gd name="T47" fmla="*/ 24 h 40"/>
                    <a:gd name="T48" fmla="*/ 38 w 38"/>
                    <a:gd name="T49" fmla="*/ 19 h 40"/>
                    <a:gd name="T50" fmla="*/ 38 w 38"/>
                    <a:gd name="T51" fmla="*/ 16 h 40"/>
                    <a:gd name="T52" fmla="*/ 37 w 38"/>
                    <a:gd name="T53" fmla="*/ 12 h 40"/>
                    <a:gd name="T54" fmla="*/ 35 w 38"/>
                    <a:gd name="T55" fmla="*/ 9 h 40"/>
                    <a:gd name="T56" fmla="*/ 33 w 38"/>
                    <a:gd name="T57" fmla="*/ 5 h 40"/>
                    <a:gd name="T58" fmla="*/ 30 w 38"/>
                    <a:gd name="T59" fmla="*/ 3 h 40"/>
                    <a:gd name="T60" fmla="*/ 27 w 38"/>
                    <a:gd name="T61" fmla="*/ 2 h 40"/>
                    <a:gd name="T62" fmla="*/ 23 w 38"/>
                    <a:gd name="T63" fmla="*/ 1 h 40"/>
                    <a:gd name="T64" fmla="*/ 19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9" y="0"/>
                      </a:moveTo>
                      <a:lnTo>
                        <a:pt x="15" y="1"/>
                      </a:lnTo>
                      <a:lnTo>
                        <a:pt x="12" y="2"/>
                      </a:lnTo>
                      <a:lnTo>
                        <a:pt x="8" y="3"/>
                      </a:lnTo>
                      <a:lnTo>
                        <a:pt x="5" y="5"/>
                      </a:lnTo>
                      <a:lnTo>
                        <a:pt x="2" y="9"/>
                      </a:lnTo>
                      <a:lnTo>
                        <a:pt x="1" y="12"/>
                      </a:lnTo>
                      <a:lnTo>
                        <a:pt x="0" y="16"/>
                      </a:lnTo>
                      <a:lnTo>
                        <a:pt x="0" y="19"/>
                      </a:lnTo>
                      <a:lnTo>
                        <a:pt x="0" y="24"/>
                      </a:lnTo>
                      <a:lnTo>
                        <a:pt x="1" y="28"/>
                      </a:lnTo>
                      <a:lnTo>
                        <a:pt x="2" y="31"/>
                      </a:lnTo>
                      <a:lnTo>
                        <a:pt x="5" y="35"/>
                      </a:lnTo>
                      <a:lnTo>
                        <a:pt x="8" y="37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40"/>
                      </a:lnTo>
                      <a:lnTo>
                        <a:pt x="23" y="39"/>
                      </a:lnTo>
                      <a:lnTo>
                        <a:pt x="27" y="38"/>
                      </a:lnTo>
                      <a:lnTo>
                        <a:pt x="30" y="37"/>
                      </a:lnTo>
                      <a:lnTo>
                        <a:pt x="33" y="35"/>
                      </a:lnTo>
                      <a:lnTo>
                        <a:pt x="35" y="31"/>
                      </a:lnTo>
                      <a:lnTo>
                        <a:pt x="37" y="28"/>
                      </a:lnTo>
                      <a:lnTo>
                        <a:pt x="38" y="24"/>
                      </a:lnTo>
                      <a:lnTo>
                        <a:pt x="38" y="19"/>
                      </a:lnTo>
                      <a:lnTo>
                        <a:pt x="38" y="16"/>
                      </a:lnTo>
                      <a:lnTo>
                        <a:pt x="37" y="12"/>
                      </a:lnTo>
                      <a:lnTo>
                        <a:pt x="35" y="9"/>
                      </a:lnTo>
                      <a:lnTo>
                        <a:pt x="33" y="5"/>
                      </a:lnTo>
                      <a:lnTo>
                        <a:pt x="30" y="3"/>
                      </a:lnTo>
                      <a:lnTo>
                        <a:pt x="27" y="2"/>
                      </a:lnTo>
                      <a:lnTo>
                        <a:pt x="23" y="1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8" name="Freeform 277"/>
                <p:cNvSpPr/>
                <p:nvPr/>
              </p:nvSpPr>
              <p:spPr bwMode="auto">
                <a:xfrm>
                  <a:off x="4933" y="2597"/>
                  <a:ext cx="40" cy="38"/>
                </a:xfrm>
                <a:custGeom>
                  <a:avLst/>
                  <a:gdLst>
                    <a:gd name="T0" fmla="*/ 20 w 40"/>
                    <a:gd name="T1" fmla="*/ 0 h 38"/>
                    <a:gd name="T2" fmla="*/ 17 w 40"/>
                    <a:gd name="T3" fmla="*/ 0 h 38"/>
                    <a:gd name="T4" fmla="*/ 13 w 40"/>
                    <a:gd name="T5" fmla="*/ 1 h 38"/>
                    <a:gd name="T6" fmla="*/ 10 w 40"/>
                    <a:gd name="T7" fmla="*/ 2 h 38"/>
                    <a:gd name="T8" fmla="*/ 6 w 40"/>
                    <a:gd name="T9" fmla="*/ 4 h 38"/>
                    <a:gd name="T10" fmla="*/ 4 w 40"/>
                    <a:gd name="T11" fmla="*/ 8 h 38"/>
                    <a:gd name="T12" fmla="*/ 3 w 40"/>
                    <a:gd name="T13" fmla="*/ 11 h 38"/>
                    <a:gd name="T14" fmla="*/ 2 w 40"/>
                    <a:gd name="T15" fmla="*/ 15 h 38"/>
                    <a:gd name="T16" fmla="*/ 0 w 40"/>
                    <a:gd name="T17" fmla="*/ 18 h 38"/>
                    <a:gd name="T18" fmla="*/ 2 w 40"/>
                    <a:gd name="T19" fmla="*/ 23 h 38"/>
                    <a:gd name="T20" fmla="*/ 3 w 40"/>
                    <a:gd name="T21" fmla="*/ 26 h 38"/>
                    <a:gd name="T22" fmla="*/ 4 w 40"/>
                    <a:gd name="T23" fmla="*/ 30 h 38"/>
                    <a:gd name="T24" fmla="*/ 6 w 40"/>
                    <a:gd name="T25" fmla="*/ 32 h 38"/>
                    <a:gd name="T26" fmla="*/ 10 w 40"/>
                    <a:gd name="T27" fmla="*/ 35 h 38"/>
                    <a:gd name="T28" fmla="*/ 13 w 40"/>
                    <a:gd name="T29" fmla="*/ 37 h 38"/>
                    <a:gd name="T30" fmla="*/ 17 w 40"/>
                    <a:gd name="T31" fmla="*/ 38 h 38"/>
                    <a:gd name="T32" fmla="*/ 20 w 40"/>
                    <a:gd name="T33" fmla="*/ 38 h 38"/>
                    <a:gd name="T34" fmla="*/ 24 w 40"/>
                    <a:gd name="T35" fmla="*/ 38 h 38"/>
                    <a:gd name="T36" fmla="*/ 27 w 40"/>
                    <a:gd name="T37" fmla="*/ 37 h 38"/>
                    <a:gd name="T38" fmla="*/ 31 w 40"/>
                    <a:gd name="T39" fmla="*/ 35 h 38"/>
                    <a:gd name="T40" fmla="*/ 34 w 40"/>
                    <a:gd name="T41" fmla="*/ 32 h 38"/>
                    <a:gd name="T42" fmla="*/ 36 w 40"/>
                    <a:gd name="T43" fmla="*/ 30 h 38"/>
                    <a:gd name="T44" fmla="*/ 38 w 40"/>
                    <a:gd name="T45" fmla="*/ 26 h 38"/>
                    <a:gd name="T46" fmla="*/ 39 w 40"/>
                    <a:gd name="T47" fmla="*/ 23 h 38"/>
                    <a:gd name="T48" fmla="*/ 40 w 40"/>
                    <a:gd name="T49" fmla="*/ 18 h 38"/>
                    <a:gd name="T50" fmla="*/ 39 w 40"/>
                    <a:gd name="T51" fmla="*/ 15 h 38"/>
                    <a:gd name="T52" fmla="*/ 38 w 40"/>
                    <a:gd name="T53" fmla="*/ 11 h 38"/>
                    <a:gd name="T54" fmla="*/ 36 w 40"/>
                    <a:gd name="T55" fmla="*/ 8 h 38"/>
                    <a:gd name="T56" fmla="*/ 34 w 40"/>
                    <a:gd name="T57" fmla="*/ 4 h 38"/>
                    <a:gd name="T58" fmla="*/ 31 w 40"/>
                    <a:gd name="T59" fmla="*/ 2 h 38"/>
                    <a:gd name="T60" fmla="*/ 27 w 40"/>
                    <a:gd name="T61" fmla="*/ 1 h 38"/>
                    <a:gd name="T62" fmla="*/ 24 w 40"/>
                    <a:gd name="T63" fmla="*/ 0 h 38"/>
                    <a:gd name="T64" fmla="*/ 20 w 40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38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3" y="1"/>
                      </a:lnTo>
                      <a:lnTo>
                        <a:pt x="10" y="2"/>
                      </a:lnTo>
                      <a:lnTo>
                        <a:pt x="6" y="4"/>
                      </a:lnTo>
                      <a:lnTo>
                        <a:pt x="4" y="8"/>
                      </a:lnTo>
                      <a:lnTo>
                        <a:pt x="3" y="11"/>
                      </a:lnTo>
                      <a:lnTo>
                        <a:pt x="2" y="15"/>
                      </a:lnTo>
                      <a:lnTo>
                        <a:pt x="0" y="18"/>
                      </a:lnTo>
                      <a:lnTo>
                        <a:pt x="2" y="23"/>
                      </a:lnTo>
                      <a:lnTo>
                        <a:pt x="3" y="26"/>
                      </a:lnTo>
                      <a:lnTo>
                        <a:pt x="4" y="30"/>
                      </a:lnTo>
                      <a:lnTo>
                        <a:pt x="6" y="32"/>
                      </a:lnTo>
                      <a:lnTo>
                        <a:pt x="10" y="35"/>
                      </a:lnTo>
                      <a:lnTo>
                        <a:pt x="13" y="37"/>
                      </a:lnTo>
                      <a:lnTo>
                        <a:pt x="17" y="38"/>
                      </a:lnTo>
                      <a:lnTo>
                        <a:pt x="20" y="38"/>
                      </a:lnTo>
                      <a:lnTo>
                        <a:pt x="24" y="38"/>
                      </a:lnTo>
                      <a:lnTo>
                        <a:pt x="27" y="37"/>
                      </a:lnTo>
                      <a:lnTo>
                        <a:pt x="31" y="35"/>
                      </a:lnTo>
                      <a:lnTo>
                        <a:pt x="34" y="32"/>
                      </a:lnTo>
                      <a:lnTo>
                        <a:pt x="36" y="30"/>
                      </a:lnTo>
                      <a:lnTo>
                        <a:pt x="38" y="26"/>
                      </a:lnTo>
                      <a:lnTo>
                        <a:pt x="39" y="23"/>
                      </a:lnTo>
                      <a:lnTo>
                        <a:pt x="40" y="18"/>
                      </a:lnTo>
                      <a:lnTo>
                        <a:pt x="39" y="15"/>
                      </a:lnTo>
                      <a:lnTo>
                        <a:pt x="38" y="11"/>
                      </a:lnTo>
                      <a:lnTo>
                        <a:pt x="36" y="8"/>
                      </a:lnTo>
                      <a:lnTo>
                        <a:pt x="34" y="4"/>
                      </a:lnTo>
                      <a:lnTo>
                        <a:pt x="31" y="2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9" name="Freeform 278"/>
                <p:cNvSpPr/>
                <p:nvPr/>
              </p:nvSpPr>
              <p:spPr bwMode="auto">
                <a:xfrm>
                  <a:off x="4933" y="2597"/>
                  <a:ext cx="40" cy="38"/>
                </a:xfrm>
                <a:custGeom>
                  <a:avLst/>
                  <a:gdLst>
                    <a:gd name="T0" fmla="*/ 20 w 40"/>
                    <a:gd name="T1" fmla="*/ 0 h 38"/>
                    <a:gd name="T2" fmla="*/ 17 w 40"/>
                    <a:gd name="T3" fmla="*/ 0 h 38"/>
                    <a:gd name="T4" fmla="*/ 13 w 40"/>
                    <a:gd name="T5" fmla="*/ 1 h 38"/>
                    <a:gd name="T6" fmla="*/ 10 w 40"/>
                    <a:gd name="T7" fmla="*/ 2 h 38"/>
                    <a:gd name="T8" fmla="*/ 6 w 40"/>
                    <a:gd name="T9" fmla="*/ 4 h 38"/>
                    <a:gd name="T10" fmla="*/ 4 w 40"/>
                    <a:gd name="T11" fmla="*/ 8 h 38"/>
                    <a:gd name="T12" fmla="*/ 3 w 40"/>
                    <a:gd name="T13" fmla="*/ 11 h 38"/>
                    <a:gd name="T14" fmla="*/ 2 w 40"/>
                    <a:gd name="T15" fmla="*/ 15 h 38"/>
                    <a:gd name="T16" fmla="*/ 0 w 40"/>
                    <a:gd name="T17" fmla="*/ 18 h 38"/>
                    <a:gd name="T18" fmla="*/ 2 w 40"/>
                    <a:gd name="T19" fmla="*/ 23 h 38"/>
                    <a:gd name="T20" fmla="*/ 3 w 40"/>
                    <a:gd name="T21" fmla="*/ 26 h 38"/>
                    <a:gd name="T22" fmla="*/ 4 w 40"/>
                    <a:gd name="T23" fmla="*/ 30 h 38"/>
                    <a:gd name="T24" fmla="*/ 6 w 40"/>
                    <a:gd name="T25" fmla="*/ 32 h 38"/>
                    <a:gd name="T26" fmla="*/ 10 w 40"/>
                    <a:gd name="T27" fmla="*/ 35 h 38"/>
                    <a:gd name="T28" fmla="*/ 13 w 40"/>
                    <a:gd name="T29" fmla="*/ 37 h 38"/>
                    <a:gd name="T30" fmla="*/ 17 w 40"/>
                    <a:gd name="T31" fmla="*/ 38 h 38"/>
                    <a:gd name="T32" fmla="*/ 20 w 40"/>
                    <a:gd name="T33" fmla="*/ 38 h 38"/>
                    <a:gd name="T34" fmla="*/ 24 w 40"/>
                    <a:gd name="T35" fmla="*/ 38 h 38"/>
                    <a:gd name="T36" fmla="*/ 27 w 40"/>
                    <a:gd name="T37" fmla="*/ 37 h 38"/>
                    <a:gd name="T38" fmla="*/ 31 w 40"/>
                    <a:gd name="T39" fmla="*/ 35 h 38"/>
                    <a:gd name="T40" fmla="*/ 34 w 40"/>
                    <a:gd name="T41" fmla="*/ 32 h 38"/>
                    <a:gd name="T42" fmla="*/ 36 w 40"/>
                    <a:gd name="T43" fmla="*/ 30 h 38"/>
                    <a:gd name="T44" fmla="*/ 38 w 40"/>
                    <a:gd name="T45" fmla="*/ 26 h 38"/>
                    <a:gd name="T46" fmla="*/ 39 w 40"/>
                    <a:gd name="T47" fmla="*/ 23 h 38"/>
                    <a:gd name="T48" fmla="*/ 40 w 40"/>
                    <a:gd name="T49" fmla="*/ 18 h 38"/>
                    <a:gd name="T50" fmla="*/ 39 w 40"/>
                    <a:gd name="T51" fmla="*/ 15 h 38"/>
                    <a:gd name="T52" fmla="*/ 38 w 40"/>
                    <a:gd name="T53" fmla="*/ 11 h 38"/>
                    <a:gd name="T54" fmla="*/ 36 w 40"/>
                    <a:gd name="T55" fmla="*/ 8 h 38"/>
                    <a:gd name="T56" fmla="*/ 34 w 40"/>
                    <a:gd name="T57" fmla="*/ 4 h 38"/>
                    <a:gd name="T58" fmla="*/ 31 w 40"/>
                    <a:gd name="T59" fmla="*/ 2 h 38"/>
                    <a:gd name="T60" fmla="*/ 27 w 40"/>
                    <a:gd name="T61" fmla="*/ 1 h 38"/>
                    <a:gd name="T62" fmla="*/ 24 w 40"/>
                    <a:gd name="T63" fmla="*/ 0 h 38"/>
                    <a:gd name="T64" fmla="*/ 20 w 40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38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3" y="1"/>
                      </a:lnTo>
                      <a:lnTo>
                        <a:pt x="10" y="2"/>
                      </a:lnTo>
                      <a:lnTo>
                        <a:pt x="6" y="4"/>
                      </a:lnTo>
                      <a:lnTo>
                        <a:pt x="4" y="8"/>
                      </a:lnTo>
                      <a:lnTo>
                        <a:pt x="3" y="11"/>
                      </a:lnTo>
                      <a:lnTo>
                        <a:pt x="2" y="15"/>
                      </a:lnTo>
                      <a:lnTo>
                        <a:pt x="0" y="18"/>
                      </a:lnTo>
                      <a:lnTo>
                        <a:pt x="2" y="23"/>
                      </a:lnTo>
                      <a:lnTo>
                        <a:pt x="3" y="26"/>
                      </a:lnTo>
                      <a:lnTo>
                        <a:pt x="4" y="30"/>
                      </a:lnTo>
                      <a:lnTo>
                        <a:pt x="6" y="32"/>
                      </a:lnTo>
                      <a:lnTo>
                        <a:pt x="10" y="35"/>
                      </a:lnTo>
                      <a:lnTo>
                        <a:pt x="13" y="37"/>
                      </a:lnTo>
                      <a:lnTo>
                        <a:pt x="17" y="38"/>
                      </a:lnTo>
                      <a:lnTo>
                        <a:pt x="20" y="38"/>
                      </a:lnTo>
                      <a:lnTo>
                        <a:pt x="24" y="38"/>
                      </a:lnTo>
                      <a:lnTo>
                        <a:pt x="27" y="37"/>
                      </a:lnTo>
                      <a:lnTo>
                        <a:pt x="31" y="35"/>
                      </a:lnTo>
                      <a:lnTo>
                        <a:pt x="34" y="32"/>
                      </a:lnTo>
                      <a:lnTo>
                        <a:pt x="36" y="30"/>
                      </a:lnTo>
                      <a:lnTo>
                        <a:pt x="38" y="26"/>
                      </a:lnTo>
                      <a:lnTo>
                        <a:pt x="39" y="23"/>
                      </a:lnTo>
                      <a:lnTo>
                        <a:pt x="40" y="18"/>
                      </a:lnTo>
                      <a:lnTo>
                        <a:pt x="39" y="15"/>
                      </a:lnTo>
                      <a:lnTo>
                        <a:pt x="38" y="11"/>
                      </a:lnTo>
                      <a:lnTo>
                        <a:pt x="36" y="8"/>
                      </a:lnTo>
                      <a:lnTo>
                        <a:pt x="34" y="4"/>
                      </a:lnTo>
                      <a:lnTo>
                        <a:pt x="31" y="2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0" name="Freeform 279"/>
                <p:cNvSpPr/>
                <p:nvPr/>
              </p:nvSpPr>
              <p:spPr bwMode="auto">
                <a:xfrm>
                  <a:off x="4274" y="2207"/>
                  <a:ext cx="39" cy="40"/>
                </a:xfrm>
                <a:custGeom>
                  <a:avLst/>
                  <a:gdLst>
                    <a:gd name="T0" fmla="*/ 19 w 39"/>
                    <a:gd name="T1" fmla="*/ 0 h 40"/>
                    <a:gd name="T2" fmla="*/ 15 w 39"/>
                    <a:gd name="T3" fmla="*/ 0 h 40"/>
                    <a:gd name="T4" fmla="*/ 12 w 39"/>
                    <a:gd name="T5" fmla="*/ 1 h 40"/>
                    <a:gd name="T6" fmla="*/ 8 w 39"/>
                    <a:gd name="T7" fmla="*/ 4 h 40"/>
                    <a:gd name="T8" fmla="*/ 6 w 39"/>
                    <a:gd name="T9" fmla="*/ 6 h 40"/>
                    <a:gd name="T10" fmla="*/ 3 w 39"/>
                    <a:gd name="T11" fmla="*/ 10 h 40"/>
                    <a:gd name="T12" fmla="*/ 1 w 39"/>
                    <a:gd name="T13" fmla="*/ 12 h 40"/>
                    <a:gd name="T14" fmla="*/ 0 w 39"/>
                    <a:gd name="T15" fmla="*/ 15 h 40"/>
                    <a:gd name="T16" fmla="*/ 0 w 39"/>
                    <a:gd name="T17" fmla="*/ 20 h 40"/>
                    <a:gd name="T18" fmla="*/ 0 w 39"/>
                    <a:gd name="T19" fmla="*/ 24 h 40"/>
                    <a:gd name="T20" fmla="*/ 1 w 39"/>
                    <a:gd name="T21" fmla="*/ 27 h 40"/>
                    <a:gd name="T22" fmla="*/ 3 w 39"/>
                    <a:gd name="T23" fmla="*/ 31 h 40"/>
                    <a:gd name="T24" fmla="*/ 6 w 39"/>
                    <a:gd name="T25" fmla="*/ 34 h 40"/>
                    <a:gd name="T26" fmla="*/ 8 w 39"/>
                    <a:gd name="T27" fmla="*/ 36 h 40"/>
                    <a:gd name="T28" fmla="*/ 12 w 39"/>
                    <a:gd name="T29" fmla="*/ 38 h 40"/>
                    <a:gd name="T30" fmla="*/ 15 w 39"/>
                    <a:gd name="T31" fmla="*/ 39 h 40"/>
                    <a:gd name="T32" fmla="*/ 19 w 39"/>
                    <a:gd name="T33" fmla="*/ 40 h 40"/>
                    <a:gd name="T34" fmla="*/ 24 w 39"/>
                    <a:gd name="T35" fmla="*/ 39 h 40"/>
                    <a:gd name="T36" fmla="*/ 27 w 39"/>
                    <a:gd name="T37" fmla="*/ 38 h 40"/>
                    <a:gd name="T38" fmla="*/ 31 w 39"/>
                    <a:gd name="T39" fmla="*/ 36 h 40"/>
                    <a:gd name="T40" fmla="*/ 33 w 39"/>
                    <a:gd name="T41" fmla="*/ 34 h 40"/>
                    <a:gd name="T42" fmla="*/ 35 w 39"/>
                    <a:gd name="T43" fmla="*/ 31 h 40"/>
                    <a:gd name="T44" fmla="*/ 38 w 39"/>
                    <a:gd name="T45" fmla="*/ 27 h 40"/>
                    <a:gd name="T46" fmla="*/ 39 w 39"/>
                    <a:gd name="T47" fmla="*/ 24 h 40"/>
                    <a:gd name="T48" fmla="*/ 39 w 39"/>
                    <a:gd name="T49" fmla="*/ 20 h 40"/>
                    <a:gd name="T50" fmla="*/ 39 w 39"/>
                    <a:gd name="T51" fmla="*/ 15 h 40"/>
                    <a:gd name="T52" fmla="*/ 38 w 39"/>
                    <a:gd name="T53" fmla="*/ 12 h 40"/>
                    <a:gd name="T54" fmla="*/ 35 w 39"/>
                    <a:gd name="T55" fmla="*/ 10 h 40"/>
                    <a:gd name="T56" fmla="*/ 33 w 39"/>
                    <a:gd name="T57" fmla="*/ 6 h 40"/>
                    <a:gd name="T58" fmla="*/ 31 w 39"/>
                    <a:gd name="T59" fmla="*/ 4 h 40"/>
                    <a:gd name="T60" fmla="*/ 27 w 39"/>
                    <a:gd name="T61" fmla="*/ 1 h 40"/>
                    <a:gd name="T62" fmla="*/ 24 w 39"/>
                    <a:gd name="T63" fmla="*/ 0 h 40"/>
                    <a:gd name="T64" fmla="*/ 19 w 39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40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8" y="4"/>
                      </a:lnTo>
                      <a:lnTo>
                        <a:pt x="6" y="6"/>
                      </a:lnTo>
                      <a:lnTo>
                        <a:pt x="3" y="10"/>
                      </a:lnTo>
                      <a:lnTo>
                        <a:pt x="1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4"/>
                      </a:lnTo>
                      <a:lnTo>
                        <a:pt x="1" y="27"/>
                      </a:lnTo>
                      <a:lnTo>
                        <a:pt x="3" y="31"/>
                      </a:lnTo>
                      <a:lnTo>
                        <a:pt x="6" y="34"/>
                      </a:lnTo>
                      <a:lnTo>
                        <a:pt x="8" y="36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40"/>
                      </a:lnTo>
                      <a:lnTo>
                        <a:pt x="24" y="39"/>
                      </a:lnTo>
                      <a:lnTo>
                        <a:pt x="27" y="38"/>
                      </a:lnTo>
                      <a:lnTo>
                        <a:pt x="31" y="36"/>
                      </a:lnTo>
                      <a:lnTo>
                        <a:pt x="33" y="34"/>
                      </a:lnTo>
                      <a:lnTo>
                        <a:pt x="35" y="31"/>
                      </a:lnTo>
                      <a:lnTo>
                        <a:pt x="38" y="27"/>
                      </a:lnTo>
                      <a:lnTo>
                        <a:pt x="39" y="24"/>
                      </a:lnTo>
                      <a:lnTo>
                        <a:pt x="39" y="20"/>
                      </a:lnTo>
                      <a:lnTo>
                        <a:pt x="39" y="15"/>
                      </a:lnTo>
                      <a:lnTo>
                        <a:pt x="38" y="12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1" y="4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1" name="Freeform 280"/>
                <p:cNvSpPr/>
                <p:nvPr/>
              </p:nvSpPr>
              <p:spPr bwMode="auto">
                <a:xfrm>
                  <a:off x="4274" y="2207"/>
                  <a:ext cx="39" cy="40"/>
                </a:xfrm>
                <a:custGeom>
                  <a:avLst/>
                  <a:gdLst>
                    <a:gd name="T0" fmla="*/ 19 w 39"/>
                    <a:gd name="T1" fmla="*/ 0 h 40"/>
                    <a:gd name="T2" fmla="*/ 15 w 39"/>
                    <a:gd name="T3" fmla="*/ 0 h 40"/>
                    <a:gd name="T4" fmla="*/ 12 w 39"/>
                    <a:gd name="T5" fmla="*/ 1 h 40"/>
                    <a:gd name="T6" fmla="*/ 8 w 39"/>
                    <a:gd name="T7" fmla="*/ 4 h 40"/>
                    <a:gd name="T8" fmla="*/ 6 w 39"/>
                    <a:gd name="T9" fmla="*/ 6 h 40"/>
                    <a:gd name="T10" fmla="*/ 3 w 39"/>
                    <a:gd name="T11" fmla="*/ 10 h 40"/>
                    <a:gd name="T12" fmla="*/ 1 w 39"/>
                    <a:gd name="T13" fmla="*/ 12 h 40"/>
                    <a:gd name="T14" fmla="*/ 0 w 39"/>
                    <a:gd name="T15" fmla="*/ 15 h 40"/>
                    <a:gd name="T16" fmla="*/ 0 w 39"/>
                    <a:gd name="T17" fmla="*/ 20 h 40"/>
                    <a:gd name="T18" fmla="*/ 0 w 39"/>
                    <a:gd name="T19" fmla="*/ 24 h 40"/>
                    <a:gd name="T20" fmla="*/ 1 w 39"/>
                    <a:gd name="T21" fmla="*/ 27 h 40"/>
                    <a:gd name="T22" fmla="*/ 3 w 39"/>
                    <a:gd name="T23" fmla="*/ 31 h 40"/>
                    <a:gd name="T24" fmla="*/ 6 w 39"/>
                    <a:gd name="T25" fmla="*/ 34 h 40"/>
                    <a:gd name="T26" fmla="*/ 8 w 39"/>
                    <a:gd name="T27" fmla="*/ 36 h 40"/>
                    <a:gd name="T28" fmla="*/ 12 w 39"/>
                    <a:gd name="T29" fmla="*/ 38 h 40"/>
                    <a:gd name="T30" fmla="*/ 15 w 39"/>
                    <a:gd name="T31" fmla="*/ 39 h 40"/>
                    <a:gd name="T32" fmla="*/ 19 w 39"/>
                    <a:gd name="T33" fmla="*/ 40 h 40"/>
                    <a:gd name="T34" fmla="*/ 24 w 39"/>
                    <a:gd name="T35" fmla="*/ 39 h 40"/>
                    <a:gd name="T36" fmla="*/ 27 w 39"/>
                    <a:gd name="T37" fmla="*/ 38 h 40"/>
                    <a:gd name="T38" fmla="*/ 31 w 39"/>
                    <a:gd name="T39" fmla="*/ 36 h 40"/>
                    <a:gd name="T40" fmla="*/ 33 w 39"/>
                    <a:gd name="T41" fmla="*/ 34 h 40"/>
                    <a:gd name="T42" fmla="*/ 35 w 39"/>
                    <a:gd name="T43" fmla="*/ 31 h 40"/>
                    <a:gd name="T44" fmla="*/ 38 w 39"/>
                    <a:gd name="T45" fmla="*/ 27 h 40"/>
                    <a:gd name="T46" fmla="*/ 39 w 39"/>
                    <a:gd name="T47" fmla="*/ 24 h 40"/>
                    <a:gd name="T48" fmla="*/ 39 w 39"/>
                    <a:gd name="T49" fmla="*/ 20 h 40"/>
                    <a:gd name="T50" fmla="*/ 39 w 39"/>
                    <a:gd name="T51" fmla="*/ 15 h 40"/>
                    <a:gd name="T52" fmla="*/ 38 w 39"/>
                    <a:gd name="T53" fmla="*/ 12 h 40"/>
                    <a:gd name="T54" fmla="*/ 35 w 39"/>
                    <a:gd name="T55" fmla="*/ 10 h 40"/>
                    <a:gd name="T56" fmla="*/ 33 w 39"/>
                    <a:gd name="T57" fmla="*/ 6 h 40"/>
                    <a:gd name="T58" fmla="*/ 31 w 39"/>
                    <a:gd name="T59" fmla="*/ 4 h 40"/>
                    <a:gd name="T60" fmla="*/ 27 w 39"/>
                    <a:gd name="T61" fmla="*/ 1 h 40"/>
                    <a:gd name="T62" fmla="*/ 24 w 39"/>
                    <a:gd name="T63" fmla="*/ 0 h 40"/>
                    <a:gd name="T64" fmla="*/ 19 w 39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40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8" y="4"/>
                      </a:lnTo>
                      <a:lnTo>
                        <a:pt x="6" y="6"/>
                      </a:lnTo>
                      <a:lnTo>
                        <a:pt x="3" y="10"/>
                      </a:lnTo>
                      <a:lnTo>
                        <a:pt x="1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4"/>
                      </a:lnTo>
                      <a:lnTo>
                        <a:pt x="1" y="27"/>
                      </a:lnTo>
                      <a:lnTo>
                        <a:pt x="3" y="31"/>
                      </a:lnTo>
                      <a:lnTo>
                        <a:pt x="6" y="34"/>
                      </a:lnTo>
                      <a:lnTo>
                        <a:pt x="8" y="36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40"/>
                      </a:lnTo>
                      <a:lnTo>
                        <a:pt x="24" y="39"/>
                      </a:lnTo>
                      <a:lnTo>
                        <a:pt x="27" y="38"/>
                      </a:lnTo>
                      <a:lnTo>
                        <a:pt x="31" y="36"/>
                      </a:lnTo>
                      <a:lnTo>
                        <a:pt x="33" y="34"/>
                      </a:lnTo>
                      <a:lnTo>
                        <a:pt x="35" y="31"/>
                      </a:lnTo>
                      <a:lnTo>
                        <a:pt x="38" y="27"/>
                      </a:lnTo>
                      <a:lnTo>
                        <a:pt x="39" y="24"/>
                      </a:lnTo>
                      <a:lnTo>
                        <a:pt x="39" y="20"/>
                      </a:lnTo>
                      <a:lnTo>
                        <a:pt x="39" y="15"/>
                      </a:lnTo>
                      <a:lnTo>
                        <a:pt x="38" y="12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1" y="4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2" name="Freeform 281"/>
                <p:cNvSpPr/>
                <p:nvPr/>
              </p:nvSpPr>
              <p:spPr bwMode="auto">
                <a:xfrm>
                  <a:off x="3777" y="3757"/>
                  <a:ext cx="38" cy="41"/>
                </a:xfrm>
                <a:custGeom>
                  <a:avLst/>
                  <a:gdLst>
                    <a:gd name="T0" fmla="*/ 19 w 38"/>
                    <a:gd name="T1" fmla="*/ 0 h 41"/>
                    <a:gd name="T2" fmla="*/ 15 w 38"/>
                    <a:gd name="T3" fmla="*/ 1 h 41"/>
                    <a:gd name="T4" fmla="*/ 12 w 38"/>
                    <a:gd name="T5" fmla="*/ 3 h 41"/>
                    <a:gd name="T6" fmla="*/ 8 w 38"/>
                    <a:gd name="T7" fmla="*/ 4 h 41"/>
                    <a:gd name="T8" fmla="*/ 5 w 38"/>
                    <a:gd name="T9" fmla="*/ 6 h 41"/>
                    <a:gd name="T10" fmla="*/ 2 w 38"/>
                    <a:gd name="T11" fmla="*/ 10 h 41"/>
                    <a:gd name="T12" fmla="*/ 1 w 38"/>
                    <a:gd name="T13" fmla="*/ 13 h 41"/>
                    <a:gd name="T14" fmla="*/ 0 w 38"/>
                    <a:gd name="T15" fmla="*/ 17 h 41"/>
                    <a:gd name="T16" fmla="*/ 0 w 38"/>
                    <a:gd name="T17" fmla="*/ 21 h 41"/>
                    <a:gd name="T18" fmla="*/ 0 w 38"/>
                    <a:gd name="T19" fmla="*/ 25 h 41"/>
                    <a:gd name="T20" fmla="*/ 1 w 38"/>
                    <a:gd name="T21" fmla="*/ 28 h 41"/>
                    <a:gd name="T22" fmla="*/ 2 w 38"/>
                    <a:gd name="T23" fmla="*/ 32 h 41"/>
                    <a:gd name="T24" fmla="*/ 5 w 38"/>
                    <a:gd name="T25" fmla="*/ 35 h 41"/>
                    <a:gd name="T26" fmla="*/ 8 w 38"/>
                    <a:gd name="T27" fmla="*/ 38 h 41"/>
                    <a:gd name="T28" fmla="*/ 12 w 38"/>
                    <a:gd name="T29" fmla="*/ 39 h 41"/>
                    <a:gd name="T30" fmla="*/ 15 w 38"/>
                    <a:gd name="T31" fmla="*/ 40 h 41"/>
                    <a:gd name="T32" fmla="*/ 19 w 38"/>
                    <a:gd name="T33" fmla="*/ 41 h 41"/>
                    <a:gd name="T34" fmla="*/ 23 w 38"/>
                    <a:gd name="T35" fmla="*/ 40 h 41"/>
                    <a:gd name="T36" fmla="*/ 27 w 38"/>
                    <a:gd name="T37" fmla="*/ 39 h 41"/>
                    <a:gd name="T38" fmla="*/ 30 w 38"/>
                    <a:gd name="T39" fmla="*/ 38 h 41"/>
                    <a:gd name="T40" fmla="*/ 33 w 38"/>
                    <a:gd name="T41" fmla="*/ 35 h 41"/>
                    <a:gd name="T42" fmla="*/ 35 w 38"/>
                    <a:gd name="T43" fmla="*/ 32 h 41"/>
                    <a:gd name="T44" fmla="*/ 37 w 38"/>
                    <a:gd name="T45" fmla="*/ 28 h 41"/>
                    <a:gd name="T46" fmla="*/ 38 w 38"/>
                    <a:gd name="T47" fmla="*/ 25 h 41"/>
                    <a:gd name="T48" fmla="*/ 38 w 38"/>
                    <a:gd name="T49" fmla="*/ 21 h 41"/>
                    <a:gd name="T50" fmla="*/ 38 w 38"/>
                    <a:gd name="T51" fmla="*/ 17 h 41"/>
                    <a:gd name="T52" fmla="*/ 37 w 38"/>
                    <a:gd name="T53" fmla="*/ 13 h 41"/>
                    <a:gd name="T54" fmla="*/ 35 w 38"/>
                    <a:gd name="T55" fmla="*/ 10 h 41"/>
                    <a:gd name="T56" fmla="*/ 33 w 38"/>
                    <a:gd name="T57" fmla="*/ 6 h 41"/>
                    <a:gd name="T58" fmla="*/ 30 w 38"/>
                    <a:gd name="T59" fmla="*/ 4 h 41"/>
                    <a:gd name="T60" fmla="*/ 27 w 38"/>
                    <a:gd name="T61" fmla="*/ 3 h 41"/>
                    <a:gd name="T62" fmla="*/ 23 w 38"/>
                    <a:gd name="T63" fmla="*/ 1 h 41"/>
                    <a:gd name="T64" fmla="*/ 19 w 38"/>
                    <a:gd name="T65" fmla="*/ 0 h 4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1">
                      <a:moveTo>
                        <a:pt x="19" y="0"/>
                      </a:moveTo>
                      <a:lnTo>
                        <a:pt x="15" y="1"/>
                      </a:lnTo>
                      <a:lnTo>
                        <a:pt x="12" y="3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2" y="10"/>
                      </a:lnTo>
                      <a:lnTo>
                        <a:pt x="1" y="13"/>
                      </a:lnTo>
                      <a:lnTo>
                        <a:pt x="0" y="17"/>
                      </a:lnTo>
                      <a:lnTo>
                        <a:pt x="0" y="21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2" y="32"/>
                      </a:lnTo>
                      <a:lnTo>
                        <a:pt x="5" y="35"/>
                      </a:lnTo>
                      <a:lnTo>
                        <a:pt x="8" y="38"/>
                      </a:lnTo>
                      <a:lnTo>
                        <a:pt x="12" y="39"/>
                      </a:lnTo>
                      <a:lnTo>
                        <a:pt x="15" y="40"/>
                      </a:lnTo>
                      <a:lnTo>
                        <a:pt x="19" y="41"/>
                      </a:lnTo>
                      <a:lnTo>
                        <a:pt x="23" y="40"/>
                      </a:lnTo>
                      <a:lnTo>
                        <a:pt x="27" y="39"/>
                      </a:lnTo>
                      <a:lnTo>
                        <a:pt x="30" y="38"/>
                      </a:lnTo>
                      <a:lnTo>
                        <a:pt x="33" y="35"/>
                      </a:lnTo>
                      <a:lnTo>
                        <a:pt x="35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1"/>
                      </a:lnTo>
                      <a:lnTo>
                        <a:pt x="38" y="17"/>
                      </a:lnTo>
                      <a:lnTo>
                        <a:pt x="37" y="13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0" y="4"/>
                      </a:lnTo>
                      <a:lnTo>
                        <a:pt x="27" y="3"/>
                      </a:lnTo>
                      <a:lnTo>
                        <a:pt x="23" y="1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3" name="Freeform 282"/>
                <p:cNvSpPr/>
                <p:nvPr/>
              </p:nvSpPr>
              <p:spPr bwMode="auto">
                <a:xfrm>
                  <a:off x="3777" y="3757"/>
                  <a:ext cx="38" cy="41"/>
                </a:xfrm>
                <a:custGeom>
                  <a:avLst/>
                  <a:gdLst>
                    <a:gd name="T0" fmla="*/ 19 w 38"/>
                    <a:gd name="T1" fmla="*/ 0 h 41"/>
                    <a:gd name="T2" fmla="*/ 15 w 38"/>
                    <a:gd name="T3" fmla="*/ 1 h 41"/>
                    <a:gd name="T4" fmla="*/ 12 w 38"/>
                    <a:gd name="T5" fmla="*/ 3 h 41"/>
                    <a:gd name="T6" fmla="*/ 8 w 38"/>
                    <a:gd name="T7" fmla="*/ 4 h 41"/>
                    <a:gd name="T8" fmla="*/ 5 w 38"/>
                    <a:gd name="T9" fmla="*/ 6 h 41"/>
                    <a:gd name="T10" fmla="*/ 2 w 38"/>
                    <a:gd name="T11" fmla="*/ 10 h 41"/>
                    <a:gd name="T12" fmla="*/ 1 w 38"/>
                    <a:gd name="T13" fmla="*/ 13 h 41"/>
                    <a:gd name="T14" fmla="*/ 0 w 38"/>
                    <a:gd name="T15" fmla="*/ 17 h 41"/>
                    <a:gd name="T16" fmla="*/ 0 w 38"/>
                    <a:gd name="T17" fmla="*/ 21 h 41"/>
                    <a:gd name="T18" fmla="*/ 0 w 38"/>
                    <a:gd name="T19" fmla="*/ 25 h 41"/>
                    <a:gd name="T20" fmla="*/ 1 w 38"/>
                    <a:gd name="T21" fmla="*/ 28 h 41"/>
                    <a:gd name="T22" fmla="*/ 2 w 38"/>
                    <a:gd name="T23" fmla="*/ 32 h 41"/>
                    <a:gd name="T24" fmla="*/ 5 w 38"/>
                    <a:gd name="T25" fmla="*/ 35 h 41"/>
                    <a:gd name="T26" fmla="*/ 8 w 38"/>
                    <a:gd name="T27" fmla="*/ 38 h 41"/>
                    <a:gd name="T28" fmla="*/ 12 w 38"/>
                    <a:gd name="T29" fmla="*/ 39 h 41"/>
                    <a:gd name="T30" fmla="*/ 15 w 38"/>
                    <a:gd name="T31" fmla="*/ 40 h 41"/>
                    <a:gd name="T32" fmla="*/ 19 w 38"/>
                    <a:gd name="T33" fmla="*/ 41 h 41"/>
                    <a:gd name="T34" fmla="*/ 23 w 38"/>
                    <a:gd name="T35" fmla="*/ 40 h 41"/>
                    <a:gd name="T36" fmla="*/ 27 w 38"/>
                    <a:gd name="T37" fmla="*/ 39 h 41"/>
                    <a:gd name="T38" fmla="*/ 30 w 38"/>
                    <a:gd name="T39" fmla="*/ 38 h 41"/>
                    <a:gd name="T40" fmla="*/ 33 w 38"/>
                    <a:gd name="T41" fmla="*/ 35 h 41"/>
                    <a:gd name="T42" fmla="*/ 35 w 38"/>
                    <a:gd name="T43" fmla="*/ 32 h 41"/>
                    <a:gd name="T44" fmla="*/ 37 w 38"/>
                    <a:gd name="T45" fmla="*/ 28 h 41"/>
                    <a:gd name="T46" fmla="*/ 38 w 38"/>
                    <a:gd name="T47" fmla="*/ 25 h 41"/>
                    <a:gd name="T48" fmla="*/ 38 w 38"/>
                    <a:gd name="T49" fmla="*/ 21 h 41"/>
                    <a:gd name="T50" fmla="*/ 38 w 38"/>
                    <a:gd name="T51" fmla="*/ 17 h 41"/>
                    <a:gd name="T52" fmla="*/ 37 w 38"/>
                    <a:gd name="T53" fmla="*/ 13 h 41"/>
                    <a:gd name="T54" fmla="*/ 35 w 38"/>
                    <a:gd name="T55" fmla="*/ 10 h 41"/>
                    <a:gd name="T56" fmla="*/ 33 w 38"/>
                    <a:gd name="T57" fmla="*/ 6 h 41"/>
                    <a:gd name="T58" fmla="*/ 30 w 38"/>
                    <a:gd name="T59" fmla="*/ 4 h 41"/>
                    <a:gd name="T60" fmla="*/ 27 w 38"/>
                    <a:gd name="T61" fmla="*/ 3 h 41"/>
                    <a:gd name="T62" fmla="*/ 23 w 38"/>
                    <a:gd name="T63" fmla="*/ 1 h 41"/>
                    <a:gd name="T64" fmla="*/ 19 w 38"/>
                    <a:gd name="T65" fmla="*/ 0 h 4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1">
                      <a:moveTo>
                        <a:pt x="19" y="0"/>
                      </a:moveTo>
                      <a:lnTo>
                        <a:pt x="15" y="1"/>
                      </a:lnTo>
                      <a:lnTo>
                        <a:pt x="12" y="3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2" y="10"/>
                      </a:lnTo>
                      <a:lnTo>
                        <a:pt x="1" y="13"/>
                      </a:lnTo>
                      <a:lnTo>
                        <a:pt x="0" y="17"/>
                      </a:lnTo>
                      <a:lnTo>
                        <a:pt x="0" y="21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2" y="32"/>
                      </a:lnTo>
                      <a:lnTo>
                        <a:pt x="5" y="35"/>
                      </a:lnTo>
                      <a:lnTo>
                        <a:pt x="8" y="38"/>
                      </a:lnTo>
                      <a:lnTo>
                        <a:pt x="12" y="39"/>
                      </a:lnTo>
                      <a:lnTo>
                        <a:pt x="15" y="40"/>
                      </a:lnTo>
                      <a:lnTo>
                        <a:pt x="19" y="41"/>
                      </a:lnTo>
                      <a:lnTo>
                        <a:pt x="23" y="40"/>
                      </a:lnTo>
                      <a:lnTo>
                        <a:pt x="27" y="39"/>
                      </a:lnTo>
                      <a:lnTo>
                        <a:pt x="30" y="38"/>
                      </a:lnTo>
                      <a:lnTo>
                        <a:pt x="33" y="35"/>
                      </a:lnTo>
                      <a:lnTo>
                        <a:pt x="35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1"/>
                      </a:lnTo>
                      <a:lnTo>
                        <a:pt x="38" y="17"/>
                      </a:lnTo>
                      <a:lnTo>
                        <a:pt x="37" y="13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0" y="4"/>
                      </a:lnTo>
                      <a:lnTo>
                        <a:pt x="27" y="3"/>
                      </a:lnTo>
                      <a:lnTo>
                        <a:pt x="23" y="1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4" name="Freeform 283"/>
                <p:cNvSpPr/>
                <p:nvPr/>
              </p:nvSpPr>
              <p:spPr bwMode="auto">
                <a:xfrm>
                  <a:off x="4869" y="2805"/>
                  <a:ext cx="41" cy="40"/>
                </a:xfrm>
                <a:custGeom>
                  <a:avLst/>
                  <a:gdLst>
                    <a:gd name="T0" fmla="*/ 20 w 41"/>
                    <a:gd name="T1" fmla="*/ 0 h 40"/>
                    <a:gd name="T2" fmla="*/ 17 w 41"/>
                    <a:gd name="T3" fmla="*/ 0 h 40"/>
                    <a:gd name="T4" fmla="*/ 13 w 41"/>
                    <a:gd name="T5" fmla="*/ 1 h 40"/>
                    <a:gd name="T6" fmla="*/ 10 w 41"/>
                    <a:gd name="T7" fmla="*/ 4 h 40"/>
                    <a:gd name="T8" fmla="*/ 6 w 41"/>
                    <a:gd name="T9" fmla="*/ 6 h 40"/>
                    <a:gd name="T10" fmla="*/ 4 w 41"/>
                    <a:gd name="T11" fmla="*/ 8 h 40"/>
                    <a:gd name="T12" fmla="*/ 2 w 41"/>
                    <a:gd name="T13" fmla="*/ 12 h 40"/>
                    <a:gd name="T14" fmla="*/ 0 w 41"/>
                    <a:gd name="T15" fmla="*/ 15 h 40"/>
                    <a:gd name="T16" fmla="*/ 0 w 41"/>
                    <a:gd name="T17" fmla="*/ 20 h 40"/>
                    <a:gd name="T18" fmla="*/ 0 w 41"/>
                    <a:gd name="T19" fmla="*/ 23 h 40"/>
                    <a:gd name="T20" fmla="*/ 2 w 41"/>
                    <a:gd name="T21" fmla="*/ 28 h 40"/>
                    <a:gd name="T22" fmla="*/ 4 w 41"/>
                    <a:gd name="T23" fmla="*/ 30 h 40"/>
                    <a:gd name="T24" fmla="*/ 6 w 41"/>
                    <a:gd name="T25" fmla="*/ 34 h 40"/>
                    <a:gd name="T26" fmla="*/ 10 w 41"/>
                    <a:gd name="T27" fmla="*/ 36 h 40"/>
                    <a:gd name="T28" fmla="*/ 13 w 41"/>
                    <a:gd name="T29" fmla="*/ 39 h 40"/>
                    <a:gd name="T30" fmla="*/ 17 w 41"/>
                    <a:gd name="T31" fmla="*/ 40 h 40"/>
                    <a:gd name="T32" fmla="*/ 20 w 41"/>
                    <a:gd name="T33" fmla="*/ 40 h 40"/>
                    <a:gd name="T34" fmla="*/ 25 w 41"/>
                    <a:gd name="T35" fmla="*/ 40 h 40"/>
                    <a:gd name="T36" fmla="*/ 28 w 41"/>
                    <a:gd name="T37" fmla="*/ 39 h 40"/>
                    <a:gd name="T38" fmla="*/ 32 w 41"/>
                    <a:gd name="T39" fmla="*/ 36 h 40"/>
                    <a:gd name="T40" fmla="*/ 34 w 41"/>
                    <a:gd name="T41" fmla="*/ 34 h 40"/>
                    <a:gd name="T42" fmla="*/ 38 w 41"/>
                    <a:gd name="T43" fmla="*/ 30 h 40"/>
                    <a:gd name="T44" fmla="*/ 39 w 41"/>
                    <a:gd name="T45" fmla="*/ 28 h 40"/>
                    <a:gd name="T46" fmla="*/ 40 w 41"/>
                    <a:gd name="T47" fmla="*/ 23 h 40"/>
                    <a:gd name="T48" fmla="*/ 41 w 41"/>
                    <a:gd name="T49" fmla="*/ 20 h 40"/>
                    <a:gd name="T50" fmla="*/ 40 w 41"/>
                    <a:gd name="T51" fmla="*/ 15 h 40"/>
                    <a:gd name="T52" fmla="*/ 39 w 41"/>
                    <a:gd name="T53" fmla="*/ 12 h 40"/>
                    <a:gd name="T54" fmla="*/ 38 w 41"/>
                    <a:gd name="T55" fmla="*/ 8 h 40"/>
                    <a:gd name="T56" fmla="*/ 34 w 41"/>
                    <a:gd name="T57" fmla="*/ 6 h 40"/>
                    <a:gd name="T58" fmla="*/ 32 w 41"/>
                    <a:gd name="T59" fmla="*/ 4 h 40"/>
                    <a:gd name="T60" fmla="*/ 28 w 41"/>
                    <a:gd name="T61" fmla="*/ 1 h 40"/>
                    <a:gd name="T62" fmla="*/ 25 w 41"/>
                    <a:gd name="T63" fmla="*/ 0 h 40"/>
                    <a:gd name="T64" fmla="*/ 20 w 41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1" h="40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3" y="1"/>
                      </a:lnTo>
                      <a:lnTo>
                        <a:pt x="10" y="4"/>
                      </a:lnTo>
                      <a:lnTo>
                        <a:pt x="6" y="6"/>
                      </a:lnTo>
                      <a:lnTo>
                        <a:pt x="4" y="8"/>
                      </a:lnTo>
                      <a:lnTo>
                        <a:pt x="2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3"/>
                      </a:lnTo>
                      <a:lnTo>
                        <a:pt x="2" y="28"/>
                      </a:lnTo>
                      <a:lnTo>
                        <a:pt x="4" y="30"/>
                      </a:lnTo>
                      <a:lnTo>
                        <a:pt x="6" y="34"/>
                      </a:lnTo>
                      <a:lnTo>
                        <a:pt x="10" y="36"/>
                      </a:lnTo>
                      <a:lnTo>
                        <a:pt x="13" y="39"/>
                      </a:lnTo>
                      <a:lnTo>
                        <a:pt x="17" y="40"/>
                      </a:lnTo>
                      <a:lnTo>
                        <a:pt x="20" y="40"/>
                      </a:lnTo>
                      <a:lnTo>
                        <a:pt x="25" y="40"/>
                      </a:lnTo>
                      <a:lnTo>
                        <a:pt x="28" y="39"/>
                      </a:lnTo>
                      <a:lnTo>
                        <a:pt x="32" y="36"/>
                      </a:lnTo>
                      <a:lnTo>
                        <a:pt x="34" y="34"/>
                      </a:lnTo>
                      <a:lnTo>
                        <a:pt x="38" y="30"/>
                      </a:lnTo>
                      <a:lnTo>
                        <a:pt x="39" y="28"/>
                      </a:lnTo>
                      <a:lnTo>
                        <a:pt x="40" y="23"/>
                      </a:lnTo>
                      <a:lnTo>
                        <a:pt x="41" y="20"/>
                      </a:lnTo>
                      <a:lnTo>
                        <a:pt x="40" y="15"/>
                      </a:lnTo>
                      <a:lnTo>
                        <a:pt x="39" y="12"/>
                      </a:lnTo>
                      <a:lnTo>
                        <a:pt x="38" y="8"/>
                      </a:lnTo>
                      <a:lnTo>
                        <a:pt x="34" y="6"/>
                      </a:lnTo>
                      <a:lnTo>
                        <a:pt x="32" y="4"/>
                      </a:lnTo>
                      <a:lnTo>
                        <a:pt x="28" y="1"/>
                      </a:lnTo>
                      <a:lnTo>
                        <a:pt x="25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5" name="Freeform 284"/>
                <p:cNvSpPr/>
                <p:nvPr/>
              </p:nvSpPr>
              <p:spPr bwMode="auto">
                <a:xfrm>
                  <a:off x="4869" y="2805"/>
                  <a:ext cx="41" cy="40"/>
                </a:xfrm>
                <a:custGeom>
                  <a:avLst/>
                  <a:gdLst>
                    <a:gd name="T0" fmla="*/ 20 w 41"/>
                    <a:gd name="T1" fmla="*/ 0 h 40"/>
                    <a:gd name="T2" fmla="*/ 17 w 41"/>
                    <a:gd name="T3" fmla="*/ 0 h 40"/>
                    <a:gd name="T4" fmla="*/ 13 w 41"/>
                    <a:gd name="T5" fmla="*/ 1 h 40"/>
                    <a:gd name="T6" fmla="*/ 10 w 41"/>
                    <a:gd name="T7" fmla="*/ 4 h 40"/>
                    <a:gd name="T8" fmla="*/ 6 w 41"/>
                    <a:gd name="T9" fmla="*/ 6 h 40"/>
                    <a:gd name="T10" fmla="*/ 4 w 41"/>
                    <a:gd name="T11" fmla="*/ 8 h 40"/>
                    <a:gd name="T12" fmla="*/ 2 w 41"/>
                    <a:gd name="T13" fmla="*/ 12 h 40"/>
                    <a:gd name="T14" fmla="*/ 0 w 41"/>
                    <a:gd name="T15" fmla="*/ 15 h 40"/>
                    <a:gd name="T16" fmla="*/ 0 w 41"/>
                    <a:gd name="T17" fmla="*/ 20 h 40"/>
                    <a:gd name="T18" fmla="*/ 0 w 41"/>
                    <a:gd name="T19" fmla="*/ 23 h 40"/>
                    <a:gd name="T20" fmla="*/ 2 w 41"/>
                    <a:gd name="T21" fmla="*/ 28 h 40"/>
                    <a:gd name="T22" fmla="*/ 4 w 41"/>
                    <a:gd name="T23" fmla="*/ 30 h 40"/>
                    <a:gd name="T24" fmla="*/ 6 w 41"/>
                    <a:gd name="T25" fmla="*/ 34 h 40"/>
                    <a:gd name="T26" fmla="*/ 10 w 41"/>
                    <a:gd name="T27" fmla="*/ 36 h 40"/>
                    <a:gd name="T28" fmla="*/ 13 w 41"/>
                    <a:gd name="T29" fmla="*/ 39 h 40"/>
                    <a:gd name="T30" fmla="*/ 17 w 41"/>
                    <a:gd name="T31" fmla="*/ 40 h 40"/>
                    <a:gd name="T32" fmla="*/ 20 w 41"/>
                    <a:gd name="T33" fmla="*/ 40 h 40"/>
                    <a:gd name="T34" fmla="*/ 25 w 41"/>
                    <a:gd name="T35" fmla="*/ 40 h 40"/>
                    <a:gd name="T36" fmla="*/ 28 w 41"/>
                    <a:gd name="T37" fmla="*/ 39 h 40"/>
                    <a:gd name="T38" fmla="*/ 32 w 41"/>
                    <a:gd name="T39" fmla="*/ 36 h 40"/>
                    <a:gd name="T40" fmla="*/ 34 w 41"/>
                    <a:gd name="T41" fmla="*/ 34 h 40"/>
                    <a:gd name="T42" fmla="*/ 38 w 41"/>
                    <a:gd name="T43" fmla="*/ 30 h 40"/>
                    <a:gd name="T44" fmla="*/ 39 w 41"/>
                    <a:gd name="T45" fmla="*/ 28 h 40"/>
                    <a:gd name="T46" fmla="*/ 40 w 41"/>
                    <a:gd name="T47" fmla="*/ 23 h 40"/>
                    <a:gd name="T48" fmla="*/ 41 w 41"/>
                    <a:gd name="T49" fmla="*/ 20 h 40"/>
                    <a:gd name="T50" fmla="*/ 40 w 41"/>
                    <a:gd name="T51" fmla="*/ 15 h 40"/>
                    <a:gd name="T52" fmla="*/ 39 w 41"/>
                    <a:gd name="T53" fmla="*/ 12 h 40"/>
                    <a:gd name="T54" fmla="*/ 38 w 41"/>
                    <a:gd name="T55" fmla="*/ 8 h 40"/>
                    <a:gd name="T56" fmla="*/ 34 w 41"/>
                    <a:gd name="T57" fmla="*/ 6 h 40"/>
                    <a:gd name="T58" fmla="*/ 32 w 41"/>
                    <a:gd name="T59" fmla="*/ 4 h 40"/>
                    <a:gd name="T60" fmla="*/ 28 w 41"/>
                    <a:gd name="T61" fmla="*/ 1 h 40"/>
                    <a:gd name="T62" fmla="*/ 25 w 41"/>
                    <a:gd name="T63" fmla="*/ 0 h 40"/>
                    <a:gd name="T64" fmla="*/ 20 w 41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1" h="40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3" y="1"/>
                      </a:lnTo>
                      <a:lnTo>
                        <a:pt x="10" y="4"/>
                      </a:lnTo>
                      <a:lnTo>
                        <a:pt x="6" y="6"/>
                      </a:lnTo>
                      <a:lnTo>
                        <a:pt x="4" y="8"/>
                      </a:lnTo>
                      <a:lnTo>
                        <a:pt x="2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3"/>
                      </a:lnTo>
                      <a:lnTo>
                        <a:pt x="2" y="28"/>
                      </a:lnTo>
                      <a:lnTo>
                        <a:pt x="4" y="30"/>
                      </a:lnTo>
                      <a:lnTo>
                        <a:pt x="6" y="34"/>
                      </a:lnTo>
                      <a:lnTo>
                        <a:pt x="10" y="36"/>
                      </a:lnTo>
                      <a:lnTo>
                        <a:pt x="13" y="39"/>
                      </a:lnTo>
                      <a:lnTo>
                        <a:pt x="17" y="40"/>
                      </a:lnTo>
                      <a:lnTo>
                        <a:pt x="20" y="40"/>
                      </a:lnTo>
                      <a:lnTo>
                        <a:pt x="25" y="40"/>
                      </a:lnTo>
                      <a:lnTo>
                        <a:pt x="28" y="39"/>
                      </a:lnTo>
                      <a:lnTo>
                        <a:pt x="32" y="36"/>
                      </a:lnTo>
                      <a:lnTo>
                        <a:pt x="34" y="34"/>
                      </a:lnTo>
                      <a:lnTo>
                        <a:pt x="38" y="30"/>
                      </a:lnTo>
                      <a:lnTo>
                        <a:pt x="39" y="28"/>
                      </a:lnTo>
                      <a:lnTo>
                        <a:pt x="40" y="23"/>
                      </a:lnTo>
                      <a:lnTo>
                        <a:pt x="41" y="20"/>
                      </a:lnTo>
                      <a:lnTo>
                        <a:pt x="40" y="15"/>
                      </a:lnTo>
                      <a:lnTo>
                        <a:pt x="39" y="12"/>
                      </a:lnTo>
                      <a:lnTo>
                        <a:pt x="38" y="8"/>
                      </a:lnTo>
                      <a:lnTo>
                        <a:pt x="34" y="6"/>
                      </a:lnTo>
                      <a:lnTo>
                        <a:pt x="32" y="4"/>
                      </a:lnTo>
                      <a:lnTo>
                        <a:pt x="28" y="1"/>
                      </a:lnTo>
                      <a:lnTo>
                        <a:pt x="25" y="0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6" name="Freeform 285"/>
                <p:cNvSpPr/>
                <p:nvPr/>
              </p:nvSpPr>
              <p:spPr bwMode="auto">
                <a:xfrm>
                  <a:off x="4604" y="2409"/>
                  <a:ext cx="38" cy="38"/>
                </a:xfrm>
                <a:custGeom>
                  <a:avLst/>
                  <a:gdLst>
                    <a:gd name="T0" fmla="*/ 20 w 38"/>
                    <a:gd name="T1" fmla="*/ 0 h 38"/>
                    <a:gd name="T2" fmla="*/ 15 w 38"/>
                    <a:gd name="T3" fmla="*/ 0 h 38"/>
                    <a:gd name="T4" fmla="*/ 11 w 38"/>
                    <a:gd name="T5" fmla="*/ 1 h 38"/>
                    <a:gd name="T6" fmla="*/ 8 w 38"/>
                    <a:gd name="T7" fmla="*/ 3 h 38"/>
                    <a:gd name="T8" fmla="*/ 6 w 38"/>
                    <a:gd name="T9" fmla="*/ 6 h 38"/>
                    <a:gd name="T10" fmla="*/ 3 w 38"/>
                    <a:gd name="T11" fmla="*/ 8 h 38"/>
                    <a:gd name="T12" fmla="*/ 1 w 38"/>
                    <a:gd name="T13" fmla="*/ 12 h 38"/>
                    <a:gd name="T14" fmla="*/ 0 w 38"/>
                    <a:gd name="T15" fmla="*/ 15 h 38"/>
                    <a:gd name="T16" fmla="*/ 0 w 38"/>
                    <a:gd name="T17" fmla="*/ 20 h 38"/>
                    <a:gd name="T18" fmla="*/ 0 w 38"/>
                    <a:gd name="T19" fmla="*/ 23 h 38"/>
                    <a:gd name="T20" fmla="*/ 1 w 38"/>
                    <a:gd name="T21" fmla="*/ 27 h 38"/>
                    <a:gd name="T22" fmla="*/ 3 w 38"/>
                    <a:gd name="T23" fmla="*/ 30 h 38"/>
                    <a:gd name="T24" fmla="*/ 6 w 38"/>
                    <a:gd name="T25" fmla="*/ 34 h 38"/>
                    <a:gd name="T26" fmla="*/ 8 w 38"/>
                    <a:gd name="T27" fmla="*/ 36 h 38"/>
                    <a:gd name="T28" fmla="*/ 11 w 38"/>
                    <a:gd name="T29" fmla="*/ 37 h 38"/>
                    <a:gd name="T30" fmla="*/ 15 w 38"/>
                    <a:gd name="T31" fmla="*/ 38 h 38"/>
                    <a:gd name="T32" fmla="*/ 20 w 38"/>
                    <a:gd name="T33" fmla="*/ 38 h 38"/>
                    <a:gd name="T34" fmla="*/ 23 w 38"/>
                    <a:gd name="T35" fmla="*/ 38 h 38"/>
                    <a:gd name="T36" fmla="*/ 27 w 38"/>
                    <a:gd name="T37" fmla="*/ 37 h 38"/>
                    <a:gd name="T38" fmla="*/ 30 w 38"/>
                    <a:gd name="T39" fmla="*/ 36 h 38"/>
                    <a:gd name="T40" fmla="*/ 32 w 38"/>
                    <a:gd name="T41" fmla="*/ 34 h 38"/>
                    <a:gd name="T42" fmla="*/ 35 w 38"/>
                    <a:gd name="T43" fmla="*/ 30 h 38"/>
                    <a:gd name="T44" fmla="*/ 37 w 38"/>
                    <a:gd name="T45" fmla="*/ 27 h 38"/>
                    <a:gd name="T46" fmla="*/ 38 w 38"/>
                    <a:gd name="T47" fmla="*/ 23 h 38"/>
                    <a:gd name="T48" fmla="*/ 38 w 38"/>
                    <a:gd name="T49" fmla="*/ 20 h 38"/>
                    <a:gd name="T50" fmla="*/ 38 w 38"/>
                    <a:gd name="T51" fmla="*/ 15 h 38"/>
                    <a:gd name="T52" fmla="*/ 37 w 38"/>
                    <a:gd name="T53" fmla="*/ 12 h 38"/>
                    <a:gd name="T54" fmla="*/ 35 w 38"/>
                    <a:gd name="T55" fmla="*/ 8 h 38"/>
                    <a:gd name="T56" fmla="*/ 32 w 38"/>
                    <a:gd name="T57" fmla="*/ 6 h 38"/>
                    <a:gd name="T58" fmla="*/ 30 w 38"/>
                    <a:gd name="T59" fmla="*/ 3 h 38"/>
                    <a:gd name="T60" fmla="*/ 27 w 38"/>
                    <a:gd name="T61" fmla="*/ 1 h 38"/>
                    <a:gd name="T62" fmla="*/ 23 w 38"/>
                    <a:gd name="T63" fmla="*/ 0 h 38"/>
                    <a:gd name="T64" fmla="*/ 20 w 38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38">
                      <a:moveTo>
                        <a:pt x="20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3"/>
                      </a:lnTo>
                      <a:lnTo>
                        <a:pt x="6" y="6"/>
                      </a:lnTo>
                      <a:lnTo>
                        <a:pt x="3" y="8"/>
                      </a:lnTo>
                      <a:lnTo>
                        <a:pt x="1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3"/>
                      </a:lnTo>
                      <a:lnTo>
                        <a:pt x="1" y="27"/>
                      </a:lnTo>
                      <a:lnTo>
                        <a:pt x="3" y="30"/>
                      </a:lnTo>
                      <a:lnTo>
                        <a:pt x="6" y="34"/>
                      </a:lnTo>
                      <a:lnTo>
                        <a:pt x="8" y="36"/>
                      </a:lnTo>
                      <a:lnTo>
                        <a:pt x="11" y="37"/>
                      </a:lnTo>
                      <a:lnTo>
                        <a:pt x="15" y="38"/>
                      </a:lnTo>
                      <a:lnTo>
                        <a:pt x="20" y="38"/>
                      </a:lnTo>
                      <a:lnTo>
                        <a:pt x="23" y="38"/>
                      </a:lnTo>
                      <a:lnTo>
                        <a:pt x="27" y="37"/>
                      </a:lnTo>
                      <a:lnTo>
                        <a:pt x="30" y="36"/>
                      </a:lnTo>
                      <a:lnTo>
                        <a:pt x="32" y="34"/>
                      </a:lnTo>
                      <a:lnTo>
                        <a:pt x="35" y="30"/>
                      </a:lnTo>
                      <a:lnTo>
                        <a:pt x="37" y="27"/>
                      </a:lnTo>
                      <a:lnTo>
                        <a:pt x="38" y="23"/>
                      </a:lnTo>
                      <a:lnTo>
                        <a:pt x="38" y="20"/>
                      </a:lnTo>
                      <a:lnTo>
                        <a:pt x="38" y="15"/>
                      </a:lnTo>
                      <a:lnTo>
                        <a:pt x="37" y="12"/>
                      </a:lnTo>
                      <a:lnTo>
                        <a:pt x="35" y="8"/>
                      </a:lnTo>
                      <a:lnTo>
                        <a:pt x="32" y="6"/>
                      </a:lnTo>
                      <a:lnTo>
                        <a:pt x="30" y="3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7" name="Freeform 286"/>
                <p:cNvSpPr/>
                <p:nvPr/>
              </p:nvSpPr>
              <p:spPr bwMode="auto">
                <a:xfrm>
                  <a:off x="4604" y="2409"/>
                  <a:ext cx="38" cy="38"/>
                </a:xfrm>
                <a:custGeom>
                  <a:avLst/>
                  <a:gdLst>
                    <a:gd name="T0" fmla="*/ 20 w 38"/>
                    <a:gd name="T1" fmla="*/ 0 h 38"/>
                    <a:gd name="T2" fmla="*/ 15 w 38"/>
                    <a:gd name="T3" fmla="*/ 0 h 38"/>
                    <a:gd name="T4" fmla="*/ 11 w 38"/>
                    <a:gd name="T5" fmla="*/ 1 h 38"/>
                    <a:gd name="T6" fmla="*/ 8 w 38"/>
                    <a:gd name="T7" fmla="*/ 3 h 38"/>
                    <a:gd name="T8" fmla="*/ 6 w 38"/>
                    <a:gd name="T9" fmla="*/ 6 h 38"/>
                    <a:gd name="T10" fmla="*/ 3 w 38"/>
                    <a:gd name="T11" fmla="*/ 8 h 38"/>
                    <a:gd name="T12" fmla="*/ 1 w 38"/>
                    <a:gd name="T13" fmla="*/ 12 h 38"/>
                    <a:gd name="T14" fmla="*/ 0 w 38"/>
                    <a:gd name="T15" fmla="*/ 15 h 38"/>
                    <a:gd name="T16" fmla="*/ 0 w 38"/>
                    <a:gd name="T17" fmla="*/ 20 h 38"/>
                    <a:gd name="T18" fmla="*/ 0 w 38"/>
                    <a:gd name="T19" fmla="*/ 23 h 38"/>
                    <a:gd name="T20" fmla="*/ 1 w 38"/>
                    <a:gd name="T21" fmla="*/ 27 h 38"/>
                    <a:gd name="T22" fmla="*/ 3 w 38"/>
                    <a:gd name="T23" fmla="*/ 30 h 38"/>
                    <a:gd name="T24" fmla="*/ 6 w 38"/>
                    <a:gd name="T25" fmla="*/ 34 h 38"/>
                    <a:gd name="T26" fmla="*/ 8 w 38"/>
                    <a:gd name="T27" fmla="*/ 36 h 38"/>
                    <a:gd name="T28" fmla="*/ 11 w 38"/>
                    <a:gd name="T29" fmla="*/ 37 h 38"/>
                    <a:gd name="T30" fmla="*/ 15 w 38"/>
                    <a:gd name="T31" fmla="*/ 38 h 38"/>
                    <a:gd name="T32" fmla="*/ 20 w 38"/>
                    <a:gd name="T33" fmla="*/ 38 h 38"/>
                    <a:gd name="T34" fmla="*/ 23 w 38"/>
                    <a:gd name="T35" fmla="*/ 38 h 38"/>
                    <a:gd name="T36" fmla="*/ 27 w 38"/>
                    <a:gd name="T37" fmla="*/ 37 h 38"/>
                    <a:gd name="T38" fmla="*/ 30 w 38"/>
                    <a:gd name="T39" fmla="*/ 36 h 38"/>
                    <a:gd name="T40" fmla="*/ 32 w 38"/>
                    <a:gd name="T41" fmla="*/ 34 h 38"/>
                    <a:gd name="T42" fmla="*/ 35 w 38"/>
                    <a:gd name="T43" fmla="*/ 30 h 38"/>
                    <a:gd name="T44" fmla="*/ 37 w 38"/>
                    <a:gd name="T45" fmla="*/ 27 h 38"/>
                    <a:gd name="T46" fmla="*/ 38 w 38"/>
                    <a:gd name="T47" fmla="*/ 23 h 38"/>
                    <a:gd name="T48" fmla="*/ 38 w 38"/>
                    <a:gd name="T49" fmla="*/ 20 h 38"/>
                    <a:gd name="T50" fmla="*/ 38 w 38"/>
                    <a:gd name="T51" fmla="*/ 15 h 38"/>
                    <a:gd name="T52" fmla="*/ 37 w 38"/>
                    <a:gd name="T53" fmla="*/ 12 h 38"/>
                    <a:gd name="T54" fmla="*/ 35 w 38"/>
                    <a:gd name="T55" fmla="*/ 8 h 38"/>
                    <a:gd name="T56" fmla="*/ 32 w 38"/>
                    <a:gd name="T57" fmla="*/ 6 h 38"/>
                    <a:gd name="T58" fmla="*/ 30 w 38"/>
                    <a:gd name="T59" fmla="*/ 3 h 38"/>
                    <a:gd name="T60" fmla="*/ 27 w 38"/>
                    <a:gd name="T61" fmla="*/ 1 h 38"/>
                    <a:gd name="T62" fmla="*/ 23 w 38"/>
                    <a:gd name="T63" fmla="*/ 0 h 38"/>
                    <a:gd name="T64" fmla="*/ 20 w 38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38">
                      <a:moveTo>
                        <a:pt x="20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3"/>
                      </a:lnTo>
                      <a:lnTo>
                        <a:pt x="6" y="6"/>
                      </a:lnTo>
                      <a:lnTo>
                        <a:pt x="3" y="8"/>
                      </a:lnTo>
                      <a:lnTo>
                        <a:pt x="1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3"/>
                      </a:lnTo>
                      <a:lnTo>
                        <a:pt x="1" y="27"/>
                      </a:lnTo>
                      <a:lnTo>
                        <a:pt x="3" y="30"/>
                      </a:lnTo>
                      <a:lnTo>
                        <a:pt x="6" y="34"/>
                      </a:lnTo>
                      <a:lnTo>
                        <a:pt x="8" y="36"/>
                      </a:lnTo>
                      <a:lnTo>
                        <a:pt x="11" y="37"/>
                      </a:lnTo>
                      <a:lnTo>
                        <a:pt x="15" y="38"/>
                      </a:lnTo>
                      <a:lnTo>
                        <a:pt x="20" y="38"/>
                      </a:lnTo>
                      <a:lnTo>
                        <a:pt x="23" y="38"/>
                      </a:lnTo>
                      <a:lnTo>
                        <a:pt x="27" y="37"/>
                      </a:lnTo>
                      <a:lnTo>
                        <a:pt x="30" y="36"/>
                      </a:lnTo>
                      <a:lnTo>
                        <a:pt x="32" y="34"/>
                      </a:lnTo>
                      <a:lnTo>
                        <a:pt x="35" y="30"/>
                      </a:lnTo>
                      <a:lnTo>
                        <a:pt x="37" y="27"/>
                      </a:lnTo>
                      <a:lnTo>
                        <a:pt x="38" y="23"/>
                      </a:lnTo>
                      <a:lnTo>
                        <a:pt x="38" y="20"/>
                      </a:lnTo>
                      <a:lnTo>
                        <a:pt x="38" y="15"/>
                      </a:lnTo>
                      <a:lnTo>
                        <a:pt x="37" y="12"/>
                      </a:lnTo>
                      <a:lnTo>
                        <a:pt x="35" y="8"/>
                      </a:lnTo>
                      <a:lnTo>
                        <a:pt x="32" y="6"/>
                      </a:lnTo>
                      <a:lnTo>
                        <a:pt x="30" y="3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8" name="Freeform 287"/>
                <p:cNvSpPr/>
                <p:nvPr/>
              </p:nvSpPr>
              <p:spPr bwMode="auto">
                <a:xfrm>
                  <a:off x="4591" y="3568"/>
                  <a:ext cx="38" cy="39"/>
                </a:xfrm>
                <a:custGeom>
                  <a:avLst/>
                  <a:gdLst>
                    <a:gd name="T0" fmla="*/ 19 w 38"/>
                    <a:gd name="T1" fmla="*/ 0 h 39"/>
                    <a:gd name="T2" fmla="*/ 15 w 38"/>
                    <a:gd name="T3" fmla="*/ 0 h 39"/>
                    <a:gd name="T4" fmla="*/ 12 w 38"/>
                    <a:gd name="T5" fmla="*/ 2 h 39"/>
                    <a:gd name="T6" fmla="*/ 8 w 38"/>
                    <a:gd name="T7" fmla="*/ 4 h 39"/>
                    <a:gd name="T8" fmla="*/ 5 w 38"/>
                    <a:gd name="T9" fmla="*/ 6 h 39"/>
                    <a:gd name="T10" fmla="*/ 2 w 38"/>
                    <a:gd name="T11" fmla="*/ 9 h 39"/>
                    <a:gd name="T12" fmla="*/ 1 w 38"/>
                    <a:gd name="T13" fmla="*/ 12 h 39"/>
                    <a:gd name="T14" fmla="*/ 0 w 38"/>
                    <a:gd name="T15" fmla="*/ 16 h 39"/>
                    <a:gd name="T16" fmla="*/ 0 w 38"/>
                    <a:gd name="T17" fmla="*/ 20 h 39"/>
                    <a:gd name="T18" fmla="*/ 0 w 38"/>
                    <a:gd name="T19" fmla="*/ 24 h 39"/>
                    <a:gd name="T20" fmla="*/ 1 w 38"/>
                    <a:gd name="T21" fmla="*/ 27 h 39"/>
                    <a:gd name="T22" fmla="*/ 2 w 38"/>
                    <a:gd name="T23" fmla="*/ 31 h 39"/>
                    <a:gd name="T24" fmla="*/ 5 w 38"/>
                    <a:gd name="T25" fmla="*/ 33 h 39"/>
                    <a:gd name="T26" fmla="*/ 8 w 38"/>
                    <a:gd name="T27" fmla="*/ 35 h 39"/>
                    <a:gd name="T28" fmla="*/ 12 w 38"/>
                    <a:gd name="T29" fmla="*/ 38 h 39"/>
                    <a:gd name="T30" fmla="*/ 15 w 38"/>
                    <a:gd name="T31" fmla="*/ 39 h 39"/>
                    <a:gd name="T32" fmla="*/ 19 w 38"/>
                    <a:gd name="T33" fmla="*/ 39 h 39"/>
                    <a:gd name="T34" fmla="*/ 23 w 38"/>
                    <a:gd name="T35" fmla="*/ 39 h 39"/>
                    <a:gd name="T36" fmla="*/ 27 w 38"/>
                    <a:gd name="T37" fmla="*/ 38 h 39"/>
                    <a:gd name="T38" fmla="*/ 30 w 38"/>
                    <a:gd name="T39" fmla="*/ 35 h 39"/>
                    <a:gd name="T40" fmla="*/ 33 w 38"/>
                    <a:gd name="T41" fmla="*/ 33 h 39"/>
                    <a:gd name="T42" fmla="*/ 35 w 38"/>
                    <a:gd name="T43" fmla="*/ 31 h 39"/>
                    <a:gd name="T44" fmla="*/ 37 w 38"/>
                    <a:gd name="T45" fmla="*/ 27 h 39"/>
                    <a:gd name="T46" fmla="*/ 38 w 38"/>
                    <a:gd name="T47" fmla="*/ 24 h 39"/>
                    <a:gd name="T48" fmla="*/ 38 w 38"/>
                    <a:gd name="T49" fmla="*/ 20 h 39"/>
                    <a:gd name="T50" fmla="*/ 38 w 38"/>
                    <a:gd name="T51" fmla="*/ 16 h 39"/>
                    <a:gd name="T52" fmla="*/ 37 w 38"/>
                    <a:gd name="T53" fmla="*/ 12 h 39"/>
                    <a:gd name="T54" fmla="*/ 35 w 38"/>
                    <a:gd name="T55" fmla="*/ 9 h 39"/>
                    <a:gd name="T56" fmla="*/ 33 w 38"/>
                    <a:gd name="T57" fmla="*/ 6 h 39"/>
                    <a:gd name="T58" fmla="*/ 30 w 38"/>
                    <a:gd name="T59" fmla="*/ 4 h 39"/>
                    <a:gd name="T60" fmla="*/ 27 w 38"/>
                    <a:gd name="T61" fmla="*/ 2 h 39"/>
                    <a:gd name="T62" fmla="*/ 23 w 38"/>
                    <a:gd name="T63" fmla="*/ 0 h 39"/>
                    <a:gd name="T64" fmla="*/ 19 w 38"/>
                    <a:gd name="T65" fmla="*/ 0 h 39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39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2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2" y="9"/>
                      </a:lnTo>
                      <a:lnTo>
                        <a:pt x="1" y="12"/>
                      </a:lnTo>
                      <a:lnTo>
                        <a:pt x="0" y="16"/>
                      </a:lnTo>
                      <a:lnTo>
                        <a:pt x="0" y="20"/>
                      </a:lnTo>
                      <a:lnTo>
                        <a:pt x="0" y="24"/>
                      </a:lnTo>
                      <a:lnTo>
                        <a:pt x="1" y="27"/>
                      </a:lnTo>
                      <a:lnTo>
                        <a:pt x="2" y="31"/>
                      </a:lnTo>
                      <a:lnTo>
                        <a:pt x="5" y="33"/>
                      </a:lnTo>
                      <a:lnTo>
                        <a:pt x="8" y="35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39"/>
                      </a:lnTo>
                      <a:lnTo>
                        <a:pt x="23" y="39"/>
                      </a:lnTo>
                      <a:lnTo>
                        <a:pt x="27" y="38"/>
                      </a:lnTo>
                      <a:lnTo>
                        <a:pt x="30" y="35"/>
                      </a:lnTo>
                      <a:lnTo>
                        <a:pt x="33" y="33"/>
                      </a:lnTo>
                      <a:lnTo>
                        <a:pt x="35" y="31"/>
                      </a:lnTo>
                      <a:lnTo>
                        <a:pt x="37" y="27"/>
                      </a:lnTo>
                      <a:lnTo>
                        <a:pt x="38" y="24"/>
                      </a:lnTo>
                      <a:lnTo>
                        <a:pt x="38" y="20"/>
                      </a:lnTo>
                      <a:lnTo>
                        <a:pt x="38" y="16"/>
                      </a:lnTo>
                      <a:lnTo>
                        <a:pt x="37" y="12"/>
                      </a:lnTo>
                      <a:lnTo>
                        <a:pt x="35" y="9"/>
                      </a:lnTo>
                      <a:lnTo>
                        <a:pt x="33" y="6"/>
                      </a:lnTo>
                      <a:lnTo>
                        <a:pt x="30" y="4"/>
                      </a:lnTo>
                      <a:lnTo>
                        <a:pt x="27" y="2"/>
                      </a:lnTo>
                      <a:lnTo>
                        <a:pt x="23" y="0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9" name="Freeform 288"/>
                <p:cNvSpPr/>
                <p:nvPr/>
              </p:nvSpPr>
              <p:spPr bwMode="auto">
                <a:xfrm>
                  <a:off x="4591" y="3568"/>
                  <a:ext cx="38" cy="39"/>
                </a:xfrm>
                <a:custGeom>
                  <a:avLst/>
                  <a:gdLst>
                    <a:gd name="T0" fmla="*/ 19 w 38"/>
                    <a:gd name="T1" fmla="*/ 0 h 39"/>
                    <a:gd name="T2" fmla="*/ 15 w 38"/>
                    <a:gd name="T3" fmla="*/ 0 h 39"/>
                    <a:gd name="T4" fmla="*/ 12 w 38"/>
                    <a:gd name="T5" fmla="*/ 2 h 39"/>
                    <a:gd name="T6" fmla="*/ 8 w 38"/>
                    <a:gd name="T7" fmla="*/ 4 h 39"/>
                    <a:gd name="T8" fmla="*/ 5 w 38"/>
                    <a:gd name="T9" fmla="*/ 6 h 39"/>
                    <a:gd name="T10" fmla="*/ 2 w 38"/>
                    <a:gd name="T11" fmla="*/ 9 h 39"/>
                    <a:gd name="T12" fmla="*/ 1 w 38"/>
                    <a:gd name="T13" fmla="*/ 12 h 39"/>
                    <a:gd name="T14" fmla="*/ 0 w 38"/>
                    <a:gd name="T15" fmla="*/ 16 h 39"/>
                    <a:gd name="T16" fmla="*/ 0 w 38"/>
                    <a:gd name="T17" fmla="*/ 20 h 39"/>
                    <a:gd name="T18" fmla="*/ 0 w 38"/>
                    <a:gd name="T19" fmla="*/ 24 h 39"/>
                    <a:gd name="T20" fmla="*/ 1 w 38"/>
                    <a:gd name="T21" fmla="*/ 27 h 39"/>
                    <a:gd name="T22" fmla="*/ 2 w 38"/>
                    <a:gd name="T23" fmla="*/ 31 h 39"/>
                    <a:gd name="T24" fmla="*/ 5 w 38"/>
                    <a:gd name="T25" fmla="*/ 33 h 39"/>
                    <a:gd name="T26" fmla="*/ 8 w 38"/>
                    <a:gd name="T27" fmla="*/ 35 h 39"/>
                    <a:gd name="T28" fmla="*/ 12 w 38"/>
                    <a:gd name="T29" fmla="*/ 38 h 39"/>
                    <a:gd name="T30" fmla="*/ 15 w 38"/>
                    <a:gd name="T31" fmla="*/ 39 h 39"/>
                    <a:gd name="T32" fmla="*/ 19 w 38"/>
                    <a:gd name="T33" fmla="*/ 39 h 39"/>
                    <a:gd name="T34" fmla="*/ 23 w 38"/>
                    <a:gd name="T35" fmla="*/ 39 h 39"/>
                    <a:gd name="T36" fmla="*/ 27 w 38"/>
                    <a:gd name="T37" fmla="*/ 38 h 39"/>
                    <a:gd name="T38" fmla="*/ 30 w 38"/>
                    <a:gd name="T39" fmla="*/ 35 h 39"/>
                    <a:gd name="T40" fmla="*/ 33 w 38"/>
                    <a:gd name="T41" fmla="*/ 33 h 39"/>
                    <a:gd name="T42" fmla="*/ 35 w 38"/>
                    <a:gd name="T43" fmla="*/ 31 h 39"/>
                    <a:gd name="T44" fmla="*/ 37 w 38"/>
                    <a:gd name="T45" fmla="*/ 27 h 39"/>
                    <a:gd name="T46" fmla="*/ 38 w 38"/>
                    <a:gd name="T47" fmla="*/ 24 h 39"/>
                    <a:gd name="T48" fmla="*/ 38 w 38"/>
                    <a:gd name="T49" fmla="*/ 20 h 39"/>
                    <a:gd name="T50" fmla="*/ 38 w 38"/>
                    <a:gd name="T51" fmla="*/ 16 h 39"/>
                    <a:gd name="T52" fmla="*/ 37 w 38"/>
                    <a:gd name="T53" fmla="*/ 12 h 39"/>
                    <a:gd name="T54" fmla="*/ 35 w 38"/>
                    <a:gd name="T55" fmla="*/ 9 h 39"/>
                    <a:gd name="T56" fmla="*/ 33 w 38"/>
                    <a:gd name="T57" fmla="*/ 6 h 39"/>
                    <a:gd name="T58" fmla="*/ 30 w 38"/>
                    <a:gd name="T59" fmla="*/ 4 h 39"/>
                    <a:gd name="T60" fmla="*/ 27 w 38"/>
                    <a:gd name="T61" fmla="*/ 2 h 39"/>
                    <a:gd name="T62" fmla="*/ 23 w 38"/>
                    <a:gd name="T63" fmla="*/ 0 h 39"/>
                    <a:gd name="T64" fmla="*/ 19 w 38"/>
                    <a:gd name="T65" fmla="*/ 0 h 39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39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2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2" y="9"/>
                      </a:lnTo>
                      <a:lnTo>
                        <a:pt x="1" y="12"/>
                      </a:lnTo>
                      <a:lnTo>
                        <a:pt x="0" y="16"/>
                      </a:lnTo>
                      <a:lnTo>
                        <a:pt x="0" y="20"/>
                      </a:lnTo>
                      <a:lnTo>
                        <a:pt x="0" y="24"/>
                      </a:lnTo>
                      <a:lnTo>
                        <a:pt x="1" y="27"/>
                      </a:lnTo>
                      <a:lnTo>
                        <a:pt x="2" y="31"/>
                      </a:lnTo>
                      <a:lnTo>
                        <a:pt x="5" y="33"/>
                      </a:lnTo>
                      <a:lnTo>
                        <a:pt x="8" y="35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39"/>
                      </a:lnTo>
                      <a:lnTo>
                        <a:pt x="23" y="39"/>
                      </a:lnTo>
                      <a:lnTo>
                        <a:pt x="27" y="38"/>
                      </a:lnTo>
                      <a:lnTo>
                        <a:pt x="30" y="35"/>
                      </a:lnTo>
                      <a:lnTo>
                        <a:pt x="33" y="33"/>
                      </a:lnTo>
                      <a:lnTo>
                        <a:pt x="35" y="31"/>
                      </a:lnTo>
                      <a:lnTo>
                        <a:pt x="37" y="27"/>
                      </a:lnTo>
                      <a:lnTo>
                        <a:pt x="38" y="24"/>
                      </a:lnTo>
                      <a:lnTo>
                        <a:pt x="38" y="20"/>
                      </a:lnTo>
                      <a:lnTo>
                        <a:pt x="38" y="16"/>
                      </a:lnTo>
                      <a:lnTo>
                        <a:pt x="37" y="12"/>
                      </a:lnTo>
                      <a:lnTo>
                        <a:pt x="35" y="9"/>
                      </a:lnTo>
                      <a:lnTo>
                        <a:pt x="33" y="6"/>
                      </a:lnTo>
                      <a:lnTo>
                        <a:pt x="30" y="4"/>
                      </a:lnTo>
                      <a:lnTo>
                        <a:pt x="27" y="2"/>
                      </a:lnTo>
                      <a:lnTo>
                        <a:pt x="23" y="0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0" name="Freeform 289"/>
                <p:cNvSpPr/>
                <p:nvPr/>
              </p:nvSpPr>
              <p:spPr bwMode="auto">
                <a:xfrm>
                  <a:off x="5192" y="2976"/>
                  <a:ext cx="41" cy="39"/>
                </a:xfrm>
                <a:custGeom>
                  <a:avLst/>
                  <a:gdLst>
                    <a:gd name="T0" fmla="*/ 20 w 41"/>
                    <a:gd name="T1" fmla="*/ 0 h 39"/>
                    <a:gd name="T2" fmla="*/ 16 w 41"/>
                    <a:gd name="T3" fmla="*/ 0 h 39"/>
                    <a:gd name="T4" fmla="*/ 13 w 41"/>
                    <a:gd name="T5" fmla="*/ 2 h 39"/>
                    <a:gd name="T6" fmla="*/ 9 w 41"/>
                    <a:gd name="T7" fmla="*/ 3 h 39"/>
                    <a:gd name="T8" fmla="*/ 6 w 41"/>
                    <a:gd name="T9" fmla="*/ 5 h 39"/>
                    <a:gd name="T10" fmla="*/ 3 w 41"/>
                    <a:gd name="T11" fmla="*/ 9 h 39"/>
                    <a:gd name="T12" fmla="*/ 2 w 41"/>
                    <a:gd name="T13" fmla="*/ 12 h 39"/>
                    <a:gd name="T14" fmla="*/ 0 w 41"/>
                    <a:gd name="T15" fmla="*/ 16 h 39"/>
                    <a:gd name="T16" fmla="*/ 0 w 41"/>
                    <a:gd name="T17" fmla="*/ 19 h 39"/>
                    <a:gd name="T18" fmla="*/ 0 w 41"/>
                    <a:gd name="T19" fmla="*/ 24 h 39"/>
                    <a:gd name="T20" fmla="*/ 2 w 41"/>
                    <a:gd name="T21" fmla="*/ 27 h 39"/>
                    <a:gd name="T22" fmla="*/ 3 w 41"/>
                    <a:gd name="T23" fmla="*/ 31 h 39"/>
                    <a:gd name="T24" fmla="*/ 6 w 41"/>
                    <a:gd name="T25" fmla="*/ 33 h 39"/>
                    <a:gd name="T26" fmla="*/ 9 w 41"/>
                    <a:gd name="T27" fmla="*/ 35 h 39"/>
                    <a:gd name="T28" fmla="*/ 13 w 41"/>
                    <a:gd name="T29" fmla="*/ 38 h 39"/>
                    <a:gd name="T30" fmla="*/ 16 w 41"/>
                    <a:gd name="T31" fmla="*/ 39 h 39"/>
                    <a:gd name="T32" fmla="*/ 20 w 41"/>
                    <a:gd name="T33" fmla="*/ 39 h 39"/>
                    <a:gd name="T34" fmla="*/ 24 w 41"/>
                    <a:gd name="T35" fmla="*/ 39 h 39"/>
                    <a:gd name="T36" fmla="*/ 28 w 41"/>
                    <a:gd name="T37" fmla="*/ 38 h 39"/>
                    <a:gd name="T38" fmla="*/ 31 w 41"/>
                    <a:gd name="T39" fmla="*/ 35 h 39"/>
                    <a:gd name="T40" fmla="*/ 35 w 41"/>
                    <a:gd name="T41" fmla="*/ 33 h 39"/>
                    <a:gd name="T42" fmla="*/ 37 w 41"/>
                    <a:gd name="T43" fmla="*/ 31 h 39"/>
                    <a:gd name="T44" fmla="*/ 38 w 41"/>
                    <a:gd name="T45" fmla="*/ 27 h 39"/>
                    <a:gd name="T46" fmla="*/ 40 w 41"/>
                    <a:gd name="T47" fmla="*/ 24 h 39"/>
                    <a:gd name="T48" fmla="*/ 41 w 41"/>
                    <a:gd name="T49" fmla="*/ 19 h 39"/>
                    <a:gd name="T50" fmla="*/ 40 w 41"/>
                    <a:gd name="T51" fmla="*/ 16 h 39"/>
                    <a:gd name="T52" fmla="*/ 38 w 41"/>
                    <a:gd name="T53" fmla="*/ 12 h 39"/>
                    <a:gd name="T54" fmla="*/ 37 w 41"/>
                    <a:gd name="T55" fmla="*/ 9 h 39"/>
                    <a:gd name="T56" fmla="*/ 35 w 41"/>
                    <a:gd name="T57" fmla="*/ 5 h 39"/>
                    <a:gd name="T58" fmla="*/ 31 w 41"/>
                    <a:gd name="T59" fmla="*/ 3 h 39"/>
                    <a:gd name="T60" fmla="*/ 28 w 41"/>
                    <a:gd name="T61" fmla="*/ 2 h 39"/>
                    <a:gd name="T62" fmla="*/ 24 w 41"/>
                    <a:gd name="T63" fmla="*/ 0 h 39"/>
                    <a:gd name="T64" fmla="*/ 20 w 41"/>
                    <a:gd name="T65" fmla="*/ 0 h 39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1" h="39">
                      <a:moveTo>
                        <a:pt x="20" y="0"/>
                      </a:moveTo>
                      <a:lnTo>
                        <a:pt x="16" y="0"/>
                      </a:lnTo>
                      <a:lnTo>
                        <a:pt x="13" y="2"/>
                      </a:lnTo>
                      <a:lnTo>
                        <a:pt x="9" y="3"/>
                      </a:lnTo>
                      <a:lnTo>
                        <a:pt x="6" y="5"/>
                      </a:lnTo>
                      <a:lnTo>
                        <a:pt x="3" y="9"/>
                      </a:lnTo>
                      <a:lnTo>
                        <a:pt x="2" y="12"/>
                      </a:lnTo>
                      <a:lnTo>
                        <a:pt x="0" y="16"/>
                      </a:lnTo>
                      <a:lnTo>
                        <a:pt x="0" y="19"/>
                      </a:lnTo>
                      <a:lnTo>
                        <a:pt x="0" y="24"/>
                      </a:lnTo>
                      <a:lnTo>
                        <a:pt x="2" y="27"/>
                      </a:lnTo>
                      <a:lnTo>
                        <a:pt x="3" y="31"/>
                      </a:lnTo>
                      <a:lnTo>
                        <a:pt x="6" y="33"/>
                      </a:lnTo>
                      <a:lnTo>
                        <a:pt x="9" y="35"/>
                      </a:lnTo>
                      <a:lnTo>
                        <a:pt x="13" y="38"/>
                      </a:lnTo>
                      <a:lnTo>
                        <a:pt x="16" y="39"/>
                      </a:lnTo>
                      <a:lnTo>
                        <a:pt x="20" y="39"/>
                      </a:lnTo>
                      <a:lnTo>
                        <a:pt x="24" y="39"/>
                      </a:lnTo>
                      <a:lnTo>
                        <a:pt x="28" y="38"/>
                      </a:lnTo>
                      <a:lnTo>
                        <a:pt x="31" y="35"/>
                      </a:lnTo>
                      <a:lnTo>
                        <a:pt x="35" y="33"/>
                      </a:lnTo>
                      <a:lnTo>
                        <a:pt x="37" y="31"/>
                      </a:lnTo>
                      <a:lnTo>
                        <a:pt x="38" y="27"/>
                      </a:lnTo>
                      <a:lnTo>
                        <a:pt x="40" y="24"/>
                      </a:lnTo>
                      <a:lnTo>
                        <a:pt x="41" y="19"/>
                      </a:lnTo>
                      <a:lnTo>
                        <a:pt x="40" y="16"/>
                      </a:lnTo>
                      <a:lnTo>
                        <a:pt x="38" y="12"/>
                      </a:lnTo>
                      <a:lnTo>
                        <a:pt x="37" y="9"/>
                      </a:lnTo>
                      <a:lnTo>
                        <a:pt x="35" y="5"/>
                      </a:lnTo>
                      <a:lnTo>
                        <a:pt x="31" y="3"/>
                      </a:lnTo>
                      <a:lnTo>
                        <a:pt x="28" y="2"/>
                      </a:lnTo>
                      <a:lnTo>
                        <a:pt x="24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1" name="Freeform 290"/>
                <p:cNvSpPr/>
                <p:nvPr/>
              </p:nvSpPr>
              <p:spPr bwMode="auto">
                <a:xfrm>
                  <a:off x="5192" y="2976"/>
                  <a:ext cx="41" cy="39"/>
                </a:xfrm>
                <a:custGeom>
                  <a:avLst/>
                  <a:gdLst>
                    <a:gd name="T0" fmla="*/ 20 w 41"/>
                    <a:gd name="T1" fmla="*/ 0 h 39"/>
                    <a:gd name="T2" fmla="*/ 16 w 41"/>
                    <a:gd name="T3" fmla="*/ 0 h 39"/>
                    <a:gd name="T4" fmla="*/ 13 w 41"/>
                    <a:gd name="T5" fmla="*/ 2 h 39"/>
                    <a:gd name="T6" fmla="*/ 9 w 41"/>
                    <a:gd name="T7" fmla="*/ 3 h 39"/>
                    <a:gd name="T8" fmla="*/ 6 w 41"/>
                    <a:gd name="T9" fmla="*/ 5 h 39"/>
                    <a:gd name="T10" fmla="*/ 3 w 41"/>
                    <a:gd name="T11" fmla="*/ 9 h 39"/>
                    <a:gd name="T12" fmla="*/ 2 w 41"/>
                    <a:gd name="T13" fmla="*/ 12 h 39"/>
                    <a:gd name="T14" fmla="*/ 0 w 41"/>
                    <a:gd name="T15" fmla="*/ 16 h 39"/>
                    <a:gd name="T16" fmla="*/ 0 w 41"/>
                    <a:gd name="T17" fmla="*/ 19 h 39"/>
                    <a:gd name="T18" fmla="*/ 0 w 41"/>
                    <a:gd name="T19" fmla="*/ 24 h 39"/>
                    <a:gd name="T20" fmla="*/ 2 w 41"/>
                    <a:gd name="T21" fmla="*/ 27 h 39"/>
                    <a:gd name="T22" fmla="*/ 3 w 41"/>
                    <a:gd name="T23" fmla="*/ 31 h 39"/>
                    <a:gd name="T24" fmla="*/ 6 w 41"/>
                    <a:gd name="T25" fmla="*/ 33 h 39"/>
                    <a:gd name="T26" fmla="*/ 9 w 41"/>
                    <a:gd name="T27" fmla="*/ 35 h 39"/>
                    <a:gd name="T28" fmla="*/ 13 w 41"/>
                    <a:gd name="T29" fmla="*/ 38 h 39"/>
                    <a:gd name="T30" fmla="*/ 16 w 41"/>
                    <a:gd name="T31" fmla="*/ 39 h 39"/>
                    <a:gd name="T32" fmla="*/ 20 w 41"/>
                    <a:gd name="T33" fmla="*/ 39 h 39"/>
                    <a:gd name="T34" fmla="*/ 24 w 41"/>
                    <a:gd name="T35" fmla="*/ 39 h 39"/>
                    <a:gd name="T36" fmla="*/ 28 w 41"/>
                    <a:gd name="T37" fmla="*/ 38 h 39"/>
                    <a:gd name="T38" fmla="*/ 31 w 41"/>
                    <a:gd name="T39" fmla="*/ 35 h 39"/>
                    <a:gd name="T40" fmla="*/ 35 w 41"/>
                    <a:gd name="T41" fmla="*/ 33 h 39"/>
                    <a:gd name="T42" fmla="*/ 37 w 41"/>
                    <a:gd name="T43" fmla="*/ 31 h 39"/>
                    <a:gd name="T44" fmla="*/ 38 w 41"/>
                    <a:gd name="T45" fmla="*/ 27 h 39"/>
                    <a:gd name="T46" fmla="*/ 40 w 41"/>
                    <a:gd name="T47" fmla="*/ 24 h 39"/>
                    <a:gd name="T48" fmla="*/ 41 w 41"/>
                    <a:gd name="T49" fmla="*/ 19 h 39"/>
                    <a:gd name="T50" fmla="*/ 40 w 41"/>
                    <a:gd name="T51" fmla="*/ 16 h 39"/>
                    <a:gd name="T52" fmla="*/ 38 w 41"/>
                    <a:gd name="T53" fmla="*/ 12 h 39"/>
                    <a:gd name="T54" fmla="*/ 37 w 41"/>
                    <a:gd name="T55" fmla="*/ 9 h 39"/>
                    <a:gd name="T56" fmla="*/ 35 w 41"/>
                    <a:gd name="T57" fmla="*/ 5 h 39"/>
                    <a:gd name="T58" fmla="*/ 31 w 41"/>
                    <a:gd name="T59" fmla="*/ 3 h 39"/>
                    <a:gd name="T60" fmla="*/ 28 w 41"/>
                    <a:gd name="T61" fmla="*/ 2 h 39"/>
                    <a:gd name="T62" fmla="*/ 24 w 41"/>
                    <a:gd name="T63" fmla="*/ 0 h 39"/>
                    <a:gd name="T64" fmla="*/ 20 w 41"/>
                    <a:gd name="T65" fmla="*/ 0 h 39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1" h="39">
                      <a:moveTo>
                        <a:pt x="20" y="0"/>
                      </a:moveTo>
                      <a:lnTo>
                        <a:pt x="16" y="0"/>
                      </a:lnTo>
                      <a:lnTo>
                        <a:pt x="13" y="2"/>
                      </a:lnTo>
                      <a:lnTo>
                        <a:pt x="9" y="3"/>
                      </a:lnTo>
                      <a:lnTo>
                        <a:pt x="6" y="5"/>
                      </a:lnTo>
                      <a:lnTo>
                        <a:pt x="3" y="9"/>
                      </a:lnTo>
                      <a:lnTo>
                        <a:pt x="2" y="12"/>
                      </a:lnTo>
                      <a:lnTo>
                        <a:pt x="0" y="16"/>
                      </a:lnTo>
                      <a:lnTo>
                        <a:pt x="0" y="19"/>
                      </a:lnTo>
                      <a:lnTo>
                        <a:pt x="0" y="24"/>
                      </a:lnTo>
                      <a:lnTo>
                        <a:pt x="2" y="27"/>
                      </a:lnTo>
                      <a:lnTo>
                        <a:pt x="3" y="31"/>
                      </a:lnTo>
                      <a:lnTo>
                        <a:pt x="6" y="33"/>
                      </a:lnTo>
                      <a:lnTo>
                        <a:pt x="9" y="35"/>
                      </a:lnTo>
                      <a:lnTo>
                        <a:pt x="13" y="38"/>
                      </a:lnTo>
                      <a:lnTo>
                        <a:pt x="16" y="39"/>
                      </a:lnTo>
                      <a:lnTo>
                        <a:pt x="20" y="39"/>
                      </a:lnTo>
                      <a:lnTo>
                        <a:pt x="24" y="39"/>
                      </a:lnTo>
                      <a:lnTo>
                        <a:pt x="28" y="38"/>
                      </a:lnTo>
                      <a:lnTo>
                        <a:pt x="31" y="35"/>
                      </a:lnTo>
                      <a:lnTo>
                        <a:pt x="35" y="33"/>
                      </a:lnTo>
                      <a:lnTo>
                        <a:pt x="37" y="31"/>
                      </a:lnTo>
                      <a:lnTo>
                        <a:pt x="38" y="27"/>
                      </a:lnTo>
                      <a:lnTo>
                        <a:pt x="40" y="24"/>
                      </a:lnTo>
                      <a:lnTo>
                        <a:pt x="41" y="19"/>
                      </a:lnTo>
                      <a:lnTo>
                        <a:pt x="40" y="16"/>
                      </a:lnTo>
                      <a:lnTo>
                        <a:pt x="38" y="12"/>
                      </a:lnTo>
                      <a:lnTo>
                        <a:pt x="37" y="9"/>
                      </a:lnTo>
                      <a:lnTo>
                        <a:pt x="35" y="5"/>
                      </a:lnTo>
                      <a:lnTo>
                        <a:pt x="31" y="3"/>
                      </a:lnTo>
                      <a:lnTo>
                        <a:pt x="28" y="2"/>
                      </a:lnTo>
                      <a:lnTo>
                        <a:pt x="24" y="0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2" name="Freeform 291"/>
                <p:cNvSpPr/>
                <p:nvPr/>
              </p:nvSpPr>
              <p:spPr bwMode="auto">
                <a:xfrm>
                  <a:off x="4365" y="3161"/>
                  <a:ext cx="39" cy="38"/>
                </a:xfrm>
                <a:custGeom>
                  <a:avLst/>
                  <a:gdLst>
                    <a:gd name="T0" fmla="*/ 19 w 39"/>
                    <a:gd name="T1" fmla="*/ 0 h 38"/>
                    <a:gd name="T2" fmla="*/ 15 w 39"/>
                    <a:gd name="T3" fmla="*/ 0 h 38"/>
                    <a:gd name="T4" fmla="*/ 12 w 39"/>
                    <a:gd name="T5" fmla="*/ 1 h 38"/>
                    <a:gd name="T6" fmla="*/ 8 w 39"/>
                    <a:gd name="T7" fmla="*/ 3 h 38"/>
                    <a:gd name="T8" fmla="*/ 6 w 39"/>
                    <a:gd name="T9" fmla="*/ 5 h 38"/>
                    <a:gd name="T10" fmla="*/ 4 w 39"/>
                    <a:gd name="T11" fmla="*/ 8 h 38"/>
                    <a:gd name="T12" fmla="*/ 1 w 39"/>
                    <a:gd name="T13" fmla="*/ 11 h 38"/>
                    <a:gd name="T14" fmla="*/ 0 w 39"/>
                    <a:gd name="T15" fmla="*/ 15 h 38"/>
                    <a:gd name="T16" fmla="*/ 0 w 39"/>
                    <a:gd name="T17" fmla="*/ 19 h 38"/>
                    <a:gd name="T18" fmla="*/ 0 w 39"/>
                    <a:gd name="T19" fmla="*/ 23 h 38"/>
                    <a:gd name="T20" fmla="*/ 1 w 39"/>
                    <a:gd name="T21" fmla="*/ 26 h 38"/>
                    <a:gd name="T22" fmla="*/ 4 w 39"/>
                    <a:gd name="T23" fmla="*/ 30 h 38"/>
                    <a:gd name="T24" fmla="*/ 6 w 39"/>
                    <a:gd name="T25" fmla="*/ 32 h 38"/>
                    <a:gd name="T26" fmla="*/ 8 w 39"/>
                    <a:gd name="T27" fmla="*/ 35 h 38"/>
                    <a:gd name="T28" fmla="*/ 12 w 39"/>
                    <a:gd name="T29" fmla="*/ 37 h 38"/>
                    <a:gd name="T30" fmla="*/ 15 w 39"/>
                    <a:gd name="T31" fmla="*/ 38 h 38"/>
                    <a:gd name="T32" fmla="*/ 19 w 39"/>
                    <a:gd name="T33" fmla="*/ 38 h 38"/>
                    <a:gd name="T34" fmla="*/ 23 w 39"/>
                    <a:gd name="T35" fmla="*/ 38 h 38"/>
                    <a:gd name="T36" fmla="*/ 27 w 39"/>
                    <a:gd name="T37" fmla="*/ 37 h 38"/>
                    <a:gd name="T38" fmla="*/ 30 w 39"/>
                    <a:gd name="T39" fmla="*/ 35 h 38"/>
                    <a:gd name="T40" fmla="*/ 33 w 39"/>
                    <a:gd name="T41" fmla="*/ 32 h 38"/>
                    <a:gd name="T42" fmla="*/ 35 w 39"/>
                    <a:gd name="T43" fmla="*/ 30 h 38"/>
                    <a:gd name="T44" fmla="*/ 37 w 39"/>
                    <a:gd name="T45" fmla="*/ 26 h 38"/>
                    <a:gd name="T46" fmla="*/ 39 w 39"/>
                    <a:gd name="T47" fmla="*/ 23 h 38"/>
                    <a:gd name="T48" fmla="*/ 39 w 39"/>
                    <a:gd name="T49" fmla="*/ 19 h 38"/>
                    <a:gd name="T50" fmla="*/ 39 w 39"/>
                    <a:gd name="T51" fmla="*/ 15 h 38"/>
                    <a:gd name="T52" fmla="*/ 37 w 39"/>
                    <a:gd name="T53" fmla="*/ 11 h 38"/>
                    <a:gd name="T54" fmla="*/ 35 w 39"/>
                    <a:gd name="T55" fmla="*/ 8 h 38"/>
                    <a:gd name="T56" fmla="*/ 33 w 39"/>
                    <a:gd name="T57" fmla="*/ 5 h 38"/>
                    <a:gd name="T58" fmla="*/ 30 w 39"/>
                    <a:gd name="T59" fmla="*/ 3 h 38"/>
                    <a:gd name="T60" fmla="*/ 27 w 39"/>
                    <a:gd name="T61" fmla="*/ 1 h 38"/>
                    <a:gd name="T62" fmla="*/ 23 w 39"/>
                    <a:gd name="T63" fmla="*/ 0 h 38"/>
                    <a:gd name="T64" fmla="*/ 19 w 39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38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8" y="3"/>
                      </a:lnTo>
                      <a:lnTo>
                        <a:pt x="6" y="5"/>
                      </a:lnTo>
                      <a:lnTo>
                        <a:pt x="4" y="8"/>
                      </a:lnTo>
                      <a:lnTo>
                        <a:pt x="1" y="11"/>
                      </a:lnTo>
                      <a:lnTo>
                        <a:pt x="0" y="15"/>
                      </a:lnTo>
                      <a:lnTo>
                        <a:pt x="0" y="19"/>
                      </a:lnTo>
                      <a:lnTo>
                        <a:pt x="0" y="23"/>
                      </a:lnTo>
                      <a:lnTo>
                        <a:pt x="1" y="26"/>
                      </a:lnTo>
                      <a:lnTo>
                        <a:pt x="4" y="30"/>
                      </a:lnTo>
                      <a:lnTo>
                        <a:pt x="6" y="32"/>
                      </a:lnTo>
                      <a:lnTo>
                        <a:pt x="8" y="35"/>
                      </a:lnTo>
                      <a:lnTo>
                        <a:pt x="12" y="37"/>
                      </a:lnTo>
                      <a:lnTo>
                        <a:pt x="15" y="38"/>
                      </a:lnTo>
                      <a:lnTo>
                        <a:pt x="19" y="38"/>
                      </a:lnTo>
                      <a:lnTo>
                        <a:pt x="23" y="38"/>
                      </a:lnTo>
                      <a:lnTo>
                        <a:pt x="27" y="37"/>
                      </a:lnTo>
                      <a:lnTo>
                        <a:pt x="30" y="35"/>
                      </a:lnTo>
                      <a:lnTo>
                        <a:pt x="33" y="32"/>
                      </a:lnTo>
                      <a:lnTo>
                        <a:pt x="35" y="30"/>
                      </a:lnTo>
                      <a:lnTo>
                        <a:pt x="37" y="26"/>
                      </a:lnTo>
                      <a:lnTo>
                        <a:pt x="39" y="23"/>
                      </a:lnTo>
                      <a:lnTo>
                        <a:pt x="39" y="19"/>
                      </a:lnTo>
                      <a:lnTo>
                        <a:pt x="39" y="15"/>
                      </a:lnTo>
                      <a:lnTo>
                        <a:pt x="37" y="11"/>
                      </a:lnTo>
                      <a:lnTo>
                        <a:pt x="35" y="8"/>
                      </a:lnTo>
                      <a:lnTo>
                        <a:pt x="33" y="5"/>
                      </a:lnTo>
                      <a:lnTo>
                        <a:pt x="30" y="3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3" name="Freeform 292"/>
                <p:cNvSpPr/>
                <p:nvPr/>
              </p:nvSpPr>
              <p:spPr bwMode="auto">
                <a:xfrm>
                  <a:off x="4365" y="3161"/>
                  <a:ext cx="39" cy="38"/>
                </a:xfrm>
                <a:custGeom>
                  <a:avLst/>
                  <a:gdLst>
                    <a:gd name="T0" fmla="*/ 19 w 39"/>
                    <a:gd name="T1" fmla="*/ 0 h 38"/>
                    <a:gd name="T2" fmla="*/ 15 w 39"/>
                    <a:gd name="T3" fmla="*/ 0 h 38"/>
                    <a:gd name="T4" fmla="*/ 12 w 39"/>
                    <a:gd name="T5" fmla="*/ 1 h 38"/>
                    <a:gd name="T6" fmla="*/ 8 w 39"/>
                    <a:gd name="T7" fmla="*/ 3 h 38"/>
                    <a:gd name="T8" fmla="*/ 6 w 39"/>
                    <a:gd name="T9" fmla="*/ 5 h 38"/>
                    <a:gd name="T10" fmla="*/ 4 w 39"/>
                    <a:gd name="T11" fmla="*/ 8 h 38"/>
                    <a:gd name="T12" fmla="*/ 1 w 39"/>
                    <a:gd name="T13" fmla="*/ 11 h 38"/>
                    <a:gd name="T14" fmla="*/ 0 w 39"/>
                    <a:gd name="T15" fmla="*/ 15 h 38"/>
                    <a:gd name="T16" fmla="*/ 0 w 39"/>
                    <a:gd name="T17" fmla="*/ 19 h 38"/>
                    <a:gd name="T18" fmla="*/ 0 w 39"/>
                    <a:gd name="T19" fmla="*/ 23 h 38"/>
                    <a:gd name="T20" fmla="*/ 1 w 39"/>
                    <a:gd name="T21" fmla="*/ 26 h 38"/>
                    <a:gd name="T22" fmla="*/ 4 w 39"/>
                    <a:gd name="T23" fmla="*/ 30 h 38"/>
                    <a:gd name="T24" fmla="*/ 6 w 39"/>
                    <a:gd name="T25" fmla="*/ 32 h 38"/>
                    <a:gd name="T26" fmla="*/ 8 w 39"/>
                    <a:gd name="T27" fmla="*/ 35 h 38"/>
                    <a:gd name="T28" fmla="*/ 12 w 39"/>
                    <a:gd name="T29" fmla="*/ 37 h 38"/>
                    <a:gd name="T30" fmla="*/ 15 w 39"/>
                    <a:gd name="T31" fmla="*/ 38 h 38"/>
                    <a:gd name="T32" fmla="*/ 19 w 39"/>
                    <a:gd name="T33" fmla="*/ 38 h 38"/>
                    <a:gd name="T34" fmla="*/ 23 w 39"/>
                    <a:gd name="T35" fmla="*/ 38 h 38"/>
                    <a:gd name="T36" fmla="*/ 27 w 39"/>
                    <a:gd name="T37" fmla="*/ 37 h 38"/>
                    <a:gd name="T38" fmla="*/ 30 w 39"/>
                    <a:gd name="T39" fmla="*/ 35 h 38"/>
                    <a:gd name="T40" fmla="*/ 33 w 39"/>
                    <a:gd name="T41" fmla="*/ 32 h 38"/>
                    <a:gd name="T42" fmla="*/ 35 w 39"/>
                    <a:gd name="T43" fmla="*/ 30 h 38"/>
                    <a:gd name="T44" fmla="*/ 37 w 39"/>
                    <a:gd name="T45" fmla="*/ 26 h 38"/>
                    <a:gd name="T46" fmla="*/ 39 w 39"/>
                    <a:gd name="T47" fmla="*/ 23 h 38"/>
                    <a:gd name="T48" fmla="*/ 39 w 39"/>
                    <a:gd name="T49" fmla="*/ 19 h 38"/>
                    <a:gd name="T50" fmla="*/ 39 w 39"/>
                    <a:gd name="T51" fmla="*/ 15 h 38"/>
                    <a:gd name="T52" fmla="*/ 37 w 39"/>
                    <a:gd name="T53" fmla="*/ 11 h 38"/>
                    <a:gd name="T54" fmla="*/ 35 w 39"/>
                    <a:gd name="T55" fmla="*/ 8 h 38"/>
                    <a:gd name="T56" fmla="*/ 33 w 39"/>
                    <a:gd name="T57" fmla="*/ 5 h 38"/>
                    <a:gd name="T58" fmla="*/ 30 w 39"/>
                    <a:gd name="T59" fmla="*/ 3 h 38"/>
                    <a:gd name="T60" fmla="*/ 27 w 39"/>
                    <a:gd name="T61" fmla="*/ 1 h 38"/>
                    <a:gd name="T62" fmla="*/ 23 w 39"/>
                    <a:gd name="T63" fmla="*/ 0 h 38"/>
                    <a:gd name="T64" fmla="*/ 19 w 39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38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8" y="3"/>
                      </a:lnTo>
                      <a:lnTo>
                        <a:pt x="6" y="5"/>
                      </a:lnTo>
                      <a:lnTo>
                        <a:pt x="4" y="8"/>
                      </a:lnTo>
                      <a:lnTo>
                        <a:pt x="1" y="11"/>
                      </a:lnTo>
                      <a:lnTo>
                        <a:pt x="0" y="15"/>
                      </a:lnTo>
                      <a:lnTo>
                        <a:pt x="0" y="19"/>
                      </a:lnTo>
                      <a:lnTo>
                        <a:pt x="0" y="23"/>
                      </a:lnTo>
                      <a:lnTo>
                        <a:pt x="1" y="26"/>
                      </a:lnTo>
                      <a:lnTo>
                        <a:pt x="4" y="30"/>
                      </a:lnTo>
                      <a:lnTo>
                        <a:pt x="6" y="32"/>
                      </a:lnTo>
                      <a:lnTo>
                        <a:pt x="8" y="35"/>
                      </a:lnTo>
                      <a:lnTo>
                        <a:pt x="12" y="37"/>
                      </a:lnTo>
                      <a:lnTo>
                        <a:pt x="15" y="38"/>
                      </a:lnTo>
                      <a:lnTo>
                        <a:pt x="19" y="38"/>
                      </a:lnTo>
                      <a:lnTo>
                        <a:pt x="23" y="38"/>
                      </a:lnTo>
                      <a:lnTo>
                        <a:pt x="27" y="37"/>
                      </a:lnTo>
                      <a:lnTo>
                        <a:pt x="30" y="35"/>
                      </a:lnTo>
                      <a:lnTo>
                        <a:pt x="33" y="32"/>
                      </a:lnTo>
                      <a:lnTo>
                        <a:pt x="35" y="30"/>
                      </a:lnTo>
                      <a:lnTo>
                        <a:pt x="37" y="26"/>
                      </a:lnTo>
                      <a:lnTo>
                        <a:pt x="39" y="23"/>
                      </a:lnTo>
                      <a:lnTo>
                        <a:pt x="39" y="19"/>
                      </a:lnTo>
                      <a:lnTo>
                        <a:pt x="39" y="15"/>
                      </a:lnTo>
                      <a:lnTo>
                        <a:pt x="37" y="11"/>
                      </a:lnTo>
                      <a:lnTo>
                        <a:pt x="35" y="8"/>
                      </a:lnTo>
                      <a:lnTo>
                        <a:pt x="33" y="5"/>
                      </a:lnTo>
                      <a:lnTo>
                        <a:pt x="30" y="3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4" name="Rectangle 293"/>
                <p:cNvSpPr>
                  <a:spLocks noChangeArrowheads="1"/>
                </p:cNvSpPr>
                <p:nvPr/>
              </p:nvSpPr>
              <p:spPr bwMode="auto">
                <a:xfrm>
                  <a:off x="4831" y="3805"/>
                  <a:ext cx="185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lang="en-US" altLang="zh-CN" sz="24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a</a:t>
                  </a:r>
                </a:p>
              </p:txBody>
            </p:sp>
            <p:sp>
              <p:nvSpPr>
                <p:cNvPr id="125" name="Rectangle 294"/>
                <p:cNvSpPr>
                  <a:spLocks noChangeArrowheads="1"/>
                </p:cNvSpPr>
                <p:nvPr/>
              </p:nvSpPr>
              <p:spPr bwMode="auto">
                <a:xfrm>
                  <a:off x="4358" y="3272"/>
                  <a:ext cx="197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lang="en-US" altLang="zh-CN" sz="24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b</a:t>
                  </a:r>
                </a:p>
              </p:txBody>
            </p:sp>
            <p:sp>
              <p:nvSpPr>
                <p:cNvPr id="126" name="Rectangle 295"/>
                <p:cNvSpPr>
                  <a:spLocks noChangeArrowheads="1"/>
                </p:cNvSpPr>
                <p:nvPr/>
              </p:nvSpPr>
              <p:spPr bwMode="auto">
                <a:xfrm>
                  <a:off x="3585" y="2560"/>
                  <a:ext cx="174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lang="en-US" altLang="zh-CN" sz="24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c</a:t>
                  </a:r>
                </a:p>
              </p:txBody>
            </p:sp>
            <p:sp>
              <p:nvSpPr>
                <p:cNvPr id="127" name="Rectangle 302"/>
                <p:cNvSpPr>
                  <a:spLocks noChangeArrowheads="1"/>
                </p:cNvSpPr>
                <p:nvPr/>
              </p:nvSpPr>
              <p:spPr bwMode="auto">
                <a:xfrm>
                  <a:off x="3655" y="3780"/>
                  <a:ext cx="108" cy="1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lang="en-US" altLang="zh-CN" sz="15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0</a:t>
                  </a:r>
                  <a:endParaRPr lang="en-US" altLang="zh-CN" sz="1500" b="1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8" name="Freeform 303"/>
                <p:cNvSpPr/>
                <p:nvPr/>
              </p:nvSpPr>
              <p:spPr bwMode="auto">
                <a:xfrm>
                  <a:off x="3994" y="2989"/>
                  <a:ext cx="38" cy="40"/>
                </a:xfrm>
                <a:custGeom>
                  <a:avLst/>
                  <a:gdLst>
                    <a:gd name="T0" fmla="*/ 19 w 38"/>
                    <a:gd name="T1" fmla="*/ 0 h 40"/>
                    <a:gd name="T2" fmla="*/ 15 w 38"/>
                    <a:gd name="T3" fmla="*/ 0 h 40"/>
                    <a:gd name="T4" fmla="*/ 11 w 38"/>
                    <a:gd name="T5" fmla="*/ 1 h 40"/>
                    <a:gd name="T6" fmla="*/ 8 w 38"/>
                    <a:gd name="T7" fmla="*/ 4 h 40"/>
                    <a:gd name="T8" fmla="*/ 5 w 38"/>
                    <a:gd name="T9" fmla="*/ 6 h 40"/>
                    <a:gd name="T10" fmla="*/ 3 w 38"/>
                    <a:gd name="T11" fmla="*/ 10 h 40"/>
                    <a:gd name="T12" fmla="*/ 1 w 38"/>
                    <a:gd name="T13" fmla="*/ 13 h 40"/>
                    <a:gd name="T14" fmla="*/ 0 w 38"/>
                    <a:gd name="T15" fmla="*/ 17 h 40"/>
                    <a:gd name="T16" fmla="*/ 0 w 38"/>
                    <a:gd name="T17" fmla="*/ 20 h 40"/>
                    <a:gd name="T18" fmla="*/ 0 w 38"/>
                    <a:gd name="T19" fmla="*/ 25 h 40"/>
                    <a:gd name="T20" fmla="*/ 1 w 38"/>
                    <a:gd name="T21" fmla="*/ 28 h 40"/>
                    <a:gd name="T22" fmla="*/ 3 w 38"/>
                    <a:gd name="T23" fmla="*/ 32 h 40"/>
                    <a:gd name="T24" fmla="*/ 5 w 38"/>
                    <a:gd name="T25" fmla="*/ 34 h 40"/>
                    <a:gd name="T26" fmla="*/ 8 w 38"/>
                    <a:gd name="T27" fmla="*/ 36 h 40"/>
                    <a:gd name="T28" fmla="*/ 11 w 38"/>
                    <a:gd name="T29" fmla="*/ 39 h 40"/>
                    <a:gd name="T30" fmla="*/ 15 w 38"/>
                    <a:gd name="T31" fmla="*/ 40 h 40"/>
                    <a:gd name="T32" fmla="*/ 19 w 38"/>
                    <a:gd name="T33" fmla="*/ 40 h 40"/>
                    <a:gd name="T34" fmla="*/ 23 w 38"/>
                    <a:gd name="T35" fmla="*/ 40 h 40"/>
                    <a:gd name="T36" fmla="*/ 26 w 38"/>
                    <a:gd name="T37" fmla="*/ 39 h 40"/>
                    <a:gd name="T38" fmla="*/ 30 w 38"/>
                    <a:gd name="T39" fmla="*/ 36 h 40"/>
                    <a:gd name="T40" fmla="*/ 32 w 38"/>
                    <a:gd name="T41" fmla="*/ 34 h 40"/>
                    <a:gd name="T42" fmla="*/ 36 w 38"/>
                    <a:gd name="T43" fmla="*/ 32 h 40"/>
                    <a:gd name="T44" fmla="*/ 37 w 38"/>
                    <a:gd name="T45" fmla="*/ 28 h 40"/>
                    <a:gd name="T46" fmla="*/ 38 w 38"/>
                    <a:gd name="T47" fmla="*/ 25 h 40"/>
                    <a:gd name="T48" fmla="*/ 38 w 38"/>
                    <a:gd name="T49" fmla="*/ 20 h 40"/>
                    <a:gd name="T50" fmla="*/ 38 w 38"/>
                    <a:gd name="T51" fmla="*/ 17 h 40"/>
                    <a:gd name="T52" fmla="*/ 37 w 38"/>
                    <a:gd name="T53" fmla="*/ 13 h 40"/>
                    <a:gd name="T54" fmla="*/ 36 w 38"/>
                    <a:gd name="T55" fmla="*/ 10 h 40"/>
                    <a:gd name="T56" fmla="*/ 32 w 38"/>
                    <a:gd name="T57" fmla="*/ 6 h 40"/>
                    <a:gd name="T58" fmla="*/ 30 w 38"/>
                    <a:gd name="T59" fmla="*/ 4 h 40"/>
                    <a:gd name="T60" fmla="*/ 26 w 38"/>
                    <a:gd name="T61" fmla="*/ 1 h 40"/>
                    <a:gd name="T62" fmla="*/ 23 w 38"/>
                    <a:gd name="T63" fmla="*/ 0 h 40"/>
                    <a:gd name="T64" fmla="*/ 19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3" y="10"/>
                      </a:lnTo>
                      <a:lnTo>
                        <a:pt x="1" y="13"/>
                      </a:lnTo>
                      <a:lnTo>
                        <a:pt x="0" y="17"/>
                      </a:lnTo>
                      <a:lnTo>
                        <a:pt x="0" y="20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3" y="32"/>
                      </a:lnTo>
                      <a:lnTo>
                        <a:pt x="5" y="34"/>
                      </a:lnTo>
                      <a:lnTo>
                        <a:pt x="8" y="36"/>
                      </a:lnTo>
                      <a:lnTo>
                        <a:pt x="11" y="39"/>
                      </a:lnTo>
                      <a:lnTo>
                        <a:pt x="15" y="40"/>
                      </a:lnTo>
                      <a:lnTo>
                        <a:pt x="19" y="40"/>
                      </a:lnTo>
                      <a:lnTo>
                        <a:pt x="23" y="40"/>
                      </a:lnTo>
                      <a:lnTo>
                        <a:pt x="26" y="39"/>
                      </a:lnTo>
                      <a:lnTo>
                        <a:pt x="30" y="36"/>
                      </a:lnTo>
                      <a:lnTo>
                        <a:pt x="32" y="34"/>
                      </a:lnTo>
                      <a:lnTo>
                        <a:pt x="36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0"/>
                      </a:lnTo>
                      <a:lnTo>
                        <a:pt x="38" y="17"/>
                      </a:lnTo>
                      <a:lnTo>
                        <a:pt x="37" y="13"/>
                      </a:lnTo>
                      <a:lnTo>
                        <a:pt x="36" y="10"/>
                      </a:lnTo>
                      <a:lnTo>
                        <a:pt x="32" y="6"/>
                      </a:lnTo>
                      <a:lnTo>
                        <a:pt x="30" y="4"/>
                      </a:lnTo>
                      <a:lnTo>
                        <a:pt x="26" y="1"/>
                      </a:lnTo>
                      <a:lnTo>
                        <a:pt x="23" y="0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9" name="Freeform 304"/>
                <p:cNvSpPr/>
                <p:nvPr/>
              </p:nvSpPr>
              <p:spPr bwMode="auto">
                <a:xfrm>
                  <a:off x="3994" y="2989"/>
                  <a:ext cx="38" cy="40"/>
                </a:xfrm>
                <a:custGeom>
                  <a:avLst/>
                  <a:gdLst>
                    <a:gd name="T0" fmla="*/ 19 w 38"/>
                    <a:gd name="T1" fmla="*/ 0 h 40"/>
                    <a:gd name="T2" fmla="*/ 15 w 38"/>
                    <a:gd name="T3" fmla="*/ 0 h 40"/>
                    <a:gd name="T4" fmla="*/ 11 w 38"/>
                    <a:gd name="T5" fmla="*/ 1 h 40"/>
                    <a:gd name="T6" fmla="*/ 8 w 38"/>
                    <a:gd name="T7" fmla="*/ 4 h 40"/>
                    <a:gd name="T8" fmla="*/ 5 w 38"/>
                    <a:gd name="T9" fmla="*/ 6 h 40"/>
                    <a:gd name="T10" fmla="*/ 3 w 38"/>
                    <a:gd name="T11" fmla="*/ 10 h 40"/>
                    <a:gd name="T12" fmla="*/ 1 w 38"/>
                    <a:gd name="T13" fmla="*/ 13 h 40"/>
                    <a:gd name="T14" fmla="*/ 0 w 38"/>
                    <a:gd name="T15" fmla="*/ 17 h 40"/>
                    <a:gd name="T16" fmla="*/ 0 w 38"/>
                    <a:gd name="T17" fmla="*/ 20 h 40"/>
                    <a:gd name="T18" fmla="*/ 0 w 38"/>
                    <a:gd name="T19" fmla="*/ 25 h 40"/>
                    <a:gd name="T20" fmla="*/ 1 w 38"/>
                    <a:gd name="T21" fmla="*/ 28 h 40"/>
                    <a:gd name="T22" fmla="*/ 3 w 38"/>
                    <a:gd name="T23" fmla="*/ 32 h 40"/>
                    <a:gd name="T24" fmla="*/ 5 w 38"/>
                    <a:gd name="T25" fmla="*/ 34 h 40"/>
                    <a:gd name="T26" fmla="*/ 8 w 38"/>
                    <a:gd name="T27" fmla="*/ 36 h 40"/>
                    <a:gd name="T28" fmla="*/ 11 w 38"/>
                    <a:gd name="T29" fmla="*/ 39 h 40"/>
                    <a:gd name="T30" fmla="*/ 15 w 38"/>
                    <a:gd name="T31" fmla="*/ 40 h 40"/>
                    <a:gd name="T32" fmla="*/ 19 w 38"/>
                    <a:gd name="T33" fmla="*/ 40 h 40"/>
                    <a:gd name="T34" fmla="*/ 23 w 38"/>
                    <a:gd name="T35" fmla="*/ 40 h 40"/>
                    <a:gd name="T36" fmla="*/ 26 w 38"/>
                    <a:gd name="T37" fmla="*/ 39 h 40"/>
                    <a:gd name="T38" fmla="*/ 30 w 38"/>
                    <a:gd name="T39" fmla="*/ 36 h 40"/>
                    <a:gd name="T40" fmla="*/ 32 w 38"/>
                    <a:gd name="T41" fmla="*/ 34 h 40"/>
                    <a:gd name="T42" fmla="*/ 36 w 38"/>
                    <a:gd name="T43" fmla="*/ 32 h 40"/>
                    <a:gd name="T44" fmla="*/ 37 w 38"/>
                    <a:gd name="T45" fmla="*/ 28 h 40"/>
                    <a:gd name="T46" fmla="*/ 38 w 38"/>
                    <a:gd name="T47" fmla="*/ 25 h 40"/>
                    <a:gd name="T48" fmla="*/ 38 w 38"/>
                    <a:gd name="T49" fmla="*/ 20 h 40"/>
                    <a:gd name="T50" fmla="*/ 38 w 38"/>
                    <a:gd name="T51" fmla="*/ 17 h 40"/>
                    <a:gd name="T52" fmla="*/ 37 w 38"/>
                    <a:gd name="T53" fmla="*/ 13 h 40"/>
                    <a:gd name="T54" fmla="*/ 36 w 38"/>
                    <a:gd name="T55" fmla="*/ 10 h 40"/>
                    <a:gd name="T56" fmla="*/ 32 w 38"/>
                    <a:gd name="T57" fmla="*/ 6 h 40"/>
                    <a:gd name="T58" fmla="*/ 30 w 38"/>
                    <a:gd name="T59" fmla="*/ 4 h 40"/>
                    <a:gd name="T60" fmla="*/ 26 w 38"/>
                    <a:gd name="T61" fmla="*/ 1 h 40"/>
                    <a:gd name="T62" fmla="*/ 23 w 38"/>
                    <a:gd name="T63" fmla="*/ 0 h 40"/>
                    <a:gd name="T64" fmla="*/ 19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3" y="10"/>
                      </a:lnTo>
                      <a:lnTo>
                        <a:pt x="1" y="13"/>
                      </a:lnTo>
                      <a:lnTo>
                        <a:pt x="0" y="17"/>
                      </a:lnTo>
                      <a:lnTo>
                        <a:pt x="0" y="20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3" y="32"/>
                      </a:lnTo>
                      <a:lnTo>
                        <a:pt x="5" y="34"/>
                      </a:lnTo>
                      <a:lnTo>
                        <a:pt x="8" y="36"/>
                      </a:lnTo>
                      <a:lnTo>
                        <a:pt x="11" y="39"/>
                      </a:lnTo>
                      <a:lnTo>
                        <a:pt x="15" y="40"/>
                      </a:lnTo>
                      <a:lnTo>
                        <a:pt x="19" y="40"/>
                      </a:lnTo>
                      <a:lnTo>
                        <a:pt x="23" y="40"/>
                      </a:lnTo>
                      <a:lnTo>
                        <a:pt x="26" y="39"/>
                      </a:lnTo>
                      <a:lnTo>
                        <a:pt x="30" y="36"/>
                      </a:lnTo>
                      <a:lnTo>
                        <a:pt x="32" y="34"/>
                      </a:lnTo>
                      <a:lnTo>
                        <a:pt x="36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0"/>
                      </a:lnTo>
                      <a:lnTo>
                        <a:pt x="38" y="17"/>
                      </a:lnTo>
                      <a:lnTo>
                        <a:pt x="37" y="13"/>
                      </a:lnTo>
                      <a:lnTo>
                        <a:pt x="36" y="10"/>
                      </a:lnTo>
                      <a:lnTo>
                        <a:pt x="32" y="6"/>
                      </a:lnTo>
                      <a:lnTo>
                        <a:pt x="30" y="4"/>
                      </a:lnTo>
                      <a:lnTo>
                        <a:pt x="26" y="1"/>
                      </a:lnTo>
                      <a:lnTo>
                        <a:pt x="23" y="0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0" name="Freeform 305"/>
                <p:cNvSpPr>
                  <a:spLocks noEditPoints="1"/>
                </p:cNvSpPr>
                <p:nvPr/>
              </p:nvSpPr>
              <p:spPr bwMode="auto">
                <a:xfrm>
                  <a:off x="3789" y="3777"/>
                  <a:ext cx="1169" cy="38"/>
                </a:xfrm>
                <a:custGeom>
                  <a:avLst/>
                  <a:gdLst>
                    <a:gd name="T0" fmla="*/ 0 w 1169"/>
                    <a:gd name="T1" fmla="*/ 9 h 38"/>
                    <a:gd name="T2" fmla="*/ 1121 w 1169"/>
                    <a:gd name="T3" fmla="*/ 9 h 38"/>
                    <a:gd name="T4" fmla="*/ 1121 w 1169"/>
                    <a:gd name="T5" fmla="*/ 29 h 38"/>
                    <a:gd name="T6" fmla="*/ 0 w 1169"/>
                    <a:gd name="T7" fmla="*/ 29 h 38"/>
                    <a:gd name="T8" fmla="*/ 0 w 1169"/>
                    <a:gd name="T9" fmla="*/ 9 h 38"/>
                    <a:gd name="T10" fmla="*/ 1111 w 1169"/>
                    <a:gd name="T11" fmla="*/ 0 h 38"/>
                    <a:gd name="T12" fmla="*/ 1169 w 1169"/>
                    <a:gd name="T13" fmla="*/ 20 h 38"/>
                    <a:gd name="T14" fmla="*/ 1111 w 1169"/>
                    <a:gd name="T15" fmla="*/ 38 h 38"/>
                    <a:gd name="T16" fmla="*/ 1111 w 1169"/>
                    <a:gd name="T17" fmla="*/ 0 h 3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169" h="38">
                      <a:moveTo>
                        <a:pt x="0" y="9"/>
                      </a:moveTo>
                      <a:lnTo>
                        <a:pt x="1121" y="9"/>
                      </a:lnTo>
                      <a:lnTo>
                        <a:pt x="1121" y="29"/>
                      </a:lnTo>
                      <a:lnTo>
                        <a:pt x="0" y="29"/>
                      </a:lnTo>
                      <a:lnTo>
                        <a:pt x="0" y="9"/>
                      </a:lnTo>
                      <a:close/>
                      <a:moveTo>
                        <a:pt x="1111" y="0"/>
                      </a:moveTo>
                      <a:lnTo>
                        <a:pt x="1169" y="20"/>
                      </a:lnTo>
                      <a:lnTo>
                        <a:pt x="1111" y="38"/>
                      </a:lnTo>
                      <a:lnTo>
                        <a:pt x="111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1" name="Line 306"/>
                <p:cNvSpPr>
                  <a:spLocks noChangeShapeType="1"/>
                </p:cNvSpPr>
                <p:nvPr/>
              </p:nvSpPr>
              <p:spPr bwMode="auto">
                <a:xfrm>
                  <a:off x="4303" y="2232"/>
                  <a:ext cx="1170" cy="1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132" name="Line 307"/>
                <p:cNvSpPr>
                  <a:spLocks noChangeShapeType="1"/>
                </p:cNvSpPr>
                <p:nvPr/>
              </p:nvSpPr>
              <p:spPr bwMode="auto">
                <a:xfrm>
                  <a:off x="3792" y="2613"/>
                  <a:ext cx="1169" cy="1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133" name="Freeform 308"/>
                <p:cNvSpPr>
                  <a:spLocks noEditPoints="1"/>
                </p:cNvSpPr>
                <p:nvPr/>
              </p:nvSpPr>
              <p:spPr bwMode="auto">
                <a:xfrm>
                  <a:off x="4300" y="3389"/>
                  <a:ext cx="1149" cy="7"/>
                </a:xfrm>
                <a:custGeom>
                  <a:avLst/>
                  <a:gdLst>
                    <a:gd name="T0" fmla="*/ 28 w 1149"/>
                    <a:gd name="T1" fmla="*/ 6 h 7"/>
                    <a:gd name="T2" fmla="*/ 0 w 1149"/>
                    <a:gd name="T3" fmla="*/ 2 h 7"/>
                    <a:gd name="T4" fmla="*/ 78 w 1149"/>
                    <a:gd name="T5" fmla="*/ 1 h 7"/>
                    <a:gd name="T6" fmla="*/ 52 w 1149"/>
                    <a:gd name="T7" fmla="*/ 7 h 7"/>
                    <a:gd name="T8" fmla="*/ 53 w 1149"/>
                    <a:gd name="T9" fmla="*/ 0 h 7"/>
                    <a:gd name="T10" fmla="*/ 129 w 1149"/>
                    <a:gd name="T11" fmla="*/ 6 h 7"/>
                    <a:gd name="T12" fmla="*/ 101 w 1149"/>
                    <a:gd name="T13" fmla="*/ 2 h 7"/>
                    <a:gd name="T14" fmla="*/ 180 w 1149"/>
                    <a:gd name="T15" fmla="*/ 1 h 7"/>
                    <a:gd name="T16" fmla="*/ 155 w 1149"/>
                    <a:gd name="T17" fmla="*/ 7 h 7"/>
                    <a:gd name="T18" fmla="*/ 156 w 1149"/>
                    <a:gd name="T19" fmla="*/ 0 h 7"/>
                    <a:gd name="T20" fmla="*/ 232 w 1149"/>
                    <a:gd name="T21" fmla="*/ 6 h 7"/>
                    <a:gd name="T22" fmla="*/ 204 w 1149"/>
                    <a:gd name="T23" fmla="*/ 2 h 7"/>
                    <a:gd name="T24" fmla="*/ 282 w 1149"/>
                    <a:gd name="T25" fmla="*/ 1 h 7"/>
                    <a:gd name="T26" fmla="*/ 256 w 1149"/>
                    <a:gd name="T27" fmla="*/ 7 h 7"/>
                    <a:gd name="T28" fmla="*/ 257 w 1149"/>
                    <a:gd name="T29" fmla="*/ 0 h 7"/>
                    <a:gd name="T30" fmla="*/ 333 w 1149"/>
                    <a:gd name="T31" fmla="*/ 6 h 7"/>
                    <a:gd name="T32" fmla="*/ 305 w 1149"/>
                    <a:gd name="T33" fmla="*/ 2 h 7"/>
                    <a:gd name="T34" fmla="*/ 384 w 1149"/>
                    <a:gd name="T35" fmla="*/ 1 h 7"/>
                    <a:gd name="T36" fmla="*/ 359 w 1149"/>
                    <a:gd name="T37" fmla="*/ 7 h 7"/>
                    <a:gd name="T38" fmla="*/ 360 w 1149"/>
                    <a:gd name="T39" fmla="*/ 0 h 7"/>
                    <a:gd name="T40" fmla="*/ 435 w 1149"/>
                    <a:gd name="T41" fmla="*/ 6 h 7"/>
                    <a:gd name="T42" fmla="*/ 407 w 1149"/>
                    <a:gd name="T43" fmla="*/ 2 h 7"/>
                    <a:gd name="T44" fmla="*/ 485 w 1149"/>
                    <a:gd name="T45" fmla="*/ 1 h 7"/>
                    <a:gd name="T46" fmla="*/ 460 w 1149"/>
                    <a:gd name="T47" fmla="*/ 7 h 7"/>
                    <a:gd name="T48" fmla="*/ 461 w 1149"/>
                    <a:gd name="T49" fmla="*/ 0 h 7"/>
                    <a:gd name="T50" fmla="*/ 537 w 1149"/>
                    <a:gd name="T51" fmla="*/ 6 h 7"/>
                    <a:gd name="T52" fmla="*/ 509 w 1149"/>
                    <a:gd name="T53" fmla="*/ 2 h 7"/>
                    <a:gd name="T54" fmla="*/ 588 w 1149"/>
                    <a:gd name="T55" fmla="*/ 1 h 7"/>
                    <a:gd name="T56" fmla="*/ 562 w 1149"/>
                    <a:gd name="T57" fmla="*/ 7 h 7"/>
                    <a:gd name="T58" fmla="*/ 564 w 1149"/>
                    <a:gd name="T59" fmla="*/ 0 h 7"/>
                    <a:gd name="T60" fmla="*/ 639 w 1149"/>
                    <a:gd name="T61" fmla="*/ 6 h 7"/>
                    <a:gd name="T62" fmla="*/ 611 w 1149"/>
                    <a:gd name="T63" fmla="*/ 2 h 7"/>
                    <a:gd name="T64" fmla="*/ 689 w 1149"/>
                    <a:gd name="T65" fmla="*/ 1 h 7"/>
                    <a:gd name="T66" fmla="*/ 664 w 1149"/>
                    <a:gd name="T67" fmla="*/ 7 h 7"/>
                    <a:gd name="T68" fmla="*/ 665 w 1149"/>
                    <a:gd name="T69" fmla="*/ 0 h 7"/>
                    <a:gd name="T70" fmla="*/ 741 w 1149"/>
                    <a:gd name="T71" fmla="*/ 6 h 7"/>
                    <a:gd name="T72" fmla="*/ 713 w 1149"/>
                    <a:gd name="T73" fmla="*/ 2 h 7"/>
                    <a:gd name="T74" fmla="*/ 792 w 1149"/>
                    <a:gd name="T75" fmla="*/ 1 h 7"/>
                    <a:gd name="T76" fmla="*/ 766 w 1149"/>
                    <a:gd name="T77" fmla="*/ 7 h 7"/>
                    <a:gd name="T78" fmla="*/ 767 w 1149"/>
                    <a:gd name="T79" fmla="*/ 0 h 7"/>
                    <a:gd name="T80" fmla="*/ 843 w 1149"/>
                    <a:gd name="T81" fmla="*/ 6 h 7"/>
                    <a:gd name="T82" fmla="*/ 815 w 1149"/>
                    <a:gd name="T83" fmla="*/ 2 h 7"/>
                    <a:gd name="T84" fmla="*/ 893 w 1149"/>
                    <a:gd name="T85" fmla="*/ 1 h 7"/>
                    <a:gd name="T86" fmla="*/ 867 w 1149"/>
                    <a:gd name="T87" fmla="*/ 7 h 7"/>
                    <a:gd name="T88" fmla="*/ 869 w 1149"/>
                    <a:gd name="T89" fmla="*/ 0 h 7"/>
                    <a:gd name="T90" fmla="*/ 944 w 1149"/>
                    <a:gd name="T91" fmla="*/ 6 h 7"/>
                    <a:gd name="T92" fmla="*/ 916 w 1149"/>
                    <a:gd name="T93" fmla="*/ 2 h 7"/>
                    <a:gd name="T94" fmla="*/ 996 w 1149"/>
                    <a:gd name="T95" fmla="*/ 1 h 7"/>
                    <a:gd name="T96" fmla="*/ 970 w 1149"/>
                    <a:gd name="T97" fmla="*/ 7 h 7"/>
                    <a:gd name="T98" fmla="*/ 971 w 1149"/>
                    <a:gd name="T99" fmla="*/ 0 h 7"/>
                    <a:gd name="T100" fmla="*/ 1047 w 1149"/>
                    <a:gd name="T101" fmla="*/ 6 h 7"/>
                    <a:gd name="T102" fmla="*/ 1019 w 1149"/>
                    <a:gd name="T103" fmla="*/ 2 h 7"/>
                    <a:gd name="T104" fmla="*/ 1097 w 1149"/>
                    <a:gd name="T105" fmla="*/ 1 h 7"/>
                    <a:gd name="T106" fmla="*/ 1071 w 1149"/>
                    <a:gd name="T107" fmla="*/ 7 h 7"/>
                    <a:gd name="T108" fmla="*/ 1072 w 1149"/>
                    <a:gd name="T109" fmla="*/ 0 h 7"/>
                    <a:gd name="T110" fmla="*/ 1148 w 1149"/>
                    <a:gd name="T111" fmla="*/ 6 h 7"/>
                    <a:gd name="T112" fmla="*/ 1120 w 1149"/>
                    <a:gd name="T113" fmla="*/ 2 h 7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149" h="7">
                      <a:moveTo>
                        <a:pt x="3" y="0"/>
                      </a:moveTo>
                      <a:lnTo>
                        <a:pt x="24" y="0"/>
                      </a:lnTo>
                      <a:lnTo>
                        <a:pt x="27" y="0"/>
                      </a:lnTo>
                      <a:lnTo>
                        <a:pt x="28" y="1"/>
                      </a:lnTo>
                      <a:lnTo>
                        <a:pt x="28" y="2"/>
                      </a:lnTo>
                      <a:lnTo>
                        <a:pt x="29" y="3"/>
                      </a:lnTo>
                      <a:lnTo>
                        <a:pt x="28" y="5"/>
                      </a:lnTo>
                      <a:lnTo>
                        <a:pt x="28" y="6"/>
                      </a:lnTo>
                      <a:lnTo>
                        <a:pt x="27" y="7"/>
                      </a:lnTo>
                      <a:lnTo>
                        <a:pt x="24" y="7"/>
                      </a:lnTo>
                      <a:lnTo>
                        <a:pt x="3" y="7"/>
                      </a:lnTo>
                      <a:lnTo>
                        <a:pt x="1" y="7"/>
                      </a:lnTo>
                      <a:lnTo>
                        <a:pt x="0" y="6"/>
                      </a:ln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3" y="0"/>
                      </a:lnTo>
                      <a:close/>
                      <a:moveTo>
                        <a:pt x="53" y="0"/>
                      </a:moveTo>
                      <a:lnTo>
                        <a:pt x="76" y="0"/>
                      </a:lnTo>
                      <a:lnTo>
                        <a:pt x="77" y="0"/>
                      </a:lnTo>
                      <a:lnTo>
                        <a:pt x="78" y="1"/>
                      </a:lnTo>
                      <a:lnTo>
                        <a:pt x="79" y="2"/>
                      </a:lnTo>
                      <a:lnTo>
                        <a:pt x="79" y="3"/>
                      </a:lnTo>
                      <a:lnTo>
                        <a:pt x="79" y="5"/>
                      </a:lnTo>
                      <a:lnTo>
                        <a:pt x="78" y="6"/>
                      </a:lnTo>
                      <a:lnTo>
                        <a:pt x="77" y="7"/>
                      </a:lnTo>
                      <a:lnTo>
                        <a:pt x="76" y="7"/>
                      </a:lnTo>
                      <a:lnTo>
                        <a:pt x="53" y="7"/>
                      </a:lnTo>
                      <a:lnTo>
                        <a:pt x="52" y="7"/>
                      </a:lnTo>
                      <a:lnTo>
                        <a:pt x="51" y="6"/>
                      </a:lnTo>
                      <a:lnTo>
                        <a:pt x="51" y="5"/>
                      </a:lnTo>
                      <a:lnTo>
                        <a:pt x="50" y="3"/>
                      </a:lnTo>
                      <a:lnTo>
                        <a:pt x="51" y="2"/>
                      </a:lnTo>
                      <a:lnTo>
                        <a:pt x="51" y="1"/>
                      </a:lnTo>
                      <a:lnTo>
                        <a:pt x="52" y="0"/>
                      </a:lnTo>
                      <a:lnTo>
                        <a:pt x="53" y="0"/>
                      </a:lnTo>
                      <a:close/>
                      <a:moveTo>
                        <a:pt x="105" y="0"/>
                      </a:moveTo>
                      <a:lnTo>
                        <a:pt x="127" y="0"/>
                      </a:lnTo>
                      <a:lnTo>
                        <a:pt x="128" y="0"/>
                      </a:lnTo>
                      <a:lnTo>
                        <a:pt x="129" y="1"/>
                      </a:lnTo>
                      <a:lnTo>
                        <a:pt x="130" y="2"/>
                      </a:lnTo>
                      <a:lnTo>
                        <a:pt x="130" y="3"/>
                      </a:lnTo>
                      <a:lnTo>
                        <a:pt x="130" y="5"/>
                      </a:lnTo>
                      <a:lnTo>
                        <a:pt x="129" y="6"/>
                      </a:lnTo>
                      <a:lnTo>
                        <a:pt x="128" y="7"/>
                      </a:lnTo>
                      <a:lnTo>
                        <a:pt x="127" y="7"/>
                      </a:lnTo>
                      <a:lnTo>
                        <a:pt x="105" y="7"/>
                      </a:lnTo>
                      <a:lnTo>
                        <a:pt x="104" y="7"/>
                      </a:lnTo>
                      <a:lnTo>
                        <a:pt x="102" y="6"/>
                      </a:lnTo>
                      <a:lnTo>
                        <a:pt x="101" y="5"/>
                      </a:lnTo>
                      <a:lnTo>
                        <a:pt x="101" y="3"/>
                      </a:lnTo>
                      <a:lnTo>
                        <a:pt x="101" y="2"/>
                      </a:lnTo>
                      <a:lnTo>
                        <a:pt x="102" y="1"/>
                      </a:lnTo>
                      <a:lnTo>
                        <a:pt x="104" y="0"/>
                      </a:lnTo>
                      <a:lnTo>
                        <a:pt x="105" y="0"/>
                      </a:lnTo>
                      <a:close/>
                      <a:moveTo>
                        <a:pt x="156" y="0"/>
                      </a:moveTo>
                      <a:lnTo>
                        <a:pt x="178" y="0"/>
                      </a:lnTo>
                      <a:lnTo>
                        <a:pt x="179" y="0"/>
                      </a:lnTo>
                      <a:lnTo>
                        <a:pt x="180" y="1"/>
                      </a:lnTo>
                      <a:lnTo>
                        <a:pt x="182" y="2"/>
                      </a:lnTo>
                      <a:lnTo>
                        <a:pt x="182" y="3"/>
                      </a:lnTo>
                      <a:lnTo>
                        <a:pt x="182" y="5"/>
                      </a:lnTo>
                      <a:lnTo>
                        <a:pt x="180" y="6"/>
                      </a:lnTo>
                      <a:lnTo>
                        <a:pt x="179" y="7"/>
                      </a:lnTo>
                      <a:lnTo>
                        <a:pt x="178" y="7"/>
                      </a:lnTo>
                      <a:lnTo>
                        <a:pt x="156" y="7"/>
                      </a:lnTo>
                      <a:lnTo>
                        <a:pt x="155" y="7"/>
                      </a:lnTo>
                      <a:lnTo>
                        <a:pt x="154" y="6"/>
                      </a:lnTo>
                      <a:lnTo>
                        <a:pt x="152" y="5"/>
                      </a:lnTo>
                      <a:lnTo>
                        <a:pt x="152" y="3"/>
                      </a:lnTo>
                      <a:lnTo>
                        <a:pt x="152" y="2"/>
                      </a:lnTo>
                      <a:lnTo>
                        <a:pt x="154" y="1"/>
                      </a:lnTo>
                      <a:lnTo>
                        <a:pt x="155" y="0"/>
                      </a:lnTo>
                      <a:lnTo>
                        <a:pt x="156" y="0"/>
                      </a:lnTo>
                      <a:close/>
                      <a:moveTo>
                        <a:pt x="207" y="0"/>
                      </a:moveTo>
                      <a:lnTo>
                        <a:pt x="228" y="0"/>
                      </a:lnTo>
                      <a:lnTo>
                        <a:pt x="230" y="0"/>
                      </a:lnTo>
                      <a:lnTo>
                        <a:pt x="232" y="1"/>
                      </a:lnTo>
                      <a:lnTo>
                        <a:pt x="232" y="2"/>
                      </a:lnTo>
                      <a:lnTo>
                        <a:pt x="233" y="3"/>
                      </a:lnTo>
                      <a:lnTo>
                        <a:pt x="232" y="5"/>
                      </a:lnTo>
                      <a:lnTo>
                        <a:pt x="232" y="6"/>
                      </a:lnTo>
                      <a:lnTo>
                        <a:pt x="230" y="7"/>
                      </a:lnTo>
                      <a:lnTo>
                        <a:pt x="228" y="7"/>
                      </a:lnTo>
                      <a:lnTo>
                        <a:pt x="207" y="7"/>
                      </a:lnTo>
                      <a:lnTo>
                        <a:pt x="205" y="7"/>
                      </a:lnTo>
                      <a:lnTo>
                        <a:pt x="204" y="6"/>
                      </a:lnTo>
                      <a:lnTo>
                        <a:pt x="204" y="5"/>
                      </a:lnTo>
                      <a:lnTo>
                        <a:pt x="204" y="3"/>
                      </a:lnTo>
                      <a:lnTo>
                        <a:pt x="204" y="2"/>
                      </a:lnTo>
                      <a:lnTo>
                        <a:pt x="204" y="1"/>
                      </a:lnTo>
                      <a:lnTo>
                        <a:pt x="205" y="0"/>
                      </a:lnTo>
                      <a:lnTo>
                        <a:pt x="207" y="0"/>
                      </a:lnTo>
                      <a:close/>
                      <a:moveTo>
                        <a:pt x="257" y="0"/>
                      </a:moveTo>
                      <a:lnTo>
                        <a:pt x="279" y="0"/>
                      </a:lnTo>
                      <a:lnTo>
                        <a:pt x="281" y="0"/>
                      </a:lnTo>
                      <a:lnTo>
                        <a:pt x="282" y="1"/>
                      </a:lnTo>
                      <a:lnTo>
                        <a:pt x="283" y="2"/>
                      </a:lnTo>
                      <a:lnTo>
                        <a:pt x="283" y="3"/>
                      </a:lnTo>
                      <a:lnTo>
                        <a:pt x="283" y="5"/>
                      </a:lnTo>
                      <a:lnTo>
                        <a:pt x="282" y="6"/>
                      </a:lnTo>
                      <a:lnTo>
                        <a:pt x="281" y="7"/>
                      </a:lnTo>
                      <a:lnTo>
                        <a:pt x="279" y="7"/>
                      </a:lnTo>
                      <a:lnTo>
                        <a:pt x="257" y="7"/>
                      </a:lnTo>
                      <a:lnTo>
                        <a:pt x="256" y="7"/>
                      </a:lnTo>
                      <a:lnTo>
                        <a:pt x="255" y="6"/>
                      </a:lnTo>
                      <a:lnTo>
                        <a:pt x="255" y="5"/>
                      </a:lnTo>
                      <a:lnTo>
                        <a:pt x="254" y="3"/>
                      </a:lnTo>
                      <a:lnTo>
                        <a:pt x="255" y="2"/>
                      </a:lnTo>
                      <a:lnTo>
                        <a:pt x="255" y="1"/>
                      </a:lnTo>
                      <a:lnTo>
                        <a:pt x="256" y="0"/>
                      </a:lnTo>
                      <a:lnTo>
                        <a:pt x="257" y="0"/>
                      </a:lnTo>
                      <a:close/>
                      <a:moveTo>
                        <a:pt x="308" y="0"/>
                      </a:moveTo>
                      <a:lnTo>
                        <a:pt x="331" y="0"/>
                      </a:lnTo>
                      <a:lnTo>
                        <a:pt x="332" y="0"/>
                      </a:lnTo>
                      <a:lnTo>
                        <a:pt x="333" y="1"/>
                      </a:lnTo>
                      <a:lnTo>
                        <a:pt x="334" y="2"/>
                      </a:lnTo>
                      <a:lnTo>
                        <a:pt x="334" y="3"/>
                      </a:lnTo>
                      <a:lnTo>
                        <a:pt x="334" y="5"/>
                      </a:lnTo>
                      <a:lnTo>
                        <a:pt x="333" y="6"/>
                      </a:lnTo>
                      <a:lnTo>
                        <a:pt x="332" y="7"/>
                      </a:lnTo>
                      <a:lnTo>
                        <a:pt x="331" y="7"/>
                      </a:lnTo>
                      <a:lnTo>
                        <a:pt x="308" y="7"/>
                      </a:lnTo>
                      <a:lnTo>
                        <a:pt x="307" y="7"/>
                      </a:lnTo>
                      <a:lnTo>
                        <a:pt x="306" y="6"/>
                      </a:lnTo>
                      <a:lnTo>
                        <a:pt x="305" y="5"/>
                      </a:lnTo>
                      <a:lnTo>
                        <a:pt x="305" y="3"/>
                      </a:lnTo>
                      <a:lnTo>
                        <a:pt x="305" y="2"/>
                      </a:lnTo>
                      <a:lnTo>
                        <a:pt x="306" y="1"/>
                      </a:lnTo>
                      <a:lnTo>
                        <a:pt x="307" y="0"/>
                      </a:lnTo>
                      <a:lnTo>
                        <a:pt x="308" y="0"/>
                      </a:lnTo>
                      <a:close/>
                      <a:moveTo>
                        <a:pt x="360" y="0"/>
                      </a:moveTo>
                      <a:lnTo>
                        <a:pt x="382" y="0"/>
                      </a:lnTo>
                      <a:lnTo>
                        <a:pt x="383" y="0"/>
                      </a:lnTo>
                      <a:lnTo>
                        <a:pt x="384" y="1"/>
                      </a:lnTo>
                      <a:lnTo>
                        <a:pt x="385" y="2"/>
                      </a:lnTo>
                      <a:lnTo>
                        <a:pt x="385" y="3"/>
                      </a:lnTo>
                      <a:lnTo>
                        <a:pt x="385" y="5"/>
                      </a:lnTo>
                      <a:lnTo>
                        <a:pt x="384" y="6"/>
                      </a:lnTo>
                      <a:lnTo>
                        <a:pt x="383" y="7"/>
                      </a:lnTo>
                      <a:lnTo>
                        <a:pt x="382" y="7"/>
                      </a:lnTo>
                      <a:lnTo>
                        <a:pt x="360" y="7"/>
                      </a:lnTo>
                      <a:lnTo>
                        <a:pt x="359" y="7"/>
                      </a:lnTo>
                      <a:lnTo>
                        <a:pt x="357" y="6"/>
                      </a:lnTo>
                      <a:lnTo>
                        <a:pt x="356" y="5"/>
                      </a:lnTo>
                      <a:lnTo>
                        <a:pt x="356" y="3"/>
                      </a:lnTo>
                      <a:lnTo>
                        <a:pt x="356" y="2"/>
                      </a:lnTo>
                      <a:lnTo>
                        <a:pt x="357" y="1"/>
                      </a:lnTo>
                      <a:lnTo>
                        <a:pt x="359" y="0"/>
                      </a:lnTo>
                      <a:lnTo>
                        <a:pt x="360" y="0"/>
                      </a:lnTo>
                      <a:close/>
                      <a:moveTo>
                        <a:pt x="411" y="0"/>
                      </a:moveTo>
                      <a:lnTo>
                        <a:pt x="432" y="0"/>
                      </a:lnTo>
                      <a:lnTo>
                        <a:pt x="434" y="0"/>
                      </a:lnTo>
                      <a:lnTo>
                        <a:pt x="435" y="1"/>
                      </a:lnTo>
                      <a:lnTo>
                        <a:pt x="435" y="2"/>
                      </a:lnTo>
                      <a:lnTo>
                        <a:pt x="437" y="3"/>
                      </a:lnTo>
                      <a:lnTo>
                        <a:pt x="435" y="5"/>
                      </a:lnTo>
                      <a:lnTo>
                        <a:pt x="435" y="6"/>
                      </a:lnTo>
                      <a:lnTo>
                        <a:pt x="434" y="7"/>
                      </a:lnTo>
                      <a:lnTo>
                        <a:pt x="432" y="7"/>
                      </a:lnTo>
                      <a:lnTo>
                        <a:pt x="411" y="7"/>
                      </a:lnTo>
                      <a:lnTo>
                        <a:pt x="409" y="7"/>
                      </a:lnTo>
                      <a:lnTo>
                        <a:pt x="407" y="6"/>
                      </a:lnTo>
                      <a:lnTo>
                        <a:pt x="407" y="5"/>
                      </a:lnTo>
                      <a:lnTo>
                        <a:pt x="407" y="3"/>
                      </a:lnTo>
                      <a:lnTo>
                        <a:pt x="407" y="2"/>
                      </a:lnTo>
                      <a:lnTo>
                        <a:pt x="407" y="1"/>
                      </a:lnTo>
                      <a:lnTo>
                        <a:pt x="409" y="0"/>
                      </a:lnTo>
                      <a:lnTo>
                        <a:pt x="411" y="0"/>
                      </a:lnTo>
                      <a:close/>
                      <a:moveTo>
                        <a:pt x="461" y="0"/>
                      </a:moveTo>
                      <a:lnTo>
                        <a:pt x="483" y="0"/>
                      </a:lnTo>
                      <a:lnTo>
                        <a:pt x="484" y="0"/>
                      </a:lnTo>
                      <a:lnTo>
                        <a:pt x="485" y="1"/>
                      </a:lnTo>
                      <a:lnTo>
                        <a:pt x="487" y="2"/>
                      </a:lnTo>
                      <a:lnTo>
                        <a:pt x="487" y="3"/>
                      </a:lnTo>
                      <a:lnTo>
                        <a:pt x="487" y="5"/>
                      </a:lnTo>
                      <a:lnTo>
                        <a:pt x="485" y="6"/>
                      </a:lnTo>
                      <a:lnTo>
                        <a:pt x="484" y="7"/>
                      </a:lnTo>
                      <a:lnTo>
                        <a:pt x="483" y="7"/>
                      </a:lnTo>
                      <a:lnTo>
                        <a:pt x="461" y="7"/>
                      </a:lnTo>
                      <a:lnTo>
                        <a:pt x="460" y="7"/>
                      </a:lnTo>
                      <a:lnTo>
                        <a:pt x="459" y="6"/>
                      </a:lnTo>
                      <a:lnTo>
                        <a:pt x="459" y="5"/>
                      </a:lnTo>
                      <a:lnTo>
                        <a:pt x="458" y="3"/>
                      </a:lnTo>
                      <a:lnTo>
                        <a:pt x="459" y="2"/>
                      </a:lnTo>
                      <a:lnTo>
                        <a:pt x="459" y="1"/>
                      </a:lnTo>
                      <a:lnTo>
                        <a:pt x="460" y="0"/>
                      </a:lnTo>
                      <a:lnTo>
                        <a:pt x="461" y="0"/>
                      </a:lnTo>
                      <a:close/>
                      <a:moveTo>
                        <a:pt x="512" y="0"/>
                      </a:moveTo>
                      <a:lnTo>
                        <a:pt x="534" y="0"/>
                      </a:lnTo>
                      <a:lnTo>
                        <a:pt x="536" y="0"/>
                      </a:lnTo>
                      <a:lnTo>
                        <a:pt x="537" y="1"/>
                      </a:lnTo>
                      <a:lnTo>
                        <a:pt x="538" y="2"/>
                      </a:lnTo>
                      <a:lnTo>
                        <a:pt x="538" y="3"/>
                      </a:lnTo>
                      <a:lnTo>
                        <a:pt x="538" y="5"/>
                      </a:lnTo>
                      <a:lnTo>
                        <a:pt x="537" y="6"/>
                      </a:lnTo>
                      <a:lnTo>
                        <a:pt x="536" y="7"/>
                      </a:lnTo>
                      <a:lnTo>
                        <a:pt x="534" y="7"/>
                      </a:lnTo>
                      <a:lnTo>
                        <a:pt x="512" y="7"/>
                      </a:lnTo>
                      <a:lnTo>
                        <a:pt x="511" y="7"/>
                      </a:lnTo>
                      <a:lnTo>
                        <a:pt x="510" y="6"/>
                      </a:lnTo>
                      <a:lnTo>
                        <a:pt x="509" y="5"/>
                      </a:lnTo>
                      <a:lnTo>
                        <a:pt x="509" y="3"/>
                      </a:lnTo>
                      <a:lnTo>
                        <a:pt x="509" y="2"/>
                      </a:lnTo>
                      <a:lnTo>
                        <a:pt x="510" y="1"/>
                      </a:lnTo>
                      <a:lnTo>
                        <a:pt x="511" y="0"/>
                      </a:lnTo>
                      <a:lnTo>
                        <a:pt x="512" y="0"/>
                      </a:lnTo>
                      <a:close/>
                      <a:moveTo>
                        <a:pt x="564" y="0"/>
                      </a:moveTo>
                      <a:lnTo>
                        <a:pt x="586" y="0"/>
                      </a:lnTo>
                      <a:lnTo>
                        <a:pt x="587" y="0"/>
                      </a:lnTo>
                      <a:lnTo>
                        <a:pt x="588" y="1"/>
                      </a:lnTo>
                      <a:lnTo>
                        <a:pt x="589" y="2"/>
                      </a:lnTo>
                      <a:lnTo>
                        <a:pt x="589" y="3"/>
                      </a:lnTo>
                      <a:lnTo>
                        <a:pt x="589" y="5"/>
                      </a:lnTo>
                      <a:lnTo>
                        <a:pt x="588" y="6"/>
                      </a:lnTo>
                      <a:lnTo>
                        <a:pt x="587" y="7"/>
                      </a:lnTo>
                      <a:lnTo>
                        <a:pt x="586" y="7"/>
                      </a:lnTo>
                      <a:lnTo>
                        <a:pt x="564" y="7"/>
                      </a:lnTo>
                      <a:lnTo>
                        <a:pt x="562" y="7"/>
                      </a:lnTo>
                      <a:lnTo>
                        <a:pt x="561" y="6"/>
                      </a:lnTo>
                      <a:lnTo>
                        <a:pt x="560" y="5"/>
                      </a:lnTo>
                      <a:lnTo>
                        <a:pt x="560" y="3"/>
                      </a:lnTo>
                      <a:lnTo>
                        <a:pt x="560" y="2"/>
                      </a:lnTo>
                      <a:lnTo>
                        <a:pt x="561" y="1"/>
                      </a:lnTo>
                      <a:lnTo>
                        <a:pt x="562" y="0"/>
                      </a:lnTo>
                      <a:lnTo>
                        <a:pt x="564" y="0"/>
                      </a:lnTo>
                      <a:close/>
                      <a:moveTo>
                        <a:pt x="615" y="0"/>
                      </a:moveTo>
                      <a:lnTo>
                        <a:pt x="636" y="0"/>
                      </a:lnTo>
                      <a:lnTo>
                        <a:pt x="638" y="0"/>
                      </a:lnTo>
                      <a:lnTo>
                        <a:pt x="639" y="1"/>
                      </a:lnTo>
                      <a:lnTo>
                        <a:pt x="639" y="2"/>
                      </a:lnTo>
                      <a:lnTo>
                        <a:pt x="640" y="3"/>
                      </a:lnTo>
                      <a:lnTo>
                        <a:pt x="639" y="5"/>
                      </a:lnTo>
                      <a:lnTo>
                        <a:pt x="639" y="6"/>
                      </a:lnTo>
                      <a:lnTo>
                        <a:pt x="638" y="7"/>
                      </a:lnTo>
                      <a:lnTo>
                        <a:pt x="636" y="7"/>
                      </a:lnTo>
                      <a:lnTo>
                        <a:pt x="615" y="7"/>
                      </a:lnTo>
                      <a:lnTo>
                        <a:pt x="612" y="7"/>
                      </a:lnTo>
                      <a:lnTo>
                        <a:pt x="611" y="6"/>
                      </a:lnTo>
                      <a:lnTo>
                        <a:pt x="611" y="5"/>
                      </a:lnTo>
                      <a:lnTo>
                        <a:pt x="611" y="3"/>
                      </a:lnTo>
                      <a:lnTo>
                        <a:pt x="611" y="2"/>
                      </a:lnTo>
                      <a:lnTo>
                        <a:pt x="611" y="1"/>
                      </a:lnTo>
                      <a:lnTo>
                        <a:pt x="612" y="0"/>
                      </a:lnTo>
                      <a:lnTo>
                        <a:pt x="615" y="0"/>
                      </a:lnTo>
                      <a:close/>
                      <a:moveTo>
                        <a:pt x="665" y="0"/>
                      </a:moveTo>
                      <a:lnTo>
                        <a:pt x="687" y="0"/>
                      </a:lnTo>
                      <a:lnTo>
                        <a:pt x="688" y="0"/>
                      </a:lnTo>
                      <a:lnTo>
                        <a:pt x="689" y="1"/>
                      </a:lnTo>
                      <a:lnTo>
                        <a:pt x="690" y="2"/>
                      </a:lnTo>
                      <a:lnTo>
                        <a:pt x="690" y="3"/>
                      </a:lnTo>
                      <a:lnTo>
                        <a:pt x="690" y="5"/>
                      </a:lnTo>
                      <a:lnTo>
                        <a:pt x="689" y="6"/>
                      </a:lnTo>
                      <a:lnTo>
                        <a:pt x="688" y="7"/>
                      </a:lnTo>
                      <a:lnTo>
                        <a:pt x="687" y="7"/>
                      </a:lnTo>
                      <a:lnTo>
                        <a:pt x="665" y="7"/>
                      </a:lnTo>
                      <a:lnTo>
                        <a:pt x="664" y="7"/>
                      </a:lnTo>
                      <a:lnTo>
                        <a:pt x="663" y="6"/>
                      </a:lnTo>
                      <a:lnTo>
                        <a:pt x="663" y="5"/>
                      </a:lnTo>
                      <a:lnTo>
                        <a:pt x="661" y="3"/>
                      </a:lnTo>
                      <a:lnTo>
                        <a:pt x="663" y="2"/>
                      </a:lnTo>
                      <a:lnTo>
                        <a:pt x="663" y="1"/>
                      </a:lnTo>
                      <a:lnTo>
                        <a:pt x="664" y="0"/>
                      </a:lnTo>
                      <a:lnTo>
                        <a:pt x="665" y="0"/>
                      </a:lnTo>
                      <a:close/>
                      <a:moveTo>
                        <a:pt x="716" y="0"/>
                      </a:moveTo>
                      <a:lnTo>
                        <a:pt x="738" y="0"/>
                      </a:lnTo>
                      <a:lnTo>
                        <a:pt x="739" y="0"/>
                      </a:lnTo>
                      <a:lnTo>
                        <a:pt x="741" y="1"/>
                      </a:lnTo>
                      <a:lnTo>
                        <a:pt x="742" y="2"/>
                      </a:lnTo>
                      <a:lnTo>
                        <a:pt x="742" y="3"/>
                      </a:lnTo>
                      <a:lnTo>
                        <a:pt x="742" y="5"/>
                      </a:lnTo>
                      <a:lnTo>
                        <a:pt x="741" y="6"/>
                      </a:lnTo>
                      <a:lnTo>
                        <a:pt x="739" y="7"/>
                      </a:lnTo>
                      <a:lnTo>
                        <a:pt x="738" y="7"/>
                      </a:lnTo>
                      <a:lnTo>
                        <a:pt x="716" y="7"/>
                      </a:lnTo>
                      <a:lnTo>
                        <a:pt x="715" y="7"/>
                      </a:lnTo>
                      <a:lnTo>
                        <a:pt x="714" y="6"/>
                      </a:lnTo>
                      <a:lnTo>
                        <a:pt x="713" y="5"/>
                      </a:lnTo>
                      <a:lnTo>
                        <a:pt x="713" y="3"/>
                      </a:lnTo>
                      <a:lnTo>
                        <a:pt x="713" y="2"/>
                      </a:lnTo>
                      <a:lnTo>
                        <a:pt x="714" y="1"/>
                      </a:lnTo>
                      <a:lnTo>
                        <a:pt x="715" y="0"/>
                      </a:lnTo>
                      <a:lnTo>
                        <a:pt x="716" y="0"/>
                      </a:lnTo>
                      <a:close/>
                      <a:moveTo>
                        <a:pt x="767" y="0"/>
                      </a:moveTo>
                      <a:lnTo>
                        <a:pt x="789" y="0"/>
                      </a:lnTo>
                      <a:lnTo>
                        <a:pt x="791" y="0"/>
                      </a:lnTo>
                      <a:lnTo>
                        <a:pt x="792" y="1"/>
                      </a:lnTo>
                      <a:lnTo>
                        <a:pt x="793" y="2"/>
                      </a:lnTo>
                      <a:lnTo>
                        <a:pt x="793" y="3"/>
                      </a:lnTo>
                      <a:lnTo>
                        <a:pt x="793" y="5"/>
                      </a:lnTo>
                      <a:lnTo>
                        <a:pt x="792" y="6"/>
                      </a:lnTo>
                      <a:lnTo>
                        <a:pt x="791" y="7"/>
                      </a:lnTo>
                      <a:lnTo>
                        <a:pt x="789" y="7"/>
                      </a:lnTo>
                      <a:lnTo>
                        <a:pt x="767" y="7"/>
                      </a:lnTo>
                      <a:lnTo>
                        <a:pt x="766" y="7"/>
                      </a:lnTo>
                      <a:lnTo>
                        <a:pt x="765" y="6"/>
                      </a:lnTo>
                      <a:lnTo>
                        <a:pt x="764" y="5"/>
                      </a:lnTo>
                      <a:lnTo>
                        <a:pt x="764" y="3"/>
                      </a:lnTo>
                      <a:lnTo>
                        <a:pt x="764" y="2"/>
                      </a:lnTo>
                      <a:lnTo>
                        <a:pt x="765" y="1"/>
                      </a:lnTo>
                      <a:lnTo>
                        <a:pt x="766" y="0"/>
                      </a:lnTo>
                      <a:lnTo>
                        <a:pt x="767" y="0"/>
                      </a:lnTo>
                      <a:close/>
                      <a:moveTo>
                        <a:pt x="819" y="0"/>
                      </a:moveTo>
                      <a:lnTo>
                        <a:pt x="840" y="0"/>
                      </a:lnTo>
                      <a:lnTo>
                        <a:pt x="842" y="0"/>
                      </a:lnTo>
                      <a:lnTo>
                        <a:pt x="843" y="1"/>
                      </a:lnTo>
                      <a:lnTo>
                        <a:pt x="843" y="2"/>
                      </a:lnTo>
                      <a:lnTo>
                        <a:pt x="844" y="3"/>
                      </a:lnTo>
                      <a:lnTo>
                        <a:pt x="843" y="5"/>
                      </a:lnTo>
                      <a:lnTo>
                        <a:pt x="843" y="6"/>
                      </a:lnTo>
                      <a:lnTo>
                        <a:pt x="842" y="7"/>
                      </a:lnTo>
                      <a:lnTo>
                        <a:pt x="840" y="7"/>
                      </a:lnTo>
                      <a:lnTo>
                        <a:pt x="819" y="7"/>
                      </a:lnTo>
                      <a:lnTo>
                        <a:pt x="816" y="7"/>
                      </a:lnTo>
                      <a:lnTo>
                        <a:pt x="815" y="6"/>
                      </a:lnTo>
                      <a:lnTo>
                        <a:pt x="815" y="5"/>
                      </a:lnTo>
                      <a:lnTo>
                        <a:pt x="815" y="3"/>
                      </a:lnTo>
                      <a:lnTo>
                        <a:pt x="815" y="2"/>
                      </a:lnTo>
                      <a:lnTo>
                        <a:pt x="815" y="1"/>
                      </a:lnTo>
                      <a:lnTo>
                        <a:pt x="816" y="0"/>
                      </a:lnTo>
                      <a:lnTo>
                        <a:pt x="819" y="0"/>
                      </a:lnTo>
                      <a:close/>
                      <a:moveTo>
                        <a:pt x="869" y="0"/>
                      </a:moveTo>
                      <a:lnTo>
                        <a:pt x="891" y="0"/>
                      </a:lnTo>
                      <a:lnTo>
                        <a:pt x="892" y="0"/>
                      </a:lnTo>
                      <a:lnTo>
                        <a:pt x="893" y="1"/>
                      </a:lnTo>
                      <a:lnTo>
                        <a:pt x="894" y="2"/>
                      </a:lnTo>
                      <a:lnTo>
                        <a:pt x="894" y="3"/>
                      </a:lnTo>
                      <a:lnTo>
                        <a:pt x="894" y="5"/>
                      </a:lnTo>
                      <a:lnTo>
                        <a:pt x="893" y="6"/>
                      </a:lnTo>
                      <a:lnTo>
                        <a:pt x="892" y="7"/>
                      </a:lnTo>
                      <a:lnTo>
                        <a:pt x="891" y="7"/>
                      </a:lnTo>
                      <a:lnTo>
                        <a:pt x="869" y="7"/>
                      </a:lnTo>
                      <a:lnTo>
                        <a:pt x="867" y="7"/>
                      </a:lnTo>
                      <a:lnTo>
                        <a:pt x="866" y="6"/>
                      </a:lnTo>
                      <a:lnTo>
                        <a:pt x="866" y="5"/>
                      </a:lnTo>
                      <a:lnTo>
                        <a:pt x="865" y="3"/>
                      </a:lnTo>
                      <a:lnTo>
                        <a:pt x="866" y="2"/>
                      </a:lnTo>
                      <a:lnTo>
                        <a:pt x="866" y="1"/>
                      </a:lnTo>
                      <a:lnTo>
                        <a:pt x="867" y="0"/>
                      </a:lnTo>
                      <a:lnTo>
                        <a:pt x="869" y="0"/>
                      </a:lnTo>
                      <a:close/>
                      <a:moveTo>
                        <a:pt x="920" y="0"/>
                      </a:moveTo>
                      <a:lnTo>
                        <a:pt x="942" y="0"/>
                      </a:lnTo>
                      <a:lnTo>
                        <a:pt x="943" y="0"/>
                      </a:lnTo>
                      <a:lnTo>
                        <a:pt x="944" y="1"/>
                      </a:lnTo>
                      <a:lnTo>
                        <a:pt x="945" y="2"/>
                      </a:lnTo>
                      <a:lnTo>
                        <a:pt x="945" y="3"/>
                      </a:lnTo>
                      <a:lnTo>
                        <a:pt x="945" y="5"/>
                      </a:lnTo>
                      <a:lnTo>
                        <a:pt x="944" y="6"/>
                      </a:lnTo>
                      <a:lnTo>
                        <a:pt x="943" y="7"/>
                      </a:lnTo>
                      <a:lnTo>
                        <a:pt x="942" y="7"/>
                      </a:lnTo>
                      <a:lnTo>
                        <a:pt x="920" y="7"/>
                      </a:lnTo>
                      <a:lnTo>
                        <a:pt x="919" y="7"/>
                      </a:lnTo>
                      <a:lnTo>
                        <a:pt x="918" y="6"/>
                      </a:lnTo>
                      <a:lnTo>
                        <a:pt x="916" y="5"/>
                      </a:lnTo>
                      <a:lnTo>
                        <a:pt x="916" y="3"/>
                      </a:lnTo>
                      <a:lnTo>
                        <a:pt x="916" y="2"/>
                      </a:lnTo>
                      <a:lnTo>
                        <a:pt x="918" y="1"/>
                      </a:lnTo>
                      <a:lnTo>
                        <a:pt x="919" y="0"/>
                      </a:lnTo>
                      <a:lnTo>
                        <a:pt x="920" y="0"/>
                      </a:lnTo>
                      <a:close/>
                      <a:moveTo>
                        <a:pt x="971" y="0"/>
                      </a:moveTo>
                      <a:lnTo>
                        <a:pt x="993" y="0"/>
                      </a:lnTo>
                      <a:lnTo>
                        <a:pt x="994" y="0"/>
                      </a:lnTo>
                      <a:lnTo>
                        <a:pt x="996" y="1"/>
                      </a:lnTo>
                      <a:lnTo>
                        <a:pt x="997" y="2"/>
                      </a:lnTo>
                      <a:lnTo>
                        <a:pt x="997" y="3"/>
                      </a:lnTo>
                      <a:lnTo>
                        <a:pt x="997" y="5"/>
                      </a:lnTo>
                      <a:lnTo>
                        <a:pt x="996" y="6"/>
                      </a:lnTo>
                      <a:lnTo>
                        <a:pt x="994" y="7"/>
                      </a:lnTo>
                      <a:lnTo>
                        <a:pt x="993" y="7"/>
                      </a:lnTo>
                      <a:lnTo>
                        <a:pt x="971" y="7"/>
                      </a:lnTo>
                      <a:lnTo>
                        <a:pt x="970" y="7"/>
                      </a:lnTo>
                      <a:lnTo>
                        <a:pt x="969" y="6"/>
                      </a:lnTo>
                      <a:lnTo>
                        <a:pt x="968" y="5"/>
                      </a:lnTo>
                      <a:lnTo>
                        <a:pt x="968" y="3"/>
                      </a:lnTo>
                      <a:lnTo>
                        <a:pt x="968" y="2"/>
                      </a:lnTo>
                      <a:lnTo>
                        <a:pt x="969" y="1"/>
                      </a:lnTo>
                      <a:lnTo>
                        <a:pt x="970" y="0"/>
                      </a:lnTo>
                      <a:lnTo>
                        <a:pt x="971" y="0"/>
                      </a:lnTo>
                      <a:close/>
                      <a:moveTo>
                        <a:pt x="1022" y="0"/>
                      </a:moveTo>
                      <a:lnTo>
                        <a:pt x="1043" y="0"/>
                      </a:lnTo>
                      <a:lnTo>
                        <a:pt x="1046" y="0"/>
                      </a:lnTo>
                      <a:lnTo>
                        <a:pt x="1047" y="1"/>
                      </a:lnTo>
                      <a:lnTo>
                        <a:pt x="1047" y="2"/>
                      </a:lnTo>
                      <a:lnTo>
                        <a:pt x="1048" y="3"/>
                      </a:lnTo>
                      <a:lnTo>
                        <a:pt x="1047" y="5"/>
                      </a:lnTo>
                      <a:lnTo>
                        <a:pt x="1047" y="6"/>
                      </a:lnTo>
                      <a:lnTo>
                        <a:pt x="1046" y="7"/>
                      </a:lnTo>
                      <a:lnTo>
                        <a:pt x="1043" y="7"/>
                      </a:lnTo>
                      <a:lnTo>
                        <a:pt x="1022" y="7"/>
                      </a:lnTo>
                      <a:lnTo>
                        <a:pt x="1020" y="7"/>
                      </a:lnTo>
                      <a:lnTo>
                        <a:pt x="1019" y="6"/>
                      </a:lnTo>
                      <a:lnTo>
                        <a:pt x="1019" y="5"/>
                      </a:lnTo>
                      <a:lnTo>
                        <a:pt x="1019" y="3"/>
                      </a:lnTo>
                      <a:lnTo>
                        <a:pt x="1019" y="2"/>
                      </a:lnTo>
                      <a:lnTo>
                        <a:pt x="1019" y="1"/>
                      </a:lnTo>
                      <a:lnTo>
                        <a:pt x="1020" y="0"/>
                      </a:lnTo>
                      <a:lnTo>
                        <a:pt x="1022" y="0"/>
                      </a:lnTo>
                      <a:close/>
                      <a:moveTo>
                        <a:pt x="1072" y="0"/>
                      </a:moveTo>
                      <a:lnTo>
                        <a:pt x="1095" y="0"/>
                      </a:lnTo>
                      <a:lnTo>
                        <a:pt x="1096" y="0"/>
                      </a:lnTo>
                      <a:lnTo>
                        <a:pt x="1097" y="1"/>
                      </a:lnTo>
                      <a:lnTo>
                        <a:pt x="1098" y="2"/>
                      </a:lnTo>
                      <a:lnTo>
                        <a:pt x="1098" y="3"/>
                      </a:lnTo>
                      <a:lnTo>
                        <a:pt x="1098" y="5"/>
                      </a:lnTo>
                      <a:lnTo>
                        <a:pt x="1097" y="6"/>
                      </a:lnTo>
                      <a:lnTo>
                        <a:pt x="1096" y="7"/>
                      </a:lnTo>
                      <a:lnTo>
                        <a:pt x="1095" y="7"/>
                      </a:lnTo>
                      <a:lnTo>
                        <a:pt x="1072" y="7"/>
                      </a:lnTo>
                      <a:lnTo>
                        <a:pt x="1071" y="7"/>
                      </a:lnTo>
                      <a:lnTo>
                        <a:pt x="1070" y="6"/>
                      </a:lnTo>
                      <a:lnTo>
                        <a:pt x="1070" y="5"/>
                      </a:lnTo>
                      <a:lnTo>
                        <a:pt x="1069" y="3"/>
                      </a:lnTo>
                      <a:lnTo>
                        <a:pt x="1070" y="2"/>
                      </a:lnTo>
                      <a:lnTo>
                        <a:pt x="1070" y="1"/>
                      </a:lnTo>
                      <a:lnTo>
                        <a:pt x="1071" y="0"/>
                      </a:lnTo>
                      <a:lnTo>
                        <a:pt x="1072" y="0"/>
                      </a:lnTo>
                      <a:close/>
                      <a:moveTo>
                        <a:pt x="1124" y="0"/>
                      </a:moveTo>
                      <a:lnTo>
                        <a:pt x="1146" y="0"/>
                      </a:lnTo>
                      <a:lnTo>
                        <a:pt x="1147" y="0"/>
                      </a:lnTo>
                      <a:lnTo>
                        <a:pt x="1148" y="1"/>
                      </a:lnTo>
                      <a:lnTo>
                        <a:pt x="1149" y="2"/>
                      </a:lnTo>
                      <a:lnTo>
                        <a:pt x="1149" y="3"/>
                      </a:lnTo>
                      <a:lnTo>
                        <a:pt x="1149" y="5"/>
                      </a:lnTo>
                      <a:lnTo>
                        <a:pt x="1148" y="6"/>
                      </a:lnTo>
                      <a:lnTo>
                        <a:pt x="1147" y="7"/>
                      </a:lnTo>
                      <a:lnTo>
                        <a:pt x="1146" y="7"/>
                      </a:lnTo>
                      <a:lnTo>
                        <a:pt x="1124" y="7"/>
                      </a:lnTo>
                      <a:lnTo>
                        <a:pt x="1122" y="7"/>
                      </a:lnTo>
                      <a:lnTo>
                        <a:pt x="1121" y="6"/>
                      </a:lnTo>
                      <a:lnTo>
                        <a:pt x="1120" y="5"/>
                      </a:lnTo>
                      <a:lnTo>
                        <a:pt x="1120" y="3"/>
                      </a:lnTo>
                      <a:lnTo>
                        <a:pt x="1120" y="2"/>
                      </a:lnTo>
                      <a:lnTo>
                        <a:pt x="1121" y="1"/>
                      </a:lnTo>
                      <a:lnTo>
                        <a:pt x="1122" y="0"/>
                      </a:lnTo>
                      <a:lnTo>
                        <a:pt x="112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4" name="Line 309"/>
                <p:cNvSpPr>
                  <a:spLocks noChangeShapeType="1"/>
                </p:cNvSpPr>
                <p:nvPr/>
              </p:nvSpPr>
              <p:spPr bwMode="auto">
                <a:xfrm>
                  <a:off x="4961" y="2604"/>
                  <a:ext cx="1" cy="1170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135" name="Freeform 310"/>
                <p:cNvSpPr>
                  <a:spLocks noEditPoints="1"/>
                </p:cNvSpPr>
                <p:nvPr/>
              </p:nvSpPr>
              <p:spPr bwMode="auto">
                <a:xfrm>
                  <a:off x="4292" y="2218"/>
                  <a:ext cx="8" cy="1150"/>
                </a:xfrm>
                <a:custGeom>
                  <a:avLst/>
                  <a:gdLst>
                    <a:gd name="T0" fmla="*/ 1 w 8"/>
                    <a:gd name="T1" fmla="*/ 28 h 1150"/>
                    <a:gd name="T2" fmla="*/ 6 w 8"/>
                    <a:gd name="T3" fmla="*/ 0 h 1150"/>
                    <a:gd name="T4" fmla="*/ 7 w 8"/>
                    <a:gd name="T5" fmla="*/ 78 h 1150"/>
                    <a:gd name="T6" fmla="*/ 1 w 8"/>
                    <a:gd name="T7" fmla="*/ 52 h 1150"/>
                    <a:gd name="T8" fmla="*/ 8 w 8"/>
                    <a:gd name="T9" fmla="*/ 53 h 1150"/>
                    <a:gd name="T10" fmla="*/ 1 w 8"/>
                    <a:gd name="T11" fmla="*/ 129 h 1150"/>
                    <a:gd name="T12" fmla="*/ 6 w 8"/>
                    <a:gd name="T13" fmla="*/ 101 h 1150"/>
                    <a:gd name="T14" fmla="*/ 7 w 8"/>
                    <a:gd name="T15" fmla="*/ 180 h 1150"/>
                    <a:gd name="T16" fmla="*/ 1 w 8"/>
                    <a:gd name="T17" fmla="*/ 155 h 1150"/>
                    <a:gd name="T18" fmla="*/ 8 w 8"/>
                    <a:gd name="T19" fmla="*/ 156 h 1150"/>
                    <a:gd name="T20" fmla="*/ 1 w 8"/>
                    <a:gd name="T21" fmla="*/ 232 h 1150"/>
                    <a:gd name="T22" fmla="*/ 6 w 8"/>
                    <a:gd name="T23" fmla="*/ 204 h 1150"/>
                    <a:gd name="T24" fmla="*/ 7 w 8"/>
                    <a:gd name="T25" fmla="*/ 282 h 1150"/>
                    <a:gd name="T26" fmla="*/ 1 w 8"/>
                    <a:gd name="T27" fmla="*/ 256 h 1150"/>
                    <a:gd name="T28" fmla="*/ 8 w 8"/>
                    <a:gd name="T29" fmla="*/ 257 h 1150"/>
                    <a:gd name="T30" fmla="*/ 1 w 8"/>
                    <a:gd name="T31" fmla="*/ 333 h 1150"/>
                    <a:gd name="T32" fmla="*/ 6 w 8"/>
                    <a:gd name="T33" fmla="*/ 305 h 1150"/>
                    <a:gd name="T34" fmla="*/ 7 w 8"/>
                    <a:gd name="T35" fmla="*/ 384 h 1150"/>
                    <a:gd name="T36" fmla="*/ 1 w 8"/>
                    <a:gd name="T37" fmla="*/ 359 h 1150"/>
                    <a:gd name="T38" fmla="*/ 8 w 8"/>
                    <a:gd name="T39" fmla="*/ 360 h 1150"/>
                    <a:gd name="T40" fmla="*/ 1 w 8"/>
                    <a:gd name="T41" fmla="*/ 436 h 1150"/>
                    <a:gd name="T42" fmla="*/ 6 w 8"/>
                    <a:gd name="T43" fmla="*/ 408 h 1150"/>
                    <a:gd name="T44" fmla="*/ 7 w 8"/>
                    <a:gd name="T45" fmla="*/ 486 h 1150"/>
                    <a:gd name="T46" fmla="*/ 1 w 8"/>
                    <a:gd name="T47" fmla="*/ 460 h 1150"/>
                    <a:gd name="T48" fmla="*/ 8 w 8"/>
                    <a:gd name="T49" fmla="*/ 461 h 1150"/>
                    <a:gd name="T50" fmla="*/ 1 w 8"/>
                    <a:gd name="T51" fmla="*/ 537 h 1150"/>
                    <a:gd name="T52" fmla="*/ 6 w 8"/>
                    <a:gd name="T53" fmla="*/ 509 h 1150"/>
                    <a:gd name="T54" fmla="*/ 7 w 8"/>
                    <a:gd name="T55" fmla="*/ 588 h 1150"/>
                    <a:gd name="T56" fmla="*/ 1 w 8"/>
                    <a:gd name="T57" fmla="*/ 563 h 1150"/>
                    <a:gd name="T58" fmla="*/ 8 w 8"/>
                    <a:gd name="T59" fmla="*/ 564 h 1150"/>
                    <a:gd name="T60" fmla="*/ 1 w 8"/>
                    <a:gd name="T61" fmla="*/ 640 h 1150"/>
                    <a:gd name="T62" fmla="*/ 6 w 8"/>
                    <a:gd name="T63" fmla="*/ 612 h 1150"/>
                    <a:gd name="T64" fmla="*/ 7 w 8"/>
                    <a:gd name="T65" fmla="*/ 690 h 1150"/>
                    <a:gd name="T66" fmla="*/ 1 w 8"/>
                    <a:gd name="T67" fmla="*/ 664 h 1150"/>
                    <a:gd name="T68" fmla="*/ 8 w 8"/>
                    <a:gd name="T69" fmla="*/ 665 h 1150"/>
                    <a:gd name="T70" fmla="*/ 1 w 8"/>
                    <a:gd name="T71" fmla="*/ 741 h 1150"/>
                    <a:gd name="T72" fmla="*/ 6 w 8"/>
                    <a:gd name="T73" fmla="*/ 713 h 1150"/>
                    <a:gd name="T74" fmla="*/ 7 w 8"/>
                    <a:gd name="T75" fmla="*/ 792 h 1150"/>
                    <a:gd name="T76" fmla="*/ 1 w 8"/>
                    <a:gd name="T77" fmla="*/ 767 h 1150"/>
                    <a:gd name="T78" fmla="*/ 8 w 8"/>
                    <a:gd name="T79" fmla="*/ 768 h 1150"/>
                    <a:gd name="T80" fmla="*/ 1 w 8"/>
                    <a:gd name="T81" fmla="*/ 844 h 1150"/>
                    <a:gd name="T82" fmla="*/ 6 w 8"/>
                    <a:gd name="T83" fmla="*/ 816 h 1150"/>
                    <a:gd name="T84" fmla="*/ 7 w 8"/>
                    <a:gd name="T85" fmla="*/ 894 h 1150"/>
                    <a:gd name="T86" fmla="*/ 1 w 8"/>
                    <a:gd name="T87" fmla="*/ 868 h 1150"/>
                    <a:gd name="T88" fmla="*/ 8 w 8"/>
                    <a:gd name="T89" fmla="*/ 869 h 1150"/>
                    <a:gd name="T90" fmla="*/ 1 w 8"/>
                    <a:gd name="T91" fmla="*/ 945 h 1150"/>
                    <a:gd name="T92" fmla="*/ 6 w 8"/>
                    <a:gd name="T93" fmla="*/ 917 h 1150"/>
                    <a:gd name="T94" fmla="*/ 7 w 8"/>
                    <a:gd name="T95" fmla="*/ 996 h 1150"/>
                    <a:gd name="T96" fmla="*/ 1 w 8"/>
                    <a:gd name="T97" fmla="*/ 971 h 1150"/>
                    <a:gd name="T98" fmla="*/ 8 w 8"/>
                    <a:gd name="T99" fmla="*/ 972 h 1150"/>
                    <a:gd name="T100" fmla="*/ 1 w 8"/>
                    <a:gd name="T101" fmla="*/ 1047 h 1150"/>
                    <a:gd name="T102" fmla="*/ 6 w 8"/>
                    <a:gd name="T103" fmla="*/ 1019 h 1150"/>
                    <a:gd name="T104" fmla="*/ 7 w 8"/>
                    <a:gd name="T105" fmla="*/ 1098 h 1150"/>
                    <a:gd name="T106" fmla="*/ 1 w 8"/>
                    <a:gd name="T107" fmla="*/ 1072 h 1150"/>
                    <a:gd name="T108" fmla="*/ 8 w 8"/>
                    <a:gd name="T109" fmla="*/ 1073 h 1150"/>
                    <a:gd name="T110" fmla="*/ 1 w 8"/>
                    <a:gd name="T111" fmla="*/ 1149 h 1150"/>
                    <a:gd name="T112" fmla="*/ 6 w 8"/>
                    <a:gd name="T113" fmla="*/ 1121 h 1150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8" h="1150">
                      <a:moveTo>
                        <a:pt x="8" y="3"/>
                      </a:moveTo>
                      <a:lnTo>
                        <a:pt x="8" y="24"/>
                      </a:lnTo>
                      <a:lnTo>
                        <a:pt x="7" y="27"/>
                      </a:lnTo>
                      <a:lnTo>
                        <a:pt x="7" y="28"/>
                      </a:lnTo>
                      <a:lnTo>
                        <a:pt x="6" y="28"/>
                      </a:lnTo>
                      <a:lnTo>
                        <a:pt x="3" y="29"/>
                      </a:lnTo>
                      <a:lnTo>
                        <a:pt x="2" y="28"/>
                      </a:lnTo>
                      <a:lnTo>
                        <a:pt x="1" y="28"/>
                      </a:lnTo>
                      <a:lnTo>
                        <a:pt x="1" y="27"/>
                      </a:lnTo>
                      <a:lnTo>
                        <a:pt x="0" y="24"/>
                      </a:lnTo>
                      <a:lnTo>
                        <a:pt x="0" y="3"/>
                      </a:lnTo>
                      <a:lnTo>
                        <a:pt x="1" y="1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6" y="0"/>
                      </a:lnTo>
                      <a:lnTo>
                        <a:pt x="7" y="0"/>
                      </a:lnTo>
                      <a:lnTo>
                        <a:pt x="7" y="1"/>
                      </a:lnTo>
                      <a:lnTo>
                        <a:pt x="8" y="3"/>
                      </a:lnTo>
                      <a:close/>
                      <a:moveTo>
                        <a:pt x="8" y="53"/>
                      </a:moveTo>
                      <a:lnTo>
                        <a:pt x="8" y="76"/>
                      </a:lnTo>
                      <a:lnTo>
                        <a:pt x="7" y="77"/>
                      </a:lnTo>
                      <a:lnTo>
                        <a:pt x="7" y="78"/>
                      </a:lnTo>
                      <a:lnTo>
                        <a:pt x="6" y="79"/>
                      </a:lnTo>
                      <a:lnTo>
                        <a:pt x="3" y="79"/>
                      </a:lnTo>
                      <a:lnTo>
                        <a:pt x="2" y="79"/>
                      </a:lnTo>
                      <a:lnTo>
                        <a:pt x="1" y="78"/>
                      </a:lnTo>
                      <a:lnTo>
                        <a:pt x="1" y="77"/>
                      </a:lnTo>
                      <a:lnTo>
                        <a:pt x="0" y="76"/>
                      </a:lnTo>
                      <a:lnTo>
                        <a:pt x="0" y="53"/>
                      </a:lnTo>
                      <a:lnTo>
                        <a:pt x="1" y="52"/>
                      </a:lnTo>
                      <a:lnTo>
                        <a:pt x="1" y="51"/>
                      </a:lnTo>
                      <a:lnTo>
                        <a:pt x="2" y="51"/>
                      </a:lnTo>
                      <a:lnTo>
                        <a:pt x="3" y="50"/>
                      </a:lnTo>
                      <a:lnTo>
                        <a:pt x="6" y="51"/>
                      </a:lnTo>
                      <a:lnTo>
                        <a:pt x="7" y="51"/>
                      </a:lnTo>
                      <a:lnTo>
                        <a:pt x="7" y="52"/>
                      </a:lnTo>
                      <a:lnTo>
                        <a:pt x="8" y="53"/>
                      </a:lnTo>
                      <a:close/>
                      <a:moveTo>
                        <a:pt x="8" y="105"/>
                      </a:moveTo>
                      <a:lnTo>
                        <a:pt x="8" y="127"/>
                      </a:lnTo>
                      <a:lnTo>
                        <a:pt x="7" y="128"/>
                      </a:lnTo>
                      <a:lnTo>
                        <a:pt x="7" y="129"/>
                      </a:lnTo>
                      <a:lnTo>
                        <a:pt x="6" y="130"/>
                      </a:lnTo>
                      <a:lnTo>
                        <a:pt x="3" y="130"/>
                      </a:lnTo>
                      <a:lnTo>
                        <a:pt x="2" y="130"/>
                      </a:lnTo>
                      <a:lnTo>
                        <a:pt x="1" y="129"/>
                      </a:lnTo>
                      <a:lnTo>
                        <a:pt x="1" y="128"/>
                      </a:lnTo>
                      <a:lnTo>
                        <a:pt x="0" y="127"/>
                      </a:lnTo>
                      <a:lnTo>
                        <a:pt x="0" y="105"/>
                      </a:lnTo>
                      <a:lnTo>
                        <a:pt x="1" y="104"/>
                      </a:lnTo>
                      <a:lnTo>
                        <a:pt x="1" y="102"/>
                      </a:lnTo>
                      <a:lnTo>
                        <a:pt x="2" y="101"/>
                      </a:lnTo>
                      <a:lnTo>
                        <a:pt x="3" y="101"/>
                      </a:lnTo>
                      <a:lnTo>
                        <a:pt x="6" y="101"/>
                      </a:lnTo>
                      <a:lnTo>
                        <a:pt x="7" y="102"/>
                      </a:lnTo>
                      <a:lnTo>
                        <a:pt x="7" y="104"/>
                      </a:lnTo>
                      <a:lnTo>
                        <a:pt x="8" y="105"/>
                      </a:lnTo>
                      <a:close/>
                      <a:moveTo>
                        <a:pt x="8" y="156"/>
                      </a:moveTo>
                      <a:lnTo>
                        <a:pt x="8" y="178"/>
                      </a:lnTo>
                      <a:lnTo>
                        <a:pt x="7" y="179"/>
                      </a:lnTo>
                      <a:lnTo>
                        <a:pt x="7" y="180"/>
                      </a:lnTo>
                      <a:lnTo>
                        <a:pt x="6" y="182"/>
                      </a:lnTo>
                      <a:lnTo>
                        <a:pt x="3" y="182"/>
                      </a:lnTo>
                      <a:lnTo>
                        <a:pt x="2" y="182"/>
                      </a:lnTo>
                      <a:lnTo>
                        <a:pt x="1" y="180"/>
                      </a:lnTo>
                      <a:lnTo>
                        <a:pt x="1" y="179"/>
                      </a:lnTo>
                      <a:lnTo>
                        <a:pt x="0" y="178"/>
                      </a:lnTo>
                      <a:lnTo>
                        <a:pt x="0" y="156"/>
                      </a:lnTo>
                      <a:lnTo>
                        <a:pt x="1" y="155"/>
                      </a:lnTo>
                      <a:lnTo>
                        <a:pt x="1" y="154"/>
                      </a:lnTo>
                      <a:lnTo>
                        <a:pt x="2" y="152"/>
                      </a:lnTo>
                      <a:lnTo>
                        <a:pt x="3" y="152"/>
                      </a:lnTo>
                      <a:lnTo>
                        <a:pt x="6" y="152"/>
                      </a:lnTo>
                      <a:lnTo>
                        <a:pt x="7" y="154"/>
                      </a:lnTo>
                      <a:lnTo>
                        <a:pt x="7" y="155"/>
                      </a:lnTo>
                      <a:lnTo>
                        <a:pt x="8" y="156"/>
                      </a:lnTo>
                      <a:close/>
                      <a:moveTo>
                        <a:pt x="8" y="207"/>
                      </a:moveTo>
                      <a:lnTo>
                        <a:pt x="8" y="228"/>
                      </a:lnTo>
                      <a:lnTo>
                        <a:pt x="7" y="231"/>
                      </a:lnTo>
                      <a:lnTo>
                        <a:pt x="7" y="232"/>
                      </a:lnTo>
                      <a:lnTo>
                        <a:pt x="6" y="232"/>
                      </a:lnTo>
                      <a:lnTo>
                        <a:pt x="3" y="233"/>
                      </a:lnTo>
                      <a:lnTo>
                        <a:pt x="2" y="232"/>
                      </a:lnTo>
                      <a:lnTo>
                        <a:pt x="1" y="232"/>
                      </a:lnTo>
                      <a:lnTo>
                        <a:pt x="1" y="231"/>
                      </a:lnTo>
                      <a:lnTo>
                        <a:pt x="0" y="228"/>
                      </a:lnTo>
                      <a:lnTo>
                        <a:pt x="0" y="207"/>
                      </a:lnTo>
                      <a:lnTo>
                        <a:pt x="1" y="205"/>
                      </a:lnTo>
                      <a:lnTo>
                        <a:pt x="1" y="204"/>
                      </a:lnTo>
                      <a:lnTo>
                        <a:pt x="2" y="204"/>
                      </a:lnTo>
                      <a:lnTo>
                        <a:pt x="3" y="204"/>
                      </a:lnTo>
                      <a:lnTo>
                        <a:pt x="6" y="204"/>
                      </a:lnTo>
                      <a:lnTo>
                        <a:pt x="7" y="204"/>
                      </a:lnTo>
                      <a:lnTo>
                        <a:pt x="7" y="205"/>
                      </a:lnTo>
                      <a:lnTo>
                        <a:pt x="8" y="207"/>
                      </a:lnTo>
                      <a:close/>
                      <a:moveTo>
                        <a:pt x="8" y="257"/>
                      </a:moveTo>
                      <a:lnTo>
                        <a:pt x="8" y="279"/>
                      </a:lnTo>
                      <a:lnTo>
                        <a:pt x="7" y="281"/>
                      </a:lnTo>
                      <a:lnTo>
                        <a:pt x="7" y="282"/>
                      </a:lnTo>
                      <a:lnTo>
                        <a:pt x="6" y="283"/>
                      </a:lnTo>
                      <a:lnTo>
                        <a:pt x="3" y="283"/>
                      </a:lnTo>
                      <a:lnTo>
                        <a:pt x="2" y="283"/>
                      </a:lnTo>
                      <a:lnTo>
                        <a:pt x="1" y="282"/>
                      </a:lnTo>
                      <a:lnTo>
                        <a:pt x="1" y="281"/>
                      </a:lnTo>
                      <a:lnTo>
                        <a:pt x="0" y="279"/>
                      </a:lnTo>
                      <a:lnTo>
                        <a:pt x="0" y="257"/>
                      </a:lnTo>
                      <a:lnTo>
                        <a:pt x="1" y="256"/>
                      </a:lnTo>
                      <a:lnTo>
                        <a:pt x="1" y="255"/>
                      </a:lnTo>
                      <a:lnTo>
                        <a:pt x="2" y="255"/>
                      </a:lnTo>
                      <a:lnTo>
                        <a:pt x="3" y="254"/>
                      </a:lnTo>
                      <a:lnTo>
                        <a:pt x="6" y="255"/>
                      </a:lnTo>
                      <a:lnTo>
                        <a:pt x="7" y="255"/>
                      </a:lnTo>
                      <a:lnTo>
                        <a:pt x="7" y="256"/>
                      </a:lnTo>
                      <a:lnTo>
                        <a:pt x="8" y="257"/>
                      </a:lnTo>
                      <a:close/>
                      <a:moveTo>
                        <a:pt x="8" y="309"/>
                      </a:moveTo>
                      <a:lnTo>
                        <a:pt x="8" y="331"/>
                      </a:lnTo>
                      <a:lnTo>
                        <a:pt x="7" y="332"/>
                      </a:lnTo>
                      <a:lnTo>
                        <a:pt x="7" y="333"/>
                      </a:lnTo>
                      <a:lnTo>
                        <a:pt x="6" y="334"/>
                      </a:lnTo>
                      <a:lnTo>
                        <a:pt x="3" y="334"/>
                      </a:lnTo>
                      <a:lnTo>
                        <a:pt x="2" y="334"/>
                      </a:lnTo>
                      <a:lnTo>
                        <a:pt x="1" y="333"/>
                      </a:lnTo>
                      <a:lnTo>
                        <a:pt x="1" y="332"/>
                      </a:lnTo>
                      <a:lnTo>
                        <a:pt x="0" y="331"/>
                      </a:lnTo>
                      <a:lnTo>
                        <a:pt x="0" y="309"/>
                      </a:lnTo>
                      <a:lnTo>
                        <a:pt x="1" y="307"/>
                      </a:lnTo>
                      <a:lnTo>
                        <a:pt x="1" y="306"/>
                      </a:lnTo>
                      <a:lnTo>
                        <a:pt x="2" y="305"/>
                      </a:lnTo>
                      <a:lnTo>
                        <a:pt x="3" y="305"/>
                      </a:lnTo>
                      <a:lnTo>
                        <a:pt x="6" y="305"/>
                      </a:lnTo>
                      <a:lnTo>
                        <a:pt x="7" y="306"/>
                      </a:lnTo>
                      <a:lnTo>
                        <a:pt x="7" y="307"/>
                      </a:lnTo>
                      <a:lnTo>
                        <a:pt x="8" y="309"/>
                      </a:lnTo>
                      <a:close/>
                      <a:moveTo>
                        <a:pt x="8" y="360"/>
                      </a:moveTo>
                      <a:lnTo>
                        <a:pt x="8" y="382"/>
                      </a:lnTo>
                      <a:lnTo>
                        <a:pt x="7" y="383"/>
                      </a:lnTo>
                      <a:lnTo>
                        <a:pt x="7" y="384"/>
                      </a:lnTo>
                      <a:lnTo>
                        <a:pt x="6" y="386"/>
                      </a:lnTo>
                      <a:lnTo>
                        <a:pt x="3" y="386"/>
                      </a:lnTo>
                      <a:lnTo>
                        <a:pt x="2" y="386"/>
                      </a:lnTo>
                      <a:lnTo>
                        <a:pt x="1" y="384"/>
                      </a:lnTo>
                      <a:lnTo>
                        <a:pt x="1" y="383"/>
                      </a:lnTo>
                      <a:lnTo>
                        <a:pt x="0" y="382"/>
                      </a:lnTo>
                      <a:lnTo>
                        <a:pt x="0" y="360"/>
                      </a:lnTo>
                      <a:lnTo>
                        <a:pt x="1" y="359"/>
                      </a:lnTo>
                      <a:lnTo>
                        <a:pt x="1" y="358"/>
                      </a:lnTo>
                      <a:lnTo>
                        <a:pt x="2" y="356"/>
                      </a:lnTo>
                      <a:lnTo>
                        <a:pt x="3" y="356"/>
                      </a:lnTo>
                      <a:lnTo>
                        <a:pt x="6" y="356"/>
                      </a:lnTo>
                      <a:lnTo>
                        <a:pt x="7" y="358"/>
                      </a:lnTo>
                      <a:lnTo>
                        <a:pt x="7" y="359"/>
                      </a:lnTo>
                      <a:lnTo>
                        <a:pt x="8" y="360"/>
                      </a:lnTo>
                      <a:close/>
                      <a:moveTo>
                        <a:pt x="8" y="411"/>
                      </a:moveTo>
                      <a:lnTo>
                        <a:pt x="8" y="432"/>
                      </a:lnTo>
                      <a:lnTo>
                        <a:pt x="7" y="434"/>
                      </a:lnTo>
                      <a:lnTo>
                        <a:pt x="7" y="436"/>
                      </a:lnTo>
                      <a:lnTo>
                        <a:pt x="6" y="436"/>
                      </a:lnTo>
                      <a:lnTo>
                        <a:pt x="3" y="437"/>
                      </a:lnTo>
                      <a:lnTo>
                        <a:pt x="2" y="436"/>
                      </a:lnTo>
                      <a:lnTo>
                        <a:pt x="1" y="436"/>
                      </a:lnTo>
                      <a:lnTo>
                        <a:pt x="1" y="434"/>
                      </a:lnTo>
                      <a:lnTo>
                        <a:pt x="0" y="432"/>
                      </a:lnTo>
                      <a:lnTo>
                        <a:pt x="0" y="411"/>
                      </a:lnTo>
                      <a:lnTo>
                        <a:pt x="1" y="409"/>
                      </a:lnTo>
                      <a:lnTo>
                        <a:pt x="1" y="408"/>
                      </a:lnTo>
                      <a:lnTo>
                        <a:pt x="2" y="408"/>
                      </a:lnTo>
                      <a:lnTo>
                        <a:pt x="3" y="408"/>
                      </a:lnTo>
                      <a:lnTo>
                        <a:pt x="6" y="408"/>
                      </a:lnTo>
                      <a:lnTo>
                        <a:pt x="7" y="408"/>
                      </a:lnTo>
                      <a:lnTo>
                        <a:pt x="7" y="409"/>
                      </a:lnTo>
                      <a:lnTo>
                        <a:pt x="8" y="411"/>
                      </a:lnTo>
                      <a:close/>
                      <a:moveTo>
                        <a:pt x="8" y="461"/>
                      </a:moveTo>
                      <a:lnTo>
                        <a:pt x="8" y="483"/>
                      </a:lnTo>
                      <a:lnTo>
                        <a:pt x="7" y="485"/>
                      </a:lnTo>
                      <a:lnTo>
                        <a:pt x="7" y="486"/>
                      </a:lnTo>
                      <a:lnTo>
                        <a:pt x="6" y="487"/>
                      </a:lnTo>
                      <a:lnTo>
                        <a:pt x="3" y="487"/>
                      </a:lnTo>
                      <a:lnTo>
                        <a:pt x="2" y="487"/>
                      </a:lnTo>
                      <a:lnTo>
                        <a:pt x="1" y="486"/>
                      </a:lnTo>
                      <a:lnTo>
                        <a:pt x="1" y="485"/>
                      </a:lnTo>
                      <a:lnTo>
                        <a:pt x="0" y="483"/>
                      </a:lnTo>
                      <a:lnTo>
                        <a:pt x="0" y="461"/>
                      </a:lnTo>
                      <a:lnTo>
                        <a:pt x="1" y="460"/>
                      </a:lnTo>
                      <a:lnTo>
                        <a:pt x="1" y="459"/>
                      </a:lnTo>
                      <a:lnTo>
                        <a:pt x="2" y="459"/>
                      </a:lnTo>
                      <a:lnTo>
                        <a:pt x="3" y="458"/>
                      </a:lnTo>
                      <a:lnTo>
                        <a:pt x="6" y="459"/>
                      </a:lnTo>
                      <a:lnTo>
                        <a:pt x="7" y="459"/>
                      </a:lnTo>
                      <a:lnTo>
                        <a:pt x="7" y="460"/>
                      </a:lnTo>
                      <a:lnTo>
                        <a:pt x="8" y="461"/>
                      </a:lnTo>
                      <a:close/>
                      <a:moveTo>
                        <a:pt x="8" y="513"/>
                      </a:moveTo>
                      <a:lnTo>
                        <a:pt x="8" y="535"/>
                      </a:lnTo>
                      <a:lnTo>
                        <a:pt x="7" y="536"/>
                      </a:lnTo>
                      <a:lnTo>
                        <a:pt x="7" y="537"/>
                      </a:lnTo>
                      <a:lnTo>
                        <a:pt x="6" y="538"/>
                      </a:lnTo>
                      <a:lnTo>
                        <a:pt x="3" y="538"/>
                      </a:lnTo>
                      <a:lnTo>
                        <a:pt x="2" y="538"/>
                      </a:lnTo>
                      <a:lnTo>
                        <a:pt x="1" y="537"/>
                      </a:lnTo>
                      <a:lnTo>
                        <a:pt x="1" y="536"/>
                      </a:lnTo>
                      <a:lnTo>
                        <a:pt x="0" y="535"/>
                      </a:lnTo>
                      <a:lnTo>
                        <a:pt x="0" y="513"/>
                      </a:lnTo>
                      <a:lnTo>
                        <a:pt x="1" y="511"/>
                      </a:lnTo>
                      <a:lnTo>
                        <a:pt x="1" y="510"/>
                      </a:lnTo>
                      <a:lnTo>
                        <a:pt x="2" y="509"/>
                      </a:lnTo>
                      <a:lnTo>
                        <a:pt x="3" y="509"/>
                      </a:lnTo>
                      <a:lnTo>
                        <a:pt x="6" y="509"/>
                      </a:lnTo>
                      <a:lnTo>
                        <a:pt x="7" y="510"/>
                      </a:lnTo>
                      <a:lnTo>
                        <a:pt x="7" y="511"/>
                      </a:lnTo>
                      <a:lnTo>
                        <a:pt x="8" y="513"/>
                      </a:lnTo>
                      <a:close/>
                      <a:moveTo>
                        <a:pt x="8" y="564"/>
                      </a:moveTo>
                      <a:lnTo>
                        <a:pt x="8" y="586"/>
                      </a:lnTo>
                      <a:lnTo>
                        <a:pt x="7" y="587"/>
                      </a:lnTo>
                      <a:lnTo>
                        <a:pt x="7" y="588"/>
                      </a:lnTo>
                      <a:lnTo>
                        <a:pt x="6" y="589"/>
                      </a:lnTo>
                      <a:lnTo>
                        <a:pt x="3" y="589"/>
                      </a:lnTo>
                      <a:lnTo>
                        <a:pt x="2" y="589"/>
                      </a:lnTo>
                      <a:lnTo>
                        <a:pt x="1" y="588"/>
                      </a:lnTo>
                      <a:lnTo>
                        <a:pt x="1" y="587"/>
                      </a:lnTo>
                      <a:lnTo>
                        <a:pt x="0" y="586"/>
                      </a:lnTo>
                      <a:lnTo>
                        <a:pt x="0" y="564"/>
                      </a:lnTo>
                      <a:lnTo>
                        <a:pt x="1" y="563"/>
                      </a:lnTo>
                      <a:lnTo>
                        <a:pt x="1" y="562"/>
                      </a:lnTo>
                      <a:lnTo>
                        <a:pt x="2" y="560"/>
                      </a:lnTo>
                      <a:lnTo>
                        <a:pt x="3" y="560"/>
                      </a:lnTo>
                      <a:lnTo>
                        <a:pt x="6" y="560"/>
                      </a:lnTo>
                      <a:lnTo>
                        <a:pt x="7" y="562"/>
                      </a:lnTo>
                      <a:lnTo>
                        <a:pt x="7" y="563"/>
                      </a:lnTo>
                      <a:lnTo>
                        <a:pt x="8" y="564"/>
                      </a:lnTo>
                      <a:close/>
                      <a:moveTo>
                        <a:pt x="8" y="615"/>
                      </a:moveTo>
                      <a:lnTo>
                        <a:pt x="8" y="636"/>
                      </a:lnTo>
                      <a:lnTo>
                        <a:pt x="7" y="638"/>
                      </a:lnTo>
                      <a:lnTo>
                        <a:pt x="7" y="640"/>
                      </a:lnTo>
                      <a:lnTo>
                        <a:pt x="6" y="640"/>
                      </a:lnTo>
                      <a:lnTo>
                        <a:pt x="3" y="641"/>
                      </a:lnTo>
                      <a:lnTo>
                        <a:pt x="2" y="640"/>
                      </a:lnTo>
                      <a:lnTo>
                        <a:pt x="1" y="640"/>
                      </a:lnTo>
                      <a:lnTo>
                        <a:pt x="1" y="638"/>
                      </a:lnTo>
                      <a:lnTo>
                        <a:pt x="0" y="636"/>
                      </a:lnTo>
                      <a:lnTo>
                        <a:pt x="0" y="615"/>
                      </a:lnTo>
                      <a:lnTo>
                        <a:pt x="1" y="613"/>
                      </a:lnTo>
                      <a:lnTo>
                        <a:pt x="1" y="612"/>
                      </a:lnTo>
                      <a:lnTo>
                        <a:pt x="2" y="612"/>
                      </a:lnTo>
                      <a:lnTo>
                        <a:pt x="3" y="612"/>
                      </a:lnTo>
                      <a:lnTo>
                        <a:pt x="6" y="612"/>
                      </a:lnTo>
                      <a:lnTo>
                        <a:pt x="7" y="612"/>
                      </a:lnTo>
                      <a:lnTo>
                        <a:pt x="7" y="613"/>
                      </a:lnTo>
                      <a:lnTo>
                        <a:pt x="8" y="615"/>
                      </a:lnTo>
                      <a:close/>
                      <a:moveTo>
                        <a:pt x="8" y="665"/>
                      </a:moveTo>
                      <a:lnTo>
                        <a:pt x="8" y="687"/>
                      </a:lnTo>
                      <a:lnTo>
                        <a:pt x="7" y="689"/>
                      </a:lnTo>
                      <a:lnTo>
                        <a:pt x="7" y="690"/>
                      </a:lnTo>
                      <a:lnTo>
                        <a:pt x="6" y="691"/>
                      </a:lnTo>
                      <a:lnTo>
                        <a:pt x="3" y="691"/>
                      </a:lnTo>
                      <a:lnTo>
                        <a:pt x="2" y="691"/>
                      </a:lnTo>
                      <a:lnTo>
                        <a:pt x="1" y="690"/>
                      </a:lnTo>
                      <a:lnTo>
                        <a:pt x="1" y="689"/>
                      </a:lnTo>
                      <a:lnTo>
                        <a:pt x="0" y="687"/>
                      </a:lnTo>
                      <a:lnTo>
                        <a:pt x="0" y="665"/>
                      </a:lnTo>
                      <a:lnTo>
                        <a:pt x="1" y="664"/>
                      </a:lnTo>
                      <a:lnTo>
                        <a:pt x="1" y="663"/>
                      </a:lnTo>
                      <a:lnTo>
                        <a:pt x="2" y="663"/>
                      </a:lnTo>
                      <a:lnTo>
                        <a:pt x="3" y="662"/>
                      </a:lnTo>
                      <a:lnTo>
                        <a:pt x="6" y="663"/>
                      </a:lnTo>
                      <a:lnTo>
                        <a:pt x="7" y="663"/>
                      </a:lnTo>
                      <a:lnTo>
                        <a:pt x="7" y="664"/>
                      </a:lnTo>
                      <a:lnTo>
                        <a:pt x="8" y="665"/>
                      </a:lnTo>
                      <a:close/>
                      <a:moveTo>
                        <a:pt x="8" y="716"/>
                      </a:moveTo>
                      <a:lnTo>
                        <a:pt x="8" y="739"/>
                      </a:lnTo>
                      <a:lnTo>
                        <a:pt x="7" y="740"/>
                      </a:lnTo>
                      <a:lnTo>
                        <a:pt x="7" y="741"/>
                      </a:lnTo>
                      <a:lnTo>
                        <a:pt x="6" y="742"/>
                      </a:lnTo>
                      <a:lnTo>
                        <a:pt x="3" y="742"/>
                      </a:lnTo>
                      <a:lnTo>
                        <a:pt x="2" y="742"/>
                      </a:lnTo>
                      <a:lnTo>
                        <a:pt x="1" y="741"/>
                      </a:lnTo>
                      <a:lnTo>
                        <a:pt x="1" y="740"/>
                      </a:lnTo>
                      <a:lnTo>
                        <a:pt x="0" y="739"/>
                      </a:lnTo>
                      <a:lnTo>
                        <a:pt x="0" y="716"/>
                      </a:lnTo>
                      <a:lnTo>
                        <a:pt x="1" y="715"/>
                      </a:lnTo>
                      <a:lnTo>
                        <a:pt x="1" y="714"/>
                      </a:lnTo>
                      <a:lnTo>
                        <a:pt x="2" y="713"/>
                      </a:lnTo>
                      <a:lnTo>
                        <a:pt x="3" y="713"/>
                      </a:lnTo>
                      <a:lnTo>
                        <a:pt x="6" y="713"/>
                      </a:lnTo>
                      <a:lnTo>
                        <a:pt x="7" y="714"/>
                      </a:lnTo>
                      <a:lnTo>
                        <a:pt x="7" y="715"/>
                      </a:lnTo>
                      <a:lnTo>
                        <a:pt x="8" y="716"/>
                      </a:lnTo>
                      <a:close/>
                      <a:moveTo>
                        <a:pt x="8" y="768"/>
                      </a:moveTo>
                      <a:lnTo>
                        <a:pt x="8" y="790"/>
                      </a:lnTo>
                      <a:lnTo>
                        <a:pt x="7" y="791"/>
                      </a:lnTo>
                      <a:lnTo>
                        <a:pt x="7" y="792"/>
                      </a:lnTo>
                      <a:lnTo>
                        <a:pt x="6" y="793"/>
                      </a:lnTo>
                      <a:lnTo>
                        <a:pt x="3" y="793"/>
                      </a:lnTo>
                      <a:lnTo>
                        <a:pt x="2" y="793"/>
                      </a:lnTo>
                      <a:lnTo>
                        <a:pt x="1" y="792"/>
                      </a:lnTo>
                      <a:lnTo>
                        <a:pt x="1" y="791"/>
                      </a:lnTo>
                      <a:lnTo>
                        <a:pt x="0" y="790"/>
                      </a:lnTo>
                      <a:lnTo>
                        <a:pt x="0" y="768"/>
                      </a:lnTo>
                      <a:lnTo>
                        <a:pt x="1" y="767"/>
                      </a:lnTo>
                      <a:lnTo>
                        <a:pt x="1" y="765"/>
                      </a:lnTo>
                      <a:lnTo>
                        <a:pt x="2" y="764"/>
                      </a:lnTo>
                      <a:lnTo>
                        <a:pt x="3" y="764"/>
                      </a:lnTo>
                      <a:lnTo>
                        <a:pt x="6" y="764"/>
                      </a:lnTo>
                      <a:lnTo>
                        <a:pt x="7" y="765"/>
                      </a:lnTo>
                      <a:lnTo>
                        <a:pt x="7" y="767"/>
                      </a:lnTo>
                      <a:lnTo>
                        <a:pt x="8" y="768"/>
                      </a:lnTo>
                      <a:close/>
                      <a:moveTo>
                        <a:pt x="8" y="819"/>
                      </a:moveTo>
                      <a:lnTo>
                        <a:pt x="8" y="840"/>
                      </a:lnTo>
                      <a:lnTo>
                        <a:pt x="7" y="842"/>
                      </a:lnTo>
                      <a:lnTo>
                        <a:pt x="7" y="844"/>
                      </a:lnTo>
                      <a:lnTo>
                        <a:pt x="6" y="844"/>
                      </a:lnTo>
                      <a:lnTo>
                        <a:pt x="3" y="845"/>
                      </a:lnTo>
                      <a:lnTo>
                        <a:pt x="2" y="844"/>
                      </a:lnTo>
                      <a:lnTo>
                        <a:pt x="1" y="844"/>
                      </a:lnTo>
                      <a:lnTo>
                        <a:pt x="1" y="842"/>
                      </a:lnTo>
                      <a:lnTo>
                        <a:pt x="0" y="840"/>
                      </a:lnTo>
                      <a:lnTo>
                        <a:pt x="0" y="819"/>
                      </a:lnTo>
                      <a:lnTo>
                        <a:pt x="1" y="817"/>
                      </a:lnTo>
                      <a:lnTo>
                        <a:pt x="1" y="816"/>
                      </a:lnTo>
                      <a:lnTo>
                        <a:pt x="2" y="816"/>
                      </a:lnTo>
                      <a:lnTo>
                        <a:pt x="3" y="816"/>
                      </a:lnTo>
                      <a:lnTo>
                        <a:pt x="6" y="816"/>
                      </a:lnTo>
                      <a:lnTo>
                        <a:pt x="7" y="816"/>
                      </a:lnTo>
                      <a:lnTo>
                        <a:pt x="7" y="817"/>
                      </a:lnTo>
                      <a:lnTo>
                        <a:pt x="8" y="819"/>
                      </a:lnTo>
                      <a:close/>
                      <a:moveTo>
                        <a:pt x="8" y="869"/>
                      </a:moveTo>
                      <a:lnTo>
                        <a:pt x="8" y="891"/>
                      </a:lnTo>
                      <a:lnTo>
                        <a:pt x="7" y="892"/>
                      </a:lnTo>
                      <a:lnTo>
                        <a:pt x="7" y="894"/>
                      </a:lnTo>
                      <a:lnTo>
                        <a:pt x="6" y="895"/>
                      </a:lnTo>
                      <a:lnTo>
                        <a:pt x="3" y="895"/>
                      </a:lnTo>
                      <a:lnTo>
                        <a:pt x="2" y="895"/>
                      </a:lnTo>
                      <a:lnTo>
                        <a:pt x="1" y="894"/>
                      </a:lnTo>
                      <a:lnTo>
                        <a:pt x="1" y="892"/>
                      </a:lnTo>
                      <a:lnTo>
                        <a:pt x="0" y="891"/>
                      </a:lnTo>
                      <a:lnTo>
                        <a:pt x="0" y="869"/>
                      </a:lnTo>
                      <a:lnTo>
                        <a:pt x="1" y="868"/>
                      </a:lnTo>
                      <a:lnTo>
                        <a:pt x="1" y="867"/>
                      </a:lnTo>
                      <a:lnTo>
                        <a:pt x="2" y="867"/>
                      </a:lnTo>
                      <a:lnTo>
                        <a:pt x="3" y="866"/>
                      </a:lnTo>
                      <a:lnTo>
                        <a:pt x="6" y="867"/>
                      </a:lnTo>
                      <a:lnTo>
                        <a:pt x="7" y="867"/>
                      </a:lnTo>
                      <a:lnTo>
                        <a:pt x="7" y="868"/>
                      </a:lnTo>
                      <a:lnTo>
                        <a:pt x="8" y="869"/>
                      </a:lnTo>
                      <a:close/>
                      <a:moveTo>
                        <a:pt x="8" y="920"/>
                      </a:moveTo>
                      <a:lnTo>
                        <a:pt x="8" y="943"/>
                      </a:lnTo>
                      <a:lnTo>
                        <a:pt x="7" y="944"/>
                      </a:lnTo>
                      <a:lnTo>
                        <a:pt x="7" y="945"/>
                      </a:lnTo>
                      <a:lnTo>
                        <a:pt x="6" y="946"/>
                      </a:lnTo>
                      <a:lnTo>
                        <a:pt x="3" y="946"/>
                      </a:lnTo>
                      <a:lnTo>
                        <a:pt x="2" y="946"/>
                      </a:lnTo>
                      <a:lnTo>
                        <a:pt x="1" y="945"/>
                      </a:lnTo>
                      <a:lnTo>
                        <a:pt x="1" y="944"/>
                      </a:lnTo>
                      <a:lnTo>
                        <a:pt x="0" y="943"/>
                      </a:lnTo>
                      <a:lnTo>
                        <a:pt x="0" y="920"/>
                      </a:lnTo>
                      <a:lnTo>
                        <a:pt x="1" y="919"/>
                      </a:lnTo>
                      <a:lnTo>
                        <a:pt x="1" y="918"/>
                      </a:lnTo>
                      <a:lnTo>
                        <a:pt x="2" y="917"/>
                      </a:lnTo>
                      <a:lnTo>
                        <a:pt x="3" y="917"/>
                      </a:lnTo>
                      <a:lnTo>
                        <a:pt x="6" y="917"/>
                      </a:lnTo>
                      <a:lnTo>
                        <a:pt x="7" y="918"/>
                      </a:lnTo>
                      <a:lnTo>
                        <a:pt x="7" y="919"/>
                      </a:lnTo>
                      <a:lnTo>
                        <a:pt x="8" y="920"/>
                      </a:lnTo>
                      <a:close/>
                      <a:moveTo>
                        <a:pt x="8" y="972"/>
                      </a:moveTo>
                      <a:lnTo>
                        <a:pt x="8" y="994"/>
                      </a:lnTo>
                      <a:lnTo>
                        <a:pt x="7" y="995"/>
                      </a:lnTo>
                      <a:lnTo>
                        <a:pt x="7" y="996"/>
                      </a:lnTo>
                      <a:lnTo>
                        <a:pt x="6" y="997"/>
                      </a:lnTo>
                      <a:lnTo>
                        <a:pt x="3" y="997"/>
                      </a:lnTo>
                      <a:lnTo>
                        <a:pt x="2" y="997"/>
                      </a:lnTo>
                      <a:lnTo>
                        <a:pt x="1" y="996"/>
                      </a:lnTo>
                      <a:lnTo>
                        <a:pt x="1" y="995"/>
                      </a:lnTo>
                      <a:lnTo>
                        <a:pt x="0" y="994"/>
                      </a:lnTo>
                      <a:lnTo>
                        <a:pt x="0" y="972"/>
                      </a:lnTo>
                      <a:lnTo>
                        <a:pt x="1" y="971"/>
                      </a:lnTo>
                      <a:lnTo>
                        <a:pt x="1" y="969"/>
                      </a:lnTo>
                      <a:lnTo>
                        <a:pt x="2" y="968"/>
                      </a:lnTo>
                      <a:lnTo>
                        <a:pt x="3" y="968"/>
                      </a:lnTo>
                      <a:lnTo>
                        <a:pt x="6" y="968"/>
                      </a:lnTo>
                      <a:lnTo>
                        <a:pt x="7" y="969"/>
                      </a:lnTo>
                      <a:lnTo>
                        <a:pt x="7" y="971"/>
                      </a:lnTo>
                      <a:lnTo>
                        <a:pt x="8" y="972"/>
                      </a:lnTo>
                      <a:close/>
                      <a:moveTo>
                        <a:pt x="8" y="1023"/>
                      </a:moveTo>
                      <a:lnTo>
                        <a:pt x="8" y="1044"/>
                      </a:lnTo>
                      <a:lnTo>
                        <a:pt x="7" y="1046"/>
                      </a:lnTo>
                      <a:lnTo>
                        <a:pt x="7" y="1047"/>
                      </a:lnTo>
                      <a:lnTo>
                        <a:pt x="6" y="1047"/>
                      </a:lnTo>
                      <a:lnTo>
                        <a:pt x="3" y="1049"/>
                      </a:lnTo>
                      <a:lnTo>
                        <a:pt x="2" y="1047"/>
                      </a:lnTo>
                      <a:lnTo>
                        <a:pt x="1" y="1047"/>
                      </a:lnTo>
                      <a:lnTo>
                        <a:pt x="1" y="1046"/>
                      </a:lnTo>
                      <a:lnTo>
                        <a:pt x="0" y="1044"/>
                      </a:lnTo>
                      <a:lnTo>
                        <a:pt x="0" y="1023"/>
                      </a:lnTo>
                      <a:lnTo>
                        <a:pt x="1" y="1021"/>
                      </a:lnTo>
                      <a:lnTo>
                        <a:pt x="1" y="1019"/>
                      </a:lnTo>
                      <a:lnTo>
                        <a:pt x="2" y="1019"/>
                      </a:lnTo>
                      <a:lnTo>
                        <a:pt x="3" y="1019"/>
                      </a:lnTo>
                      <a:lnTo>
                        <a:pt x="6" y="1019"/>
                      </a:lnTo>
                      <a:lnTo>
                        <a:pt x="7" y="1019"/>
                      </a:lnTo>
                      <a:lnTo>
                        <a:pt x="7" y="1021"/>
                      </a:lnTo>
                      <a:lnTo>
                        <a:pt x="8" y="1023"/>
                      </a:lnTo>
                      <a:close/>
                      <a:moveTo>
                        <a:pt x="8" y="1073"/>
                      </a:moveTo>
                      <a:lnTo>
                        <a:pt x="8" y="1095"/>
                      </a:lnTo>
                      <a:lnTo>
                        <a:pt x="7" y="1096"/>
                      </a:lnTo>
                      <a:lnTo>
                        <a:pt x="7" y="1098"/>
                      </a:lnTo>
                      <a:lnTo>
                        <a:pt x="6" y="1099"/>
                      </a:lnTo>
                      <a:lnTo>
                        <a:pt x="3" y="1099"/>
                      </a:lnTo>
                      <a:lnTo>
                        <a:pt x="2" y="1099"/>
                      </a:lnTo>
                      <a:lnTo>
                        <a:pt x="1" y="1098"/>
                      </a:lnTo>
                      <a:lnTo>
                        <a:pt x="1" y="1096"/>
                      </a:lnTo>
                      <a:lnTo>
                        <a:pt x="0" y="1095"/>
                      </a:lnTo>
                      <a:lnTo>
                        <a:pt x="0" y="1073"/>
                      </a:lnTo>
                      <a:lnTo>
                        <a:pt x="1" y="1072"/>
                      </a:lnTo>
                      <a:lnTo>
                        <a:pt x="1" y="1071"/>
                      </a:lnTo>
                      <a:lnTo>
                        <a:pt x="2" y="1071"/>
                      </a:lnTo>
                      <a:lnTo>
                        <a:pt x="3" y="1070"/>
                      </a:lnTo>
                      <a:lnTo>
                        <a:pt x="6" y="1071"/>
                      </a:lnTo>
                      <a:lnTo>
                        <a:pt x="7" y="1071"/>
                      </a:lnTo>
                      <a:lnTo>
                        <a:pt x="7" y="1072"/>
                      </a:lnTo>
                      <a:lnTo>
                        <a:pt x="8" y="1073"/>
                      </a:lnTo>
                      <a:close/>
                      <a:moveTo>
                        <a:pt x="8" y="1124"/>
                      </a:moveTo>
                      <a:lnTo>
                        <a:pt x="8" y="1147"/>
                      </a:lnTo>
                      <a:lnTo>
                        <a:pt x="7" y="1148"/>
                      </a:lnTo>
                      <a:lnTo>
                        <a:pt x="7" y="1149"/>
                      </a:lnTo>
                      <a:lnTo>
                        <a:pt x="6" y="1150"/>
                      </a:lnTo>
                      <a:lnTo>
                        <a:pt x="3" y="1150"/>
                      </a:lnTo>
                      <a:lnTo>
                        <a:pt x="2" y="1150"/>
                      </a:lnTo>
                      <a:lnTo>
                        <a:pt x="1" y="1149"/>
                      </a:lnTo>
                      <a:lnTo>
                        <a:pt x="1" y="1148"/>
                      </a:lnTo>
                      <a:lnTo>
                        <a:pt x="0" y="1147"/>
                      </a:lnTo>
                      <a:lnTo>
                        <a:pt x="0" y="1124"/>
                      </a:lnTo>
                      <a:lnTo>
                        <a:pt x="1" y="1123"/>
                      </a:lnTo>
                      <a:lnTo>
                        <a:pt x="1" y="1122"/>
                      </a:lnTo>
                      <a:lnTo>
                        <a:pt x="2" y="1121"/>
                      </a:lnTo>
                      <a:lnTo>
                        <a:pt x="3" y="1121"/>
                      </a:lnTo>
                      <a:lnTo>
                        <a:pt x="6" y="1121"/>
                      </a:lnTo>
                      <a:lnTo>
                        <a:pt x="7" y="1122"/>
                      </a:lnTo>
                      <a:lnTo>
                        <a:pt x="7" y="1123"/>
                      </a:lnTo>
                      <a:lnTo>
                        <a:pt x="8" y="112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6" name="Line 311"/>
                <p:cNvSpPr>
                  <a:spLocks noChangeShapeType="1"/>
                </p:cNvSpPr>
                <p:nvPr/>
              </p:nvSpPr>
              <p:spPr bwMode="auto">
                <a:xfrm>
                  <a:off x="5478" y="2226"/>
                  <a:ext cx="1" cy="1171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137" name="Freeform 312"/>
                <p:cNvSpPr>
                  <a:spLocks noEditPoints="1"/>
                </p:cNvSpPr>
                <p:nvPr/>
              </p:nvSpPr>
              <p:spPr bwMode="auto">
                <a:xfrm>
                  <a:off x="3778" y="2616"/>
                  <a:ext cx="39" cy="1172"/>
                </a:xfrm>
                <a:custGeom>
                  <a:avLst/>
                  <a:gdLst>
                    <a:gd name="T0" fmla="*/ 29 w 39"/>
                    <a:gd name="T1" fmla="*/ 49 h 1172"/>
                    <a:gd name="T2" fmla="*/ 29 w 39"/>
                    <a:gd name="T3" fmla="*/ 1172 h 1172"/>
                    <a:gd name="T4" fmla="*/ 9 w 39"/>
                    <a:gd name="T5" fmla="*/ 1172 h 1172"/>
                    <a:gd name="T6" fmla="*/ 9 w 39"/>
                    <a:gd name="T7" fmla="*/ 49 h 1172"/>
                    <a:gd name="T8" fmla="*/ 29 w 39"/>
                    <a:gd name="T9" fmla="*/ 49 h 1172"/>
                    <a:gd name="T10" fmla="*/ 0 w 39"/>
                    <a:gd name="T11" fmla="*/ 59 h 1172"/>
                    <a:gd name="T12" fmla="*/ 19 w 39"/>
                    <a:gd name="T13" fmla="*/ 0 h 1172"/>
                    <a:gd name="T14" fmla="*/ 39 w 39"/>
                    <a:gd name="T15" fmla="*/ 59 h 1172"/>
                    <a:gd name="T16" fmla="*/ 0 w 39"/>
                    <a:gd name="T17" fmla="*/ 59 h 117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39" h="1172">
                      <a:moveTo>
                        <a:pt x="29" y="49"/>
                      </a:moveTo>
                      <a:lnTo>
                        <a:pt x="29" y="1172"/>
                      </a:lnTo>
                      <a:lnTo>
                        <a:pt x="9" y="1172"/>
                      </a:lnTo>
                      <a:lnTo>
                        <a:pt x="9" y="49"/>
                      </a:lnTo>
                      <a:lnTo>
                        <a:pt x="29" y="49"/>
                      </a:lnTo>
                      <a:close/>
                      <a:moveTo>
                        <a:pt x="0" y="59"/>
                      </a:moveTo>
                      <a:lnTo>
                        <a:pt x="19" y="0"/>
                      </a:lnTo>
                      <a:lnTo>
                        <a:pt x="39" y="59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8" name="Line 313"/>
                <p:cNvSpPr>
                  <a:spLocks noChangeShapeType="1"/>
                </p:cNvSpPr>
                <p:nvPr/>
              </p:nvSpPr>
              <p:spPr bwMode="auto">
                <a:xfrm flipV="1">
                  <a:off x="4981" y="3397"/>
                  <a:ext cx="482" cy="364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139" name="Freeform 314"/>
                <p:cNvSpPr>
                  <a:spLocks noEditPoints="1"/>
                </p:cNvSpPr>
                <p:nvPr/>
              </p:nvSpPr>
              <p:spPr bwMode="auto">
                <a:xfrm>
                  <a:off x="3797" y="3399"/>
                  <a:ext cx="489" cy="372"/>
                </a:xfrm>
                <a:custGeom>
                  <a:avLst/>
                  <a:gdLst>
                    <a:gd name="T0" fmla="*/ 0 w 489"/>
                    <a:gd name="T1" fmla="*/ 357 h 372"/>
                    <a:gd name="T2" fmla="*/ 445 w 489"/>
                    <a:gd name="T3" fmla="*/ 21 h 372"/>
                    <a:gd name="T4" fmla="*/ 456 w 489"/>
                    <a:gd name="T5" fmla="*/ 38 h 372"/>
                    <a:gd name="T6" fmla="*/ 11 w 489"/>
                    <a:gd name="T7" fmla="*/ 372 h 372"/>
                    <a:gd name="T8" fmla="*/ 0 w 489"/>
                    <a:gd name="T9" fmla="*/ 357 h 372"/>
                    <a:gd name="T10" fmla="*/ 431 w 489"/>
                    <a:gd name="T11" fmla="*/ 20 h 372"/>
                    <a:gd name="T12" fmla="*/ 489 w 489"/>
                    <a:gd name="T13" fmla="*/ 0 h 372"/>
                    <a:gd name="T14" fmla="*/ 454 w 489"/>
                    <a:gd name="T15" fmla="*/ 51 h 372"/>
                    <a:gd name="T16" fmla="*/ 431 w 489"/>
                    <a:gd name="T17" fmla="*/ 20 h 37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489" h="372">
                      <a:moveTo>
                        <a:pt x="0" y="357"/>
                      </a:moveTo>
                      <a:lnTo>
                        <a:pt x="445" y="21"/>
                      </a:lnTo>
                      <a:lnTo>
                        <a:pt x="456" y="38"/>
                      </a:lnTo>
                      <a:lnTo>
                        <a:pt x="11" y="372"/>
                      </a:lnTo>
                      <a:lnTo>
                        <a:pt x="0" y="357"/>
                      </a:lnTo>
                      <a:close/>
                      <a:moveTo>
                        <a:pt x="431" y="20"/>
                      </a:moveTo>
                      <a:lnTo>
                        <a:pt x="489" y="0"/>
                      </a:lnTo>
                      <a:lnTo>
                        <a:pt x="454" y="51"/>
                      </a:lnTo>
                      <a:lnTo>
                        <a:pt x="431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0" name="Line 315"/>
                <p:cNvSpPr>
                  <a:spLocks noChangeShapeType="1"/>
                </p:cNvSpPr>
                <p:nvPr/>
              </p:nvSpPr>
              <p:spPr bwMode="auto">
                <a:xfrm flipV="1">
                  <a:off x="4976" y="2240"/>
                  <a:ext cx="484" cy="365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141" name="Line 316"/>
                <p:cNvSpPr>
                  <a:spLocks noChangeShapeType="1"/>
                </p:cNvSpPr>
                <p:nvPr/>
              </p:nvSpPr>
              <p:spPr bwMode="auto">
                <a:xfrm flipV="1">
                  <a:off x="3798" y="2232"/>
                  <a:ext cx="483" cy="363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142" name="Freeform 317"/>
                <p:cNvSpPr/>
                <p:nvPr/>
              </p:nvSpPr>
              <p:spPr bwMode="auto">
                <a:xfrm>
                  <a:off x="5456" y="2210"/>
                  <a:ext cx="40" cy="40"/>
                </a:xfrm>
                <a:custGeom>
                  <a:avLst/>
                  <a:gdLst>
                    <a:gd name="T0" fmla="*/ 20 w 40"/>
                    <a:gd name="T1" fmla="*/ 0 h 40"/>
                    <a:gd name="T2" fmla="*/ 17 w 40"/>
                    <a:gd name="T3" fmla="*/ 1 h 40"/>
                    <a:gd name="T4" fmla="*/ 12 w 40"/>
                    <a:gd name="T5" fmla="*/ 2 h 40"/>
                    <a:gd name="T6" fmla="*/ 10 w 40"/>
                    <a:gd name="T7" fmla="*/ 3 h 40"/>
                    <a:gd name="T8" fmla="*/ 6 w 40"/>
                    <a:gd name="T9" fmla="*/ 5 h 40"/>
                    <a:gd name="T10" fmla="*/ 4 w 40"/>
                    <a:gd name="T11" fmla="*/ 9 h 40"/>
                    <a:gd name="T12" fmla="*/ 3 w 40"/>
                    <a:gd name="T13" fmla="*/ 12 h 40"/>
                    <a:gd name="T14" fmla="*/ 1 w 40"/>
                    <a:gd name="T15" fmla="*/ 16 h 40"/>
                    <a:gd name="T16" fmla="*/ 0 w 40"/>
                    <a:gd name="T17" fmla="*/ 21 h 40"/>
                    <a:gd name="T18" fmla="*/ 1 w 40"/>
                    <a:gd name="T19" fmla="*/ 24 h 40"/>
                    <a:gd name="T20" fmla="*/ 3 w 40"/>
                    <a:gd name="T21" fmla="*/ 28 h 40"/>
                    <a:gd name="T22" fmla="*/ 4 w 40"/>
                    <a:gd name="T23" fmla="*/ 31 h 40"/>
                    <a:gd name="T24" fmla="*/ 6 w 40"/>
                    <a:gd name="T25" fmla="*/ 35 h 40"/>
                    <a:gd name="T26" fmla="*/ 10 w 40"/>
                    <a:gd name="T27" fmla="*/ 37 h 40"/>
                    <a:gd name="T28" fmla="*/ 12 w 40"/>
                    <a:gd name="T29" fmla="*/ 38 h 40"/>
                    <a:gd name="T30" fmla="*/ 17 w 40"/>
                    <a:gd name="T31" fmla="*/ 39 h 40"/>
                    <a:gd name="T32" fmla="*/ 20 w 40"/>
                    <a:gd name="T33" fmla="*/ 40 h 40"/>
                    <a:gd name="T34" fmla="*/ 24 w 40"/>
                    <a:gd name="T35" fmla="*/ 39 h 40"/>
                    <a:gd name="T36" fmla="*/ 27 w 40"/>
                    <a:gd name="T37" fmla="*/ 38 h 40"/>
                    <a:gd name="T38" fmla="*/ 31 w 40"/>
                    <a:gd name="T39" fmla="*/ 37 h 40"/>
                    <a:gd name="T40" fmla="*/ 34 w 40"/>
                    <a:gd name="T41" fmla="*/ 35 h 40"/>
                    <a:gd name="T42" fmla="*/ 36 w 40"/>
                    <a:gd name="T43" fmla="*/ 31 h 40"/>
                    <a:gd name="T44" fmla="*/ 38 w 40"/>
                    <a:gd name="T45" fmla="*/ 28 h 40"/>
                    <a:gd name="T46" fmla="*/ 39 w 40"/>
                    <a:gd name="T47" fmla="*/ 24 h 40"/>
                    <a:gd name="T48" fmla="*/ 40 w 40"/>
                    <a:gd name="T49" fmla="*/ 21 h 40"/>
                    <a:gd name="T50" fmla="*/ 39 w 40"/>
                    <a:gd name="T51" fmla="*/ 16 h 40"/>
                    <a:gd name="T52" fmla="*/ 38 w 40"/>
                    <a:gd name="T53" fmla="*/ 12 h 40"/>
                    <a:gd name="T54" fmla="*/ 36 w 40"/>
                    <a:gd name="T55" fmla="*/ 9 h 40"/>
                    <a:gd name="T56" fmla="*/ 34 w 40"/>
                    <a:gd name="T57" fmla="*/ 5 h 40"/>
                    <a:gd name="T58" fmla="*/ 31 w 40"/>
                    <a:gd name="T59" fmla="*/ 3 h 40"/>
                    <a:gd name="T60" fmla="*/ 27 w 40"/>
                    <a:gd name="T61" fmla="*/ 2 h 40"/>
                    <a:gd name="T62" fmla="*/ 24 w 40"/>
                    <a:gd name="T63" fmla="*/ 1 h 40"/>
                    <a:gd name="T64" fmla="*/ 20 w 40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40">
                      <a:moveTo>
                        <a:pt x="20" y="0"/>
                      </a:moveTo>
                      <a:lnTo>
                        <a:pt x="17" y="1"/>
                      </a:lnTo>
                      <a:lnTo>
                        <a:pt x="12" y="2"/>
                      </a:lnTo>
                      <a:lnTo>
                        <a:pt x="10" y="3"/>
                      </a:lnTo>
                      <a:lnTo>
                        <a:pt x="6" y="5"/>
                      </a:lnTo>
                      <a:lnTo>
                        <a:pt x="4" y="9"/>
                      </a:lnTo>
                      <a:lnTo>
                        <a:pt x="3" y="12"/>
                      </a:lnTo>
                      <a:lnTo>
                        <a:pt x="1" y="16"/>
                      </a:lnTo>
                      <a:lnTo>
                        <a:pt x="0" y="21"/>
                      </a:lnTo>
                      <a:lnTo>
                        <a:pt x="1" y="24"/>
                      </a:lnTo>
                      <a:lnTo>
                        <a:pt x="3" y="28"/>
                      </a:lnTo>
                      <a:lnTo>
                        <a:pt x="4" y="31"/>
                      </a:lnTo>
                      <a:lnTo>
                        <a:pt x="6" y="35"/>
                      </a:lnTo>
                      <a:lnTo>
                        <a:pt x="10" y="37"/>
                      </a:lnTo>
                      <a:lnTo>
                        <a:pt x="12" y="38"/>
                      </a:lnTo>
                      <a:lnTo>
                        <a:pt x="17" y="39"/>
                      </a:lnTo>
                      <a:lnTo>
                        <a:pt x="20" y="40"/>
                      </a:lnTo>
                      <a:lnTo>
                        <a:pt x="24" y="39"/>
                      </a:lnTo>
                      <a:lnTo>
                        <a:pt x="27" y="38"/>
                      </a:lnTo>
                      <a:lnTo>
                        <a:pt x="31" y="37"/>
                      </a:lnTo>
                      <a:lnTo>
                        <a:pt x="34" y="35"/>
                      </a:lnTo>
                      <a:lnTo>
                        <a:pt x="36" y="31"/>
                      </a:lnTo>
                      <a:lnTo>
                        <a:pt x="38" y="28"/>
                      </a:lnTo>
                      <a:lnTo>
                        <a:pt x="39" y="24"/>
                      </a:lnTo>
                      <a:lnTo>
                        <a:pt x="40" y="21"/>
                      </a:lnTo>
                      <a:lnTo>
                        <a:pt x="39" y="16"/>
                      </a:lnTo>
                      <a:lnTo>
                        <a:pt x="38" y="12"/>
                      </a:lnTo>
                      <a:lnTo>
                        <a:pt x="36" y="9"/>
                      </a:lnTo>
                      <a:lnTo>
                        <a:pt x="34" y="5"/>
                      </a:lnTo>
                      <a:lnTo>
                        <a:pt x="31" y="3"/>
                      </a:lnTo>
                      <a:lnTo>
                        <a:pt x="27" y="2"/>
                      </a:lnTo>
                      <a:lnTo>
                        <a:pt x="24" y="1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3" name="Freeform 318"/>
                <p:cNvSpPr/>
                <p:nvPr/>
              </p:nvSpPr>
              <p:spPr bwMode="auto">
                <a:xfrm>
                  <a:off x="5456" y="2210"/>
                  <a:ext cx="40" cy="40"/>
                </a:xfrm>
                <a:custGeom>
                  <a:avLst/>
                  <a:gdLst>
                    <a:gd name="T0" fmla="*/ 20 w 40"/>
                    <a:gd name="T1" fmla="*/ 0 h 40"/>
                    <a:gd name="T2" fmla="*/ 17 w 40"/>
                    <a:gd name="T3" fmla="*/ 1 h 40"/>
                    <a:gd name="T4" fmla="*/ 12 w 40"/>
                    <a:gd name="T5" fmla="*/ 2 h 40"/>
                    <a:gd name="T6" fmla="*/ 10 w 40"/>
                    <a:gd name="T7" fmla="*/ 3 h 40"/>
                    <a:gd name="T8" fmla="*/ 6 w 40"/>
                    <a:gd name="T9" fmla="*/ 5 h 40"/>
                    <a:gd name="T10" fmla="*/ 4 w 40"/>
                    <a:gd name="T11" fmla="*/ 9 h 40"/>
                    <a:gd name="T12" fmla="*/ 3 w 40"/>
                    <a:gd name="T13" fmla="*/ 12 h 40"/>
                    <a:gd name="T14" fmla="*/ 1 w 40"/>
                    <a:gd name="T15" fmla="*/ 16 h 40"/>
                    <a:gd name="T16" fmla="*/ 0 w 40"/>
                    <a:gd name="T17" fmla="*/ 21 h 40"/>
                    <a:gd name="T18" fmla="*/ 1 w 40"/>
                    <a:gd name="T19" fmla="*/ 24 h 40"/>
                    <a:gd name="T20" fmla="*/ 3 w 40"/>
                    <a:gd name="T21" fmla="*/ 28 h 40"/>
                    <a:gd name="T22" fmla="*/ 4 w 40"/>
                    <a:gd name="T23" fmla="*/ 31 h 40"/>
                    <a:gd name="T24" fmla="*/ 6 w 40"/>
                    <a:gd name="T25" fmla="*/ 35 h 40"/>
                    <a:gd name="T26" fmla="*/ 10 w 40"/>
                    <a:gd name="T27" fmla="*/ 37 h 40"/>
                    <a:gd name="T28" fmla="*/ 12 w 40"/>
                    <a:gd name="T29" fmla="*/ 38 h 40"/>
                    <a:gd name="T30" fmla="*/ 17 w 40"/>
                    <a:gd name="T31" fmla="*/ 39 h 40"/>
                    <a:gd name="T32" fmla="*/ 20 w 40"/>
                    <a:gd name="T33" fmla="*/ 40 h 40"/>
                    <a:gd name="T34" fmla="*/ 24 w 40"/>
                    <a:gd name="T35" fmla="*/ 39 h 40"/>
                    <a:gd name="T36" fmla="*/ 27 w 40"/>
                    <a:gd name="T37" fmla="*/ 38 h 40"/>
                    <a:gd name="T38" fmla="*/ 31 w 40"/>
                    <a:gd name="T39" fmla="*/ 37 h 40"/>
                    <a:gd name="T40" fmla="*/ 34 w 40"/>
                    <a:gd name="T41" fmla="*/ 35 h 40"/>
                    <a:gd name="T42" fmla="*/ 36 w 40"/>
                    <a:gd name="T43" fmla="*/ 31 h 40"/>
                    <a:gd name="T44" fmla="*/ 38 w 40"/>
                    <a:gd name="T45" fmla="*/ 28 h 40"/>
                    <a:gd name="T46" fmla="*/ 39 w 40"/>
                    <a:gd name="T47" fmla="*/ 24 h 40"/>
                    <a:gd name="T48" fmla="*/ 40 w 40"/>
                    <a:gd name="T49" fmla="*/ 21 h 40"/>
                    <a:gd name="T50" fmla="*/ 39 w 40"/>
                    <a:gd name="T51" fmla="*/ 16 h 40"/>
                    <a:gd name="T52" fmla="*/ 38 w 40"/>
                    <a:gd name="T53" fmla="*/ 12 h 40"/>
                    <a:gd name="T54" fmla="*/ 36 w 40"/>
                    <a:gd name="T55" fmla="*/ 9 h 40"/>
                    <a:gd name="T56" fmla="*/ 34 w 40"/>
                    <a:gd name="T57" fmla="*/ 5 h 40"/>
                    <a:gd name="T58" fmla="*/ 31 w 40"/>
                    <a:gd name="T59" fmla="*/ 3 h 40"/>
                    <a:gd name="T60" fmla="*/ 27 w 40"/>
                    <a:gd name="T61" fmla="*/ 2 h 40"/>
                    <a:gd name="T62" fmla="*/ 24 w 40"/>
                    <a:gd name="T63" fmla="*/ 1 h 40"/>
                    <a:gd name="T64" fmla="*/ 20 w 40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40">
                      <a:moveTo>
                        <a:pt x="20" y="0"/>
                      </a:moveTo>
                      <a:lnTo>
                        <a:pt x="17" y="1"/>
                      </a:lnTo>
                      <a:lnTo>
                        <a:pt x="12" y="2"/>
                      </a:lnTo>
                      <a:lnTo>
                        <a:pt x="10" y="3"/>
                      </a:lnTo>
                      <a:lnTo>
                        <a:pt x="6" y="5"/>
                      </a:lnTo>
                      <a:lnTo>
                        <a:pt x="4" y="9"/>
                      </a:lnTo>
                      <a:lnTo>
                        <a:pt x="3" y="12"/>
                      </a:lnTo>
                      <a:lnTo>
                        <a:pt x="1" y="16"/>
                      </a:lnTo>
                      <a:lnTo>
                        <a:pt x="0" y="21"/>
                      </a:lnTo>
                      <a:lnTo>
                        <a:pt x="1" y="24"/>
                      </a:lnTo>
                      <a:lnTo>
                        <a:pt x="3" y="28"/>
                      </a:lnTo>
                      <a:lnTo>
                        <a:pt x="4" y="31"/>
                      </a:lnTo>
                      <a:lnTo>
                        <a:pt x="6" y="35"/>
                      </a:lnTo>
                      <a:lnTo>
                        <a:pt x="10" y="37"/>
                      </a:lnTo>
                      <a:lnTo>
                        <a:pt x="12" y="38"/>
                      </a:lnTo>
                      <a:lnTo>
                        <a:pt x="17" y="39"/>
                      </a:lnTo>
                      <a:lnTo>
                        <a:pt x="20" y="40"/>
                      </a:lnTo>
                      <a:lnTo>
                        <a:pt x="24" y="39"/>
                      </a:lnTo>
                      <a:lnTo>
                        <a:pt x="27" y="38"/>
                      </a:lnTo>
                      <a:lnTo>
                        <a:pt x="31" y="37"/>
                      </a:lnTo>
                      <a:lnTo>
                        <a:pt x="34" y="35"/>
                      </a:lnTo>
                      <a:lnTo>
                        <a:pt x="36" y="31"/>
                      </a:lnTo>
                      <a:lnTo>
                        <a:pt x="38" y="28"/>
                      </a:lnTo>
                      <a:lnTo>
                        <a:pt x="39" y="24"/>
                      </a:lnTo>
                      <a:lnTo>
                        <a:pt x="40" y="21"/>
                      </a:lnTo>
                      <a:lnTo>
                        <a:pt x="39" y="16"/>
                      </a:lnTo>
                      <a:lnTo>
                        <a:pt x="38" y="12"/>
                      </a:lnTo>
                      <a:lnTo>
                        <a:pt x="36" y="9"/>
                      </a:lnTo>
                      <a:lnTo>
                        <a:pt x="34" y="5"/>
                      </a:lnTo>
                      <a:lnTo>
                        <a:pt x="31" y="3"/>
                      </a:lnTo>
                      <a:lnTo>
                        <a:pt x="27" y="2"/>
                      </a:lnTo>
                      <a:lnTo>
                        <a:pt x="24" y="1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" name="Freeform 319"/>
                <p:cNvSpPr/>
                <p:nvPr/>
              </p:nvSpPr>
              <p:spPr bwMode="auto">
                <a:xfrm>
                  <a:off x="4271" y="3369"/>
                  <a:ext cx="38" cy="40"/>
                </a:xfrm>
                <a:custGeom>
                  <a:avLst/>
                  <a:gdLst>
                    <a:gd name="T0" fmla="*/ 18 w 38"/>
                    <a:gd name="T1" fmla="*/ 0 h 40"/>
                    <a:gd name="T2" fmla="*/ 15 w 38"/>
                    <a:gd name="T3" fmla="*/ 0 h 40"/>
                    <a:gd name="T4" fmla="*/ 11 w 38"/>
                    <a:gd name="T5" fmla="*/ 1 h 40"/>
                    <a:gd name="T6" fmla="*/ 8 w 38"/>
                    <a:gd name="T7" fmla="*/ 4 h 40"/>
                    <a:gd name="T8" fmla="*/ 4 w 38"/>
                    <a:gd name="T9" fmla="*/ 6 h 40"/>
                    <a:gd name="T10" fmla="*/ 2 w 38"/>
                    <a:gd name="T11" fmla="*/ 9 h 40"/>
                    <a:gd name="T12" fmla="*/ 1 w 38"/>
                    <a:gd name="T13" fmla="*/ 13 h 40"/>
                    <a:gd name="T14" fmla="*/ 0 w 38"/>
                    <a:gd name="T15" fmla="*/ 16 h 40"/>
                    <a:gd name="T16" fmla="*/ 0 w 38"/>
                    <a:gd name="T17" fmla="*/ 20 h 40"/>
                    <a:gd name="T18" fmla="*/ 0 w 38"/>
                    <a:gd name="T19" fmla="*/ 25 h 40"/>
                    <a:gd name="T20" fmla="*/ 1 w 38"/>
                    <a:gd name="T21" fmla="*/ 28 h 40"/>
                    <a:gd name="T22" fmla="*/ 2 w 38"/>
                    <a:gd name="T23" fmla="*/ 32 h 40"/>
                    <a:gd name="T24" fmla="*/ 4 w 38"/>
                    <a:gd name="T25" fmla="*/ 34 h 40"/>
                    <a:gd name="T26" fmla="*/ 8 w 38"/>
                    <a:gd name="T27" fmla="*/ 36 h 40"/>
                    <a:gd name="T28" fmla="*/ 11 w 38"/>
                    <a:gd name="T29" fmla="*/ 39 h 40"/>
                    <a:gd name="T30" fmla="*/ 15 w 38"/>
                    <a:gd name="T31" fmla="*/ 40 h 40"/>
                    <a:gd name="T32" fmla="*/ 18 w 38"/>
                    <a:gd name="T33" fmla="*/ 40 h 40"/>
                    <a:gd name="T34" fmla="*/ 23 w 38"/>
                    <a:gd name="T35" fmla="*/ 40 h 40"/>
                    <a:gd name="T36" fmla="*/ 27 w 38"/>
                    <a:gd name="T37" fmla="*/ 39 h 40"/>
                    <a:gd name="T38" fmla="*/ 29 w 38"/>
                    <a:gd name="T39" fmla="*/ 36 h 40"/>
                    <a:gd name="T40" fmla="*/ 32 w 38"/>
                    <a:gd name="T41" fmla="*/ 34 h 40"/>
                    <a:gd name="T42" fmla="*/ 35 w 38"/>
                    <a:gd name="T43" fmla="*/ 32 h 40"/>
                    <a:gd name="T44" fmla="*/ 37 w 38"/>
                    <a:gd name="T45" fmla="*/ 28 h 40"/>
                    <a:gd name="T46" fmla="*/ 38 w 38"/>
                    <a:gd name="T47" fmla="*/ 25 h 40"/>
                    <a:gd name="T48" fmla="*/ 38 w 38"/>
                    <a:gd name="T49" fmla="*/ 20 h 40"/>
                    <a:gd name="T50" fmla="*/ 38 w 38"/>
                    <a:gd name="T51" fmla="*/ 16 h 40"/>
                    <a:gd name="T52" fmla="*/ 37 w 38"/>
                    <a:gd name="T53" fmla="*/ 13 h 40"/>
                    <a:gd name="T54" fmla="*/ 35 w 38"/>
                    <a:gd name="T55" fmla="*/ 9 h 40"/>
                    <a:gd name="T56" fmla="*/ 32 w 38"/>
                    <a:gd name="T57" fmla="*/ 6 h 40"/>
                    <a:gd name="T58" fmla="*/ 29 w 38"/>
                    <a:gd name="T59" fmla="*/ 4 h 40"/>
                    <a:gd name="T60" fmla="*/ 27 w 38"/>
                    <a:gd name="T61" fmla="*/ 1 h 40"/>
                    <a:gd name="T62" fmla="*/ 23 w 38"/>
                    <a:gd name="T63" fmla="*/ 0 h 40"/>
                    <a:gd name="T64" fmla="*/ 18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8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4"/>
                      </a:lnTo>
                      <a:lnTo>
                        <a:pt x="4" y="6"/>
                      </a:lnTo>
                      <a:lnTo>
                        <a:pt x="2" y="9"/>
                      </a:lnTo>
                      <a:lnTo>
                        <a:pt x="1" y="13"/>
                      </a:lnTo>
                      <a:lnTo>
                        <a:pt x="0" y="16"/>
                      </a:lnTo>
                      <a:lnTo>
                        <a:pt x="0" y="20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2" y="32"/>
                      </a:lnTo>
                      <a:lnTo>
                        <a:pt x="4" y="34"/>
                      </a:lnTo>
                      <a:lnTo>
                        <a:pt x="8" y="36"/>
                      </a:lnTo>
                      <a:lnTo>
                        <a:pt x="11" y="39"/>
                      </a:lnTo>
                      <a:lnTo>
                        <a:pt x="15" y="40"/>
                      </a:lnTo>
                      <a:lnTo>
                        <a:pt x="18" y="40"/>
                      </a:lnTo>
                      <a:lnTo>
                        <a:pt x="23" y="40"/>
                      </a:lnTo>
                      <a:lnTo>
                        <a:pt x="27" y="39"/>
                      </a:lnTo>
                      <a:lnTo>
                        <a:pt x="29" y="36"/>
                      </a:lnTo>
                      <a:lnTo>
                        <a:pt x="32" y="34"/>
                      </a:lnTo>
                      <a:lnTo>
                        <a:pt x="35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0"/>
                      </a:lnTo>
                      <a:lnTo>
                        <a:pt x="38" y="16"/>
                      </a:lnTo>
                      <a:lnTo>
                        <a:pt x="37" y="13"/>
                      </a:lnTo>
                      <a:lnTo>
                        <a:pt x="35" y="9"/>
                      </a:lnTo>
                      <a:lnTo>
                        <a:pt x="32" y="6"/>
                      </a:lnTo>
                      <a:lnTo>
                        <a:pt x="29" y="4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5" name="Freeform 320"/>
                <p:cNvSpPr/>
                <p:nvPr/>
              </p:nvSpPr>
              <p:spPr bwMode="auto">
                <a:xfrm>
                  <a:off x="4271" y="3369"/>
                  <a:ext cx="38" cy="40"/>
                </a:xfrm>
                <a:custGeom>
                  <a:avLst/>
                  <a:gdLst>
                    <a:gd name="T0" fmla="*/ 18 w 38"/>
                    <a:gd name="T1" fmla="*/ 0 h 40"/>
                    <a:gd name="T2" fmla="*/ 15 w 38"/>
                    <a:gd name="T3" fmla="*/ 0 h 40"/>
                    <a:gd name="T4" fmla="*/ 11 w 38"/>
                    <a:gd name="T5" fmla="*/ 1 h 40"/>
                    <a:gd name="T6" fmla="*/ 8 w 38"/>
                    <a:gd name="T7" fmla="*/ 4 h 40"/>
                    <a:gd name="T8" fmla="*/ 4 w 38"/>
                    <a:gd name="T9" fmla="*/ 6 h 40"/>
                    <a:gd name="T10" fmla="*/ 2 w 38"/>
                    <a:gd name="T11" fmla="*/ 9 h 40"/>
                    <a:gd name="T12" fmla="*/ 1 w 38"/>
                    <a:gd name="T13" fmla="*/ 13 h 40"/>
                    <a:gd name="T14" fmla="*/ 0 w 38"/>
                    <a:gd name="T15" fmla="*/ 16 h 40"/>
                    <a:gd name="T16" fmla="*/ 0 w 38"/>
                    <a:gd name="T17" fmla="*/ 20 h 40"/>
                    <a:gd name="T18" fmla="*/ 0 w 38"/>
                    <a:gd name="T19" fmla="*/ 25 h 40"/>
                    <a:gd name="T20" fmla="*/ 1 w 38"/>
                    <a:gd name="T21" fmla="*/ 28 h 40"/>
                    <a:gd name="T22" fmla="*/ 2 w 38"/>
                    <a:gd name="T23" fmla="*/ 32 h 40"/>
                    <a:gd name="T24" fmla="*/ 4 w 38"/>
                    <a:gd name="T25" fmla="*/ 34 h 40"/>
                    <a:gd name="T26" fmla="*/ 8 w 38"/>
                    <a:gd name="T27" fmla="*/ 36 h 40"/>
                    <a:gd name="T28" fmla="*/ 11 w 38"/>
                    <a:gd name="T29" fmla="*/ 39 h 40"/>
                    <a:gd name="T30" fmla="*/ 15 w 38"/>
                    <a:gd name="T31" fmla="*/ 40 h 40"/>
                    <a:gd name="T32" fmla="*/ 18 w 38"/>
                    <a:gd name="T33" fmla="*/ 40 h 40"/>
                    <a:gd name="T34" fmla="*/ 23 w 38"/>
                    <a:gd name="T35" fmla="*/ 40 h 40"/>
                    <a:gd name="T36" fmla="*/ 27 w 38"/>
                    <a:gd name="T37" fmla="*/ 39 h 40"/>
                    <a:gd name="T38" fmla="*/ 29 w 38"/>
                    <a:gd name="T39" fmla="*/ 36 h 40"/>
                    <a:gd name="T40" fmla="*/ 32 w 38"/>
                    <a:gd name="T41" fmla="*/ 34 h 40"/>
                    <a:gd name="T42" fmla="*/ 35 w 38"/>
                    <a:gd name="T43" fmla="*/ 32 h 40"/>
                    <a:gd name="T44" fmla="*/ 37 w 38"/>
                    <a:gd name="T45" fmla="*/ 28 h 40"/>
                    <a:gd name="T46" fmla="*/ 38 w 38"/>
                    <a:gd name="T47" fmla="*/ 25 h 40"/>
                    <a:gd name="T48" fmla="*/ 38 w 38"/>
                    <a:gd name="T49" fmla="*/ 20 h 40"/>
                    <a:gd name="T50" fmla="*/ 38 w 38"/>
                    <a:gd name="T51" fmla="*/ 16 h 40"/>
                    <a:gd name="T52" fmla="*/ 37 w 38"/>
                    <a:gd name="T53" fmla="*/ 13 h 40"/>
                    <a:gd name="T54" fmla="*/ 35 w 38"/>
                    <a:gd name="T55" fmla="*/ 9 h 40"/>
                    <a:gd name="T56" fmla="*/ 32 w 38"/>
                    <a:gd name="T57" fmla="*/ 6 h 40"/>
                    <a:gd name="T58" fmla="*/ 29 w 38"/>
                    <a:gd name="T59" fmla="*/ 4 h 40"/>
                    <a:gd name="T60" fmla="*/ 27 w 38"/>
                    <a:gd name="T61" fmla="*/ 1 h 40"/>
                    <a:gd name="T62" fmla="*/ 23 w 38"/>
                    <a:gd name="T63" fmla="*/ 0 h 40"/>
                    <a:gd name="T64" fmla="*/ 18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8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4"/>
                      </a:lnTo>
                      <a:lnTo>
                        <a:pt x="4" y="6"/>
                      </a:lnTo>
                      <a:lnTo>
                        <a:pt x="2" y="9"/>
                      </a:lnTo>
                      <a:lnTo>
                        <a:pt x="1" y="13"/>
                      </a:lnTo>
                      <a:lnTo>
                        <a:pt x="0" y="16"/>
                      </a:lnTo>
                      <a:lnTo>
                        <a:pt x="0" y="20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2" y="32"/>
                      </a:lnTo>
                      <a:lnTo>
                        <a:pt x="4" y="34"/>
                      </a:lnTo>
                      <a:lnTo>
                        <a:pt x="8" y="36"/>
                      </a:lnTo>
                      <a:lnTo>
                        <a:pt x="11" y="39"/>
                      </a:lnTo>
                      <a:lnTo>
                        <a:pt x="15" y="40"/>
                      </a:lnTo>
                      <a:lnTo>
                        <a:pt x="18" y="40"/>
                      </a:lnTo>
                      <a:lnTo>
                        <a:pt x="23" y="40"/>
                      </a:lnTo>
                      <a:lnTo>
                        <a:pt x="27" y="39"/>
                      </a:lnTo>
                      <a:lnTo>
                        <a:pt x="29" y="36"/>
                      </a:lnTo>
                      <a:lnTo>
                        <a:pt x="32" y="34"/>
                      </a:lnTo>
                      <a:lnTo>
                        <a:pt x="35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0"/>
                      </a:lnTo>
                      <a:lnTo>
                        <a:pt x="38" y="16"/>
                      </a:lnTo>
                      <a:lnTo>
                        <a:pt x="37" y="13"/>
                      </a:lnTo>
                      <a:lnTo>
                        <a:pt x="35" y="9"/>
                      </a:lnTo>
                      <a:lnTo>
                        <a:pt x="32" y="6"/>
                      </a:lnTo>
                      <a:lnTo>
                        <a:pt x="29" y="4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18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6" name="Freeform 321"/>
                <p:cNvSpPr/>
                <p:nvPr/>
              </p:nvSpPr>
              <p:spPr bwMode="auto">
                <a:xfrm>
                  <a:off x="5456" y="3369"/>
                  <a:ext cx="40" cy="40"/>
                </a:xfrm>
                <a:custGeom>
                  <a:avLst/>
                  <a:gdLst>
                    <a:gd name="T0" fmla="*/ 20 w 40"/>
                    <a:gd name="T1" fmla="*/ 0 h 40"/>
                    <a:gd name="T2" fmla="*/ 17 w 40"/>
                    <a:gd name="T3" fmla="*/ 0 h 40"/>
                    <a:gd name="T4" fmla="*/ 12 w 40"/>
                    <a:gd name="T5" fmla="*/ 1 h 40"/>
                    <a:gd name="T6" fmla="*/ 10 w 40"/>
                    <a:gd name="T7" fmla="*/ 4 h 40"/>
                    <a:gd name="T8" fmla="*/ 6 w 40"/>
                    <a:gd name="T9" fmla="*/ 6 h 40"/>
                    <a:gd name="T10" fmla="*/ 4 w 40"/>
                    <a:gd name="T11" fmla="*/ 9 h 40"/>
                    <a:gd name="T12" fmla="*/ 3 w 40"/>
                    <a:gd name="T13" fmla="*/ 13 h 40"/>
                    <a:gd name="T14" fmla="*/ 1 w 40"/>
                    <a:gd name="T15" fmla="*/ 16 h 40"/>
                    <a:gd name="T16" fmla="*/ 0 w 40"/>
                    <a:gd name="T17" fmla="*/ 20 h 40"/>
                    <a:gd name="T18" fmla="*/ 1 w 40"/>
                    <a:gd name="T19" fmla="*/ 25 h 40"/>
                    <a:gd name="T20" fmla="*/ 3 w 40"/>
                    <a:gd name="T21" fmla="*/ 28 h 40"/>
                    <a:gd name="T22" fmla="*/ 4 w 40"/>
                    <a:gd name="T23" fmla="*/ 32 h 40"/>
                    <a:gd name="T24" fmla="*/ 6 w 40"/>
                    <a:gd name="T25" fmla="*/ 34 h 40"/>
                    <a:gd name="T26" fmla="*/ 10 w 40"/>
                    <a:gd name="T27" fmla="*/ 36 h 40"/>
                    <a:gd name="T28" fmla="*/ 12 w 40"/>
                    <a:gd name="T29" fmla="*/ 39 h 40"/>
                    <a:gd name="T30" fmla="*/ 17 w 40"/>
                    <a:gd name="T31" fmla="*/ 40 h 40"/>
                    <a:gd name="T32" fmla="*/ 20 w 40"/>
                    <a:gd name="T33" fmla="*/ 40 h 40"/>
                    <a:gd name="T34" fmla="*/ 24 w 40"/>
                    <a:gd name="T35" fmla="*/ 40 h 40"/>
                    <a:gd name="T36" fmla="*/ 27 w 40"/>
                    <a:gd name="T37" fmla="*/ 39 h 40"/>
                    <a:gd name="T38" fmla="*/ 31 w 40"/>
                    <a:gd name="T39" fmla="*/ 36 h 40"/>
                    <a:gd name="T40" fmla="*/ 34 w 40"/>
                    <a:gd name="T41" fmla="*/ 34 h 40"/>
                    <a:gd name="T42" fmla="*/ 36 w 40"/>
                    <a:gd name="T43" fmla="*/ 32 h 40"/>
                    <a:gd name="T44" fmla="*/ 38 w 40"/>
                    <a:gd name="T45" fmla="*/ 28 h 40"/>
                    <a:gd name="T46" fmla="*/ 39 w 40"/>
                    <a:gd name="T47" fmla="*/ 25 h 40"/>
                    <a:gd name="T48" fmla="*/ 40 w 40"/>
                    <a:gd name="T49" fmla="*/ 20 h 40"/>
                    <a:gd name="T50" fmla="*/ 39 w 40"/>
                    <a:gd name="T51" fmla="*/ 16 h 40"/>
                    <a:gd name="T52" fmla="*/ 38 w 40"/>
                    <a:gd name="T53" fmla="*/ 13 h 40"/>
                    <a:gd name="T54" fmla="*/ 36 w 40"/>
                    <a:gd name="T55" fmla="*/ 9 h 40"/>
                    <a:gd name="T56" fmla="*/ 34 w 40"/>
                    <a:gd name="T57" fmla="*/ 6 h 40"/>
                    <a:gd name="T58" fmla="*/ 31 w 40"/>
                    <a:gd name="T59" fmla="*/ 4 h 40"/>
                    <a:gd name="T60" fmla="*/ 27 w 40"/>
                    <a:gd name="T61" fmla="*/ 1 h 40"/>
                    <a:gd name="T62" fmla="*/ 24 w 40"/>
                    <a:gd name="T63" fmla="*/ 0 h 40"/>
                    <a:gd name="T64" fmla="*/ 20 w 40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40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2" y="1"/>
                      </a:lnTo>
                      <a:lnTo>
                        <a:pt x="10" y="4"/>
                      </a:lnTo>
                      <a:lnTo>
                        <a:pt x="6" y="6"/>
                      </a:lnTo>
                      <a:lnTo>
                        <a:pt x="4" y="9"/>
                      </a:lnTo>
                      <a:lnTo>
                        <a:pt x="3" y="13"/>
                      </a:lnTo>
                      <a:lnTo>
                        <a:pt x="1" y="16"/>
                      </a:lnTo>
                      <a:lnTo>
                        <a:pt x="0" y="20"/>
                      </a:lnTo>
                      <a:lnTo>
                        <a:pt x="1" y="25"/>
                      </a:lnTo>
                      <a:lnTo>
                        <a:pt x="3" y="28"/>
                      </a:lnTo>
                      <a:lnTo>
                        <a:pt x="4" y="32"/>
                      </a:lnTo>
                      <a:lnTo>
                        <a:pt x="6" y="34"/>
                      </a:lnTo>
                      <a:lnTo>
                        <a:pt x="10" y="36"/>
                      </a:lnTo>
                      <a:lnTo>
                        <a:pt x="12" y="39"/>
                      </a:lnTo>
                      <a:lnTo>
                        <a:pt x="17" y="40"/>
                      </a:lnTo>
                      <a:lnTo>
                        <a:pt x="20" y="40"/>
                      </a:lnTo>
                      <a:lnTo>
                        <a:pt x="24" y="40"/>
                      </a:lnTo>
                      <a:lnTo>
                        <a:pt x="27" y="39"/>
                      </a:lnTo>
                      <a:lnTo>
                        <a:pt x="31" y="36"/>
                      </a:lnTo>
                      <a:lnTo>
                        <a:pt x="34" y="34"/>
                      </a:lnTo>
                      <a:lnTo>
                        <a:pt x="36" y="32"/>
                      </a:lnTo>
                      <a:lnTo>
                        <a:pt x="38" y="28"/>
                      </a:lnTo>
                      <a:lnTo>
                        <a:pt x="39" y="25"/>
                      </a:lnTo>
                      <a:lnTo>
                        <a:pt x="40" y="20"/>
                      </a:lnTo>
                      <a:lnTo>
                        <a:pt x="39" y="16"/>
                      </a:lnTo>
                      <a:lnTo>
                        <a:pt x="38" y="13"/>
                      </a:lnTo>
                      <a:lnTo>
                        <a:pt x="36" y="9"/>
                      </a:lnTo>
                      <a:lnTo>
                        <a:pt x="34" y="6"/>
                      </a:lnTo>
                      <a:lnTo>
                        <a:pt x="31" y="4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7" name="Freeform 322"/>
                <p:cNvSpPr/>
                <p:nvPr/>
              </p:nvSpPr>
              <p:spPr bwMode="auto">
                <a:xfrm>
                  <a:off x="5456" y="3369"/>
                  <a:ext cx="40" cy="40"/>
                </a:xfrm>
                <a:custGeom>
                  <a:avLst/>
                  <a:gdLst>
                    <a:gd name="T0" fmla="*/ 20 w 40"/>
                    <a:gd name="T1" fmla="*/ 0 h 40"/>
                    <a:gd name="T2" fmla="*/ 17 w 40"/>
                    <a:gd name="T3" fmla="*/ 0 h 40"/>
                    <a:gd name="T4" fmla="*/ 12 w 40"/>
                    <a:gd name="T5" fmla="*/ 1 h 40"/>
                    <a:gd name="T6" fmla="*/ 10 w 40"/>
                    <a:gd name="T7" fmla="*/ 4 h 40"/>
                    <a:gd name="T8" fmla="*/ 6 w 40"/>
                    <a:gd name="T9" fmla="*/ 6 h 40"/>
                    <a:gd name="T10" fmla="*/ 4 w 40"/>
                    <a:gd name="T11" fmla="*/ 9 h 40"/>
                    <a:gd name="T12" fmla="*/ 3 w 40"/>
                    <a:gd name="T13" fmla="*/ 13 h 40"/>
                    <a:gd name="T14" fmla="*/ 1 w 40"/>
                    <a:gd name="T15" fmla="*/ 16 h 40"/>
                    <a:gd name="T16" fmla="*/ 0 w 40"/>
                    <a:gd name="T17" fmla="*/ 20 h 40"/>
                    <a:gd name="T18" fmla="*/ 1 w 40"/>
                    <a:gd name="T19" fmla="*/ 25 h 40"/>
                    <a:gd name="T20" fmla="*/ 3 w 40"/>
                    <a:gd name="T21" fmla="*/ 28 h 40"/>
                    <a:gd name="T22" fmla="*/ 4 w 40"/>
                    <a:gd name="T23" fmla="*/ 32 h 40"/>
                    <a:gd name="T24" fmla="*/ 6 w 40"/>
                    <a:gd name="T25" fmla="*/ 34 h 40"/>
                    <a:gd name="T26" fmla="*/ 10 w 40"/>
                    <a:gd name="T27" fmla="*/ 36 h 40"/>
                    <a:gd name="T28" fmla="*/ 12 w 40"/>
                    <a:gd name="T29" fmla="*/ 39 h 40"/>
                    <a:gd name="T30" fmla="*/ 17 w 40"/>
                    <a:gd name="T31" fmla="*/ 40 h 40"/>
                    <a:gd name="T32" fmla="*/ 20 w 40"/>
                    <a:gd name="T33" fmla="*/ 40 h 40"/>
                    <a:gd name="T34" fmla="*/ 24 w 40"/>
                    <a:gd name="T35" fmla="*/ 40 h 40"/>
                    <a:gd name="T36" fmla="*/ 27 w 40"/>
                    <a:gd name="T37" fmla="*/ 39 h 40"/>
                    <a:gd name="T38" fmla="*/ 31 w 40"/>
                    <a:gd name="T39" fmla="*/ 36 h 40"/>
                    <a:gd name="T40" fmla="*/ 34 w 40"/>
                    <a:gd name="T41" fmla="*/ 34 h 40"/>
                    <a:gd name="T42" fmla="*/ 36 w 40"/>
                    <a:gd name="T43" fmla="*/ 32 h 40"/>
                    <a:gd name="T44" fmla="*/ 38 w 40"/>
                    <a:gd name="T45" fmla="*/ 28 h 40"/>
                    <a:gd name="T46" fmla="*/ 39 w 40"/>
                    <a:gd name="T47" fmla="*/ 25 h 40"/>
                    <a:gd name="T48" fmla="*/ 40 w 40"/>
                    <a:gd name="T49" fmla="*/ 20 h 40"/>
                    <a:gd name="T50" fmla="*/ 39 w 40"/>
                    <a:gd name="T51" fmla="*/ 16 h 40"/>
                    <a:gd name="T52" fmla="*/ 38 w 40"/>
                    <a:gd name="T53" fmla="*/ 13 h 40"/>
                    <a:gd name="T54" fmla="*/ 36 w 40"/>
                    <a:gd name="T55" fmla="*/ 9 h 40"/>
                    <a:gd name="T56" fmla="*/ 34 w 40"/>
                    <a:gd name="T57" fmla="*/ 6 h 40"/>
                    <a:gd name="T58" fmla="*/ 31 w 40"/>
                    <a:gd name="T59" fmla="*/ 4 h 40"/>
                    <a:gd name="T60" fmla="*/ 27 w 40"/>
                    <a:gd name="T61" fmla="*/ 1 h 40"/>
                    <a:gd name="T62" fmla="*/ 24 w 40"/>
                    <a:gd name="T63" fmla="*/ 0 h 40"/>
                    <a:gd name="T64" fmla="*/ 20 w 40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40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2" y="1"/>
                      </a:lnTo>
                      <a:lnTo>
                        <a:pt x="10" y="4"/>
                      </a:lnTo>
                      <a:lnTo>
                        <a:pt x="6" y="6"/>
                      </a:lnTo>
                      <a:lnTo>
                        <a:pt x="4" y="9"/>
                      </a:lnTo>
                      <a:lnTo>
                        <a:pt x="3" y="13"/>
                      </a:lnTo>
                      <a:lnTo>
                        <a:pt x="1" y="16"/>
                      </a:lnTo>
                      <a:lnTo>
                        <a:pt x="0" y="20"/>
                      </a:lnTo>
                      <a:lnTo>
                        <a:pt x="1" y="25"/>
                      </a:lnTo>
                      <a:lnTo>
                        <a:pt x="3" y="28"/>
                      </a:lnTo>
                      <a:lnTo>
                        <a:pt x="4" y="32"/>
                      </a:lnTo>
                      <a:lnTo>
                        <a:pt x="6" y="34"/>
                      </a:lnTo>
                      <a:lnTo>
                        <a:pt x="10" y="36"/>
                      </a:lnTo>
                      <a:lnTo>
                        <a:pt x="12" y="39"/>
                      </a:lnTo>
                      <a:lnTo>
                        <a:pt x="17" y="40"/>
                      </a:lnTo>
                      <a:lnTo>
                        <a:pt x="20" y="40"/>
                      </a:lnTo>
                      <a:lnTo>
                        <a:pt x="24" y="40"/>
                      </a:lnTo>
                      <a:lnTo>
                        <a:pt x="27" y="39"/>
                      </a:lnTo>
                      <a:lnTo>
                        <a:pt x="31" y="36"/>
                      </a:lnTo>
                      <a:lnTo>
                        <a:pt x="34" y="34"/>
                      </a:lnTo>
                      <a:lnTo>
                        <a:pt x="36" y="32"/>
                      </a:lnTo>
                      <a:lnTo>
                        <a:pt x="38" y="28"/>
                      </a:lnTo>
                      <a:lnTo>
                        <a:pt x="39" y="25"/>
                      </a:lnTo>
                      <a:lnTo>
                        <a:pt x="40" y="20"/>
                      </a:lnTo>
                      <a:lnTo>
                        <a:pt x="39" y="16"/>
                      </a:lnTo>
                      <a:lnTo>
                        <a:pt x="38" y="13"/>
                      </a:lnTo>
                      <a:lnTo>
                        <a:pt x="36" y="9"/>
                      </a:lnTo>
                      <a:lnTo>
                        <a:pt x="34" y="6"/>
                      </a:lnTo>
                      <a:lnTo>
                        <a:pt x="31" y="4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8" name="Freeform 323"/>
                <p:cNvSpPr/>
                <p:nvPr/>
              </p:nvSpPr>
              <p:spPr bwMode="auto">
                <a:xfrm>
                  <a:off x="4940" y="3757"/>
                  <a:ext cx="39" cy="41"/>
                </a:xfrm>
                <a:custGeom>
                  <a:avLst/>
                  <a:gdLst>
                    <a:gd name="T0" fmla="*/ 19 w 39"/>
                    <a:gd name="T1" fmla="*/ 0 h 41"/>
                    <a:gd name="T2" fmla="*/ 16 w 39"/>
                    <a:gd name="T3" fmla="*/ 1 h 41"/>
                    <a:gd name="T4" fmla="*/ 12 w 39"/>
                    <a:gd name="T5" fmla="*/ 3 h 41"/>
                    <a:gd name="T6" fmla="*/ 9 w 39"/>
                    <a:gd name="T7" fmla="*/ 4 h 41"/>
                    <a:gd name="T8" fmla="*/ 5 w 39"/>
                    <a:gd name="T9" fmla="*/ 6 h 41"/>
                    <a:gd name="T10" fmla="*/ 3 w 39"/>
                    <a:gd name="T11" fmla="*/ 10 h 41"/>
                    <a:gd name="T12" fmla="*/ 2 w 39"/>
                    <a:gd name="T13" fmla="*/ 13 h 41"/>
                    <a:gd name="T14" fmla="*/ 0 w 39"/>
                    <a:gd name="T15" fmla="*/ 17 h 41"/>
                    <a:gd name="T16" fmla="*/ 0 w 39"/>
                    <a:gd name="T17" fmla="*/ 21 h 41"/>
                    <a:gd name="T18" fmla="*/ 0 w 39"/>
                    <a:gd name="T19" fmla="*/ 25 h 41"/>
                    <a:gd name="T20" fmla="*/ 2 w 39"/>
                    <a:gd name="T21" fmla="*/ 28 h 41"/>
                    <a:gd name="T22" fmla="*/ 3 w 39"/>
                    <a:gd name="T23" fmla="*/ 32 h 41"/>
                    <a:gd name="T24" fmla="*/ 5 w 39"/>
                    <a:gd name="T25" fmla="*/ 35 h 41"/>
                    <a:gd name="T26" fmla="*/ 9 w 39"/>
                    <a:gd name="T27" fmla="*/ 38 h 41"/>
                    <a:gd name="T28" fmla="*/ 12 w 39"/>
                    <a:gd name="T29" fmla="*/ 39 h 41"/>
                    <a:gd name="T30" fmla="*/ 16 w 39"/>
                    <a:gd name="T31" fmla="*/ 40 h 41"/>
                    <a:gd name="T32" fmla="*/ 19 w 39"/>
                    <a:gd name="T33" fmla="*/ 41 h 41"/>
                    <a:gd name="T34" fmla="*/ 24 w 39"/>
                    <a:gd name="T35" fmla="*/ 40 h 41"/>
                    <a:gd name="T36" fmla="*/ 27 w 39"/>
                    <a:gd name="T37" fmla="*/ 39 h 41"/>
                    <a:gd name="T38" fmla="*/ 31 w 39"/>
                    <a:gd name="T39" fmla="*/ 38 h 41"/>
                    <a:gd name="T40" fmla="*/ 33 w 39"/>
                    <a:gd name="T41" fmla="*/ 35 h 41"/>
                    <a:gd name="T42" fmla="*/ 35 w 39"/>
                    <a:gd name="T43" fmla="*/ 32 h 41"/>
                    <a:gd name="T44" fmla="*/ 38 w 39"/>
                    <a:gd name="T45" fmla="*/ 28 h 41"/>
                    <a:gd name="T46" fmla="*/ 39 w 39"/>
                    <a:gd name="T47" fmla="*/ 25 h 41"/>
                    <a:gd name="T48" fmla="*/ 39 w 39"/>
                    <a:gd name="T49" fmla="*/ 21 h 41"/>
                    <a:gd name="T50" fmla="*/ 39 w 39"/>
                    <a:gd name="T51" fmla="*/ 17 h 41"/>
                    <a:gd name="T52" fmla="*/ 38 w 39"/>
                    <a:gd name="T53" fmla="*/ 13 h 41"/>
                    <a:gd name="T54" fmla="*/ 35 w 39"/>
                    <a:gd name="T55" fmla="*/ 10 h 41"/>
                    <a:gd name="T56" fmla="*/ 33 w 39"/>
                    <a:gd name="T57" fmla="*/ 6 h 41"/>
                    <a:gd name="T58" fmla="*/ 31 w 39"/>
                    <a:gd name="T59" fmla="*/ 4 h 41"/>
                    <a:gd name="T60" fmla="*/ 27 w 39"/>
                    <a:gd name="T61" fmla="*/ 3 h 41"/>
                    <a:gd name="T62" fmla="*/ 24 w 39"/>
                    <a:gd name="T63" fmla="*/ 1 h 41"/>
                    <a:gd name="T64" fmla="*/ 19 w 39"/>
                    <a:gd name="T65" fmla="*/ 0 h 4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41">
                      <a:moveTo>
                        <a:pt x="19" y="0"/>
                      </a:moveTo>
                      <a:lnTo>
                        <a:pt x="16" y="1"/>
                      </a:lnTo>
                      <a:lnTo>
                        <a:pt x="12" y="3"/>
                      </a:lnTo>
                      <a:lnTo>
                        <a:pt x="9" y="4"/>
                      </a:lnTo>
                      <a:lnTo>
                        <a:pt x="5" y="6"/>
                      </a:lnTo>
                      <a:lnTo>
                        <a:pt x="3" y="10"/>
                      </a:lnTo>
                      <a:lnTo>
                        <a:pt x="2" y="13"/>
                      </a:lnTo>
                      <a:lnTo>
                        <a:pt x="0" y="17"/>
                      </a:lnTo>
                      <a:lnTo>
                        <a:pt x="0" y="21"/>
                      </a:lnTo>
                      <a:lnTo>
                        <a:pt x="0" y="25"/>
                      </a:lnTo>
                      <a:lnTo>
                        <a:pt x="2" y="28"/>
                      </a:lnTo>
                      <a:lnTo>
                        <a:pt x="3" y="32"/>
                      </a:lnTo>
                      <a:lnTo>
                        <a:pt x="5" y="35"/>
                      </a:lnTo>
                      <a:lnTo>
                        <a:pt x="9" y="38"/>
                      </a:lnTo>
                      <a:lnTo>
                        <a:pt x="12" y="39"/>
                      </a:lnTo>
                      <a:lnTo>
                        <a:pt x="16" y="40"/>
                      </a:lnTo>
                      <a:lnTo>
                        <a:pt x="19" y="41"/>
                      </a:lnTo>
                      <a:lnTo>
                        <a:pt x="24" y="40"/>
                      </a:lnTo>
                      <a:lnTo>
                        <a:pt x="27" y="39"/>
                      </a:lnTo>
                      <a:lnTo>
                        <a:pt x="31" y="38"/>
                      </a:lnTo>
                      <a:lnTo>
                        <a:pt x="33" y="35"/>
                      </a:lnTo>
                      <a:lnTo>
                        <a:pt x="35" y="32"/>
                      </a:lnTo>
                      <a:lnTo>
                        <a:pt x="38" y="28"/>
                      </a:lnTo>
                      <a:lnTo>
                        <a:pt x="39" y="25"/>
                      </a:lnTo>
                      <a:lnTo>
                        <a:pt x="39" y="21"/>
                      </a:lnTo>
                      <a:lnTo>
                        <a:pt x="39" y="17"/>
                      </a:lnTo>
                      <a:lnTo>
                        <a:pt x="38" y="13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1" y="4"/>
                      </a:lnTo>
                      <a:lnTo>
                        <a:pt x="27" y="3"/>
                      </a:lnTo>
                      <a:lnTo>
                        <a:pt x="24" y="1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9" name="Freeform 324"/>
                <p:cNvSpPr/>
                <p:nvPr/>
              </p:nvSpPr>
              <p:spPr bwMode="auto">
                <a:xfrm>
                  <a:off x="4940" y="3757"/>
                  <a:ext cx="39" cy="41"/>
                </a:xfrm>
                <a:custGeom>
                  <a:avLst/>
                  <a:gdLst>
                    <a:gd name="T0" fmla="*/ 19 w 39"/>
                    <a:gd name="T1" fmla="*/ 0 h 41"/>
                    <a:gd name="T2" fmla="*/ 16 w 39"/>
                    <a:gd name="T3" fmla="*/ 1 h 41"/>
                    <a:gd name="T4" fmla="*/ 12 w 39"/>
                    <a:gd name="T5" fmla="*/ 3 h 41"/>
                    <a:gd name="T6" fmla="*/ 9 w 39"/>
                    <a:gd name="T7" fmla="*/ 4 h 41"/>
                    <a:gd name="T8" fmla="*/ 5 w 39"/>
                    <a:gd name="T9" fmla="*/ 6 h 41"/>
                    <a:gd name="T10" fmla="*/ 3 w 39"/>
                    <a:gd name="T11" fmla="*/ 10 h 41"/>
                    <a:gd name="T12" fmla="*/ 2 w 39"/>
                    <a:gd name="T13" fmla="*/ 13 h 41"/>
                    <a:gd name="T14" fmla="*/ 0 w 39"/>
                    <a:gd name="T15" fmla="*/ 17 h 41"/>
                    <a:gd name="T16" fmla="*/ 0 w 39"/>
                    <a:gd name="T17" fmla="*/ 21 h 41"/>
                    <a:gd name="T18" fmla="*/ 0 w 39"/>
                    <a:gd name="T19" fmla="*/ 25 h 41"/>
                    <a:gd name="T20" fmla="*/ 2 w 39"/>
                    <a:gd name="T21" fmla="*/ 28 h 41"/>
                    <a:gd name="T22" fmla="*/ 3 w 39"/>
                    <a:gd name="T23" fmla="*/ 32 h 41"/>
                    <a:gd name="T24" fmla="*/ 5 w 39"/>
                    <a:gd name="T25" fmla="*/ 35 h 41"/>
                    <a:gd name="T26" fmla="*/ 9 w 39"/>
                    <a:gd name="T27" fmla="*/ 38 h 41"/>
                    <a:gd name="T28" fmla="*/ 12 w 39"/>
                    <a:gd name="T29" fmla="*/ 39 h 41"/>
                    <a:gd name="T30" fmla="*/ 16 w 39"/>
                    <a:gd name="T31" fmla="*/ 40 h 41"/>
                    <a:gd name="T32" fmla="*/ 19 w 39"/>
                    <a:gd name="T33" fmla="*/ 41 h 41"/>
                    <a:gd name="T34" fmla="*/ 24 w 39"/>
                    <a:gd name="T35" fmla="*/ 40 h 41"/>
                    <a:gd name="T36" fmla="*/ 27 w 39"/>
                    <a:gd name="T37" fmla="*/ 39 h 41"/>
                    <a:gd name="T38" fmla="*/ 31 w 39"/>
                    <a:gd name="T39" fmla="*/ 38 h 41"/>
                    <a:gd name="T40" fmla="*/ 33 w 39"/>
                    <a:gd name="T41" fmla="*/ 35 h 41"/>
                    <a:gd name="T42" fmla="*/ 35 w 39"/>
                    <a:gd name="T43" fmla="*/ 32 h 41"/>
                    <a:gd name="T44" fmla="*/ 38 w 39"/>
                    <a:gd name="T45" fmla="*/ 28 h 41"/>
                    <a:gd name="T46" fmla="*/ 39 w 39"/>
                    <a:gd name="T47" fmla="*/ 25 h 41"/>
                    <a:gd name="T48" fmla="*/ 39 w 39"/>
                    <a:gd name="T49" fmla="*/ 21 h 41"/>
                    <a:gd name="T50" fmla="*/ 39 w 39"/>
                    <a:gd name="T51" fmla="*/ 17 h 41"/>
                    <a:gd name="T52" fmla="*/ 38 w 39"/>
                    <a:gd name="T53" fmla="*/ 13 h 41"/>
                    <a:gd name="T54" fmla="*/ 35 w 39"/>
                    <a:gd name="T55" fmla="*/ 10 h 41"/>
                    <a:gd name="T56" fmla="*/ 33 w 39"/>
                    <a:gd name="T57" fmla="*/ 6 h 41"/>
                    <a:gd name="T58" fmla="*/ 31 w 39"/>
                    <a:gd name="T59" fmla="*/ 4 h 41"/>
                    <a:gd name="T60" fmla="*/ 27 w 39"/>
                    <a:gd name="T61" fmla="*/ 3 h 41"/>
                    <a:gd name="T62" fmla="*/ 24 w 39"/>
                    <a:gd name="T63" fmla="*/ 1 h 41"/>
                    <a:gd name="T64" fmla="*/ 19 w 39"/>
                    <a:gd name="T65" fmla="*/ 0 h 4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41">
                      <a:moveTo>
                        <a:pt x="19" y="0"/>
                      </a:moveTo>
                      <a:lnTo>
                        <a:pt x="16" y="1"/>
                      </a:lnTo>
                      <a:lnTo>
                        <a:pt x="12" y="3"/>
                      </a:lnTo>
                      <a:lnTo>
                        <a:pt x="9" y="4"/>
                      </a:lnTo>
                      <a:lnTo>
                        <a:pt x="5" y="6"/>
                      </a:lnTo>
                      <a:lnTo>
                        <a:pt x="3" y="10"/>
                      </a:lnTo>
                      <a:lnTo>
                        <a:pt x="2" y="13"/>
                      </a:lnTo>
                      <a:lnTo>
                        <a:pt x="0" y="17"/>
                      </a:lnTo>
                      <a:lnTo>
                        <a:pt x="0" y="21"/>
                      </a:lnTo>
                      <a:lnTo>
                        <a:pt x="0" y="25"/>
                      </a:lnTo>
                      <a:lnTo>
                        <a:pt x="2" y="28"/>
                      </a:lnTo>
                      <a:lnTo>
                        <a:pt x="3" y="32"/>
                      </a:lnTo>
                      <a:lnTo>
                        <a:pt x="5" y="35"/>
                      </a:lnTo>
                      <a:lnTo>
                        <a:pt x="9" y="38"/>
                      </a:lnTo>
                      <a:lnTo>
                        <a:pt x="12" y="39"/>
                      </a:lnTo>
                      <a:lnTo>
                        <a:pt x="16" y="40"/>
                      </a:lnTo>
                      <a:lnTo>
                        <a:pt x="19" y="41"/>
                      </a:lnTo>
                      <a:lnTo>
                        <a:pt x="24" y="40"/>
                      </a:lnTo>
                      <a:lnTo>
                        <a:pt x="27" y="39"/>
                      </a:lnTo>
                      <a:lnTo>
                        <a:pt x="31" y="38"/>
                      </a:lnTo>
                      <a:lnTo>
                        <a:pt x="33" y="35"/>
                      </a:lnTo>
                      <a:lnTo>
                        <a:pt x="35" y="32"/>
                      </a:lnTo>
                      <a:lnTo>
                        <a:pt x="38" y="28"/>
                      </a:lnTo>
                      <a:lnTo>
                        <a:pt x="39" y="25"/>
                      </a:lnTo>
                      <a:lnTo>
                        <a:pt x="39" y="21"/>
                      </a:lnTo>
                      <a:lnTo>
                        <a:pt x="39" y="17"/>
                      </a:lnTo>
                      <a:lnTo>
                        <a:pt x="38" y="13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1" y="4"/>
                      </a:lnTo>
                      <a:lnTo>
                        <a:pt x="27" y="3"/>
                      </a:lnTo>
                      <a:lnTo>
                        <a:pt x="24" y="1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0" name="Freeform 325"/>
                <p:cNvSpPr/>
                <p:nvPr/>
              </p:nvSpPr>
              <p:spPr bwMode="auto">
                <a:xfrm>
                  <a:off x="3777" y="2590"/>
                  <a:ext cx="38" cy="40"/>
                </a:xfrm>
                <a:custGeom>
                  <a:avLst/>
                  <a:gdLst>
                    <a:gd name="T0" fmla="*/ 19 w 38"/>
                    <a:gd name="T1" fmla="*/ 0 h 40"/>
                    <a:gd name="T2" fmla="*/ 15 w 38"/>
                    <a:gd name="T3" fmla="*/ 1 h 40"/>
                    <a:gd name="T4" fmla="*/ 12 w 38"/>
                    <a:gd name="T5" fmla="*/ 2 h 40"/>
                    <a:gd name="T6" fmla="*/ 8 w 38"/>
                    <a:gd name="T7" fmla="*/ 3 h 40"/>
                    <a:gd name="T8" fmla="*/ 5 w 38"/>
                    <a:gd name="T9" fmla="*/ 5 h 40"/>
                    <a:gd name="T10" fmla="*/ 2 w 38"/>
                    <a:gd name="T11" fmla="*/ 9 h 40"/>
                    <a:gd name="T12" fmla="*/ 1 w 38"/>
                    <a:gd name="T13" fmla="*/ 12 h 40"/>
                    <a:gd name="T14" fmla="*/ 0 w 38"/>
                    <a:gd name="T15" fmla="*/ 16 h 40"/>
                    <a:gd name="T16" fmla="*/ 0 w 38"/>
                    <a:gd name="T17" fmla="*/ 19 h 40"/>
                    <a:gd name="T18" fmla="*/ 0 w 38"/>
                    <a:gd name="T19" fmla="*/ 24 h 40"/>
                    <a:gd name="T20" fmla="*/ 1 w 38"/>
                    <a:gd name="T21" fmla="*/ 28 h 40"/>
                    <a:gd name="T22" fmla="*/ 2 w 38"/>
                    <a:gd name="T23" fmla="*/ 31 h 40"/>
                    <a:gd name="T24" fmla="*/ 5 w 38"/>
                    <a:gd name="T25" fmla="*/ 35 h 40"/>
                    <a:gd name="T26" fmla="*/ 8 w 38"/>
                    <a:gd name="T27" fmla="*/ 37 h 40"/>
                    <a:gd name="T28" fmla="*/ 12 w 38"/>
                    <a:gd name="T29" fmla="*/ 38 h 40"/>
                    <a:gd name="T30" fmla="*/ 15 w 38"/>
                    <a:gd name="T31" fmla="*/ 39 h 40"/>
                    <a:gd name="T32" fmla="*/ 19 w 38"/>
                    <a:gd name="T33" fmla="*/ 40 h 40"/>
                    <a:gd name="T34" fmla="*/ 23 w 38"/>
                    <a:gd name="T35" fmla="*/ 39 h 40"/>
                    <a:gd name="T36" fmla="*/ 27 w 38"/>
                    <a:gd name="T37" fmla="*/ 38 h 40"/>
                    <a:gd name="T38" fmla="*/ 30 w 38"/>
                    <a:gd name="T39" fmla="*/ 37 h 40"/>
                    <a:gd name="T40" fmla="*/ 33 w 38"/>
                    <a:gd name="T41" fmla="*/ 35 h 40"/>
                    <a:gd name="T42" fmla="*/ 35 w 38"/>
                    <a:gd name="T43" fmla="*/ 31 h 40"/>
                    <a:gd name="T44" fmla="*/ 37 w 38"/>
                    <a:gd name="T45" fmla="*/ 28 h 40"/>
                    <a:gd name="T46" fmla="*/ 38 w 38"/>
                    <a:gd name="T47" fmla="*/ 24 h 40"/>
                    <a:gd name="T48" fmla="*/ 38 w 38"/>
                    <a:gd name="T49" fmla="*/ 19 h 40"/>
                    <a:gd name="T50" fmla="*/ 38 w 38"/>
                    <a:gd name="T51" fmla="*/ 16 h 40"/>
                    <a:gd name="T52" fmla="*/ 37 w 38"/>
                    <a:gd name="T53" fmla="*/ 12 h 40"/>
                    <a:gd name="T54" fmla="*/ 35 w 38"/>
                    <a:gd name="T55" fmla="*/ 9 h 40"/>
                    <a:gd name="T56" fmla="*/ 33 w 38"/>
                    <a:gd name="T57" fmla="*/ 5 h 40"/>
                    <a:gd name="T58" fmla="*/ 30 w 38"/>
                    <a:gd name="T59" fmla="*/ 3 h 40"/>
                    <a:gd name="T60" fmla="*/ 27 w 38"/>
                    <a:gd name="T61" fmla="*/ 2 h 40"/>
                    <a:gd name="T62" fmla="*/ 23 w 38"/>
                    <a:gd name="T63" fmla="*/ 1 h 40"/>
                    <a:gd name="T64" fmla="*/ 19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9" y="0"/>
                      </a:moveTo>
                      <a:lnTo>
                        <a:pt x="15" y="1"/>
                      </a:lnTo>
                      <a:lnTo>
                        <a:pt x="12" y="2"/>
                      </a:lnTo>
                      <a:lnTo>
                        <a:pt x="8" y="3"/>
                      </a:lnTo>
                      <a:lnTo>
                        <a:pt x="5" y="5"/>
                      </a:lnTo>
                      <a:lnTo>
                        <a:pt x="2" y="9"/>
                      </a:lnTo>
                      <a:lnTo>
                        <a:pt x="1" y="12"/>
                      </a:lnTo>
                      <a:lnTo>
                        <a:pt x="0" y="16"/>
                      </a:lnTo>
                      <a:lnTo>
                        <a:pt x="0" y="19"/>
                      </a:lnTo>
                      <a:lnTo>
                        <a:pt x="0" y="24"/>
                      </a:lnTo>
                      <a:lnTo>
                        <a:pt x="1" y="28"/>
                      </a:lnTo>
                      <a:lnTo>
                        <a:pt x="2" y="31"/>
                      </a:lnTo>
                      <a:lnTo>
                        <a:pt x="5" y="35"/>
                      </a:lnTo>
                      <a:lnTo>
                        <a:pt x="8" y="37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40"/>
                      </a:lnTo>
                      <a:lnTo>
                        <a:pt x="23" y="39"/>
                      </a:lnTo>
                      <a:lnTo>
                        <a:pt x="27" y="38"/>
                      </a:lnTo>
                      <a:lnTo>
                        <a:pt x="30" y="37"/>
                      </a:lnTo>
                      <a:lnTo>
                        <a:pt x="33" y="35"/>
                      </a:lnTo>
                      <a:lnTo>
                        <a:pt x="35" y="31"/>
                      </a:lnTo>
                      <a:lnTo>
                        <a:pt x="37" y="28"/>
                      </a:lnTo>
                      <a:lnTo>
                        <a:pt x="38" y="24"/>
                      </a:lnTo>
                      <a:lnTo>
                        <a:pt x="38" y="19"/>
                      </a:lnTo>
                      <a:lnTo>
                        <a:pt x="38" y="16"/>
                      </a:lnTo>
                      <a:lnTo>
                        <a:pt x="37" y="12"/>
                      </a:lnTo>
                      <a:lnTo>
                        <a:pt x="35" y="9"/>
                      </a:lnTo>
                      <a:lnTo>
                        <a:pt x="33" y="5"/>
                      </a:lnTo>
                      <a:lnTo>
                        <a:pt x="30" y="3"/>
                      </a:lnTo>
                      <a:lnTo>
                        <a:pt x="27" y="2"/>
                      </a:lnTo>
                      <a:lnTo>
                        <a:pt x="23" y="1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1" name="Freeform 326"/>
                <p:cNvSpPr/>
                <p:nvPr/>
              </p:nvSpPr>
              <p:spPr bwMode="auto">
                <a:xfrm>
                  <a:off x="3777" y="2590"/>
                  <a:ext cx="38" cy="40"/>
                </a:xfrm>
                <a:custGeom>
                  <a:avLst/>
                  <a:gdLst>
                    <a:gd name="T0" fmla="*/ 19 w 38"/>
                    <a:gd name="T1" fmla="*/ 0 h 40"/>
                    <a:gd name="T2" fmla="*/ 15 w 38"/>
                    <a:gd name="T3" fmla="*/ 1 h 40"/>
                    <a:gd name="T4" fmla="*/ 12 w 38"/>
                    <a:gd name="T5" fmla="*/ 2 h 40"/>
                    <a:gd name="T6" fmla="*/ 8 w 38"/>
                    <a:gd name="T7" fmla="*/ 3 h 40"/>
                    <a:gd name="T8" fmla="*/ 5 w 38"/>
                    <a:gd name="T9" fmla="*/ 5 h 40"/>
                    <a:gd name="T10" fmla="*/ 2 w 38"/>
                    <a:gd name="T11" fmla="*/ 9 h 40"/>
                    <a:gd name="T12" fmla="*/ 1 w 38"/>
                    <a:gd name="T13" fmla="*/ 12 h 40"/>
                    <a:gd name="T14" fmla="*/ 0 w 38"/>
                    <a:gd name="T15" fmla="*/ 16 h 40"/>
                    <a:gd name="T16" fmla="*/ 0 w 38"/>
                    <a:gd name="T17" fmla="*/ 19 h 40"/>
                    <a:gd name="T18" fmla="*/ 0 w 38"/>
                    <a:gd name="T19" fmla="*/ 24 h 40"/>
                    <a:gd name="T20" fmla="*/ 1 w 38"/>
                    <a:gd name="T21" fmla="*/ 28 h 40"/>
                    <a:gd name="T22" fmla="*/ 2 w 38"/>
                    <a:gd name="T23" fmla="*/ 31 h 40"/>
                    <a:gd name="T24" fmla="*/ 5 w 38"/>
                    <a:gd name="T25" fmla="*/ 35 h 40"/>
                    <a:gd name="T26" fmla="*/ 8 w 38"/>
                    <a:gd name="T27" fmla="*/ 37 h 40"/>
                    <a:gd name="T28" fmla="*/ 12 w 38"/>
                    <a:gd name="T29" fmla="*/ 38 h 40"/>
                    <a:gd name="T30" fmla="*/ 15 w 38"/>
                    <a:gd name="T31" fmla="*/ 39 h 40"/>
                    <a:gd name="T32" fmla="*/ 19 w 38"/>
                    <a:gd name="T33" fmla="*/ 40 h 40"/>
                    <a:gd name="T34" fmla="*/ 23 w 38"/>
                    <a:gd name="T35" fmla="*/ 39 h 40"/>
                    <a:gd name="T36" fmla="*/ 27 w 38"/>
                    <a:gd name="T37" fmla="*/ 38 h 40"/>
                    <a:gd name="T38" fmla="*/ 30 w 38"/>
                    <a:gd name="T39" fmla="*/ 37 h 40"/>
                    <a:gd name="T40" fmla="*/ 33 w 38"/>
                    <a:gd name="T41" fmla="*/ 35 h 40"/>
                    <a:gd name="T42" fmla="*/ 35 w 38"/>
                    <a:gd name="T43" fmla="*/ 31 h 40"/>
                    <a:gd name="T44" fmla="*/ 37 w 38"/>
                    <a:gd name="T45" fmla="*/ 28 h 40"/>
                    <a:gd name="T46" fmla="*/ 38 w 38"/>
                    <a:gd name="T47" fmla="*/ 24 h 40"/>
                    <a:gd name="T48" fmla="*/ 38 w 38"/>
                    <a:gd name="T49" fmla="*/ 19 h 40"/>
                    <a:gd name="T50" fmla="*/ 38 w 38"/>
                    <a:gd name="T51" fmla="*/ 16 h 40"/>
                    <a:gd name="T52" fmla="*/ 37 w 38"/>
                    <a:gd name="T53" fmla="*/ 12 h 40"/>
                    <a:gd name="T54" fmla="*/ 35 w 38"/>
                    <a:gd name="T55" fmla="*/ 9 h 40"/>
                    <a:gd name="T56" fmla="*/ 33 w 38"/>
                    <a:gd name="T57" fmla="*/ 5 h 40"/>
                    <a:gd name="T58" fmla="*/ 30 w 38"/>
                    <a:gd name="T59" fmla="*/ 3 h 40"/>
                    <a:gd name="T60" fmla="*/ 27 w 38"/>
                    <a:gd name="T61" fmla="*/ 2 h 40"/>
                    <a:gd name="T62" fmla="*/ 23 w 38"/>
                    <a:gd name="T63" fmla="*/ 1 h 40"/>
                    <a:gd name="T64" fmla="*/ 19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9" y="0"/>
                      </a:moveTo>
                      <a:lnTo>
                        <a:pt x="15" y="1"/>
                      </a:lnTo>
                      <a:lnTo>
                        <a:pt x="12" y="2"/>
                      </a:lnTo>
                      <a:lnTo>
                        <a:pt x="8" y="3"/>
                      </a:lnTo>
                      <a:lnTo>
                        <a:pt x="5" y="5"/>
                      </a:lnTo>
                      <a:lnTo>
                        <a:pt x="2" y="9"/>
                      </a:lnTo>
                      <a:lnTo>
                        <a:pt x="1" y="12"/>
                      </a:lnTo>
                      <a:lnTo>
                        <a:pt x="0" y="16"/>
                      </a:lnTo>
                      <a:lnTo>
                        <a:pt x="0" y="19"/>
                      </a:lnTo>
                      <a:lnTo>
                        <a:pt x="0" y="24"/>
                      </a:lnTo>
                      <a:lnTo>
                        <a:pt x="1" y="28"/>
                      </a:lnTo>
                      <a:lnTo>
                        <a:pt x="2" y="31"/>
                      </a:lnTo>
                      <a:lnTo>
                        <a:pt x="5" y="35"/>
                      </a:lnTo>
                      <a:lnTo>
                        <a:pt x="8" y="37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40"/>
                      </a:lnTo>
                      <a:lnTo>
                        <a:pt x="23" y="39"/>
                      </a:lnTo>
                      <a:lnTo>
                        <a:pt x="27" y="38"/>
                      </a:lnTo>
                      <a:lnTo>
                        <a:pt x="30" y="37"/>
                      </a:lnTo>
                      <a:lnTo>
                        <a:pt x="33" y="35"/>
                      </a:lnTo>
                      <a:lnTo>
                        <a:pt x="35" y="31"/>
                      </a:lnTo>
                      <a:lnTo>
                        <a:pt x="37" y="28"/>
                      </a:lnTo>
                      <a:lnTo>
                        <a:pt x="38" y="24"/>
                      </a:lnTo>
                      <a:lnTo>
                        <a:pt x="38" y="19"/>
                      </a:lnTo>
                      <a:lnTo>
                        <a:pt x="38" y="16"/>
                      </a:lnTo>
                      <a:lnTo>
                        <a:pt x="37" y="12"/>
                      </a:lnTo>
                      <a:lnTo>
                        <a:pt x="35" y="9"/>
                      </a:lnTo>
                      <a:lnTo>
                        <a:pt x="33" y="5"/>
                      </a:lnTo>
                      <a:lnTo>
                        <a:pt x="30" y="3"/>
                      </a:lnTo>
                      <a:lnTo>
                        <a:pt x="27" y="2"/>
                      </a:lnTo>
                      <a:lnTo>
                        <a:pt x="23" y="1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2" name="Freeform 327"/>
                <p:cNvSpPr/>
                <p:nvPr/>
              </p:nvSpPr>
              <p:spPr bwMode="auto">
                <a:xfrm>
                  <a:off x="4933" y="2597"/>
                  <a:ext cx="40" cy="38"/>
                </a:xfrm>
                <a:custGeom>
                  <a:avLst/>
                  <a:gdLst>
                    <a:gd name="T0" fmla="*/ 20 w 40"/>
                    <a:gd name="T1" fmla="*/ 0 h 38"/>
                    <a:gd name="T2" fmla="*/ 17 w 40"/>
                    <a:gd name="T3" fmla="*/ 0 h 38"/>
                    <a:gd name="T4" fmla="*/ 13 w 40"/>
                    <a:gd name="T5" fmla="*/ 1 h 38"/>
                    <a:gd name="T6" fmla="*/ 10 w 40"/>
                    <a:gd name="T7" fmla="*/ 2 h 38"/>
                    <a:gd name="T8" fmla="*/ 6 w 40"/>
                    <a:gd name="T9" fmla="*/ 4 h 38"/>
                    <a:gd name="T10" fmla="*/ 4 w 40"/>
                    <a:gd name="T11" fmla="*/ 8 h 38"/>
                    <a:gd name="T12" fmla="*/ 3 w 40"/>
                    <a:gd name="T13" fmla="*/ 11 h 38"/>
                    <a:gd name="T14" fmla="*/ 2 w 40"/>
                    <a:gd name="T15" fmla="*/ 15 h 38"/>
                    <a:gd name="T16" fmla="*/ 0 w 40"/>
                    <a:gd name="T17" fmla="*/ 18 h 38"/>
                    <a:gd name="T18" fmla="*/ 2 w 40"/>
                    <a:gd name="T19" fmla="*/ 23 h 38"/>
                    <a:gd name="T20" fmla="*/ 3 w 40"/>
                    <a:gd name="T21" fmla="*/ 26 h 38"/>
                    <a:gd name="T22" fmla="*/ 4 w 40"/>
                    <a:gd name="T23" fmla="*/ 30 h 38"/>
                    <a:gd name="T24" fmla="*/ 6 w 40"/>
                    <a:gd name="T25" fmla="*/ 32 h 38"/>
                    <a:gd name="T26" fmla="*/ 10 w 40"/>
                    <a:gd name="T27" fmla="*/ 35 h 38"/>
                    <a:gd name="T28" fmla="*/ 13 w 40"/>
                    <a:gd name="T29" fmla="*/ 37 h 38"/>
                    <a:gd name="T30" fmla="*/ 17 w 40"/>
                    <a:gd name="T31" fmla="*/ 38 h 38"/>
                    <a:gd name="T32" fmla="*/ 20 w 40"/>
                    <a:gd name="T33" fmla="*/ 38 h 38"/>
                    <a:gd name="T34" fmla="*/ 24 w 40"/>
                    <a:gd name="T35" fmla="*/ 38 h 38"/>
                    <a:gd name="T36" fmla="*/ 27 w 40"/>
                    <a:gd name="T37" fmla="*/ 37 h 38"/>
                    <a:gd name="T38" fmla="*/ 31 w 40"/>
                    <a:gd name="T39" fmla="*/ 35 h 38"/>
                    <a:gd name="T40" fmla="*/ 34 w 40"/>
                    <a:gd name="T41" fmla="*/ 32 h 38"/>
                    <a:gd name="T42" fmla="*/ 36 w 40"/>
                    <a:gd name="T43" fmla="*/ 30 h 38"/>
                    <a:gd name="T44" fmla="*/ 38 w 40"/>
                    <a:gd name="T45" fmla="*/ 26 h 38"/>
                    <a:gd name="T46" fmla="*/ 39 w 40"/>
                    <a:gd name="T47" fmla="*/ 23 h 38"/>
                    <a:gd name="T48" fmla="*/ 40 w 40"/>
                    <a:gd name="T49" fmla="*/ 18 h 38"/>
                    <a:gd name="T50" fmla="*/ 39 w 40"/>
                    <a:gd name="T51" fmla="*/ 15 h 38"/>
                    <a:gd name="T52" fmla="*/ 38 w 40"/>
                    <a:gd name="T53" fmla="*/ 11 h 38"/>
                    <a:gd name="T54" fmla="*/ 36 w 40"/>
                    <a:gd name="T55" fmla="*/ 8 h 38"/>
                    <a:gd name="T56" fmla="*/ 34 w 40"/>
                    <a:gd name="T57" fmla="*/ 4 h 38"/>
                    <a:gd name="T58" fmla="*/ 31 w 40"/>
                    <a:gd name="T59" fmla="*/ 2 h 38"/>
                    <a:gd name="T60" fmla="*/ 27 w 40"/>
                    <a:gd name="T61" fmla="*/ 1 h 38"/>
                    <a:gd name="T62" fmla="*/ 24 w 40"/>
                    <a:gd name="T63" fmla="*/ 0 h 38"/>
                    <a:gd name="T64" fmla="*/ 20 w 40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38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3" y="1"/>
                      </a:lnTo>
                      <a:lnTo>
                        <a:pt x="10" y="2"/>
                      </a:lnTo>
                      <a:lnTo>
                        <a:pt x="6" y="4"/>
                      </a:lnTo>
                      <a:lnTo>
                        <a:pt x="4" y="8"/>
                      </a:lnTo>
                      <a:lnTo>
                        <a:pt x="3" y="11"/>
                      </a:lnTo>
                      <a:lnTo>
                        <a:pt x="2" y="15"/>
                      </a:lnTo>
                      <a:lnTo>
                        <a:pt x="0" y="18"/>
                      </a:lnTo>
                      <a:lnTo>
                        <a:pt x="2" y="23"/>
                      </a:lnTo>
                      <a:lnTo>
                        <a:pt x="3" y="26"/>
                      </a:lnTo>
                      <a:lnTo>
                        <a:pt x="4" y="30"/>
                      </a:lnTo>
                      <a:lnTo>
                        <a:pt x="6" y="32"/>
                      </a:lnTo>
                      <a:lnTo>
                        <a:pt x="10" y="35"/>
                      </a:lnTo>
                      <a:lnTo>
                        <a:pt x="13" y="37"/>
                      </a:lnTo>
                      <a:lnTo>
                        <a:pt x="17" y="38"/>
                      </a:lnTo>
                      <a:lnTo>
                        <a:pt x="20" y="38"/>
                      </a:lnTo>
                      <a:lnTo>
                        <a:pt x="24" y="38"/>
                      </a:lnTo>
                      <a:lnTo>
                        <a:pt x="27" y="37"/>
                      </a:lnTo>
                      <a:lnTo>
                        <a:pt x="31" y="35"/>
                      </a:lnTo>
                      <a:lnTo>
                        <a:pt x="34" y="32"/>
                      </a:lnTo>
                      <a:lnTo>
                        <a:pt x="36" y="30"/>
                      </a:lnTo>
                      <a:lnTo>
                        <a:pt x="38" y="26"/>
                      </a:lnTo>
                      <a:lnTo>
                        <a:pt x="39" y="23"/>
                      </a:lnTo>
                      <a:lnTo>
                        <a:pt x="40" y="18"/>
                      </a:lnTo>
                      <a:lnTo>
                        <a:pt x="39" y="15"/>
                      </a:lnTo>
                      <a:lnTo>
                        <a:pt x="38" y="11"/>
                      </a:lnTo>
                      <a:lnTo>
                        <a:pt x="36" y="8"/>
                      </a:lnTo>
                      <a:lnTo>
                        <a:pt x="34" y="4"/>
                      </a:lnTo>
                      <a:lnTo>
                        <a:pt x="31" y="2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3" name="Freeform 328"/>
                <p:cNvSpPr/>
                <p:nvPr/>
              </p:nvSpPr>
              <p:spPr bwMode="auto">
                <a:xfrm>
                  <a:off x="4933" y="2597"/>
                  <a:ext cx="40" cy="38"/>
                </a:xfrm>
                <a:custGeom>
                  <a:avLst/>
                  <a:gdLst>
                    <a:gd name="T0" fmla="*/ 20 w 40"/>
                    <a:gd name="T1" fmla="*/ 0 h 38"/>
                    <a:gd name="T2" fmla="*/ 17 w 40"/>
                    <a:gd name="T3" fmla="*/ 0 h 38"/>
                    <a:gd name="T4" fmla="*/ 13 w 40"/>
                    <a:gd name="T5" fmla="*/ 1 h 38"/>
                    <a:gd name="T6" fmla="*/ 10 w 40"/>
                    <a:gd name="T7" fmla="*/ 2 h 38"/>
                    <a:gd name="T8" fmla="*/ 6 w 40"/>
                    <a:gd name="T9" fmla="*/ 4 h 38"/>
                    <a:gd name="T10" fmla="*/ 4 w 40"/>
                    <a:gd name="T11" fmla="*/ 8 h 38"/>
                    <a:gd name="T12" fmla="*/ 3 w 40"/>
                    <a:gd name="T13" fmla="*/ 11 h 38"/>
                    <a:gd name="T14" fmla="*/ 2 w 40"/>
                    <a:gd name="T15" fmla="*/ 15 h 38"/>
                    <a:gd name="T16" fmla="*/ 0 w 40"/>
                    <a:gd name="T17" fmla="*/ 18 h 38"/>
                    <a:gd name="T18" fmla="*/ 2 w 40"/>
                    <a:gd name="T19" fmla="*/ 23 h 38"/>
                    <a:gd name="T20" fmla="*/ 3 w 40"/>
                    <a:gd name="T21" fmla="*/ 26 h 38"/>
                    <a:gd name="T22" fmla="*/ 4 w 40"/>
                    <a:gd name="T23" fmla="*/ 30 h 38"/>
                    <a:gd name="T24" fmla="*/ 6 w 40"/>
                    <a:gd name="T25" fmla="*/ 32 h 38"/>
                    <a:gd name="T26" fmla="*/ 10 w 40"/>
                    <a:gd name="T27" fmla="*/ 35 h 38"/>
                    <a:gd name="T28" fmla="*/ 13 w 40"/>
                    <a:gd name="T29" fmla="*/ 37 h 38"/>
                    <a:gd name="T30" fmla="*/ 17 w 40"/>
                    <a:gd name="T31" fmla="*/ 38 h 38"/>
                    <a:gd name="T32" fmla="*/ 20 w 40"/>
                    <a:gd name="T33" fmla="*/ 38 h 38"/>
                    <a:gd name="T34" fmla="*/ 24 w 40"/>
                    <a:gd name="T35" fmla="*/ 38 h 38"/>
                    <a:gd name="T36" fmla="*/ 27 w 40"/>
                    <a:gd name="T37" fmla="*/ 37 h 38"/>
                    <a:gd name="T38" fmla="*/ 31 w 40"/>
                    <a:gd name="T39" fmla="*/ 35 h 38"/>
                    <a:gd name="T40" fmla="*/ 34 w 40"/>
                    <a:gd name="T41" fmla="*/ 32 h 38"/>
                    <a:gd name="T42" fmla="*/ 36 w 40"/>
                    <a:gd name="T43" fmla="*/ 30 h 38"/>
                    <a:gd name="T44" fmla="*/ 38 w 40"/>
                    <a:gd name="T45" fmla="*/ 26 h 38"/>
                    <a:gd name="T46" fmla="*/ 39 w 40"/>
                    <a:gd name="T47" fmla="*/ 23 h 38"/>
                    <a:gd name="T48" fmla="*/ 40 w 40"/>
                    <a:gd name="T49" fmla="*/ 18 h 38"/>
                    <a:gd name="T50" fmla="*/ 39 w 40"/>
                    <a:gd name="T51" fmla="*/ 15 h 38"/>
                    <a:gd name="T52" fmla="*/ 38 w 40"/>
                    <a:gd name="T53" fmla="*/ 11 h 38"/>
                    <a:gd name="T54" fmla="*/ 36 w 40"/>
                    <a:gd name="T55" fmla="*/ 8 h 38"/>
                    <a:gd name="T56" fmla="*/ 34 w 40"/>
                    <a:gd name="T57" fmla="*/ 4 h 38"/>
                    <a:gd name="T58" fmla="*/ 31 w 40"/>
                    <a:gd name="T59" fmla="*/ 2 h 38"/>
                    <a:gd name="T60" fmla="*/ 27 w 40"/>
                    <a:gd name="T61" fmla="*/ 1 h 38"/>
                    <a:gd name="T62" fmla="*/ 24 w 40"/>
                    <a:gd name="T63" fmla="*/ 0 h 38"/>
                    <a:gd name="T64" fmla="*/ 20 w 40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38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3" y="1"/>
                      </a:lnTo>
                      <a:lnTo>
                        <a:pt x="10" y="2"/>
                      </a:lnTo>
                      <a:lnTo>
                        <a:pt x="6" y="4"/>
                      </a:lnTo>
                      <a:lnTo>
                        <a:pt x="4" y="8"/>
                      </a:lnTo>
                      <a:lnTo>
                        <a:pt x="3" y="11"/>
                      </a:lnTo>
                      <a:lnTo>
                        <a:pt x="2" y="15"/>
                      </a:lnTo>
                      <a:lnTo>
                        <a:pt x="0" y="18"/>
                      </a:lnTo>
                      <a:lnTo>
                        <a:pt x="2" y="23"/>
                      </a:lnTo>
                      <a:lnTo>
                        <a:pt x="3" y="26"/>
                      </a:lnTo>
                      <a:lnTo>
                        <a:pt x="4" y="30"/>
                      </a:lnTo>
                      <a:lnTo>
                        <a:pt x="6" y="32"/>
                      </a:lnTo>
                      <a:lnTo>
                        <a:pt x="10" y="35"/>
                      </a:lnTo>
                      <a:lnTo>
                        <a:pt x="13" y="37"/>
                      </a:lnTo>
                      <a:lnTo>
                        <a:pt x="17" y="38"/>
                      </a:lnTo>
                      <a:lnTo>
                        <a:pt x="20" y="38"/>
                      </a:lnTo>
                      <a:lnTo>
                        <a:pt x="24" y="38"/>
                      </a:lnTo>
                      <a:lnTo>
                        <a:pt x="27" y="37"/>
                      </a:lnTo>
                      <a:lnTo>
                        <a:pt x="31" y="35"/>
                      </a:lnTo>
                      <a:lnTo>
                        <a:pt x="34" y="32"/>
                      </a:lnTo>
                      <a:lnTo>
                        <a:pt x="36" y="30"/>
                      </a:lnTo>
                      <a:lnTo>
                        <a:pt x="38" y="26"/>
                      </a:lnTo>
                      <a:lnTo>
                        <a:pt x="39" y="23"/>
                      </a:lnTo>
                      <a:lnTo>
                        <a:pt x="40" y="18"/>
                      </a:lnTo>
                      <a:lnTo>
                        <a:pt x="39" y="15"/>
                      </a:lnTo>
                      <a:lnTo>
                        <a:pt x="38" y="11"/>
                      </a:lnTo>
                      <a:lnTo>
                        <a:pt x="36" y="8"/>
                      </a:lnTo>
                      <a:lnTo>
                        <a:pt x="34" y="4"/>
                      </a:lnTo>
                      <a:lnTo>
                        <a:pt x="31" y="2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4" name="Freeform 329"/>
                <p:cNvSpPr/>
                <p:nvPr/>
              </p:nvSpPr>
              <p:spPr bwMode="auto">
                <a:xfrm>
                  <a:off x="4274" y="2207"/>
                  <a:ext cx="39" cy="40"/>
                </a:xfrm>
                <a:custGeom>
                  <a:avLst/>
                  <a:gdLst>
                    <a:gd name="T0" fmla="*/ 19 w 39"/>
                    <a:gd name="T1" fmla="*/ 0 h 40"/>
                    <a:gd name="T2" fmla="*/ 15 w 39"/>
                    <a:gd name="T3" fmla="*/ 0 h 40"/>
                    <a:gd name="T4" fmla="*/ 12 w 39"/>
                    <a:gd name="T5" fmla="*/ 1 h 40"/>
                    <a:gd name="T6" fmla="*/ 8 w 39"/>
                    <a:gd name="T7" fmla="*/ 4 h 40"/>
                    <a:gd name="T8" fmla="*/ 6 w 39"/>
                    <a:gd name="T9" fmla="*/ 6 h 40"/>
                    <a:gd name="T10" fmla="*/ 3 w 39"/>
                    <a:gd name="T11" fmla="*/ 10 h 40"/>
                    <a:gd name="T12" fmla="*/ 1 w 39"/>
                    <a:gd name="T13" fmla="*/ 12 h 40"/>
                    <a:gd name="T14" fmla="*/ 0 w 39"/>
                    <a:gd name="T15" fmla="*/ 15 h 40"/>
                    <a:gd name="T16" fmla="*/ 0 w 39"/>
                    <a:gd name="T17" fmla="*/ 20 h 40"/>
                    <a:gd name="T18" fmla="*/ 0 w 39"/>
                    <a:gd name="T19" fmla="*/ 24 h 40"/>
                    <a:gd name="T20" fmla="*/ 1 w 39"/>
                    <a:gd name="T21" fmla="*/ 27 h 40"/>
                    <a:gd name="T22" fmla="*/ 3 w 39"/>
                    <a:gd name="T23" fmla="*/ 31 h 40"/>
                    <a:gd name="T24" fmla="*/ 6 w 39"/>
                    <a:gd name="T25" fmla="*/ 34 h 40"/>
                    <a:gd name="T26" fmla="*/ 8 w 39"/>
                    <a:gd name="T27" fmla="*/ 36 h 40"/>
                    <a:gd name="T28" fmla="*/ 12 w 39"/>
                    <a:gd name="T29" fmla="*/ 38 h 40"/>
                    <a:gd name="T30" fmla="*/ 15 w 39"/>
                    <a:gd name="T31" fmla="*/ 39 h 40"/>
                    <a:gd name="T32" fmla="*/ 19 w 39"/>
                    <a:gd name="T33" fmla="*/ 40 h 40"/>
                    <a:gd name="T34" fmla="*/ 24 w 39"/>
                    <a:gd name="T35" fmla="*/ 39 h 40"/>
                    <a:gd name="T36" fmla="*/ 27 w 39"/>
                    <a:gd name="T37" fmla="*/ 38 h 40"/>
                    <a:gd name="T38" fmla="*/ 31 w 39"/>
                    <a:gd name="T39" fmla="*/ 36 h 40"/>
                    <a:gd name="T40" fmla="*/ 33 w 39"/>
                    <a:gd name="T41" fmla="*/ 34 h 40"/>
                    <a:gd name="T42" fmla="*/ 35 w 39"/>
                    <a:gd name="T43" fmla="*/ 31 h 40"/>
                    <a:gd name="T44" fmla="*/ 38 w 39"/>
                    <a:gd name="T45" fmla="*/ 27 h 40"/>
                    <a:gd name="T46" fmla="*/ 39 w 39"/>
                    <a:gd name="T47" fmla="*/ 24 h 40"/>
                    <a:gd name="T48" fmla="*/ 39 w 39"/>
                    <a:gd name="T49" fmla="*/ 20 h 40"/>
                    <a:gd name="T50" fmla="*/ 39 w 39"/>
                    <a:gd name="T51" fmla="*/ 15 h 40"/>
                    <a:gd name="T52" fmla="*/ 38 w 39"/>
                    <a:gd name="T53" fmla="*/ 12 h 40"/>
                    <a:gd name="T54" fmla="*/ 35 w 39"/>
                    <a:gd name="T55" fmla="*/ 10 h 40"/>
                    <a:gd name="T56" fmla="*/ 33 w 39"/>
                    <a:gd name="T57" fmla="*/ 6 h 40"/>
                    <a:gd name="T58" fmla="*/ 31 w 39"/>
                    <a:gd name="T59" fmla="*/ 4 h 40"/>
                    <a:gd name="T60" fmla="*/ 27 w 39"/>
                    <a:gd name="T61" fmla="*/ 1 h 40"/>
                    <a:gd name="T62" fmla="*/ 24 w 39"/>
                    <a:gd name="T63" fmla="*/ 0 h 40"/>
                    <a:gd name="T64" fmla="*/ 19 w 39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40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8" y="4"/>
                      </a:lnTo>
                      <a:lnTo>
                        <a:pt x="6" y="6"/>
                      </a:lnTo>
                      <a:lnTo>
                        <a:pt x="3" y="10"/>
                      </a:lnTo>
                      <a:lnTo>
                        <a:pt x="1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4"/>
                      </a:lnTo>
                      <a:lnTo>
                        <a:pt x="1" y="27"/>
                      </a:lnTo>
                      <a:lnTo>
                        <a:pt x="3" y="31"/>
                      </a:lnTo>
                      <a:lnTo>
                        <a:pt x="6" y="34"/>
                      </a:lnTo>
                      <a:lnTo>
                        <a:pt x="8" y="36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40"/>
                      </a:lnTo>
                      <a:lnTo>
                        <a:pt x="24" y="39"/>
                      </a:lnTo>
                      <a:lnTo>
                        <a:pt x="27" y="38"/>
                      </a:lnTo>
                      <a:lnTo>
                        <a:pt x="31" y="36"/>
                      </a:lnTo>
                      <a:lnTo>
                        <a:pt x="33" y="34"/>
                      </a:lnTo>
                      <a:lnTo>
                        <a:pt x="35" y="31"/>
                      </a:lnTo>
                      <a:lnTo>
                        <a:pt x="38" y="27"/>
                      </a:lnTo>
                      <a:lnTo>
                        <a:pt x="39" y="24"/>
                      </a:lnTo>
                      <a:lnTo>
                        <a:pt x="39" y="20"/>
                      </a:lnTo>
                      <a:lnTo>
                        <a:pt x="39" y="15"/>
                      </a:lnTo>
                      <a:lnTo>
                        <a:pt x="38" y="12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1" y="4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5" name="Freeform 330"/>
                <p:cNvSpPr/>
                <p:nvPr/>
              </p:nvSpPr>
              <p:spPr bwMode="auto">
                <a:xfrm>
                  <a:off x="4274" y="2207"/>
                  <a:ext cx="39" cy="40"/>
                </a:xfrm>
                <a:custGeom>
                  <a:avLst/>
                  <a:gdLst>
                    <a:gd name="T0" fmla="*/ 19 w 39"/>
                    <a:gd name="T1" fmla="*/ 0 h 40"/>
                    <a:gd name="T2" fmla="*/ 15 w 39"/>
                    <a:gd name="T3" fmla="*/ 0 h 40"/>
                    <a:gd name="T4" fmla="*/ 12 w 39"/>
                    <a:gd name="T5" fmla="*/ 1 h 40"/>
                    <a:gd name="T6" fmla="*/ 8 w 39"/>
                    <a:gd name="T7" fmla="*/ 4 h 40"/>
                    <a:gd name="T8" fmla="*/ 6 w 39"/>
                    <a:gd name="T9" fmla="*/ 6 h 40"/>
                    <a:gd name="T10" fmla="*/ 3 w 39"/>
                    <a:gd name="T11" fmla="*/ 10 h 40"/>
                    <a:gd name="T12" fmla="*/ 1 w 39"/>
                    <a:gd name="T13" fmla="*/ 12 h 40"/>
                    <a:gd name="T14" fmla="*/ 0 w 39"/>
                    <a:gd name="T15" fmla="*/ 15 h 40"/>
                    <a:gd name="T16" fmla="*/ 0 w 39"/>
                    <a:gd name="T17" fmla="*/ 20 h 40"/>
                    <a:gd name="T18" fmla="*/ 0 w 39"/>
                    <a:gd name="T19" fmla="*/ 24 h 40"/>
                    <a:gd name="T20" fmla="*/ 1 w 39"/>
                    <a:gd name="T21" fmla="*/ 27 h 40"/>
                    <a:gd name="T22" fmla="*/ 3 w 39"/>
                    <a:gd name="T23" fmla="*/ 31 h 40"/>
                    <a:gd name="T24" fmla="*/ 6 w 39"/>
                    <a:gd name="T25" fmla="*/ 34 h 40"/>
                    <a:gd name="T26" fmla="*/ 8 w 39"/>
                    <a:gd name="T27" fmla="*/ 36 h 40"/>
                    <a:gd name="T28" fmla="*/ 12 w 39"/>
                    <a:gd name="T29" fmla="*/ 38 h 40"/>
                    <a:gd name="T30" fmla="*/ 15 w 39"/>
                    <a:gd name="T31" fmla="*/ 39 h 40"/>
                    <a:gd name="T32" fmla="*/ 19 w 39"/>
                    <a:gd name="T33" fmla="*/ 40 h 40"/>
                    <a:gd name="T34" fmla="*/ 24 w 39"/>
                    <a:gd name="T35" fmla="*/ 39 h 40"/>
                    <a:gd name="T36" fmla="*/ 27 w 39"/>
                    <a:gd name="T37" fmla="*/ 38 h 40"/>
                    <a:gd name="T38" fmla="*/ 31 w 39"/>
                    <a:gd name="T39" fmla="*/ 36 h 40"/>
                    <a:gd name="T40" fmla="*/ 33 w 39"/>
                    <a:gd name="T41" fmla="*/ 34 h 40"/>
                    <a:gd name="T42" fmla="*/ 35 w 39"/>
                    <a:gd name="T43" fmla="*/ 31 h 40"/>
                    <a:gd name="T44" fmla="*/ 38 w 39"/>
                    <a:gd name="T45" fmla="*/ 27 h 40"/>
                    <a:gd name="T46" fmla="*/ 39 w 39"/>
                    <a:gd name="T47" fmla="*/ 24 h 40"/>
                    <a:gd name="T48" fmla="*/ 39 w 39"/>
                    <a:gd name="T49" fmla="*/ 20 h 40"/>
                    <a:gd name="T50" fmla="*/ 39 w 39"/>
                    <a:gd name="T51" fmla="*/ 15 h 40"/>
                    <a:gd name="T52" fmla="*/ 38 w 39"/>
                    <a:gd name="T53" fmla="*/ 12 h 40"/>
                    <a:gd name="T54" fmla="*/ 35 w 39"/>
                    <a:gd name="T55" fmla="*/ 10 h 40"/>
                    <a:gd name="T56" fmla="*/ 33 w 39"/>
                    <a:gd name="T57" fmla="*/ 6 h 40"/>
                    <a:gd name="T58" fmla="*/ 31 w 39"/>
                    <a:gd name="T59" fmla="*/ 4 h 40"/>
                    <a:gd name="T60" fmla="*/ 27 w 39"/>
                    <a:gd name="T61" fmla="*/ 1 h 40"/>
                    <a:gd name="T62" fmla="*/ 24 w 39"/>
                    <a:gd name="T63" fmla="*/ 0 h 40"/>
                    <a:gd name="T64" fmla="*/ 19 w 39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40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8" y="4"/>
                      </a:lnTo>
                      <a:lnTo>
                        <a:pt x="6" y="6"/>
                      </a:lnTo>
                      <a:lnTo>
                        <a:pt x="3" y="10"/>
                      </a:lnTo>
                      <a:lnTo>
                        <a:pt x="1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4"/>
                      </a:lnTo>
                      <a:lnTo>
                        <a:pt x="1" y="27"/>
                      </a:lnTo>
                      <a:lnTo>
                        <a:pt x="3" y="31"/>
                      </a:lnTo>
                      <a:lnTo>
                        <a:pt x="6" y="34"/>
                      </a:lnTo>
                      <a:lnTo>
                        <a:pt x="8" y="36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40"/>
                      </a:lnTo>
                      <a:lnTo>
                        <a:pt x="24" y="39"/>
                      </a:lnTo>
                      <a:lnTo>
                        <a:pt x="27" y="38"/>
                      </a:lnTo>
                      <a:lnTo>
                        <a:pt x="31" y="36"/>
                      </a:lnTo>
                      <a:lnTo>
                        <a:pt x="33" y="34"/>
                      </a:lnTo>
                      <a:lnTo>
                        <a:pt x="35" y="31"/>
                      </a:lnTo>
                      <a:lnTo>
                        <a:pt x="38" y="27"/>
                      </a:lnTo>
                      <a:lnTo>
                        <a:pt x="39" y="24"/>
                      </a:lnTo>
                      <a:lnTo>
                        <a:pt x="39" y="20"/>
                      </a:lnTo>
                      <a:lnTo>
                        <a:pt x="39" y="15"/>
                      </a:lnTo>
                      <a:lnTo>
                        <a:pt x="38" y="12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1" y="4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6" name="Freeform 331"/>
                <p:cNvSpPr/>
                <p:nvPr/>
              </p:nvSpPr>
              <p:spPr bwMode="auto">
                <a:xfrm>
                  <a:off x="3777" y="3757"/>
                  <a:ext cx="38" cy="41"/>
                </a:xfrm>
                <a:custGeom>
                  <a:avLst/>
                  <a:gdLst>
                    <a:gd name="T0" fmla="*/ 19 w 38"/>
                    <a:gd name="T1" fmla="*/ 0 h 41"/>
                    <a:gd name="T2" fmla="*/ 15 w 38"/>
                    <a:gd name="T3" fmla="*/ 1 h 41"/>
                    <a:gd name="T4" fmla="*/ 12 w 38"/>
                    <a:gd name="T5" fmla="*/ 3 h 41"/>
                    <a:gd name="T6" fmla="*/ 8 w 38"/>
                    <a:gd name="T7" fmla="*/ 4 h 41"/>
                    <a:gd name="T8" fmla="*/ 5 w 38"/>
                    <a:gd name="T9" fmla="*/ 6 h 41"/>
                    <a:gd name="T10" fmla="*/ 2 w 38"/>
                    <a:gd name="T11" fmla="*/ 10 h 41"/>
                    <a:gd name="T12" fmla="*/ 1 w 38"/>
                    <a:gd name="T13" fmla="*/ 13 h 41"/>
                    <a:gd name="T14" fmla="*/ 0 w 38"/>
                    <a:gd name="T15" fmla="*/ 17 h 41"/>
                    <a:gd name="T16" fmla="*/ 0 w 38"/>
                    <a:gd name="T17" fmla="*/ 21 h 41"/>
                    <a:gd name="T18" fmla="*/ 0 w 38"/>
                    <a:gd name="T19" fmla="*/ 25 h 41"/>
                    <a:gd name="T20" fmla="*/ 1 w 38"/>
                    <a:gd name="T21" fmla="*/ 28 h 41"/>
                    <a:gd name="T22" fmla="*/ 2 w 38"/>
                    <a:gd name="T23" fmla="*/ 32 h 41"/>
                    <a:gd name="T24" fmla="*/ 5 w 38"/>
                    <a:gd name="T25" fmla="*/ 35 h 41"/>
                    <a:gd name="T26" fmla="*/ 8 w 38"/>
                    <a:gd name="T27" fmla="*/ 38 h 41"/>
                    <a:gd name="T28" fmla="*/ 12 w 38"/>
                    <a:gd name="T29" fmla="*/ 39 h 41"/>
                    <a:gd name="T30" fmla="*/ 15 w 38"/>
                    <a:gd name="T31" fmla="*/ 40 h 41"/>
                    <a:gd name="T32" fmla="*/ 19 w 38"/>
                    <a:gd name="T33" fmla="*/ 41 h 41"/>
                    <a:gd name="T34" fmla="*/ 23 w 38"/>
                    <a:gd name="T35" fmla="*/ 40 h 41"/>
                    <a:gd name="T36" fmla="*/ 27 w 38"/>
                    <a:gd name="T37" fmla="*/ 39 h 41"/>
                    <a:gd name="T38" fmla="*/ 30 w 38"/>
                    <a:gd name="T39" fmla="*/ 38 h 41"/>
                    <a:gd name="T40" fmla="*/ 33 w 38"/>
                    <a:gd name="T41" fmla="*/ 35 h 41"/>
                    <a:gd name="T42" fmla="*/ 35 w 38"/>
                    <a:gd name="T43" fmla="*/ 32 h 41"/>
                    <a:gd name="T44" fmla="*/ 37 w 38"/>
                    <a:gd name="T45" fmla="*/ 28 h 41"/>
                    <a:gd name="T46" fmla="*/ 38 w 38"/>
                    <a:gd name="T47" fmla="*/ 25 h 41"/>
                    <a:gd name="T48" fmla="*/ 38 w 38"/>
                    <a:gd name="T49" fmla="*/ 21 h 41"/>
                    <a:gd name="T50" fmla="*/ 38 w 38"/>
                    <a:gd name="T51" fmla="*/ 17 h 41"/>
                    <a:gd name="T52" fmla="*/ 37 w 38"/>
                    <a:gd name="T53" fmla="*/ 13 h 41"/>
                    <a:gd name="T54" fmla="*/ 35 w 38"/>
                    <a:gd name="T55" fmla="*/ 10 h 41"/>
                    <a:gd name="T56" fmla="*/ 33 w 38"/>
                    <a:gd name="T57" fmla="*/ 6 h 41"/>
                    <a:gd name="T58" fmla="*/ 30 w 38"/>
                    <a:gd name="T59" fmla="*/ 4 h 41"/>
                    <a:gd name="T60" fmla="*/ 27 w 38"/>
                    <a:gd name="T61" fmla="*/ 3 h 41"/>
                    <a:gd name="T62" fmla="*/ 23 w 38"/>
                    <a:gd name="T63" fmla="*/ 1 h 41"/>
                    <a:gd name="T64" fmla="*/ 19 w 38"/>
                    <a:gd name="T65" fmla="*/ 0 h 4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1">
                      <a:moveTo>
                        <a:pt x="19" y="0"/>
                      </a:moveTo>
                      <a:lnTo>
                        <a:pt x="15" y="1"/>
                      </a:lnTo>
                      <a:lnTo>
                        <a:pt x="12" y="3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2" y="10"/>
                      </a:lnTo>
                      <a:lnTo>
                        <a:pt x="1" y="13"/>
                      </a:lnTo>
                      <a:lnTo>
                        <a:pt x="0" y="17"/>
                      </a:lnTo>
                      <a:lnTo>
                        <a:pt x="0" y="21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2" y="32"/>
                      </a:lnTo>
                      <a:lnTo>
                        <a:pt x="5" y="35"/>
                      </a:lnTo>
                      <a:lnTo>
                        <a:pt x="8" y="38"/>
                      </a:lnTo>
                      <a:lnTo>
                        <a:pt x="12" y="39"/>
                      </a:lnTo>
                      <a:lnTo>
                        <a:pt x="15" y="40"/>
                      </a:lnTo>
                      <a:lnTo>
                        <a:pt x="19" y="41"/>
                      </a:lnTo>
                      <a:lnTo>
                        <a:pt x="23" y="40"/>
                      </a:lnTo>
                      <a:lnTo>
                        <a:pt x="27" y="39"/>
                      </a:lnTo>
                      <a:lnTo>
                        <a:pt x="30" y="38"/>
                      </a:lnTo>
                      <a:lnTo>
                        <a:pt x="33" y="35"/>
                      </a:lnTo>
                      <a:lnTo>
                        <a:pt x="35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1"/>
                      </a:lnTo>
                      <a:lnTo>
                        <a:pt x="38" y="17"/>
                      </a:lnTo>
                      <a:lnTo>
                        <a:pt x="37" y="13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0" y="4"/>
                      </a:lnTo>
                      <a:lnTo>
                        <a:pt x="27" y="3"/>
                      </a:lnTo>
                      <a:lnTo>
                        <a:pt x="23" y="1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7" name="Freeform 332"/>
                <p:cNvSpPr/>
                <p:nvPr/>
              </p:nvSpPr>
              <p:spPr bwMode="auto">
                <a:xfrm>
                  <a:off x="3777" y="3757"/>
                  <a:ext cx="38" cy="41"/>
                </a:xfrm>
                <a:custGeom>
                  <a:avLst/>
                  <a:gdLst>
                    <a:gd name="T0" fmla="*/ 19 w 38"/>
                    <a:gd name="T1" fmla="*/ 0 h 41"/>
                    <a:gd name="T2" fmla="*/ 15 w 38"/>
                    <a:gd name="T3" fmla="*/ 1 h 41"/>
                    <a:gd name="T4" fmla="*/ 12 w 38"/>
                    <a:gd name="T5" fmla="*/ 3 h 41"/>
                    <a:gd name="T6" fmla="*/ 8 w 38"/>
                    <a:gd name="T7" fmla="*/ 4 h 41"/>
                    <a:gd name="T8" fmla="*/ 5 w 38"/>
                    <a:gd name="T9" fmla="*/ 6 h 41"/>
                    <a:gd name="T10" fmla="*/ 2 w 38"/>
                    <a:gd name="T11" fmla="*/ 10 h 41"/>
                    <a:gd name="T12" fmla="*/ 1 w 38"/>
                    <a:gd name="T13" fmla="*/ 13 h 41"/>
                    <a:gd name="T14" fmla="*/ 0 w 38"/>
                    <a:gd name="T15" fmla="*/ 17 h 41"/>
                    <a:gd name="T16" fmla="*/ 0 w 38"/>
                    <a:gd name="T17" fmla="*/ 21 h 41"/>
                    <a:gd name="T18" fmla="*/ 0 w 38"/>
                    <a:gd name="T19" fmla="*/ 25 h 41"/>
                    <a:gd name="T20" fmla="*/ 1 w 38"/>
                    <a:gd name="T21" fmla="*/ 28 h 41"/>
                    <a:gd name="T22" fmla="*/ 2 w 38"/>
                    <a:gd name="T23" fmla="*/ 32 h 41"/>
                    <a:gd name="T24" fmla="*/ 5 w 38"/>
                    <a:gd name="T25" fmla="*/ 35 h 41"/>
                    <a:gd name="T26" fmla="*/ 8 w 38"/>
                    <a:gd name="T27" fmla="*/ 38 h 41"/>
                    <a:gd name="T28" fmla="*/ 12 w 38"/>
                    <a:gd name="T29" fmla="*/ 39 h 41"/>
                    <a:gd name="T30" fmla="*/ 15 w 38"/>
                    <a:gd name="T31" fmla="*/ 40 h 41"/>
                    <a:gd name="T32" fmla="*/ 19 w 38"/>
                    <a:gd name="T33" fmla="*/ 41 h 41"/>
                    <a:gd name="T34" fmla="*/ 23 w 38"/>
                    <a:gd name="T35" fmla="*/ 40 h 41"/>
                    <a:gd name="T36" fmla="*/ 27 w 38"/>
                    <a:gd name="T37" fmla="*/ 39 h 41"/>
                    <a:gd name="T38" fmla="*/ 30 w 38"/>
                    <a:gd name="T39" fmla="*/ 38 h 41"/>
                    <a:gd name="T40" fmla="*/ 33 w 38"/>
                    <a:gd name="T41" fmla="*/ 35 h 41"/>
                    <a:gd name="T42" fmla="*/ 35 w 38"/>
                    <a:gd name="T43" fmla="*/ 32 h 41"/>
                    <a:gd name="T44" fmla="*/ 37 w 38"/>
                    <a:gd name="T45" fmla="*/ 28 h 41"/>
                    <a:gd name="T46" fmla="*/ 38 w 38"/>
                    <a:gd name="T47" fmla="*/ 25 h 41"/>
                    <a:gd name="T48" fmla="*/ 38 w 38"/>
                    <a:gd name="T49" fmla="*/ 21 h 41"/>
                    <a:gd name="T50" fmla="*/ 38 w 38"/>
                    <a:gd name="T51" fmla="*/ 17 h 41"/>
                    <a:gd name="T52" fmla="*/ 37 w 38"/>
                    <a:gd name="T53" fmla="*/ 13 h 41"/>
                    <a:gd name="T54" fmla="*/ 35 w 38"/>
                    <a:gd name="T55" fmla="*/ 10 h 41"/>
                    <a:gd name="T56" fmla="*/ 33 w 38"/>
                    <a:gd name="T57" fmla="*/ 6 h 41"/>
                    <a:gd name="T58" fmla="*/ 30 w 38"/>
                    <a:gd name="T59" fmla="*/ 4 h 41"/>
                    <a:gd name="T60" fmla="*/ 27 w 38"/>
                    <a:gd name="T61" fmla="*/ 3 h 41"/>
                    <a:gd name="T62" fmla="*/ 23 w 38"/>
                    <a:gd name="T63" fmla="*/ 1 h 41"/>
                    <a:gd name="T64" fmla="*/ 19 w 38"/>
                    <a:gd name="T65" fmla="*/ 0 h 4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1">
                      <a:moveTo>
                        <a:pt x="19" y="0"/>
                      </a:moveTo>
                      <a:lnTo>
                        <a:pt x="15" y="1"/>
                      </a:lnTo>
                      <a:lnTo>
                        <a:pt x="12" y="3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2" y="10"/>
                      </a:lnTo>
                      <a:lnTo>
                        <a:pt x="1" y="13"/>
                      </a:lnTo>
                      <a:lnTo>
                        <a:pt x="0" y="17"/>
                      </a:lnTo>
                      <a:lnTo>
                        <a:pt x="0" y="21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2" y="32"/>
                      </a:lnTo>
                      <a:lnTo>
                        <a:pt x="5" y="35"/>
                      </a:lnTo>
                      <a:lnTo>
                        <a:pt x="8" y="38"/>
                      </a:lnTo>
                      <a:lnTo>
                        <a:pt x="12" y="39"/>
                      </a:lnTo>
                      <a:lnTo>
                        <a:pt x="15" y="40"/>
                      </a:lnTo>
                      <a:lnTo>
                        <a:pt x="19" y="41"/>
                      </a:lnTo>
                      <a:lnTo>
                        <a:pt x="23" y="40"/>
                      </a:lnTo>
                      <a:lnTo>
                        <a:pt x="27" y="39"/>
                      </a:lnTo>
                      <a:lnTo>
                        <a:pt x="30" y="38"/>
                      </a:lnTo>
                      <a:lnTo>
                        <a:pt x="33" y="35"/>
                      </a:lnTo>
                      <a:lnTo>
                        <a:pt x="35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1"/>
                      </a:lnTo>
                      <a:lnTo>
                        <a:pt x="38" y="17"/>
                      </a:lnTo>
                      <a:lnTo>
                        <a:pt x="37" y="13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0" y="4"/>
                      </a:lnTo>
                      <a:lnTo>
                        <a:pt x="27" y="3"/>
                      </a:lnTo>
                      <a:lnTo>
                        <a:pt x="23" y="1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8" name="Freeform 333"/>
                <p:cNvSpPr/>
                <p:nvPr/>
              </p:nvSpPr>
              <p:spPr bwMode="auto">
                <a:xfrm>
                  <a:off x="4869" y="2805"/>
                  <a:ext cx="41" cy="40"/>
                </a:xfrm>
                <a:custGeom>
                  <a:avLst/>
                  <a:gdLst>
                    <a:gd name="T0" fmla="*/ 20 w 41"/>
                    <a:gd name="T1" fmla="*/ 0 h 40"/>
                    <a:gd name="T2" fmla="*/ 17 w 41"/>
                    <a:gd name="T3" fmla="*/ 0 h 40"/>
                    <a:gd name="T4" fmla="*/ 13 w 41"/>
                    <a:gd name="T5" fmla="*/ 1 h 40"/>
                    <a:gd name="T6" fmla="*/ 10 w 41"/>
                    <a:gd name="T7" fmla="*/ 4 h 40"/>
                    <a:gd name="T8" fmla="*/ 6 w 41"/>
                    <a:gd name="T9" fmla="*/ 6 h 40"/>
                    <a:gd name="T10" fmla="*/ 4 w 41"/>
                    <a:gd name="T11" fmla="*/ 8 h 40"/>
                    <a:gd name="T12" fmla="*/ 2 w 41"/>
                    <a:gd name="T13" fmla="*/ 12 h 40"/>
                    <a:gd name="T14" fmla="*/ 0 w 41"/>
                    <a:gd name="T15" fmla="*/ 15 h 40"/>
                    <a:gd name="T16" fmla="*/ 0 w 41"/>
                    <a:gd name="T17" fmla="*/ 20 h 40"/>
                    <a:gd name="T18" fmla="*/ 0 w 41"/>
                    <a:gd name="T19" fmla="*/ 23 h 40"/>
                    <a:gd name="T20" fmla="*/ 2 w 41"/>
                    <a:gd name="T21" fmla="*/ 28 h 40"/>
                    <a:gd name="T22" fmla="*/ 4 w 41"/>
                    <a:gd name="T23" fmla="*/ 30 h 40"/>
                    <a:gd name="T24" fmla="*/ 6 w 41"/>
                    <a:gd name="T25" fmla="*/ 34 h 40"/>
                    <a:gd name="T26" fmla="*/ 10 w 41"/>
                    <a:gd name="T27" fmla="*/ 36 h 40"/>
                    <a:gd name="T28" fmla="*/ 13 w 41"/>
                    <a:gd name="T29" fmla="*/ 39 h 40"/>
                    <a:gd name="T30" fmla="*/ 17 w 41"/>
                    <a:gd name="T31" fmla="*/ 40 h 40"/>
                    <a:gd name="T32" fmla="*/ 20 w 41"/>
                    <a:gd name="T33" fmla="*/ 40 h 40"/>
                    <a:gd name="T34" fmla="*/ 25 w 41"/>
                    <a:gd name="T35" fmla="*/ 40 h 40"/>
                    <a:gd name="T36" fmla="*/ 28 w 41"/>
                    <a:gd name="T37" fmla="*/ 39 h 40"/>
                    <a:gd name="T38" fmla="*/ 32 w 41"/>
                    <a:gd name="T39" fmla="*/ 36 h 40"/>
                    <a:gd name="T40" fmla="*/ 34 w 41"/>
                    <a:gd name="T41" fmla="*/ 34 h 40"/>
                    <a:gd name="T42" fmla="*/ 38 w 41"/>
                    <a:gd name="T43" fmla="*/ 30 h 40"/>
                    <a:gd name="T44" fmla="*/ 39 w 41"/>
                    <a:gd name="T45" fmla="*/ 28 h 40"/>
                    <a:gd name="T46" fmla="*/ 40 w 41"/>
                    <a:gd name="T47" fmla="*/ 23 h 40"/>
                    <a:gd name="T48" fmla="*/ 41 w 41"/>
                    <a:gd name="T49" fmla="*/ 20 h 40"/>
                    <a:gd name="T50" fmla="*/ 40 w 41"/>
                    <a:gd name="T51" fmla="*/ 15 h 40"/>
                    <a:gd name="T52" fmla="*/ 39 w 41"/>
                    <a:gd name="T53" fmla="*/ 12 h 40"/>
                    <a:gd name="T54" fmla="*/ 38 w 41"/>
                    <a:gd name="T55" fmla="*/ 8 h 40"/>
                    <a:gd name="T56" fmla="*/ 34 w 41"/>
                    <a:gd name="T57" fmla="*/ 6 h 40"/>
                    <a:gd name="T58" fmla="*/ 32 w 41"/>
                    <a:gd name="T59" fmla="*/ 4 h 40"/>
                    <a:gd name="T60" fmla="*/ 28 w 41"/>
                    <a:gd name="T61" fmla="*/ 1 h 40"/>
                    <a:gd name="T62" fmla="*/ 25 w 41"/>
                    <a:gd name="T63" fmla="*/ 0 h 40"/>
                    <a:gd name="T64" fmla="*/ 20 w 41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1" h="40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3" y="1"/>
                      </a:lnTo>
                      <a:lnTo>
                        <a:pt x="10" y="4"/>
                      </a:lnTo>
                      <a:lnTo>
                        <a:pt x="6" y="6"/>
                      </a:lnTo>
                      <a:lnTo>
                        <a:pt x="4" y="8"/>
                      </a:lnTo>
                      <a:lnTo>
                        <a:pt x="2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3"/>
                      </a:lnTo>
                      <a:lnTo>
                        <a:pt x="2" y="28"/>
                      </a:lnTo>
                      <a:lnTo>
                        <a:pt x="4" y="30"/>
                      </a:lnTo>
                      <a:lnTo>
                        <a:pt x="6" y="34"/>
                      </a:lnTo>
                      <a:lnTo>
                        <a:pt x="10" y="36"/>
                      </a:lnTo>
                      <a:lnTo>
                        <a:pt x="13" y="39"/>
                      </a:lnTo>
                      <a:lnTo>
                        <a:pt x="17" y="40"/>
                      </a:lnTo>
                      <a:lnTo>
                        <a:pt x="20" y="40"/>
                      </a:lnTo>
                      <a:lnTo>
                        <a:pt x="25" y="40"/>
                      </a:lnTo>
                      <a:lnTo>
                        <a:pt x="28" y="39"/>
                      </a:lnTo>
                      <a:lnTo>
                        <a:pt x="32" y="36"/>
                      </a:lnTo>
                      <a:lnTo>
                        <a:pt x="34" y="34"/>
                      </a:lnTo>
                      <a:lnTo>
                        <a:pt x="38" y="30"/>
                      </a:lnTo>
                      <a:lnTo>
                        <a:pt x="39" y="28"/>
                      </a:lnTo>
                      <a:lnTo>
                        <a:pt x="40" y="23"/>
                      </a:lnTo>
                      <a:lnTo>
                        <a:pt x="41" y="20"/>
                      </a:lnTo>
                      <a:lnTo>
                        <a:pt x="40" y="15"/>
                      </a:lnTo>
                      <a:lnTo>
                        <a:pt x="39" y="12"/>
                      </a:lnTo>
                      <a:lnTo>
                        <a:pt x="38" y="8"/>
                      </a:lnTo>
                      <a:lnTo>
                        <a:pt x="34" y="6"/>
                      </a:lnTo>
                      <a:lnTo>
                        <a:pt x="32" y="4"/>
                      </a:lnTo>
                      <a:lnTo>
                        <a:pt x="28" y="1"/>
                      </a:lnTo>
                      <a:lnTo>
                        <a:pt x="25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9" name="Freeform 334"/>
                <p:cNvSpPr/>
                <p:nvPr/>
              </p:nvSpPr>
              <p:spPr bwMode="auto">
                <a:xfrm>
                  <a:off x="4869" y="2805"/>
                  <a:ext cx="41" cy="40"/>
                </a:xfrm>
                <a:custGeom>
                  <a:avLst/>
                  <a:gdLst>
                    <a:gd name="T0" fmla="*/ 20 w 41"/>
                    <a:gd name="T1" fmla="*/ 0 h 40"/>
                    <a:gd name="T2" fmla="*/ 17 w 41"/>
                    <a:gd name="T3" fmla="*/ 0 h 40"/>
                    <a:gd name="T4" fmla="*/ 13 w 41"/>
                    <a:gd name="T5" fmla="*/ 1 h 40"/>
                    <a:gd name="T6" fmla="*/ 10 w 41"/>
                    <a:gd name="T7" fmla="*/ 4 h 40"/>
                    <a:gd name="T8" fmla="*/ 6 w 41"/>
                    <a:gd name="T9" fmla="*/ 6 h 40"/>
                    <a:gd name="T10" fmla="*/ 4 w 41"/>
                    <a:gd name="T11" fmla="*/ 8 h 40"/>
                    <a:gd name="T12" fmla="*/ 2 w 41"/>
                    <a:gd name="T13" fmla="*/ 12 h 40"/>
                    <a:gd name="T14" fmla="*/ 0 w 41"/>
                    <a:gd name="T15" fmla="*/ 15 h 40"/>
                    <a:gd name="T16" fmla="*/ 0 w 41"/>
                    <a:gd name="T17" fmla="*/ 20 h 40"/>
                    <a:gd name="T18" fmla="*/ 0 w 41"/>
                    <a:gd name="T19" fmla="*/ 23 h 40"/>
                    <a:gd name="T20" fmla="*/ 2 w 41"/>
                    <a:gd name="T21" fmla="*/ 28 h 40"/>
                    <a:gd name="T22" fmla="*/ 4 w 41"/>
                    <a:gd name="T23" fmla="*/ 30 h 40"/>
                    <a:gd name="T24" fmla="*/ 6 w 41"/>
                    <a:gd name="T25" fmla="*/ 34 h 40"/>
                    <a:gd name="T26" fmla="*/ 10 w 41"/>
                    <a:gd name="T27" fmla="*/ 36 h 40"/>
                    <a:gd name="T28" fmla="*/ 13 w 41"/>
                    <a:gd name="T29" fmla="*/ 39 h 40"/>
                    <a:gd name="T30" fmla="*/ 17 w 41"/>
                    <a:gd name="T31" fmla="*/ 40 h 40"/>
                    <a:gd name="T32" fmla="*/ 20 w 41"/>
                    <a:gd name="T33" fmla="*/ 40 h 40"/>
                    <a:gd name="T34" fmla="*/ 25 w 41"/>
                    <a:gd name="T35" fmla="*/ 40 h 40"/>
                    <a:gd name="T36" fmla="*/ 28 w 41"/>
                    <a:gd name="T37" fmla="*/ 39 h 40"/>
                    <a:gd name="T38" fmla="*/ 32 w 41"/>
                    <a:gd name="T39" fmla="*/ 36 h 40"/>
                    <a:gd name="T40" fmla="*/ 34 w 41"/>
                    <a:gd name="T41" fmla="*/ 34 h 40"/>
                    <a:gd name="T42" fmla="*/ 38 w 41"/>
                    <a:gd name="T43" fmla="*/ 30 h 40"/>
                    <a:gd name="T44" fmla="*/ 39 w 41"/>
                    <a:gd name="T45" fmla="*/ 28 h 40"/>
                    <a:gd name="T46" fmla="*/ 40 w 41"/>
                    <a:gd name="T47" fmla="*/ 23 h 40"/>
                    <a:gd name="T48" fmla="*/ 41 w 41"/>
                    <a:gd name="T49" fmla="*/ 20 h 40"/>
                    <a:gd name="T50" fmla="*/ 40 w 41"/>
                    <a:gd name="T51" fmla="*/ 15 h 40"/>
                    <a:gd name="T52" fmla="*/ 39 w 41"/>
                    <a:gd name="T53" fmla="*/ 12 h 40"/>
                    <a:gd name="T54" fmla="*/ 38 w 41"/>
                    <a:gd name="T55" fmla="*/ 8 h 40"/>
                    <a:gd name="T56" fmla="*/ 34 w 41"/>
                    <a:gd name="T57" fmla="*/ 6 h 40"/>
                    <a:gd name="T58" fmla="*/ 32 w 41"/>
                    <a:gd name="T59" fmla="*/ 4 h 40"/>
                    <a:gd name="T60" fmla="*/ 28 w 41"/>
                    <a:gd name="T61" fmla="*/ 1 h 40"/>
                    <a:gd name="T62" fmla="*/ 25 w 41"/>
                    <a:gd name="T63" fmla="*/ 0 h 40"/>
                    <a:gd name="T64" fmla="*/ 20 w 41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1" h="40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3" y="1"/>
                      </a:lnTo>
                      <a:lnTo>
                        <a:pt x="10" y="4"/>
                      </a:lnTo>
                      <a:lnTo>
                        <a:pt x="6" y="6"/>
                      </a:lnTo>
                      <a:lnTo>
                        <a:pt x="4" y="8"/>
                      </a:lnTo>
                      <a:lnTo>
                        <a:pt x="2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3"/>
                      </a:lnTo>
                      <a:lnTo>
                        <a:pt x="2" y="28"/>
                      </a:lnTo>
                      <a:lnTo>
                        <a:pt x="4" y="30"/>
                      </a:lnTo>
                      <a:lnTo>
                        <a:pt x="6" y="34"/>
                      </a:lnTo>
                      <a:lnTo>
                        <a:pt x="10" y="36"/>
                      </a:lnTo>
                      <a:lnTo>
                        <a:pt x="13" y="39"/>
                      </a:lnTo>
                      <a:lnTo>
                        <a:pt x="17" y="40"/>
                      </a:lnTo>
                      <a:lnTo>
                        <a:pt x="20" y="40"/>
                      </a:lnTo>
                      <a:lnTo>
                        <a:pt x="25" y="40"/>
                      </a:lnTo>
                      <a:lnTo>
                        <a:pt x="28" y="39"/>
                      </a:lnTo>
                      <a:lnTo>
                        <a:pt x="32" y="36"/>
                      </a:lnTo>
                      <a:lnTo>
                        <a:pt x="34" y="34"/>
                      </a:lnTo>
                      <a:lnTo>
                        <a:pt x="38" y="30"/>
                      </a:lnTo>
                      <a:lnTo>
                        <a:pt x="39" y="28"/>
                      </a:lnTo>
                      <a:lnTo>
                        <a:pt x="40" y="23"/>
                      </a:lnTo>
                      <a:lnTo>
                        <a:pt x="41" y="20"/>
                      </a:lnTo>
                      <a:lnTo>
                        <a:pt x="40" y="15"/>
                      </a:lnTo>
                      <a:lnTo>
                        <a:pt x="39" y="12"/>
                      </a:lnTo>
                      <a:lnTo>
                        <a:pt x="38" y="8"/>
                      </a:lnTo>
                      <a:lnTo>
                        <a:pt x="34" y="6"/>
                      </a:lnTo>
                      <a:lnTo>
                        <a:pt x="32" y="4"/>
                      </a:lnTo>
                      <a:lnTo>
                        <a:pt x="28" y="1"/>
                      </a:lnTo>
                      <a:lnTo>
                        <a:pt x="25" y="0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0" name="Freeform 335"/>
                <p:cNvSpPr/>
                <p:nvPr/>
              </p:nvSpPr>
              <p:spPr bwMode="auto">
                <a:xfrm>
                  <a:off x="4604" y="2409"/>
                  <a:ext cx="38" cy="38"/>
                </a:xfrm>
                <a:custGeom>
                  <a:avLst/>
                  <a:gdLst>
                    <a:gd name="T0" fmla="*/ 20 w 38"/>
                    <a:gd name="T1" fmla="*/ 0 h 38"/>
                    <a:gd name="T2" fmla="*/ 15 w 38"/>
                    <a:gd name="T3" fmla="*/ 0 h 38"/>
                    <a:gd name="T4" fmla="*/ 11 w 38"/>
                    <a:gd name="T5" fmla="*/ 1 h 38"/>
                    <a:gd name="T6" fmla="*/ 8 w 38"/>
                    <a:gd name="T7" fmla="*/ 3 h 38"/>
                    <a:gd name="T8" fmla="*/ 6 w 38"/>
                    <a:gd name="T9" fmla="*/ 6 h 38"/>
                    <a:gd name="T10" fmla="*/ 3 w 38"/>
                    <a:gd name="T11" fmla="*/ 8 h 38"/>
                    <a:gd name="T12" fmla="*/ 1 w 38"/>
                    <a:gd name="T13" fmla="*/ 12 h 38"/>
                    <a:gd name="T14" fmla="*/ 0 w 38"/>
                    <a:gd name="T15" fmla="*/ 15 h 38"/>
                    <a:gd name="T16" fmla="*/ 0 w 38"/>
                    <a:gd name="T17" fmla="*/ 20 h 38"/>
                    <a:gd name="T18" fmla="*/ 0 w 38"/>
                    <a:gd name="T19" fmla="*/ 23 h 38"/>
                    <a:gd name="T20" fmla="*/ 1 w 38"/>
                    <a:gd name="T21" fmla="*/ 27 h 38"/>
                    <a:gd name="T22" fmla="*/ 3 w 38"/>
                    <a:gd name="T23" fmla="*/ 30 h 38"/>
                    <a:gd name="T24" fmla="*/ 6 w 38"/>
                    <a:gd name="T25" fmla="*/ 34 h 38"/>
                    <a:gd name="T26" fmla="*/ 8 w 38"/>
                    <a:gd name="T27" fmla="*/ 36 h 38"/>
                    <a:gd name="T28" fmla="*/ 11 w 38"/>
                    <a:gd name="T29" fmla="*/ 37 h 38"/>
                    <a:gd name="T30" fmla="*/ 15 w 38"/>
                    <a:gd name="T31" fmla="*/ 38 h 38"/>
                    <a:gd name="T32" fmla="*/ 20 w 38"/>
                    <a:gd name="T33" fmla="*/ 38 h 38"/>
                    <a:gd name="T34" fmla="*/ 23 w 38"/>
                    <a:gd name="T35" fmla="*/ 38 h 38"/>
                    <a:gd name="T36" fmla="*/ 27 w 38"/>
                    <a:gd name="T37" fmla="*/ 37 h 38"/>
                    <a:gd name="T38" fmla="*/ 30 w 38"/>
                    <a:gd name="T39" fmla="*/ 36 h 38"/>
                    <a:gd name="T40" fmla="*/ 32 w 38"/>
                    <a:gd name="T41" fmla="*/ 34 h 38"/>
                    <a:gd name="T42" fmla="*/ 35 w 38"/>
                    <a:gd name="T43" fmla="*/ 30 h 38"/>
                    <a:gd name="T44" fmla="*/ 37 w 38"/>
                    <a:gd name="T45" fmla="*/ 27 h 38"/>
                    <a:gd name="T46" fmla="*/ 38 w 38"/>
                    <a:gd name="T47" fmla="*/ 23 h 38"/>
                    <a:gd name="T48" fmla="*/ 38 w 38"/>
                    <a:gd name="T49" fmla="*/ 20 h 38"/>
                    <a:gd name="T50" fmla="*/ 38 w 38"/>
                    <a:gd name="T51" fmla="*/ 15 h 38"/>
                    <a:gd name="T52" fmla="*/ 37 w 38"/>
                    <a:gd name="T53" fmla="*/ 12 h 38"/>
                    <a:gd name="T54" fmla="*/ 35 w 38"/>
                    <a:gd name="T55" fmla="*/ 8 h 38"/>
                    <a:gd name="T56" fmla="*/ 32 w 38"/>
                    <a:gd name="T57" fmla="*/ 6 h 38"/>
                    <a:gd name="T58" fmla="*/ 30 w 38"/>
                    <a:gd name="T59" fmla="*/ 3 h 38"/>
                    <a:gd name="T60" fmla="*/ 27 w 38"/>
                    <a:gd name="T61" fmla="*/ 1 h 38"/>
                    <a:gd name="T62" fmla="*/ 23 w 38"/>
                    <a:gd name="T63" fmla="*/ 0 h 38"/>
                    <a:gd name="T64" fmla="*/ 20 w 38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38">
                      <a:moveTo>
                        <a:pt x="20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3"/>
                      </a:lnTo>
                      <a:lnTo>
                        <a:pt x="6" y="6"/>
                      </a:lnTo>
                      <a:lnTo>
                        <a:pt x="3" y="8"/>
                      </a:lnTo>
                      <a:lnTo>
                        <a:pt x="1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3"/>
                      </a:lnTo>
                      <a:lnTo>
                        <a:pt x="1" y="27"/>
                      </a:lnTo>
                      <a:lnTo>
                        <a:pt x="3" y="30"/>
                      </a:lnTo>
                      <a:lnTo>
                        <a:pt x="6" y="34"/>
                      </a:lnTo>
                      <a:lnTo>
                        <a:pt x="8" y="36"/>
                      </a:lnTo>
                      <a:lnTo>
                        <a:pt x="11" y="37"/>
                      </a:lnTo>
                      <a:lnTo>
                        <a:pt x="15" y="38"/>
                      </a:lnTo>
                      <a:lnTo>
                        <a:pt x="20" y="38"/>
                      </a:lnTo>
                      <a:lnTo>
                        <a:pt x="23" y="38"/>
                      </a:lnTo>
                      <a:lnTo>
                        <a:pt x="27" y="37"/>
                      </a:lnTo>
                      <a:lnTo>
                        <a:pt x="30" y="36"/>
                      </a:lnTo>
                      <a:lnTo>
                        <a:pt x="32" y="34"/>
                      </a:lnTo>
                      <a:lnTo>
                        <a:pt x="35" y="30"/>
                      </a:lnTo>
                      <a:lnTo>
                        <a:pt x="37" y="27"/>
                      </a:lnTo>
                      <a:lnTo>
                        <a:pt x="38" y="23"/>
                      </a:lnTo>
                      <a:lnTo>
                        <a:pt x="38" y="20"/>
                      </a:lnTo>
                      <a:lnTo>
                        <a:pt x="38" y="15"/>
                      </a:lnTo>
                      <a:lnTo>
                        <a:pt x="37" y="12"/>
                      </a:lnTo>
                      <a:lnTo>
                        <a:pt x="35" y="8"/>
                      </a:lnTo>
                      <a:lnTo>
                        <a:pt x="32" y="6"/>
                      </a:lnTo>
                      <a:lnTo>
                        <a:pt x="30" y="3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1" name="Freeform 336"/>
                <p:cNvSpPr/>
                <p:nvPr/>
              </p:nvSpPr>
              <p:spPr bwMode="auto">
                <a:xfrm>
                  <a:off x="4604" y="2409"/>
                  <a:ext cx="38" cy="38"/>
                </a:xfrm>
                <a:custGeom>
                  <a:avLst/>
                  <a:gdLst>
                    <a:gd name="T0" fmla="*/ 20 w 38"/>
                    <a:gd name="T1" fmla="*/ 0 h 38"/>
                    <a:gd name="T2" fmla="*/ 15 w 38"/>
                    <a:gd name="T3" fmla="*/ 0 h 38"/>
                    <a:gd name="T4" fmla="*/ 11 w 38"/>
                    <a:gd name="T5" fmla="*/ 1 h 38"/>
                    <a:gd name="T6" fmla="*/ 8 w 38"/>
                    <a:gd name="T7" fmla="*/ 3 h 38"/>
                    <a:gd name="T8" fmla="*/ 6 w 38"/>
                    <a:gd name="T9" fmla="*/ 6 h 38"/>
                    <a:gd name="T10" fmla="*/ 3 w 38"/>
                    <a:gd name="T11" fmla="*/ 8 h 38"/>
                    <a:gd name="T12" fmla="*/ 1 w 38"/>
                    <a:gd name="T13" fmla="*/ 12 h 38"/>
                    <a:gd name="T14" fmla="*/ 0 w 38"/>
                    <a:gd name="T15" fmla="*/ 15 h 38"/>
                    <a:gd name="T16" fmla="*/ 0 w 38"/>
                    <a:gd name="T17" fmla="*/ 20 h 38"/>
                    <a:gd name="T18" fmla="*/ 0 w 38"/>
                    <a:gd name="T19" fmla="*/ 23 h 38"/>
                    <a:gd name="T20" fmla="*/ 1 w 38"/>
                    <a:gd name="T21" fmla="*/ 27 h 38"/>
                    <a:gd name="T22" fmla="*/ 3 w 38"/>
                    <a:gd name="T23" fmla="*/ 30 h 38"/>
                    <a:gd name="T24" fmla="*/ 6 w 38"/>
                    <a:gd name="T25" fmla="*/ 34 h 38"/>
                    <a:gd name="T26" fmla="*/ 8 w 38"/>
                    <a:gd name="T27" fmla="*/ 36 h 38"/>
                    <a:gd name="T28" fmla="*/ 11 w 38"/>
                    <a:gd name="T29" fmla="*/ 37 h 38"/>
                    <a:gd name="T30" fmla="*/ 15 w 38"/>
                    <a:gd name="T31" fmla="*/ 38 h 38"/>
                    <a:gd name="T32" fmla="*/ 20 w 38"/>
                    <a:gd name="T33" fmla="*/ 38 h 38"/>
                    <a:gd name="T34" fmla="*/ 23 w 38"/>
                    <a:gd name="T35" fmla="*/ 38 h 38"/>
                    <a:gd name="T36" fmla="*/ 27 w 38"/>
                    <a:gd name="T37" fmla="*/ 37 h 38"/>
                    <a:gd name="T38" fmla="*/ 30 w 38"/>
                    <a:gd name="T39" fmla="*/ 36 h 38"/>
                    <a:gd name="T40" fmla="*/ 32 w 38"/>
                    <a:gd name="T41" fmla="*/ 34 h 38"/>
                    <a:gd name="T42" fmla="*/ 35 w 38"/>
                    <a:gd name="T43" fmla="*/ 30 h 38"/>
                    <a:gd name="T44" fmla="*/ 37 w 38"/>
                    <a:gd name="T45" fmla="*/ 27 h 38"/>
                    <a:gd name="T46" fmla="*/ 38 w 38"/>
                    <a:gd name="T47" fmla="*/ 23 h 38"/>
                    <a:gd name="T48" fmla="*/ 38 w 38"/>
                    <a:gd name="T49" fmla="*/ 20 h 38"/>
                    <a:gd name="T50" fmla="*/ 38 w 38"/>
                    <a:gd name="T51" fmla="*/ 15 h 38"/>
                    <a:gd name="T52" fmla="*/ 37 w 38"/>
                    <a:gd name="T53" fmla="*/ 12 h 38"/>
                    <a:gd name="T54" fmla="*/ 35 w 38"/>
                    <a:gd name="T55" fmla="*/ 8 h 38"/>
                    <a:gd name="T56" fmla="*/ 32 w 38"/>
                    <a:gd name="T57" fmla="*/ 6 h 38"/>
                    <a:gd name="T58" fmla="*/ 30 w 38"/>
                    <a:gd name="T59" fmla="*/ 3 h 38"/>
                    <a:gd name="T60" fmla="*/ 27 w 38"/>
                    <a:gd name="T61" fmla="*/ 1 h 38"/>
                    <a:gd name="T62" fmla="*/ 23 w 38"/>
                    <a:gd name="T63" fmla="*/ 0 h 38"/>
                    <a:gd name="T64" fmla="*/ 20 w 38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38">
                      <a:moveTo>
                        <a:pt x="20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3"/>
                      </a:lnTo>
                      <a:lnTo>
                        <a:pt x="6" y="6"/>
                      </a:lnTo>
                      <a:lnTo>
                        <a:pt x="3" y="8"/>
                      </a:lnTo>
                      <a:lnTo>
                        <a:pt x="1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3"/>
                      </a:lnTo>
                      <a:lnTo>
                        <a:pt x="1" y="27"/>
                      </a:lnTo>
                      <a:lnTo>
                        <a:pt x="3" y="30"/>
                      </a:lnTo>
                      <a:lnTo>
                        <a:pt x="6" y="34"/>
                      </a:lnTo>
                      <a:lnTo>
                        <a:pt x="8" y="36"/>
                      </a:lnTo>
                      <a:lnTo>
                        <a:pt x="11" y="37"/>
                      </a:lnTo>
                      <a:lnTo>
                        <a:pt x="15" y="38"/>
                      </a:lnTo>
                      <a:lnTo>
                        <a:pt x="20" y="38"/>
                      </a:lnTo>
                      <a:lnTo>
                        <a:pt x="23" y="38"/>
                      </a:lnTo>
                      <a:lnTo>
                        <a:pt x="27" y="37"/>
                      </a:lnTo>
                      <a:lnTo>
                        <a:pt x="30" y="36"/>
                      </a:lnTo>
                      <a:lnTo>
                        <a:pt x="32" y="34"/>
                      </a:lnTo>
                      <a:lnTo>
                        <a:pt x="35" y="30"/>
                      </a:lnTo>
                      <a:lnTo>
                        <a:pt x="37" y="27"/>
                      </a:lnTo>
                      <a:lnTo>
                        <a:pt x="38" y="23"/>
                      </a:lnTo>
                      <a:lnTo>
                        <a:pt x="38" y="20"/>
                      </a:lnTo>
                      <a:lnTo>
                        <a:pt x="38" y="15"/>
                      </a:lnTo>
                      <a:lnTo>
                        <a:pt x="37" y="12"/>
                      </a:lnTo>
                      <a:lnTo>
                        <a:pt x="35" y="8"/>
                      </a:lnTo>
                      <a:lnTo>
                        <a:pt x="32" y="6"/>
                      </a:lnTo>
                      <a:lnTo>
                        <a:pt x="30" y="3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2" name="Freeform 337"/>
                <p:cNvSpPr/>
                <p:nvPr/>
              </p:nvSpPr>
              <p:spPr bwMode="auto">
                <a:xfrm>
                  <a:off x="4591" y="3568"/>
                  <a:ext cx="38" cy="39"/>
                </a:xfrm>
                <a:custGeom>
                  <a:avLst/>
                  <a:gdLst>
                    <a:gd name="T0" fmla="*/ 19 w 38"/>
                    <a:gd name="T1" fmla="*/ 0 h 39"/>
                    <a:gd name="T2" fmla="*/ 15 w 38"/>
                    <a:gd name="T3" fmla="*/ 0 h 39"/>
                    <a:gd name="T4" fmla="*/ 12 w 38"/>
                    <a:gd name="T5" fmla="*/ 2 h 39"/>
                    <a:gd name="T6" fmla="*/ 8 w 38"/>
                    <a:gd name="T7" fmla="*/ 4 h 39"/>
                    <a:gd name="T8" fmla="*/ 5 w 38"/>
                    <a:gd name="T9" fmla="*/ 6 h 39"/>
                    <a:gd name="T10" fmla="*/ 2 w 38"/>
                    <a:gd name="T11" fmla="*/ 9 h 39"/>
                    <a:gd name="T12" fmla="*/ 1 w 38"/>
                    <a:gd name="T13" fmla="*/ 12 h 39"/>
                    <a:gd name="T14" fmla="*/ 0 w 38"/>
                    <a:gd name="T15" fmla="*/ 16 h 39"/>
                    <a:gd name="T16" fmla="*/ 0 w 38"/>
                    <a:gd name="T17" fmla="*/ 20 h 39"/>
                    <a:gd name="T18" fmla="*/ 0 w 38"/>
                    <a:gd name="T19" fmla="*/ 24 h 39"/>
                    <a:gd name="T20" fmla="*/ 1 w 38"/>
                    <a:gd name="T21" fmla="*/ 27 h 39"/>
                    <a:gd name="T22" fmla="*/ 2 w 38"/>
                    <a:gd name="T23" fmla="*/ 31 h 39"/>
                    <a:gd name="T24" fmla="*/ 5 w 38"/>
                    <a:gd name="T25" fmla="*/ 33 h 39"/>
                    <a:gd name="T26" fmla="*/ 8 w 38"/>
                    <a:gd name="T27" fmla="*/ 35 h 39"/>
                    <a:gd name="T28" fmla="*/ 12 w 38"/>
                    <a:gd name="T29" fmla="*/ 38 h 39"/>
                    <a:gd name="T30" fmla="*/ 15 w 38"/>
                    <a:gd name="T31" fmla="*/ 39 h 39"/>
                    <a:gd name="T32" fmla="*/ 19 w 38"/>
                    <a:gd name="T33" fmla="*/ 39 h 39"/>
                    <a:gd name="T34" fmla="*/ 23 w 38"/>
                    <a:gd name="T35" fmla="*/ 39 h 39"/>
                    <a:gd name="T36" fmla="*/ 27 w 38"/>
                    <a:gd name="T37" fmla="*/ 38 h 39"/>
                    <a:gd name="T38" fmla="*/ 30 w 38"/>
                    <a:gd name="T39" fmla="*/ 35 h 39"/>
                    <a:gd name="T40" fmla="*/ 33 w 38"/>
                    <a:gd name="T41" fmla="*/ 33 h 39"/>
                    <a:gd name="T42" fmla="*/ 35 w 38"/>
                    <a:gd name="T43" fmla="*/ 31 h 39"/>
                    <a:gd name="T44" fmla="*/ 37 w 38"/>
                    <a:gd name="T45" fmla="*/ 27 h 39"/>
                    <a:gd name="T46" fmla="*/ 38 w 38"/>
                    <a:gd name="T47" fmla="*/ 24 h 39"/>
                    <a:gd name="T48" fmla="*/ 38 w 38"/>
                    <a:gd name="T49" fmla="*/ 20 h 39"/>
                    <a:gd name="T50" fmla="*/ 38 w 38"/>
                    <a:gd name="T51" fmla="*/ 16 h 39"/>
                    <a:gd name="T52" fmla="*/ 37 w 38"/>
                    <a:gd name="T53" fmla="*/ 12 h 39"/>
                    <a:gd name="T54" fmla="*/ 35 w 38"/>
                    <a:gd name="T55" fmla="*/ 9 h 39"/>
                    <a:gd name="T56" fmla="*/ 33 w 38"/>
                    <a:gd name="T57" fmla="*/ 6 h 39"/>
                    <a:gd name="T58" fmla="*/ 30 w 38"/>
                    <a:gd name="T59" fmla="*/ 4 h 39"/>
                    <a:gd name="T60" fmla="*/ 27 w 38"/>
                    <a:gd name="T61" fmla="*/ 2 h 39"/>
                    <a:gd name="T62" fmla="*/ 23 w 38"/>
                    <a:gd name="T63" fmla="*/ 0 h 39"/>
                    <a:gd name="T64" fmla="*/ 19 w 38"/>
                    <a:gd name="T65" fmla="*/ 0 h 39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39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2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2" y="9"/>
                      </a:lnTo>
                      <a:lnTo>
                        <a:pt x="1" y="12"/>
                      </a:lnTo>
                      <a:lnTo>
                        <a:pt x="0" y="16"/>
                      </a:lnTo>
                      <a:lnTo>
                        <a:pt x="0" y="20"/>
                      </a:lnTo>
                      <a:lnTo>
                        <a:pt x="0" y="24"/>
                      </a:lnTo>
                      <a:lnTo>
                        <a:pt x="1" y="27"/>
                      </a:lnTo>
                      <a:lnTo>
                        <a:pt x="2" y="31"/>
                      </a:lnTo>
                      <a:lnTo>
                        <a:pt x="5" y="33"/>
                      </a:lnTo>
                      <a:lnTo>
                        <a:pt x="8" y="35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39"/>
                      </a:lnTo>
                      <a:lnTo>
                        <a:pt x="23" y="39"/>
                      </a:lnTo>
                      <a:lnTo>
                        <a:pt x="27" y="38"/>
                      </a:lnTo>
                      <a:lnTo>
                        <a:pt x="30" y="35"/>
                      </a:lnTo>
                      <a:lnTo>
                        <a:pt x="33" y="33"/>
                      </a:lnTo>
                      <a:lnTo>
                        <a:pt x="35" y="31"/>
                      </a:lnTo>
                      <a:lnTo>
                        <a:pt x="37" y="27"/>
                      </a:lnTo>
                      <a:lnTo>
                        <a:pt x="38" y="24"/>
                      </a:lnTo>
                      <a:lnTo>
                        <a:pt x="38" y="20"/>
                      </a:lnTo>
                      <a:lnTo>
                        <a:pt x="38" y="16"/>
                      </a:lnTo>
                      <a:lnTo>
                        <a:pt x="37" y="12"/>
                      </a:lnTo>
                      <a:lnTo>
                        <a:pt x="35" y="9"/>
                      </a:lnTo>
                      <a:lnTo>
                        <a:pt x="33" y="6"/>
                      </a:lnTo>
                      <a:lnTo>
                        <a:pt x="30" y="4"/>
                      </a:lnTo>
                      <a:lnTo>
                        <a:pt x="27" y="2"/>
                      </a:lnTo>
                      <a:lnTo>
                        <a:pt x="23" y="0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3" name="Freeform 338"/>
                <p:cNvSpPr/>
                <p:nvPr/>
              </p:nvSpPr>
              <p:spPr bwMode="auto">
                <a:xfrm>
                  <a:off x="4591" y="3568"/>
                  <a:ext cx="38" cy="39"/>
                </a:xfrm>
                <a:custGeom>
                  <a:avLst/>
                  <a:gdLst>
                    <a:gd name="T0" fmla="*/ 19 w 38"/>
                    <a:gd name="T1" fmla="*/ 0 h 39"/>
                    <a:gd name="T2" fmla="*/ 15 w 38"/>
                    <a:gd name="T3" fmla="*/ 0 h 39"/>
                    <a:gd name="T4" fmla="*/ 12 w 38"/>
                    <a:gd name="T5" fmla="*/ 2 h 39"/>
                    <a:gd name="T6" fmla="*/ 8 w 38"/>
                    <a:gd name="T7" fmla="*/ 4 h 39"/>
                    <a:gd name="T8" fmla="*/ 5 w 38"/>
                    <a:gd name="T9" fmla="*/ 6 h 39"/>
                    <a:gd name="T10" fmla="*/ 2 w 38"/>
                    <a:gd name="T11" fmla="*/ 9 h 39"/>
                    <a:gd name="T12" fmla="*/ 1 w 38"/>
                    <a:gd name="T13" fmla="*/ 12 h 39"/>
                    <a:gd name="T14" fmla="*/ 0 w 38"/>
                    <a:gd name="T15" fmla="*/ 16 h 39"/>
                    <a:gd name="T16" fmla="*/ 0 w 38"/>
                    <a:gd name="T17" fmla="*/ 20 h 39"/>
                    <a:gd name="T18" fmla="*/ 0 w 38"/>
                    <a:gd name="T19" fmla="*/ 24 h 39"/>
                    <a:gd name="T20" fmla="*/ 1 w 38"/>
                    <a:gd name="T21" fmla="*/ 27 h 39"/>
                    <a:gd name="T22" fmla="*/ 2 w 38"/>
                    <a:gd name="T23" fmla="*/ 31 h 39"/>
                    <a:gd name="T24" fmla="*/ 5 w 38"/>
                    <a:gd name="T25" fmla="*/ 33 h 39"/>
                    <a:gd name="T26" fmla="*/ 8 w 38"/>
                    <a:gd name="T27" fmla="*/ 35 h 39"/>
                    <a:gd name="T28" fmla="*/ 12 w 38"/>
                    <a:gd name="T29" fmla="*/ 38 h 39"/>
                    <a:gd name="T30" fmla="*/ 15 w 38"/>
                    <a:gd name="T31" fmla="*/ 39 h 39"/>
                    <a:gd name="T32" fmla="*/ 19 w 38"/>
                    <a:gd name="T33" fmla="*/ 39 h 39"/>
                    <a:gd name="T34" fmla="*/ 23 w 38"/>
                    <a:gd name="T35" fmla="*/ 39 h 39"/>
                    <a:gd name="T36" fmla="*/ 27 w 38"/>
                    <a:gd name="T37" fmla="*/ 38 h 39"/>
                    <a:gd name="T38" fmla="*/ 30 w 38"/>
                    <a:gd name="T39" fmla="*/ 35 h 39"/>
                    <a:gd name="T40" fmla="*/ 33 w 38"/>
                    <a:gd name="T41" fmla="*/ 33 h 39"/>
                    <a:gd name="T42" fmla="*/ 35 w 38"/>
                    <a:gd name="T43" fmla="*/ 31 h 39"/>
                    <a:gd name="T44" fmla="*/ 37 w 38"/>
                    <a:gd name="T45" fmla="*/ 27 h 39"/>
                    <a:gd name="T46" fmla="*/ 38 w 38"/>
                    <a:gd name="T47" fmla="*/ 24 h 39"/>
                    <a:gd name="T48" fmla="*/ 38 w 38"/>
                    <a:gd name="T49" fmla="*/ 20 h 39"/>
                    <a:gd name="T50" fmla="*/ 38 w 38"/>
                    <a:gd name="T51" fmla="*/ 16 h 39"/>
                    <a:gd name="T52" fmla="*/ 37 w 38"/>
                    <a:gd name="T53" fmla="*/ 12 h 39"/>
                    <a:gd name="T54" fmla="*/ 35 w 38"/>
                    <a:gd name="T55" fmla="*/ 9 h 39"/>
                    <a:gd name="T56" fmla="*/ 33 w 38"/>
                    <a:gd name="T57" fmla="*/ 6 h 39"/>
                    <a:gd name="T58" fmla="*/ 30 w 38"/>
                    <a:gd name="T59" fmla="*/ 4 h 39"/>
                    <a:gd name="T60" fmla="*/ 27 w 38"/>
                    <a:gd name="T61" fmla="*/ 2 h 39"/>
                    <a:gd name="T62" fmla="*/ 23 w 38"/>
                    <a:gd name="T63" fmla="*/ 0 h 39"/>
                    <a:gd name="T64" fmla="*/ 19 w 38"/>
                    <a:gd name="T65" fmla="*/ 0 h 39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39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2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2" y="9"/>
                      </a:lnTo>
                      <a:lnTo>
                        <a:pt x="1" y="12"/>
                      </a:lnTo>
                      <a:lnTo>
                        <a:pt x="0" y="16"/>
                      </a:lnTo>
                      <a:lnTo>
                        <a:pt x="0" y="20"/>
                      </a:lnTo>
                      <a:lnTo>
                        <a:pt x="0" y="24"/>
                      </a:lnTo>
                      <a:lnTo>
                        <a:pt x="1" y="27"/>
                      </a:lnTo>
                      <a:lnTo>
                        <a:pt x="2" y="31"/>
                      </a:lnTo>
                      <a:lnTo>
                        <a:pt x="5" y="33"/>
                      </a:lnTo>
                      <a:lnTo>
                        <a:pt x="8" y="35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39"/>
                      </a:lnTo>
                      <a:lnTo>
                        <a:pt x="23" y="39"/>
                      </a:lnTo>
                      <a:lnTo>
                        <a:pt x="27" y="38"/>
                      </a:lnTo>
                      <a:lnTo>
                        <a:pt x="30" y="35"/>
                      </a:lnTo>
                      <a:lnTo>
                        <a:pt x="33" y="33"/>
                      </a:lnTo>
                      <a:lnTo>
                        <a:pt x="35" y="31"/>
                      </a:lnTo>
                      <a:lnTo>
                        <a:pt x="37" y="27"/>
                      </a:lnTo>
                      <a:lnTo>
                        <a:pt x="38" y="24"/>
                      </a:lnTo>
                      <a:lnTo>
                        <a:pt x="38" y="20"/>
                      </a:lnTo>
                      <a:lnTo>
                        <a:pt x="38" y="16"/>
                      </a:lnTo>
                      <a:lnTo>
                        <a:pt x="37" y="12"/>
                      </a:lnTo>
                      <a:lnTo>
                        <a:pt x="35" y="9"/>
                      </a:lnTo>
                      <a:lnTo>
                        <a:pt x="33" y="6"/>
                      </a:lnTo>
                      <a:lnTo>
                        <a:pt x="30" y="4"/>
                      </a:lnTo>
                      <a:lnTo>
                        <a:pt x="27" y="2"/>
                      </a:lnTo>
                      <a:lnTo>
                        <a:pt x="23" y="0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4" name="Freeform 339"/>
                <p:cNvSpPr/>
                <p:nvPr/>
              </p:nvSpPr>
              <p:spPr bwMode="auto">
                <a:xfrm>
                  <a:off x="5192" y="2976"/>
                  <a:ext cx="41" cy="39"/>
                </a:xfrm>
                <a:custGeom>
                  <a:avLst/>
                  <a:gdLst>
                    <a:gd name="T0" fmla="*/ 20 w 41"/>
                    <a:gd name="T1" fmla="*/ 0 h 39"/>
                    <a:gd name="T2" fmla="*/ 16 w 41"/>
                    <a:gd name="T3" fmla="*/ 0 h 39"/>
                    <a:gd name="T4" fmla="*/ 13 w 41"/>
                    <a:gd name="T5" fmla="*/ 2 h 39"/>
                    <a:gd name="T6" fmla="*/ 9 w 41"/>
                    <a:gd name="T7" fmla="*/ 3 h 39"/>
                    <a:gd name="T8" fmla="*/ 6 w 41"/>
                    <a:gd name="T9" fmla="*/ 5 h 39"/>
                    <a:gd name="T10" fmla="*/ 3 w 41"/>
                    <a:gd name="T11" fmla="*/ 9 h 39"/>
                    <a:gd name="T12" fmla="*/ 2 w 41"/>
                    <a:gd name="T13" fmla="*/ 12 h 39"/>
                    <a:gd name="T14" fmla="*/ 0 w 41"/>
                    <a:gd name="T15" fmla="*/ 16 h 39"/>
                    <a:gd name="T16" fmla="*/ 0 w 41"/>
                    <a:gd name="T17" fmla="*/ 19 h 39"/>
                    <a:gd name="T18" fmla="*/ 0 w 41"/>
                    <a:gd name="T19" fmla="*/ 24 h 39"/>
                    <a:gd name="T20" fmla="*/ 2 w 41"/>
                    <a:gd name="T21" fmla="*/ 27 h 39"/>
                    <a:gd name="T22" fmla="*/ 3 w 41"/>
                    <a:gd name="T23" fmla="*/ 31 h 39"/>
                    <a:gd name="T24" fmla="*/ 6 w 41"/>
                    <a:gd name="T25" fmla="*/ 33 h 39"/>
                    <a:gd name="T26" fmla="*/ 9 w 41"/>
                    <a:gd name="T27" fmla="*/ 35 h 39"/>
                    <a:gd name="T28" fmla="*/ 13 w 41"/>
                    <a:gd name="T29" fmla="*/ 38 h 39"/>
                    <a:gd name="T30" fmla="*/ 16 w 41"/>
                    <a:gd name="T31" fmla="*/ 39 h 39"/>
                    <a:gd name="T32" fmla="*/ 20 w 41"/>
                    <a:gd name="T33" fmla="*/ 39 h 39"/>
                    <a:gd name="T34" fmla="*/ 24 w 41"/>
                    <a:gd name="T35" fmla="*/ 39 h 39"/>
                    <a:gd name="T36" fmla="*/ 28 w 41"/>
                    <a:gd name="T37" fmla="*/ 38 h 39"/>
                    <a:gd name="T38" fmla="*/ 31 w 41"/>
                    <a:gd name="T39" fmla="*/ 35 h 39"/>
                    <a:gd name="T40" fmla="*/ 35 w 41"/>
                    <a:gd name="T41" fmla="*/ 33 h 39"/>
                    <a:gd name="T42" fmla="*/ 37 w 41"/>
                    <a:gd name="T43" fmla="*/ 31 h 39"/>
                    <a:gd name="T44" fmla="*/ 38 w 41"/>
                    <a:gd name="T45" fmla="*/ 27 h 39"/>
                    <a:gd name="T46" fmla="*/ 40 w 41"/>
                    <a:gd name="T47" fmla="*/ 24 h 39"/>
                    <a:gd name="T48" fmla="*/ 41 w 41"/>
                    <a:gd name="T49" fmla="*/ 19 h 39"/>
                    <a:gd name="T50" fmla="*/ 40 w 41"/>
                    <a:gd name="T51" fmla="*/ 16 h 39"/>
                    <a:gd name="T52" fmla="*/ 38 w 41"/>
                    <a:gd name="T53" fmla="*/ 12 h 39"/>
                    <a:gd name="T54" fmla="*/ 37 w 41"/>
                    <a:gd name="T55" fmla="*/ 9 h 39"/>
                    <a:gd name="T56" fmla="*/ 35 w 41"/>
                    <a:gd name="T57" fmla="*/ 5 h 39"/>
                    <a:gd name="T58" fmla="*/ 31 w 41"/>
                    <a:gd name="T59" fmla="*/ 3 h 39"/>
                    <a:gd name="T60" fmla="*/ 28 w 41"/>
                    <a:gd name="T61" fmla="*/ 2 h 39"/>
                    <a:gd name="T62" fmla="*/ 24 w 41"/>
                    <a:gd name="T63" fmla="*/ 0 h 39"/>
                    <a:gd name="T64" fmla="*/ 20 w 41"/>
                    <a:gd name="T65" fmla="*/ 0 h 39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1" h="39">
                      <a:moveTo>
                        <a:pt x="20" y="0"/>
                      </a:moveTo>
                      <a:lnTo>
                        <a:pt x="16" y="0"/>
                      </a:lnTo>
                      <a:lnTo>
                        <a:pt x="13" y="2"/>
                      </a:lnTo>
                      <a:lnTo>
                        <a:pt x="9" y="3"/>
                      </a:lnTo>
                      <a:lnTo>
                        <a:pt x="6" y="5"/>
                      </a:lnTo>
                      <a:lnTo>
                        <a:pt x="3" y="9"/>
                      </a:lnTo>
                      <a:lnTo>
                        <a:pt x="2" y="12"/>
                      </a:lnTo>
                      <a:lnTo>
                        <a:pt x="0" y="16"/>
                      </a:lnTo>
                      <a:lnTo>
                        <a:pt x="0" y="19"/>
                      </a:lnTo>
                      <a:lnTo>
                        <a:pt x="0" y="24"/>
                      </a:lnTo>
                      <a:lnTo>
                        <a:pt x="2" y="27"/>
                      </a:lnTo>
                      <a:lnTo>
                        <a:pt x="3" y="31"/>
                      </a:lnTo>
                      <a:lnTo>
                        <a:pt x="6" y="33"/>
                      </a:lnTo>
                      <a:lnTo>
                        <a:pt x="9" y="35"/>
                      </a:lnTo>
                      <a:lnTo>
                        <a:pt x="13" y="38"/>
                      </a:lnTo>
                      <a:lnTo>
                        <a:pt x="16" y="39"/>
                      </a:lnTo>
                      <a:lnTo>
                        <a:pt x="20" y="39"/>
                      </a:lnTo>
                      <a:lnTo>
                        <a:pt x="24" y="39"/>
                      </a:lnTo>
                      <a:lnTo>
                        <a:pt x="28" y="38"/>
                      </a:lnTo>
                      <a:lnTo>
                        <a:pt x="31" y="35"/>
                      </a:lnTo>
                      <a:lnTo>
                        <a:pt x="35" y="33"/>
                      </a:lnTo>
                      <a:lnTo>
                        <a:pt x="37" y="31"/>
                      </a:lnTo>
                      <a:lnTo>
                        <a:pt x="38" y="27"/>
                      </a:lnTo>
                      <a:lnTo>
                        <a:pt x="40" y="24"/>
                      </a:lnTo>
                      <a:lnTo>
                        <a:pt x="41" y="19"/>
                      </a:lnTo>
                      <a:lnTo>
                        <a:pt x="40" y="16"/>
                      </a:lnTo>
                      <a:lnTo>
                        <a:pt x="38" y="12"/>
                      </a:lnTo>
                      <a:lnTo>
                        <a:pt x="37" y="9"/>
                      </a:lnTo>
                      <a:lnTo>
                        <a:pt x="35" y="5"/>
                      </a:lnTo>
                      <a:lnTo>
                        <a:pt x="31" y="3"/>
                      </a:lnTo>
                      <a:lnTo>
                        <a:pt x="28" y="2"/>
                      </a:lnTo>
                      <a:lnTo>
                        <a:pt x="24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5" name="Freeform 340"/>
                <p:cNvSpPr/>
                <p:nvPr/>
              </p:nvSpPr>
              <p:spPr bwMode="auto">
                <a:xfrm>
                  <a:off x="5192" y="2976"/>
                  <a:ext cx="41" cy="39"/>
                </a:xfrm>
                <a:custGeom>
                  <a:avLst/>
                  <a:gdLst>
                    <a:gd name="T0" fmla="*/ 20 w 41"/>
                    <a:gd name="T1" fmla="*/ 0 h 39"/>
                    <a:gd name="T2" fmla="*/ 16 w 41"/>
                    <a:gd name="T3" fmla="*/ 0 h 39"/>
                    <a:gd name="T4" fmla="*/ 13 w 41"/>
                    <a:gd name="T5" fmla="*/ 2 h 39"/>
                    <a:gd name="T6" fmla="*/ 9 w 41"/>
                    <a:gd name="T7" fmla="*/ 3 h 39"/>
                    <a:gd name="T8" fmla="*/ 6 w 41"/>
                    <a:gd name="T9" fmla="*/ 5 h 39"/>
                    <a:gd name="T10" fmla="*/ 3 w 41"/>
                    <a:gd name="T11" fmla="*/ 9 h 39"/>
                    <a:gd name="T12" fmla="*/ 2 w 41"/>
                    <a:gd name="T13" fmla="*/ 12 h 39"/>
                    <a:gd name="T14" fmla="*/ 0 w 41"/>
                    <a:gd name="T15" fmla="*/ 16 h 39"/>
                    <a:gd name="T16" fmla="*/ 0 w 41"/>
                    <a:gd name="T17" fmla="*/ 19 h 39"/>
                    <a:gd name="T18" fmla="*/ 0 w 41"/>
                    <a:gd name="T19" fmla="*/ 24 h 39"/>
                    <a:gd name="T20" fmla="*/ 2 w 41"/>
                    <a:gd name="T21" fmla="*/ 27 h 39"/>
                    <a:gd name="T22" fmla="*/ 3 w 41"/>
                    <a:gd name="T23" fmla="*/ 31 h 39"/>
                    <a:gd name="T24" fmla="*/ 6 w 41"/>
                    <a:gd name="T25" fmla="*/ 33 h 39"/>
                    <a:gd name="T26" fmla="*/ 9 w 41"/>
                    <a:gd name="T27" fmla="*/ 35 h 39"/>
                    <a:gd name="T28" fmla="*/ 13 w 41"/>
                    <a:gd name="T29" fmla="*/ 38 h 39"/>
                    <a:gd name="T30" fmla="*/ 16 w 41"/>
                    <a:gd name="T31" fmla="*/ 39 h 39"/>
                    <a:gd name="T32" fmla="*/ 20 w 41"/>
                    <a:gd name="T33" fmla="*/ 39 h 39"/>
                    <a:gd name="T34" fmla="*/ 24 w 41"/>
                    <a:gd name="T35" fmla="*/ 39 h 39"/>
                    <a:gd name="T36" fmla="*/ 28 w 41"/>
                    <a:gd name="T37" fmla="*/ 38 h 39"/>
                    <a:gd name="T38" fmla="*/ 31 w 41"/>
                    <a:gd name="T39" fmla="*/ 35 h 39"/>
                    <a:gd name="T40" fmla="*/ 35 w 41"/>
                    <a:gd name="T41" fmla="*/ 33 h 39"/>
                    <a:gd name="T42" fmla="*/ 37 w 41"/>
                    <a:gd name="T43" fmla="*/ 31 h 39"/>
                    <a:gd name="T44" fmla="*/ 38 w 41"/>
                    <a:gd name="T45" fmla="*/ 27 h 39"/>
                    <a:gd name="T46" fmla="*/ 40 w 41"/>
                    <a:gd name="T47" fmla="*/ 24 h 39"/>
                    <a:gd name="T48" fmla="*/ 41 w 41"/>
                    <a:gd name="T49" fmla="*/ 19 h 39"/>
                    <a:gd name="T50" fmla="*/ 40 w 41"/>
                    <a:gd name="T51" fmla="*/ 16 h 39"/>
                    <a:gd name="T52" fmla="*/ 38 w 41"/>
                    <a:gd name="T53" fmla="*/ 12 h 39"/>
                    <a:gd name="T54" fmla="*/ 37 w 41"/>
                    <a:gd name="T55" fmla="*/ 9 h 39"/>
                    <a:gd name="T56" fmla="*/ 35 w 41"/>
                    <a:gd name="T57" fmla="*/ 5 h 39"/>
                    <a:gd name="T58" fmla="*/ 31 w 41"/>
                    <a:gd name="T59" fmla="*/ 3 h 39"/>
                    <a:gd name="T60" fmla="*/ 28 w 41"/>
                    <a:gd name="T61" fmla="*/ 2 h 39"/>
                    <a:gd name="T62" fmla="*/ 24 w 41"/>
                    <a:gd name="T63" fmla="*/ 0 h 39"/>
                    <a:gd name="T64" fmla="*/ 20 w 41"/>
                    <a:gd name="T65" fmla="*/ 0 h 39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1" h="39">
                      <a:moveTo>
                        <a:pt x="20" y="0"/>
                      </a:moveTo>
                      <a:lnTo>
                        <a:pt x="16" y="0"/>
                      </a:lnTo>
                      <a:lnTo>
                        <a:pt x="13" y="2"/>
                      </a:lnTo>
                      <a:lnTo>
                        <a:pt x="9" y="3"/>
                      </a:lnTo>
                      <a:lnTo>
                        <a:pt x="6" y="5"/>
                      </a:lnTo>
                      <a:lnTo>
                        <a:pt x="3" y="9"/>
                      </a:lnTo>
                      <a:lnTo>
                        <a:pt x="2" y="12"/>
                      </a:lnTo>
                      <a:lnTo>
                        <a:pt x="0" y="16"/>
                      </a:lnTo>
                      <a:lnTo>
                        <a:pt x="0" y="19"/>
                      </a:lnTo>
                      <a:lnTo>
                        <a:pt x="0" y="24"/>
                      </a:lnTo>
                      <a:lnTo>
                        <a:pt x="2" y="27"/>
                      </a:lnTo>
                      <a:lnTo>
                        <a:pt x="3" y="31"/>
                      </a:lnTo>
                      <a:lnTo>
                        <a:pt x="6" y="33"/>
                      </a:lnTo>
                      <a:lnTo>
                        <a:pt x="9" y="35"/>
                      </a:lnTo>
                      <a:lnTo>
                        <a:pt x="13" y="38"/>
                      </a:lnTo>
                      <a:lnTo>
                        <a:pt x="16" y="39"/>
                      </a:lnTo>
                      <a:lnTo>
                        <a:pt x="20" y="39"/>
                      </a:lnTo>
                      <a:lnTo>
                        <a:pt x="24" y="39"/>
                      </a:lnTo>
                      <a:lnTo>
                        <a:pt x="28" y="38"/>
                      </a:lnTo>
                      <a:lnTo>
                        <a:pt x="31" y="35"/>
                      </a:lnTo>
                      <a:lnTo>
                        <a:pt x="35" y="33"/>
                      </a:lnTo>
                      <a:lnTo>
                        <a:pt x="37" y="31"/>
                      </a:lnTo>
                      <a:lnTo>
                        <a:pt x="38" y="27"/>
                      </a:lnTo>
                      <a:lnTo>
                        <a:pt x="40" y="24"/>
                      </a:lnTo>
                      <a:lnTo>
                        <a:pt x="41" y="19"/>
                      </a:lnTo>
                      <a:lnTo>
                        <a:pt x="40" y="16"/>
                      </a:lnTo>
                      <a:lnTo>
                        <a:pt x="38" y="12"/>
                      </a:lnTo>
                      <a:lnTo>
                        <a:pt x="37" y="9"/>
                      </a:lnTo>
                      <a:lnTo>
                        <a:pt x="35" y="5"/>
                      </a:lnTo>
                      <a:lnTo>
                        <a:pt x="31" y="3"/>
                      </a:lnTo>
                      <a:lnTo>
                        <a:pt x="28" y="2"/>
                      </a:lnTo>
                      <a:lnTo>
                        <a:pt x="24" y="0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6" name="Freeform 341"/>
                <p:cNvSpPr/>
                <p:nvPr/>
              </p:nvSpPr>
              <p:spPr bwMode="auto">
                <a:xfrm>
                  <a:off x="4365" y="3161"/>
                  <a:ext cx="39" cy="38"/>
                </a:xfrm>
                <a:custGeom>
                  <a:avLst/>
                  <a:gdLst>
                    <a:gd name="T0" fmla="*/ 19 w 39"/>
                    <a:gd name="T1" fmla="*/ 0 h 38"/>
                    <a:gd name="T2" fmla="*/ 15 w 39"/>
                    <a:gd name="T3" fmla="*/ 0 h 38"/>
                    <a:gd name="T4" fmla="*/ 12 w 39"/>
                    <a:gd name="T5" fmla="*/ 1 h 38"/>
                    <a:gd name="T6" fmla="*/ 8 w 39"/>
                    <a:gd name="T7" fmla="*/ 3 h 38"/>
                    <a:gd name="T8" fmla="*/ 6 w 39"/>
                    <a:gd name="T9" fmla="*/ 5 h 38"/>
                    <a:gd name="T10" fmla="*/ 4 w 39"/>
                    <a:gd name="T11" fmla="*/ 8 h 38"/>
                    <a:gd name="T12" fmla="*/ 1 w 39"/>
                    <a:gd name="T13" fmla="*/ 11 h 38"/>
                    <a:gd name="T14" fmla="*/ 0 w 39"/>
                    <a:gd name="T15" fmla="*/ 15 h 38"/>
                    <a:gd name="T16" fmla="*/ 0 w 39"/>
                    <a:gd name="T17" fmla="*/ 19 h 38"/>
                    <a:gd name="T18" fmla="*/ 0 w 39"/>
                    <a:gd name="T19" fmla="*/ 23 h 38"/>
                    <a:gd name="T20" fmla="*/ 1 w 39"/>
                    <a:gd name="T21" fmla="*/ 26 h 38"/>
                    <a:gd name="T22" fmla="*/ 4 w 39"/>
                    <a:gd name="T23" fmla="*/ 30 h 38"/>
                    <a:gd name="T24" fmla="*/ 6 w 39"/>
                    <a:gd name="T25" fmla="*/ 32 h 38"/>
                    <a:gd name="T26" fmla="*/ 8 w 39"/>
                    <a:gd name="T27" fmla="*/ 35 h 38"/>
                    <a:gd name="T28" fmla="*/ 12 w 39"/>
                    <a:gd name="T29" fmla="*/ 37 h 38"/>
                    <a:gd name="T30" fmla="*/ 15 w 39"/>
                    <a:gd name="T31" fmla="*/ 38 h 38"/>
                    <a:gd name="T32" fmla="*/ 19 w 39"/>
                    <a:gd name="T33" fmla="*/ 38 h 38"/>
                    <a:gd name="T34" fmla="*/ 23 w 39"/>
                    <a:gd name="T35" fmla="*/ 38 h 38"/>
                    <a:gd name="T36" fmla="*/ 27 w 39"/>
                    <a:gd name="T37" fmla="*/ 37 h 38"/>
                    <a:gd name="T38" fmla="*/ 30 w 39"/>
                    <a:gd name="T39" fmla="*/ 35 h 38"/>
                    <a:gd name="T40" fmla="*/ 33 w 39"/>
                    <a:gd name="T41" fmla="*/ 32 h 38"/>
                    <a:gd name="T42" fmla="*/ 35 w 39"/>
                    <a:gd name="T43" fmla="*/ 30 h 38"/>
                    <a:gd name="T44" fmla="*/ 37 w 39"/>
                    <a:gd name="T45" fmla="*/ 26 h 38"/>
                    <a:gd name="T46" fmla="*/ 39 w 39"/>
                    <a:gd name="T47" fmla="*/ 23 h 38"/>
                    <a:gd name="T48" fmla="*/ 39 w 39"/>
                    <a:gd name="T49" fmla="*/ 19 h 38"/>
                    <a:gd name="T50" fmla="*/ 39 w 39"/>
                    <a:gd name="T51" fmla="*/ 15 h 38"/>
                    <a:gd name="T52" fmla="*/ 37 w 39"/>
                    <a:gd name="T53" fmla="*/ 11 h 38"/>
                    <a:gd name="T54" fmla="*/ 35 w 39"/>
                    <a:gd name="T55" fmla="*/ 8 h 38"/>
                    <a:gd name="T56" fmla="*/ 33 w 39"/>
                    <a:gd name="T57" fmla="*/ 5 h 38"/>
                    <a:gd name="T58" fmla="*/ 30 w 39"/>
                    <a:gd name="T59" fmla="*/ 3 h 38"/>
                    <a:gd name="T60" fmla="*/ 27 w 39"/>
                    <a:gd name="T61" fmla="*/ 1 h 38"/>
                    <a:gd name="T62" fmla="*/ 23 w 39"/>
                    <a:gd name="T63" fmla="*/ 0 h 38"/>
                    <a:gd name="T64" fmla="*/ 19 w 39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38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8" y="3"/>
                      </a:lnTo>
                      <a:lnTo>
                        <a:pt x="6" y="5"/>
                      </a:lnTo>
                      <a:lnTo>
                        <a:pt x="4" y="8"/>
                      </a:lnTo>
                      <a:lnTo>
                        <a:pt x="1" y="11"/>
                      </a:lnTo>
                      <a:lnTo>
                        <a:pt x="0" y="15"/>
                      </a:lnTo>
                      <a:lnTo>
                        <a:pt x="0" y="19"/>
                      </a:lnTo>
                      <a:lnTo>
                        <a:pt x="0" y="23"/>
                      </a:lnTo>
                      <a:lnTo>
                        <a:pt x="1" y="26"/>
                      </a:lnTo>
                      <a:lnTo>
                        <a:pt x="4" y="30"/>
                      </a:lnTo>
                      <a:lnTo>
                        <a:pt x="6" y="32"/>
                      </a:lnTo>
                      <a:lnTo>
                        <a:pt x="8" y="35"/>
                      </a:lnTo>
                      <a:lnTo>
                        <a:pt x="12" y="37"/>
                      </a:lnTo>
                      <a:lnTo>
                        <a:pt x="15" y="38"/>
                      </a:lnTo>
                      <a:lnTo>
                        <a:pt x="19" y="38"/>
                      </a:lnTo>
                      <a:lnTo>
                        <a:pt x="23" y="38"/>
                      </a:lnTo>
                      <a:lnTo>
                        <a:pt x="27" y="37"/>
                      </a:lnTo>
                      <a:lnTo>
                        <a:pt x="30" y="35"/>
                      </a:lnTo>
                      <a:lnTo>
                        <a:pt x="33" y="32"/>
                      </a:lnTo>
                      <a:lnTo>
                        <a:pt x="35" y="30"/>
                      </a:lnTo>
                      <a:lnTo>
                        <a:pt x="37" y="26"/>
                      </a:lnTo>
                      <a:lnTo>
                        <a:pt x="39" y="23"/>
                      </a:lnTo>
                      <a:lnTo>
                        <a:pt x="39" y="19"/>
                      </a:lnTo>
                      <a:lnTo>
                        <a:pt x="39" y="15"/>
                      </a:lnTo>
                      <a:lnTo>
                        <a:pt x="37" y="11"/>
                      </a:lnTo>
                      <a:lnTo>
                        <a:pt x="35" y="8"/>
                      </a:lnTo>
                      <a:lnTo>
                        <a:pt x="33" y="5"/>
                      </a:lnTo>
                      <a:lnTo>
                        <a:pt x="30" y="3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7" name="Freeform 342"/>
                <p:cNvSpPr/>
                <p:nvPr/>
              </p:nvSpPr>
              <p:spPr bwMode="auto">
                <a:xfrm>
                  <a:off x="4365" y="3161"/>
                  <a:ext cx="39" cy="38"/>
                </a:xfrm>
                <a:custGeom>
                  <a:avLst/>
                  <a:gdLst>
                    <a:gd name="T0" fmla="*/ 19 w 39"/>
                    <a:gd name="T1" fmla="*/ 0 h 38"/>
                    <a:gd name="T2" fmla="*/ 15 w 39"/>
                    <a:gd name="T3" fmla="*/ 0 h 38"/>
                    <a:gd name="T4" fmla="*/ 12 w 39"/>
                    <a:gd name="T5" fmla="*/ 1 h 38"/>
                    <a:gd name="T6" fmla="*/ 8 w 39"/>
                    <a:gd name="T7" fmla="*/ 3 h 38"/>
                    <a:gd name="T8" fmla="*/ 6 w 39"/>
                    <a:gd name="T9" fmla="*/ 5 h 38"/>
                    <a:gd name="T10" fmla="*/ 4 w 39"/>
                    <a:gd name="T11" fmla="*/ 8 h 38"/>
                    <a:gd name="T12" fmla="*/ 1 w 39"/>
                    <a:gd name="T13" fmla="*/ 11 h 38"/>
                    <a:gd name="T14" fmla="*/ 0 w 39"/>
                    <a:gd name="T15" fmla="*/ 15 h 38"/>
                    <a:gd name="T16" fmla="*/ 0 w 39"/>
                    <a:gd name="T17" fmla="*/ 19 h 38"/>
                    <a:gd name="T18" fmla="*/ 0 w 39"/>
                    <a:gd name="T19" fmla="*/ 23 h 38"/>
                    <a:gd name="T20" fmla="*/ 1 w 39"/>
                    <a:gd name="T21" fmla="*/ 26 h 38"/>
                    <a:gd name="T22" fmla="*/ 4 w 39"/>
                    <a:gd name="T23" fmla="*/ 30 h 38"/>
                    <a:gd name="T24" fmla="*/ 6 w 39"/>
                    <a:gd name="T25" fmla="*/ 32 h 38"/>
                    <a:gd name="T26" fmla="*/ 8 w 39"/>
                    <a:gd name="T27" fmla="*/ 35 h 38"/>
                    <a:gd name="T28" fmla="*/ 12 w 39"/>
                    <a:gd name="T29" fmla="*/ 37 h 38"/>
                    <a:gd name="T30" fmla="*/ 15 w 39"/>
                    <a:gd name="T31" fmla="*/ 38 h 38"/>
                    <a:gd name="T32" fmla="*/ 19 w 39"/>
                    <a:gd name="T33" fmla="*/ 38 h 38"/>
                    <a:gd name="T34" fmla="*/ 23 w 39"/>
                    <a:gd name="T35" fmla="*/ 38 h 38"/>
                    <a:gd name="T36" fmla="*/ 27 w 39"/>
                    <a:gd name="T37" fmla="*/ 37 h 38"/>
                    <a:gd name="T38" fmla="*/ 30 w 39"/>
                    <a:gd name="T39" fmla="*/ 35 h 38"/>
                    <a:gd name="T40" fmla="*/ 33 w 39"/>
                    <a:gd name="T41" fmla="*/ 32 h 38"/>
                    <a:gd name="T42" fmla="*/ 35 w 39"/>
                    <a:gd name="T43" fmla="*/ 30 h 38"/>
                    <a:gd name="T44" fmla="*/ 37 w 39"/>
                    <a:gd name="T45" fmla="*/ 26 h 38"/>
                    <a:gd name="T46" fmla="*/ 39 w 39"/>
                    <a:gd name="T47" fmla="*/ 23 h 38"/>
                    <a:gd name="T48" fmla="*/ 39 w 39"/>
                    <a:gd name="T49" fmla="*/ 19 h 38"/>
                    <a:gd name="T50" fmla="*/ 39 w 39"/>
                    <a:gd name="T51" fmla="*/ 15 h 38"/>
                    <a:gd name="T52" fmla="*/ 37 w 39"/>
                    <a:gd name="T53" fmla="*/ 11 h 38"/>
                    <a:gd name="T54" fmla="*/ 35 w 39"/>
                    <a:gd name="T55" fmla="*/ 8 h 38"/>
                    <a:gd name="T56" fmla="*/ 33 w 39"/>
                    <a:gd name="T57" fmla="*/ 5 h 38"/>
                    <a:gd name="T58" fmla="*/ 30 w 39"/>
                    <a:gd name="T59" fmla="*/ 3 h 38"/>
                    <a:gd name="T60" fmla="*/ 27 w 39"/>
                    <a:gd name="T61" fmla="*/ 1 h 38"/>
                    <a:gd name="T62" fmla="*/ 23 w 39"/>
                    <a:gd name="T63" fmla="*/ 0 h 38"/>
                    <a:gd name="T64" fmla="*/ 19 w 39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38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8" y="3"/>
                      </a:lnTo>
                      <a:lnTo>
                        <a:pt x="6" y="5"/>
                      </a:lnTo>
                      <a:lnTo>
                        <a:pt x="4" y="8"/>
                      </a:lnTo>
                      <a:lnTo>
                        <a:pt x="1" y="11"/>
                      </a:lnTo>
                      <a:lnTo>
                        <a:pt x="0" y="15"/>
                      </a:lnTo>
                      <a:lnTo>
                        <a:pt x="0" y="19"/>
                      </a:lnTo>
                      <a:lnTo>
                        <a:pt x="0" y="23"/>
                      </a:lnTo>
                      <a:lnTo>
                        <a:pt x="1" y="26"/>
                      </a:lnTo>
                      <a:lnTo>
                        <a:pt x="4" y="30"/>
                      </a:lnTo>
                      <a:lnTo>
                        <a:pt x="6" y="32"/>
                      </a:lnTo>
                      <a:lnTo>
                        <a:pt x="8" y="35"/>
                      </a:lnTo>
                      <a:lnTo>
                        <a:pt x="12" y="37"/>
                      </a:lnTo>
                      <a:lnTo>
                        <a:pt x="15" y="38"/>
                      </a:lnTo>
                      <a:lnTo>
                        <a:pt x="19" y="38"/>
                      </a:lnTo>
                      <a:lnTo>
                        <a:pt x="23" y="38"/>
                      </a:lnTo>
                      <a:lnTo>
                        <a:pt x="27" y="37"/>
                      </a:lnTo>
                      <a:lnTo>
                        <a:pt x="30" y="35"/>
                      </a:lnTo>
                      <a:lnTo>
                        <a:pt x="33" y="32"/>
                      </a:lnTo>
                      <a:lnTo>
                        <a:pt x="35" y="30"/>
                      </a:lnTo>
                      <a:lnTo>
                        <a:pt x="37" y="26"/>
                      </a:lnTo>
                      <a:lnTo>
                        <a:pt x="39" y="23"/>
                      </a:lnTo>
                      <a:lnTo>
                        <a:pt x="39" y="19"/>
                      </a:lnTo>
                      <a:lnTo>
                        <a:pt x="39" y="15"/>
                      </a:lnTo>
                      <a:lnTo>
                        <a:pt x="37" y="11"/>
                      </a:lnTo>
                      <a:lnTo>
                        <a:pt x="35" y="8"/>
                      </a:lnTo>
                      <a:lnTo>
                        <a:pt x="33" y="5"/>
                      </a:lnTo>
                      <a:lnTo>
                        <a:pt x="30" y="3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8" name="Rectangle 343"/>
                <p:cNvSpPr>
                  <a:spLocks noChangeArrowheads="1"/>
                </p:cNvSpPr>
                <p:nvPr/>
              </p:nvSpPr>
              <p:spPr bwMode="auto">
                <a:xfrm>
                  <a:off x="4831" y="3805"/>
                  <a:ext cx="185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lang="en-US" altLang="zh-CN" sz="24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a</a:t>
                  </a:r>
                </a:p>
              </p:txBody>
            </p:sp>
            <p:sp>
              <p:nvSpPr>
                <p:cNvPr id="169" name="Rectangle 344"/>
                <p:cNvSpPr>
                  <a:spLocks noChangeArrowheads="1"/>
                </p:cNvSpPr>
                <p:nvPr/>
              </p:nvSpPr>
              <p:spPr bwMode="auto">
                <a:xfrm>
                  <a:off x="4358" y="3272"/>
                  <a:ext cx="197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lang="en-US" altLang="zh-CN" sz="24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b</a:t>
                  </a:r>
                </a:p>
              </p:txBody>
            </p:sp>
            <p:sp>
              <p:nvSpPr>
                <p:cNvPr id="170" name="Rectangle 345"/>
                <p:cNvSpPr>
                  <a:spLocks noChangeArrowheads="1"/>
                </p:cNvSpPr>
                <p:nvPr/>
              </p:nvSpPr>
              <p:spPr bwMode="auto">
                <a:xfrm>
                  <a:off x="3585" y="2560"/>
                  <a:ext cx="174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lang="en-US" altLang="zh-CN" sz="24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c</a:t>
                  </a:r>
                </a:p>
              </p:txBody>
            </p:sp>
            <p:sp>
              <p:nvSpPr>
                <p:cNvPr id="171" name="Rectangle 352"/>
                <p:cNvSpPr>
                  <a:spLocks noChangeArrowheads="1"/>
                </p:cNvSpPr>
                <p:nvPr/>
              </p:nvSpPr>
              <p:spPr bwMode="auto">
                <a:xfrm>
                  <a:off x="3655" y="3780"/>
                  <a:ext cx="108" cy="1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lang="en-US" altLang="zh-CN" sz="15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0</a:t>
                  </a:r>
                  <a:endParaRPr lang="en-US" altLang="zh-CN" sz="1500" b="1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9" name="Rectangle 385"/>
              <p:cNvSpPr>
                <a:spLocks noChangeArrowheads="1"/>
              </p:cNvSpPr>
              <p:nvPr/>
            </p:nvSpPr>
            <p:spPr bwMode="auto">
              <a:xfrm>
                <a:off x="7667625" y="6165850"/>
                <a:ext cx="217488" cy="2159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Text Box 386"/>
              <p:cNvSpPr txBox="1">
                <a:spLocks noChangeArrowheads="1"/>
              </p:cNvSpPr>
              <p:nvPr/>
            </p:nvSpPr>
            <p:spPr bwMode="auto">
              <a:xfrm>
                <a:off x="7541268" y="5877818"/>
                <a:ext cx="482600" cy="5191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lang="en-US" altLang="zh-CN" sz="28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800" b="1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11" name="Rectangle 387"/>
              <p:cNvSpPr>
                <a:spLocks noChangeArrowheads="1"/>
              </p:cNvSpPr>
              <p:nvPr/>
            </p:nvSpPr>
            <p:spPr bwMode="auto">
              <a:xfrm>
                <a:off x="5629276" y="4148137"/>
                <a:ext cx="235350" cy="3198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Text Box 388"/>
              <p:cNvSpPr txBox="1">
                <a:spLocks noChangeArrowheads="1"/>
              </p:cNvSpPr>
              <p:nvPr/>
            </p:nvSpPr>
            <p:spPr bwMode="auto">
              <a:xfrm>
                <a:off x="5557045" y="3912395"/>
                <a:ext cx="482600" cy="5191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lang="en-US" altLang="zh-CN" sz="28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800" b="1" i="1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13" name="Rectangle 389"/>
              <p:cNvSpPr>
                <a:spLocks noChangeArrowheads="1"/>
              </p:cNvSpPr>
              <p:nvPr/>
            </p:nvSpPr>
            <p:spPr bwMode="auto">
              <a:xfrm>
                <a:off x="6877050" y="5274313"/>
                <a:ext cx="234292" cy="2914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Text Box 390"/>
              <p:cNvSpPr txBox="1">
                <a:spLocks noChangeArrowheads="1"/>
              </p:cNvSpPr>
              <p:nvPr/>
            </p:nvSpPr>
            <p:spPr bwMode="auto">
              <a:xfrm>
                <a:off x="6767895" y="5075433"/>
                <a:ext cx="482600" cy="5191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lang="en-US" altLang="zh-CN" sz="28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800" b="1" i="1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</a:p>
            </p:txBody>
          </p:sp>
        </p:grpSp>
        <p:sp>
          <p:nvSpPr>
            <p:cNvPr id="5" name="Rectangle 168"/>
            <p:cNvSpPr>
              <a:spLocks noChangeArrowheads="1"/>
            </p:cNvSpPr>
            <p:nvPr/>
          </p:nvSpPr>
          <p:spPr bwMode="auto">
            <a:xfrm>
              <a:off x="6377879" y="4670716"/>
              <a:ext cx="309380" cy="3847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lang="en-US" altLang="zh-CN" sz="2500" b="1" dirty="0">
                  <a:solidFill>
                    <a:srgbClr val="FF0000"/>
                  </a:solidFill>
                  <a:latin typeface="Symbol" panose="05050102010706020507" pitchFamily="18" charset="2"/>
                  <a:ea typeface="微软雅黑" panose="020B0503020204020204" pitchFamily="34" charset="-122"/>
                  <a:cs typeface="Times New Roman" panose="02020603050405020304" pitchFamily="18" charset="0"/>
                </a:rPr>
                <a:t>a</a:t>
              </a:r>
              <a:r>
                <a:rPr lang="en-US" altLang="zh-CN" sz="2500" b="1" baseline="-25000" dirty="0">
                  <a:solidFill>
                    <a:srgbClr val="FF0000"/>
                  </a:solidFill>
                  <a:latin typeface="Symbol" panose="05050102010706020507" pitchFamily="18" charset="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6" name="Rectangle 168"/>
            <p:cNvSpPr>
              <a:spLocks noChangeArrowheads="1"/>
            </p:cNvSpPr>
            <p:nvPr/>
          </p:nvSpPr>
          <p:spPr bwMode="auto">
            <a:xfrm>
              <a:off x="6874334" y="4967731"/>
              <a:ext cx="309380" cy="3847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lang="en-US" altLang="zh-CN" sz="2500" b="1" dirty="0">
                  <a:solidFill>
                    <a:srgbClr val="FF0000"/>
                  </a:solidFill>
                  <a:latin typeface="Symbol" panose="05050102010706020507" pitchFamily="18" charset="2"/>
                  <a:ea typeface="微软雅黑" panose="020B0503020204020204" pitchFamily="34" charset="-122"/>
                  <a:cs typeface="Times New Roman" panose="02020603050405020304" pitchFamily="18" charset="0"/>
                </a:rPr>
                <a:t>a</a:t>
              </a:r>
              <a:r>
                <a:rPr lang="en-US" altLang="zh-CN" sz="2500" b="1" baseline="-25000" dirty="0">
                  <a:solidFill>
                    <a:srgbClr val="FF0000"/>
                  </a:solidFill>
                  <a:latin typeface="Symbol" panose="05050102010706020507" pitchFamily="18" charset="2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7" name="Rectangle 168"/>
            <p:cNvSpPr>
              <a:spLocks noChangeArrowheads="1"/>
            </p:cNvSpPr>
            <p:nvPr/>
          </p:nvSpPr>
          <p:spPr bwMode="auto">
            <a:xfrm>
              <a:off x="7440904" y="5801064"/>
              <a:ext cx="309563" cy="38417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lang="en-US" altLang="zh-CN" sz="2500" b="1" dirty="0">
                  <a:solidFill>
                    <a:srgbClr val="FF0000"/>
                  </a:solidFill>
                  <a:latin typeface="Symbol" panose="05050102010706020507" pitchFamily="18" charset="2"/>
                  <a:ea typeface="微软雅黑" panose="020B0503020204020204" pitchFamily="34" charset="-122"/>
                  <a:cs typeface="Times New Roman" panose="02020603050405020304" pitchFamily="18" charset="0"/>
                </a:rPr>
                <a:t>a</a:t>
              </a:r>
              <a:r>
                <a:rPr lang="en-US" altLang="zh-CN" sz="2500" b="1" baseline="-25000" dirty="0">
                  <a:solidFill>
                    <a:srgbClr val="FF0000"/>
                  </a:solidFill>
                  <a:latin typeface="Symbol" panose="05050102010706020507" pitchFamily="18" charset="2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</a:p>
          </p:txBody>
        </p:sp>
      </p:grpSp>
      <p:grpSp>
        <p:nvGrpSpPr>
          <p:cNvPr id="172" name="组合 171"/>
          <p:cNvGrpSpPr/>
          <p:nvPr/>
        </p:nvGrpSpPr>
        <p:grpSpPr>
          <a:xfrm>
            <a:off x="5602608" y="1312200"/>
            <a:ext cx="2979758" cy="2678095"/>
            <a:chOff x="5918663" y="3933056"/>
            <a:chExt cx="2979758" cy="2678095"/>
          </a:xfrm>
        </p:grpSpPr>
        <p:grpSp>
          <p:nvGrpSpPr>
            <p:cNvPr id="173" name="组合 172"/>
            <p:cNvGrpSpPr/>
            <p:nvPr/>
          </p:nvGrpSpPr>
          <p:grpSpPr>
            <a:xfrm>
              <a:off x="5918663" y="3933056"/>
              <a:ext cx="2979758" cy="2678095"/>
              <a:chOff x="5557045" y="3500438"/>
              <a:chExt cx="3191668" cy="2998787"/>
            </a:xfrm>
          </p:grpSpPr>
          <p:grpSp>
            <p:nvGrpSpPr>
              <p:cNvPr id="177" name="Group 177"/>
              <p:cNvGrpSpPr>
                <a:grpSpLocks noChangeAspect="1"/>
              </p:cNvGrpSpPr>
              <p:nvPr/>
            </p:nvGrpSpPr>
            <p:grpSpPr bwMode="auto">
              <a:xfrm>
                <a:off x="5580063" y="3500438"/>
                <a:ext cx="3168650" cy="2998787"/>
                <a:chOff x="3515" y="2205"/>
                <a:chExt cx="1996" cy="1889"/>
              </a:xfrm>
            </p:grpSpPr>
            <p:sp>
              <p:nvSpPr>
                <p:cNvPr id="184" name="AutoShape 178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515" y="2205"/>
                  <a:ext cx="1996" cy="18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5" name="Line 179"/>
                <p:cNvSpPr>
                  <a:spLocks noChangeShapeType="1"/>
                </p:cNvSpPr>
                <p:nvPr/>
              </p:nvSpPr>
              <p:spPr bwMode="auto">
                <a:xfrm flipV="1">
                  <a:off x="4381" y="2426"/>
                  <a:ext cx="244" cy="746"/>
                </a:xfrm>
                <a:prstGeom prst="line">
                  <a:avLst/>
                </a:prstGeom>
                <a:noFill/>
                <a:ln w="14288">
                  <a:solidFill>
                    <a:srgbClr val="00CC99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186" name="Freeform 180"/>
                <p:cNvSpPr>
                  <a:spLocks noEditPoints="1"/>
                </p:cNvSpPr>
                <p:nvPr/>
              </p:nvSpPr>
              <p:spPr bwMode="auto">
                <a:xfrm>
                  <a:off x="4032" y="2828"/>
                  <a:ext cx="830" cy="186"/>
                </a:xfrm>
                <a:custGeom>
                  <a:avLst/>
                  <a:gdLst>
                    <a:gd name="T0" fmla="*/ 38 w 830"/>
                    <a:gd name="T1" fmla="*/ 168 h 186"/>
                    <a:gd name="T2" fmla="*/ 2 w 830"/>
                    <a:gd name="T3" fmla="*/ 186 h 186"/>
                    <a:gd name="T4" fmla="*/ 66 w 830"/>
                    <a:gd name="T5" fmla="*/ 162 h 186"/>
                    <a:gd name="T6" fmla="*/ 107 w 830"/>
                    <a:gd name="T7" fmla="*/ 164 h 186"/>
                    <a:gd name="T8" fmla="*/ 66 w 830"/>
                    <a:gd name="T9" fmla="*/ 162 h 186"/>
                    <a:gd name="T10" fmla="*/ 171 w 830"/>
                    <a:gd name="T11" fmla="*/ 140 h 186"/>
                    <a:gd name="T12" fmla="*/ 135 w 830"/>
                    <a:gd name="T13" fmla="*/ 158 h 186"/>
                    <a:gd name="T14" fmla="*/ 199 w 830"/>
                    <a:gd name="T15" fmla="*/ 134 h 186"/>
                    <a:gd name="T16" fmla="*/ 240 w 830"/>
                    <a:gd name="T17" fmla="*/ 136 h 186"/>
                    <a:gd name="T18" fmla="*/ 199 w 830"/>
                    <a:gd name="T19" fmla="*/ 134 h 186"/>
                    <a:gd name="T20" fmla="*/ 304 w 830"/>
                    <a:gd name="T21" fmla="*/ 112 h 186"/>
                    <a:gd name="T22" fmla="*/ 268 w 830"/>
                    <a:gd name="T23" fmla="*/ 130 h 186"/>
                    <a:gd name="T24" fmla="*/ 332 w 830"/>
                    <a:gd name="T25" fmla="*/ 106 h 186"/>
                    <a:gd name="T26" fmla="*/ 373 w 830"/>
                    <a:gd name="T27" fmla="*/ 108 h 186"/>
                    <a:gd name="T28" fmla="*/ 332 w 830"/>
                    <a:gd name="T29" fmla="*/ 106 h 186"/>
                    <a:gd name="T30" fmla="*/ 437 w 830"/>
                    <a:gd name="T31" fmla="*/ 84 h 186"/>
                    <a:gd name="T32" fmla="*/ 401 w 830"/>
                    <a:gd name="T33" fmla="*/ 102 h 186"/>
                    <a:gd name="T34" fmla="*/ 466 w 830"/>
                    <a:gd name="T35" fmla="*/ 77 h 186"/>
                    <a:gd name="T36" fmla="*/ 505 w 830"/>
                    <a:gd name="T37" fmla="*/ 80 h 186"/>
                    <a:gd name="T38" fmla="*/ 466 w 830"/>
                    <a:gd name="T39" fmla="*/ 77 h 186"/>
                    <a:gd name="T40" fmla="*/ 570 w 830"/>
                    <a:gd name="T41" fmla="*/ 55 h 186"/>
                    <a:gd name="T42" fmla="*/ 533 w 830"/>
                    <a:gd name="T43" fmla="*/ 73 h 186"/>
                    <a:gd name="T44" fmla="*/ 599 w 830"/>
                    <a:gd name="T45" fmla="*/ 49 h 186"/>
                    <a:gd name="T46" fmla="*/ 638 w 830"/>
                    <a:gd name="T47" fmla="*/ 51 h 186"/>
                    <a:gd name="T48" fmla="*/ 599 w 830"/>
                    <a:gd name="T49" fmla="*/ 49 h 186"/>
                    <a:gd name="T50" fmla="*/ 702 w 830"/>
                    <a:gd name="T51" fmla="*/ 27 h 186"/>
                    <a:gd name="T52" fmla="*/ 667 w 830"/>
                    <a:gd name="T53" fmla="*/ 45 h 186"/>
                    <a:gd name="T54" fmla="*/ 731 w 830"/>
                    <a:gd name="T55" fmla="*/ 21 h 186"/>
                    <a:gd name="T56" fmla="*/ 771 w 830"/>
                    <a:gd name="T57" fmla="*/ 23 h 186"/>
                    <a:gd name="T58" fmla="*/ 731 w 830"/>
                    <a:gd name="T59" fmla="*/ 21 h 186"/>
                    <a:gd name="T60" fmla="*/ 828 w 830"/>
                    <a:gd name="T61" fmla="*/ 0 h 186"/>
                    <a:gd name="T62" fmla="*/ 800 w 830"/>
                    <a:gd name="T63" fmla="*/ 17 h 18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0" t="0" r="r" b="b"/>
                  <a:pathLst>
                    <a:path w="830" h="186">
                      <a:moveTo>
                        <a:pt x="0" y="176"/>
                      </a:moveTo>
                      <a:lnTo>
                        <a:pt x="38" y="168"/>
                      </a:lnTo>
                      <a:lnTo>
                        <a:pt x="41" y="178"/>
                      </a:lnTo>
                      <a:lnTo>
                        <a:pt x="2" y="186"/>
                      </a:lnTo>
                      <a:lnTo>
                        <a:pt x="0" y="176"/>
                      </a:lnTo>
                      <a:close/>
                      <a:moveTo>
                        <a:pt x="66" y="162"/>
                      </a:moveTo>
                      <a:lnTo>
                        <a:pt x="105" y="154"/>
                      </a:lnTo>
                      <a:lnTo>
                        <a:pt x="107" y="164"/>
                      </a:lnTo>
                      <a:lnTo>
                        <a:pt x="69" y="172"/>
                      </a:lnTo>
                      <a:lnTo>
                        <a:pt x="66" y="162"/>
                      </a:lnTo>
                      <a:close/>
                      <a:moveTo>
                        <a:pt x="133" y="148"/>
                      </a:moveTo>
                      <a:lnTo>
                        <a:pt x="171" y="140"/>
                      </a:lnTo>
                      <a:lnTo>
                        <a:pt x="174" y="150"/>
                      </a:lnTo>
                      <a:lnTo>
                        <a:pt x="135" y="158"/>
                      </a:lnTo>
                      <a:lnTo>
                        <a:pt x="133" y="148"/>
                      </a:lnTo>
                      <a:close/>
                      <a:moveTo>
                        <a:pt x="199" y="134"/>
                      </a:moveTo>
                      <a:lnTo>
                        <a:pt x="238" y="126"/>
                      </a:lnTo>
                      <a:lnTo>
                        <a:pt x="240" y="136"/>
                      </a:lnTo>
                      <a:lnTo>
                        <a:pt x="202" y="144"/>
                      </a:lnTo>
                      <a:lnTo>
                        <a:pt x="199" y="134"/>
                      </a:lnTo>
                      <a:close/>
                      <a:moveTo>
                        <a:pt x="266" y="120"/>
                      </a:moveTo>
                      <a:lnTo>
                        <a:pt x="304" y="112"/>
                      </a:lnTo>
                      <a:lnTo>
                        <a:pt x="306" y="122"/>
                      </a:lnTo>
                      <a:lnTo>
                        <a:pt x="268" y="130"/>
                      </a:lnTo>
                      <a:lnTo>
                        <a:pt x="266" y="120"/>
                      </a:lnTo>
                      <a:close/>
                      <a:moveTo>
                        <a:pt x="332" y="106"/>
                      </a:moveTo>
                      <a:lnTo>
                        <a:pt x="370" y="98"/>
                      </a:lnTo>
                      <a:lnTo>
                        <a:pt x="373" y="108"/>
                      </a:lnTo>
                      <a:lnTo>
                        <a:pt x="334" y="116"/>
                      </a:lnTo>
                      <a:lnTo>
                        <a:pt x="332" y="106"/>
                      </a:lnTo>
                      <a:close/>
                      <a:moveTo>
                        <a:pt x="399" y="91"/>
                      </a:moveTo>
                      <a:lnTo>
                        <a:pt x="437" y="84"/>
                      </a:lnTo>
                      <a:lnTo>
                        <a:pt x="439" y="94"/>
                      </a:lnTo>
                      <a:lnTo>
                        <a:pt x="401" y="102"/>
                      </a:lnTo>
                      <a:lnTo>
                        <a:pt x="399" y="91"/>
                      </a:lnTo>
                      <a:close/>
                      <a:moveTo>
                        <a:pt x="466" y="77"/>
                      </a:moveTo>
                      <a:lnTo>
                        <a:pt x="503" y="69"/>
                      </a:lnTo>
                      <a:lnTo>
                        <a:pt x="505" y="80"/>
                      </a:lnTo>
                      <a:lnTo>
                        <a:pt x="467" y="88"/>
                      </a:lnTo>
                      <a:lnTo>
                        <a:pt x="466" y="77"/>
                      </a:lnTo>
                      <a:close/>
                      <a:moveTo>
                        <a:pt x="532" y="63"/>
                      </a:moveTo>
                      <a:lnTo>
                        <a:pt x="570" y="55"/>
                      </a:lnTo>
                      <a:lnTo>
                        <a:pt x="572" y="65"/>
                      </a:lnTo>
                      <a:lnTo>
                        <a:pt x="533" y="73"/>
                      </a:lnTo>
                      <a:lnTo>
                        <a:pt x="532" y="63"/>
                      </a:lnTo>
                      <a:close/>
                      <a:moveTo>
                        <a:pt x="599" y="49"/>
                      </a:moveTo>
                      <a:lnTo>
                        <a:pt x="636" y="41"/>
                      </a:lnTo>
                      <a:lnTo>
                        <a:pt x="638" y="51"/>
                      </a:lnTo>
                      <a:lnTo>
                        <a:pt x="600" y="59"/>
                      </a:lnTo>
                      <a:lnTo>
                        <a:pt x="599" y="49"/>
                      </a:lnTo>
                      <a:close/>
                      <a:moveTo>
                        <a:pt x="665" y="35"/>
                      </a:moveTo>
                      <a:lnTo>
                        <a:pt x="702" y="27"/>
                      </a:lnTo>
                      <a:lnTo>
                        <a:pt x="705" y="37"/>
                      </a:lnTo>
                      <a:lnTo>
                        <a:pt x="667" y="45"/>
                      </a:lnTo>
                      <a:lnTo>
                        <a:pt x="665" y="35"/>
                      </a:lnTo>
                      <a:close/>
                      <a:moveTo>
                        <a:pt x="731" y="21"/>
                      </a:moveTo>
                      <a:lnTo>
                        <a:pt x="769" y="13"/>
                      </a:lnTo>
                      <a:lnTo>
                        <a:pt x="771" y="23"/>
                      </a:lnTo>
                      <a:lnTo>
                        <a:pt x="734" y="31"/>
                      </a:lnTo>
                      <a:lnTo>
                        <a:pt x="731" y="21"/>
                      </a:lnTo>
                      <a:close/>
                      <a:moveTo>
                        <a:pt x="798" y="7"/>
                      </a:moveTo>
                      <a:lnTo>
                        <a:pt x="828" y="0"/>
                      </a:lnTo>
                      <a:lnTo>
                        <a:pt x="830" y="10"/>
                      </a:lnTo>
                      <a:lnTo>
                        <a:pt x="800" y="17"/>
                      </a:lnTo>
                      <a:lnTo>
                        <a:pt x="798" y="7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 w="1588">
                  <a:solidFill>
                    <a:srgbClr val="00CC99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7" name="Line 181"/>
                <p:cNvSpPr>
                  <a:spLocks noChangeShapeType="1"/>
                </p:cNvSpPr>
                <p:nvPr/>
              </p:nvSpPr>
              <p:spPr bwMode="auto">
                <a:xfrm flipV="1">
                  <a:off x="4633" y="2239"/>
                  <a:ext cx="823" cy="175"/>
                </a:xfrm>
                <a:prstGeom prst="line">
                  <a:avLst/>
                </a:prstGeom>
                <a:noFill/>
                <a:ln w="14288">
                  <a:solidFill>
                    <a:srgbClr val="00CC99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188" name="Line 182"/>
                <p:cNvSpPr>
                  <a:spLocks noChangeShapeType="1"/>
                </p:cNvSpPr>
                <p:nvPr/>
              </p:nvSpPr>
              <p:spPr bwMode="auto">
                <a:xfrm flipV="1">
                  <a:off x="4614" y="2995"/>
                  <a:ext cx="604" cy="583"/>
                </a:xfrm>
                <a:prstGeom prst="line">
                  <a:avLst/>
                </a:prstGeom>
                <a:noFill/>
                <a:ln w="14288">
                  <a:solidFill>
                    <a:srgbClr val="00CC99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189" name="Freeform 183"/>
                <p:cNvSpPr>
                  <a:spLocks noEditPoints="1"/>
                </p:cNvSpPr>
                <p:nvPr/>
              </p:nvSpPr>
              <p:spPr bwMode="auto">
                <a:xfrm>
                  <a:off x="3772" y="3008"/>
                  <a:ext cx="246" cy="773"/>
                </a:xfrm>
                <a:custGeom>
                  <a:avLst/>
                  <a:gdLst>
                    <a:gd name="T0" fmla="*/ 0 w 246"/>
                    <a:gd name="T1" fmla="*/ 767 h 773"/>
                    <a:gd name="T2" fmla="*/ 222 w 246"/>
                    <a:gd name="T3" fmla="*/ 44 h 773"/>
                    <a:gd name="T4" fmla="*/ 240 w 246"/>
                    <a:gd name="T5" fmla="*/ 49 h 773"/>
                    <a:gd name="T6" fmla="*/ 19 w 246"/>
                    <a:gd name="T7" fmla="*/ 773 h 773"/>
                    <a:gd name="T8" fmla="*/ 0 w 246"/>
                    <a:gd name="T9" fmla="*/ 767 h 773"/>
                    <a:gd name="T10" fmla="*/ 209 w 246"/>
                    <a:gd name="T11" fmla="*/ 50 h 773"/>
                    <a:gd name="T12" fmla="*/ 245 w 246"/>
                    <a:gd name="T13" fmla="*/ 0 h 773"/>
                    <a:gd name="T14" fmla="*/ 246 w 246"/>
                    <a:gd name="T15" fmla="*/ 62 h 773"/>
                    <a:gd name="T16" fmla="*/ 209 w 246"/>
                    <a:gd name="T17" fmla="*/ 50 h 7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46" h="773">
                      <a:moveTo>
                        <a:pt x="0" y="767"/>
                      </a:moveTo>
                      <a:lnTo>
                        <a:pt x="222" y="44"/>
                      </a:lnTo>
                      <a:lnTo>
                        <a:pt x="240" y="49"/>
                      </a:lnTo>
                      <a:lnTo>
                        <a:pt x="19" y="773"/>
                      </a:lnTo>
                      <a:lnTo>
                        <a:pt x="0" y="767"/>
                      </a:lnTo>
                      <a:close/>
                      <a:moveTo>
                        <a:pt x="209" y="50"/>
                      </a:moveTo>
                      <a:lnTo>
                        <a:pt x="245" y="0"/>
                      </a:lnTo>
                      <a:lnTo>
                        <a:pt x="246" y="62"/>
                      </a:lnTo>
                      <a:lnTo>
                        <a:pt x="209" y="5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1588">
                  <a:solidFill>
                    <a:srgbClr val="FF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0" name="Freeform 184"/>
                <p:cNvSpPr>
                  <a:spLocks noEditPoints="1"/>
                </p:cNvSpPr>
                <p:nvPr/>
              </p:nvSpPr>
              <p:spPr bwMode="auto">
                <a:xfrm>
                  <a:off x="3789" y="3178"/>
                  <a:ext cx="595" cy="615"/>
                </a:xfrm>
                <a:custGeom>
                  <a:avLst/>
                  <a:gdLst>
                    <a:gd name="T0" fmla="*/ 0 w 595"/>
                    <a:gd name="T1" fmla="*/ 603 h 615"/>
                    <a:gd name="T2" fmla="*/ 554 w 595"/>
                    <a:gd name="T3" fmla="*/ 29 h 615"/>
                    <a:gd name="T4" fmla="*/ 568 w 595"/>
                    <a:gd name="T5" fmla="*/ 42 h 615"/>
                    <a:gd name="T6" fmla="*/ 14 w 595"/>
                    <a:gd name="T7" fmla="*/ 615 h 615"/>
                    <a:gd name="T8" fmla="*/ 0 w 595"/>
                    <a:gd name="T9" fmla="*/ 603 h 615"/>
                    <a:gd name="T10" fmla="*/ 540 w 595"/>
                    <a:gd name="T11" fmla="*/ 29 h 615"/>
                    <a:gd name="T12" fmla="*/ 595 w 595"/>
                    <a:gd name="T13" fmla="*/ 0 h 615"/>
                    <a:gd name="T14" fmla="*/ 568 w 595"/>
                    <a:gd name="T15" fmla="*/ 56 h 615"/>
                    <a:gd name="T16" fmla="*/ 540 w 595"/>
                    <a:gd name="T17" fmla="*/ 29 h 6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595" h="615">
                      <a:moveTo>
                        <a:pt x="0" y="603"/>
                      </a:moveTo>
                      <a:lnTo>
                        <a:pt x="554" y="29"/>
                      </a:lnTo>
                      <a:lnTo>
                        <a:pt x="568" y="42"/>
                      </a:lnTo>
                      <a:lnTo>
                        <a:pt x="14" y="615"/>
                      </a:lnTo>
                      <a:lnTo>
                        <a:pt x="0" y="603"/>
                      </a:lnTo>
                      <a:close/>
                      <a:moveTo>
                        <a:pt x="540" y="29"/>
                      </a:moveTo>
                      <a:lnTo>
                        <a:pt x="595" y="0"/>
                      </a:lnTo>
                      <a:lnTo>
                        <a:pt x="568" y="56"/>
                      </a:lnTo>
                      <a:lnTo>
                        <a:pt x="540" y="2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1588">
                  <a:solidFill>
                    <a:srgbClr val="FF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1" name="Freeform 185"/>
                <p:cNvSpPr>
                  <a:spLocks noEditPoints="1"/>
                </p:cNvSpPr>
                <p:nvPr/>
              </p:nvSpPr>
              <p:spPr bwMode="auto">
                <a:xfrm>
                  <a:off x="3791" y="3574"/>
                  <a:ext cx="816" cy="217"/>
                </a:xfrm>
                <a:custGeom>
                  <a:avLst/>
                  <a:gdLst>
                    <a:gd name="T0" fmla="*/ 0 w 816"/>
                    <a:gd name="T1" fmla="*/ 198 h 217"/>
                    <a:gd name="T2" fmla="*/ 766 w 816"/>
                    <a:gd name="T3" fmla="*/ 7 h 217"/>
                    <a:gd name="T4" fmla="*/ 771 w 816"/>
                    <a:gd name="T5" fmla="*/ 26 h 217"/>
                    <a:gd name="T6" fmla="*/ 5 w 816"/>
                    <a:gd name="T7" fmla="*/ 217 h 217"/>
                    <a:gd name="T8" fmla="*/ 0 w 816"/>
                    <a:gd name="T9" fmla="*/ 198 h 217"/>
                    <a:gd name="T10" fmla="*/ 755 w 816"/>
                    <a:gd name="T11" fmla="*/ 0 h 217"/>
                    <a:gd name="T12" fmla="*/ 816 w 816"/>
                    <a:gd name="T13" fmla="*/ 5 h 217"/>
                    <a:gd name="T14" fmla="*/ 764 w 816"/>
                    <a:gd name="T15" fmla="*/ 38 h 217"/>
                    <a:gd name="T16" fmla="*/ 755 w 816"/>
                    <a:gd name="T17" fmla="*/ 0 h 21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816" h="217">
                      <a:moveTo>
                        <a:pt x="0" y="198"/>
                      </a:moveTo>
                      <a:lnTo>
                        <a:pt x="766" y="7"/>
                      </a:lnTo>
                      <a:lnTo>
                        <a:pt x="771" y="26"/>
                      </a:lnTo>
                      <a:lnTo>
                        <a:pt x="5" y="217"/>
                      </a:lnTo>
                      <a:lnTo>
                        <a:pt x="0" y="198"/>
                      </a:lnTo>
                      <a:close/>
                      <a:moveTo>
                        <a:pt x="755" y="0"/>
                      </a:moveTo>
                      <a:lnTo>
                        <a:pt x="816" y="5"/>
                      </a:lnTo>
                      <a:lnTo>
                        <a:pt x="764" y="38"/>
                      </a:lnTo>
                      <a:lnTo>
                        <a:pt x="755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1588">
                  <a:solidFill>
                    <a:srgbClr val="FF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2" name="Line 186"/>
                <p:cNvSpPr>
                  <a:spLocks noChangeShapeType="1"/>
                </p:cNvSpPr>
                <p:nvPr/>
              </p:nvSpPr>
              <p:spPr bwMode="auto">
                <a:xfrm flipV="1">
                  <a:off x="5218" y="2238"/>
                  <a:ext cx="246" cy="761"/>
                </a:xfrm>
                <a:prstGeom prst="line">
                  <a:avLst/>
                </a:prstGeom>
                <a:noFill/>
                <a:ln w="14288">
                  <a:solidFill>
                    <a:srgbClr val="00CC99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193" name="Line 187"/>
                <p:cNvSpPr>
                  <a:spLocks noChangeShapeType="1"/>
                </p:cNvSpPr>
                <p:nvPr/>
              </p:nvSpPr>
              <p:spPr bwMode="auto">
                <a:xfrm flipV="1">
                  <a:off x="4392" y="2995"/>
                  <a:ext cx="816" cy="188"/>
                </a:xfrm>
                <a:prstGeom prst="line">
                  <a:avLst/>
                </a:prstGeom>
                <a:noFill/>
                <a:ln w="14288">
                  <a:solidFill>
                    <a:srgbClr val="00CC99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194" name="Freeform 188"/>
                <p:cNvSpPr>
                  <a:spLocks noEditPoints="1"/>
                </p:cNvSpPr>
                <p:nvPr/>
              </p:nvSpPr>
              <p:spPr bwMode="auto">
                <a:xfrm>
                  <a:off x="4884" y="2236"/>
                  <a:ext cx="592" cy="594"/>
                </a:xfrm>
                <a:custGeom>
                  <a:avLst/>
                  <a:gdLst>
                    <a:gd name="T0" fmla="*/ 27 w 592"/>
                    <a:gd name="T1" fmla="*/ 559 h 594"/>
                    <a:gd name="T2" fmla="*/ 7 w 592"/>
                    <a:gd name="T3" fmla="*/ 594 h 594"/>
                    <a:gd name="T4" fmla="*/ 48 w 592"/>
                    <a:gd name="T5" fmla="*/ 538 h 594"/>
                    <a:gd name="T6" fmla="*/ 82 w 592"/>
                    <a:gd name="T7" fmla="*/ 518 h 594"/>
                    <a:gd name="T8" fmla="*/ 48 w 592"/>
                    <a:gd name="T9" fmla="*/ 538 h 594"/>
                    <a:gd name="T10" fmla="*/ 124 w 592"/>
                    <a:gd name="T11" fmla="*/ 463 h 594"/>
                    <a:gd name="T12" fmla="*/ 103 w 592"/>
                    <a:gd name="T13" fmla="*/ 497 h 594"/>
                    <a:gd name="T14" fmla="*/ 144 w 592"/>
                    <a:gd name="T15" fmla="*/ 442 h 594"/>
                    <a:gd name="T16" fmla="*/ 179 w 592"/>
                    <a:gd name="T17" fmla="*/ 421 h 594"/>
                    <a:gd name="T18" fmla="*/ 144 w 592"/>
                    <a:gd name="T19" fmla="*/ 442 h 594"/>
                    <a:gd name="T20" fmla="*/ 219 w 592"/>
                    <a:gd name="T21" fmla="*/ 366 h 594"/>
                    <a:gd name="T22" fmla="*/ 200 w 592"/>
                    <a:gd name="T23" fmla="*/ 401 h 594"/>
                    <a:gd name="T24" fmla="*/ 240 w 592"/>
                    <a:gd name="T25" fmla="*/ 345 h 594"/>
                    <a:gd name="T26" fmla="*/ 274 w 592"/>
                    <a:gd name="T27" fmla="*/ 326 h 594"/>
                    <a:gd name="T28" fmla="*/ 240 w 592"/>
                    <a:gd name="T29" fmla="*/ 345 h 594"/>
                    <a:gd name="T30" fmla="*/ 316 w 592"/>
                    <a:gd name="T31" fmla="*/ 271 h 594"/>
                    <a:gd name="T32" fmla="*/ 295 w 592"/>
                    <a:gd name="T33" fmla="*/ 305 h 594"/>
                    <a:gd name="T34" fmla="*/ 336 w 592"/>
                    <a:gd name="T35" fmla="*/ 250 h 594"/>
                    <a:gd name="T36" fmla="*/ 371 w 592"/>
                    <a:gd name="T37" fmla="*/ 229 h 594"/>
                    <a:gd name="T38" fmla="*/ 336 w 592"/>
                    <a:gd name="T39" fmla="*/ 250 h 594"/>
                    <a:gd name="T40" fmla="*/ 412 w 592"/>
                    <a:gd name="T41" fmla="*/ 174 h 594"/>
                    <a:gd name="T42" fmla="*/ 392 w 592"/>
                    <a:gd name="T43" fmla="*/ 209 h 594"/>
                    <a:gd name="T44" fmla="*/ 433 w 592"/>
                    <a:gd name="T45" fmla="*/ 153 h 594"/>
                    <a:gd name="T46" fmla="*/ 466 w 592"/>
                    <a:gd name="T47" fmla="*/ 133 h 594"/>
                    <a:gd name="T48" fmla="*/ 433 w 592"/>
                    <a:gd name="T49" fmla="*/ 153 h 594"/>
                    <a:gd name="T50" fmla="*/ 508 w 592"/>
                    <a:gd name="T51" fmla="*/ 79 h 594"/>
                    <a:gd name="T52" fmla="*/ 487 w 592"/>
                    <a:gd name="T53" fmla="*/ 112 h 594"/>
                    <a:gd name="T54" fmla="*/ 528 w 592"/>
                    <a:gd name="T55" fmla="*/ 58 h 594"/>
                    <a:gd name="T56" fmla="*/ 563 w 592"/>
                    <a:gd name="T57" fmla="*/ 37 h 594"/>
                    <a:gd name="T58" fmla="*/ 528 w 592"/>
                    <a:gd name="T59" fmla="*/ 58 h 594"/>
                    <a:gd name="T60" fmla="*/ 585 w 592"/>
                    <a:gd name="T61" fmla="*/ 0 h 594"/>
                    <a:gd name="T62" fmla="*/ 584 w 592"/>
                    <a:gd name="T63" fmla="*/ 17 h 594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0" t="0" r="r" b="b"/>
                  <a:pathLst>
                    <a:path w="592" h="594">
                      <a:moveTo>
                        <a:pt x="0" y="587"/>
                      </a:moveTo>
                      <a:lnTo>
                        <a:pt x="27" y="559"/>
                      </a:lnTo>
                      <a:lnTo>
                        <a:pt x="34" y="566"/>
                      </a:lnTo>
                      <a:lnTo>
                        <a:pt x="7" y="594"/>
                      </a:lnTo>
                      <a:lnTo>
                        <a:pt x="0" y="587"/>
                      </a:lnTo>
                      <a:close/>
                      <a:moveTo>
                        <a:pt x="48" y="538"/>
                      </a:moveTo>
                      <a:lnTo>
                        <a:pt x="76" y="511"/>
                      </a:lnTo>
                      <a:lnTo>
                        <a:pt x="82" y="518"/>
                      </a:lnTo>
                      <a:lnTo>
                        <a:pt x="55" y="545"/>
                      </a:lnTo>
                      <a:lnTo>
                        <a:pt x="48" y="538"/>
                      </a:lnTo>
                      <a:close/>
                      <a:moveTo>
                        <a:pt x="96" y="490"/>
                      </a:moveTo>
                      <a:lnTo>
                        <a:pt x="124" y="463"/>
                      </a:lnTo>
                      <a:lnTo>
                        <a:pt x="131" y="469"/>
                      </a:lnTo>
                      <a:lnTo>
                        <a:pt x="103" y="497"/>
                      </a:lnTo>
                      <a:lnTo>
                        <a:pt x="96" y="490"/>
                      </a:lnTo>
                      <a:close/>
                      <a:moveTo>
                        <a:pt x="144" y="442"/>
                      </a:moveTo>
                      <a:lnTo>
                        <a:pt x="172" y="414"/>
                      </a:lnTo>
                      <a:lnTo>
                        <a:pt x="179" y="421"/>
                      </a:lnTo>
                      <a:lnTo>
                        <a:pt x="151" y="449"/>
                      </a:lnTo>
                      <a:lnTo>
                        <a:pt x="144" y="442"/>
                      </a:lnTo>
                      <a:close/>
                      <a:moveTo>
                        <a:pt x="193" y="394"/>
                      </a:moveTo>
                      <a:lnTo>
                        <a:pt x="219" y="366"/>
                      </a:lnTo>
                      <a:lnTo>
                        <a:pt x="226" y="373"/>
                      </a:lnTo>
                      <a:lnTo>
                        <a:pt x="200" y="401"/>
                      </a:lnTo>
                      <a:lnTo>
                        <a:pt x="193" y="394"/>
                      </a:lnTo>
                      <a:close/>
                      <a:moveTo>
                        <a:pt x="240" y="345"/>
                      </a:moveTo>
                      <a:lnTo>
                        <a:pt x="268" y="319"/>
                      </a:lnTo>
                      <a:lnTo>
                        <a:pt x="274" y="326"/>
                      </a:lnTo>
                      <a:lnTo>
                        <a:pt x="247" y="352"/>
                      </a:lnTo>
                      <a:lnTo>
                        <a:pt x="240" y="345"/>
                      </a:lnTo>
                      <a:close/>
                      <a:moveTo>
                        <a:pt x="288" y="298"/>
                      </a:moveTo>
                      <a:lnTo>
                        <a:pt x="316" y="271"/>
                      </a:lnTo>
                      <a:lnTo>
                        <a:pt x="323" y="277"/>
                      </a:lnTo>
                      <a:lnTo>
                        <a:pt x="295" y="305"/>
                      </a:lnTo>
                      <a:lnTo>
                        <a:pt x="288" y="298"/>
                      </a:lnTo>
                      <a:close/>
                      <a:moveTo>
                        <a:pt x="336" y="250"/>
                      </a:moveTo>
                      <a:lnTo>
                        <a:pt x="364" y="222"/>
                      </a:lnTo>
                      <a:lnTo>
                        <a:pt x="371" y="229"/>
                      </a:lnTo>
                      <a:lnTo>
                        <a:pt x="343" y="257"/>
                      </a:lnTo>
                      <a:lnTo>
                        <a:pt x="336" y="250"/>
                      </a:lnTo>
                      <a:close/>
                      <a:moveTo>
                        <a:pt x="385" y="202"/>
                      </a:moveTo>
                      <a:lnTo>
                        <a:pt x="412" y="174"/>
                      </a:lnTo>
                      <a:lnTo>
                        <a:pt x="419" y="181"/>
                      </a:lnTo>
                      <a:lnTo>
                        <a:pt x="392" y="209"/>
                      </a:lnTo>
                      <a:lnTo>
                        <a:pt x="385" y="202"/>
                      </a:lnTo>
                      <a:close/>
                      <a:moveTo>
                        <a:pt x="433" y="153"/>
                      </a:moveTo>
                      <a:lnTo>
                        <a:pt x="460" y="126"/>
                      </a:lnTo>
                      <a:lnTo>
                        <a:pt x="466" y="133"/>
                      </a:lnTo>
                      <a:lnTo>
                        <a:pt x="440" y="160"/>
                      </a:lnTo>
                      <a:lnTo>
                        <a:pt x="433" y="153"/>
                      </a:lnTo>
                      <a:close/>
                      <a:moveTo>
                        <a:pt x="480" y="105"/>
                      </a:moveTo>
                      <a:lnTo>
                        <a:pt x="508" y="79"/>
                      </a:lnTo>
                      <a:lnTo>
                        <a:pt x="515" y="84"/>
                      </a:lnTo>
                      <a:lnTo>
                        <a:pt x="487" y="112"/>
                      </a:lnTo>
                      <a:lnTo>
                        <a:pt x="480" y="105"/>
                      </a:lnTo>
                      <a:close/>
                      <a:moveTo>
                        <a:pt x="528" y="58"/>
                      </a:moveTo>
                      <a:lnTo>
                        <a:pt x="556" y="30"/>
                      </a:lnTo>
                      <a:lnTo>
                        <a:pt x="563" y="37"/>
                      </a:lnTo>
                      <a:lnTo>
                        <a:pt x="535" y="65"/>
                      </a:lnTo>
                      <a:lnTo>
                        <a:pt x="528" y="58"/>
                      </a:lnTo>
                      <a:close/>
                      <a:moveTo>
                        <a:pt x="577" y="10"/>
                      </a:moveTo>
                      <a:lnTo>
                        <a:pt x="585" y="0"/>
                      </a:lnTo>
                      <a:lnTo>
                        <a:pt x="592" y="7"/>
                      </a:lnTo>
                      <a:lnTo>
                        <a:pt x="584" y="17"/>
                      </a:lnTo>
                      <a:lnTo>
                        <a:pt x="577" y="10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 w="1588">
                  <a:solidFill>
                    <a:srgbClr val="00CC99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5" name="Freeform 189"/>
                <p:cNvSpPr>
                  <a:spLocks noEditPoints="1"/>
                </p:cNvSpPr>
                <p:nvPr/>
              </p:nvSpPr>
              <p:spPr bwMode="auto">
                <a:xfrm>
                  <a:off x="4608" y="2845"/>
                  <a:ext cx="278" cy="742"/>
                </a:xfrm>
                <a:custGeom>
                  <a:avLst/>
                  <a:gdLst>
                    <a:gd name="T0" fmla="*/ 0 w 278"/>
                    <a:gd name="T1" fmla="*/ 739 h 742"/>
                    <a:gd name="T2" fmla="*/ 13 w 278"/>
                    <a:gd name="T3" fmla="*/ 702 h 742"/>
                    <a:gd name="T4" fmla="*/ 23 w 278"/>
                    <a:gd name="T5" fmla="*/ 706 h 742"/>
                    <a:gd name="T6" fmla="*/ 10 w 278"/>
                    <a:gd name="T7" fmla="*/ 742 h 742"/>
                    <a:gd name="T8" fmla="*/ 0 w 278"/>
                    <a:gd name="T9" fmla="*/ 739 h 742"/>
                    <a:gd name="T10" fmla="*/ 24 w 278"/>
                    <a:gd name="T11" fmla="*/ 674 h 742"/>
                    <a:gd name="T12" fmla="*/ 37 w 278"/>
                    <a:gd name="T13" fmla="*/ 638 h 742"/>
                    <a:gd name="T14" fmla="*/ 46 w 278"/>
                    <a:gd name="T15" fmla="*/ 642 h 742"/>
                    <a:gd name="T16" fmla="*/ 33 w 278"/>
                    <a:gd name="T17" fmla="*/ 678 h 742"/>
                    <a:gd name="T18" fmla="*/ 24 w 278"/>
                    <a:gd name="T19" fmla="*/ 674 h 742"/>
                    <a:gd name="T20" fmla="*/ 47 w 278"/>
                    <a:gd name="T21" fmla="*/ 612 h 742"/>
                    <a:gd name="T22" fmla="*/ 60 w 278"/>
                    <a:gd name="T23" fmla="*/ 574 h 742"/>
                    <a:gd name="T24" fmla="*/ 69 w 278"/>
                    <a:gd name="T25" fmla="*/ 578 h 742"/>
                    <a:gd name="T26" fmla="*/ 55 w 278"/>
                    <a:gd name="T27" fmla="*/ 614 h 742"/>
                    <a:gd name="T28" fmla="*/ 47 w 278"/>
                    <a:gd name="T29" fmla="*/ 612 h 742"/>
                    <a:gd name="T30" fmla="*/ 70 w 278"/>
                    <a:gd name="T31" fmla="*/ 547 h 742"/>
                    <a:gd name="T32" fmla="*/ 83 w 278"/>
                    <a:gd name="T33" fmla="*/ 510 h 742"/>
                    <a:gd name="T34" fmla="*/ 92 w 278"/>
                    <a:gd name="T35" fmla="*/ 514 h 742"/>
                    <a:gd name="T36" fmla="*/ 79 w 278"/>
                    <a:gd name="T37" fmla="*/ 551 h 742"/>
                    <a:gd name="T38" fmla="*/ 70 w 278"/>
                    <a:gd name="T39" fmla="*/ 547 h 742"/>
                    <a:gd name="T40" fmla="*/ 94 w 278"/>
                    <a:gd name="T41" fmla="*/ 483 h 742"/>
                    <a:gd name="T42" fmla="*/ 106 w 278"/>
                    <a:gd name="T43" fmla="*/ 447 h 742"/>
                    <a:gd name="T44" fmla="*/ 116 w 278"/>
                    <a:gd name="T45" fmla="*/ 451 h 742"/>
                    <a:gd name="T46" fmla="*/ 102 w 278"/>
                    <a:gd name="T47" fmla="*/ 487 h 742"/>
                    <a:gd name="T48" fmla="*/ 94 w 278"/>
                    <a:gd name="T49" fmla="*/ 483 h 742"/>
                    <a:gd name="T50" fmla="*/ 116 w 278"/>
                    <a:gd name="T51" fmla="*/ 419 h 742"/>
                    <a:gd name="T52" fmla="*/ 130 w 278"/>
                    <a:gd name="T53" fmla="*/ 383 h 742"/>
                    <a:gd name="T54" fmla="*/ 139 w 278"/>
                    <a:gd name="T55" fmla="*/ 387 h 742"/>
                    <a:gd name="T56" fmla="*/ 125 w 278"/>
                    <a:gd name="T57" fmla="*/ 423 h 742"/>
                    <a:gd name="T58" fmla="*/ 116 w 278"/>
                    <a:gd name="T59" fmla="*/ 419 h 742"/>
                    <a:gd name="T60" fmla="*/ 139 w 278"/>
                    <a:gd name="T61" fmla="*/ 355 h 742"/>
                    <a:gd name="T62" fmla="*/ 153 w 278"/>
                    <a:gd name="T63" fmla="*/ 319 h 742"/>
                    <a:gd name="T64" fmla="*/ 162 w 278"/>
                    <a:gd name="T65" fmla="*/ 323 h 742"/>
                    <a:gd name="T66" fmla="*/ 148 w 278"/>
                    <a:gd name="T67" fmla="*/ 359 h 742"/>
                    <a:gd name="T68" fmla="*/ 139 w 278"/>
                    <a:gd name="T69" fmla="*/ 355 h 742"/>
                    <a:gd name="T70" fmla="*/ 162 w 278"/>
                    <a:gd name="T71" fmla="*/ 292 h 742"/>
                    <a:gd name="T72" fmla="*/ 176 w 278"/>
                    <a:gd name="T73" fmla="*/ 255 h 742"/>
                    <a:gd name="T74" fmla="*/ 186 w 278"/>
                    <a:gd name="T75" fmla="*/ 258 h 742"/>
                    <a:gd name="T76" fmla="*/ 172 w 278"/>
                    <a:gd name="T77" fmla="*/ 295 h 742"/>
                    <a:gd name="T78" fmla="*/ 162 w 278"/>
                    <a:gd name="T79" fmla="*/ 292 h 742"/>
                    <a:gd name="T80" fmla="*/ 186 w 278"/>
                    <a:gd name="T81" fmla="*/ 228 h 742"/>
                    <a:gd name="T82" fmla="*/ 200 w 278"/>
                    <a:gd name="T83" fmla="*/ 191 h 742"/>
                    <a:gd name="T84" fmla="*/ 209 w 278"/>
                    <a:gd name="T85" fmla="*/ 194 h 742"/>
                    <a:gd name="T86" fmla="*/ 195 w 278"/>
                    <a:gd name="T87" fmla="*/ 232 h 742"/>
                    <a:gd name="T88" fmla="*/ 186 w 278"/>
                    <a:gd name="T89" fmla="*/ 228 h 742"/>
                    <a:gd name="T90" fmla="*/ 209 w 278"/>
                    <a:gd name="T91" fmla="*/ 164 h 742"/>
                    <a:gd name="T92" fmla="*/ 223 w 278"/>
                    <a:gd name="T93" fmla="*/ 128 h 742"/>
                    <a:gd name="T94" fmla="*/ 232 w 278"/>
                    <a:gd name="T95" fmla="*/ 130 h 742"/>
                    <a:gd name="T96" fmla="*/ 218 w 278"/>
                    <a:gd name="T97" fmla="*/ 168 h 742"/>
                    <a:gd name="T98" fmla="*/ 209 w 278"/>
                    <a:gd name="T99" fmla="*/ 164 h 742"/>
                    <a:gd name="T100" fmla="*/ 232 w 278"/>
                    <a:gd name="T101" fmla="*/ 100 h 742"/>
                    <a:gd name="T102" fmla="*/ 246 w 278"/>
                    <a:gd name="T103" fmla="*/ 64 h 742"/>
                    <a:gd name="T104" fmla="*/ 254 w 278"/>
                    <a:gd name="T105" fmla="*/ 67 h 742"/>
                    <a:gd name="T106" fmla="*/ 242 w 278"/>
                    <a:gd name="T107" fmla="*/ 103 h 742"/>
                    <a:gd name="T108" fmla="*/ 232 w 278"/>
                    <a:gd name="T109" fmla="*/ 100 h 742"/>
                    <a:gd name="T110" fmla="*/ 256 w 278"/>
                    <a:gd name="T111" fmla="*/ 36 h 742"/>
                    <a:gd name="T112" fmla="*/ 269 w 278"/>
                    <a:gd name="T113" fmla="*/ 0 h 742"/>
                    <a:gd name="T114" fmla="*/ 278 w 278"/>
                    <a:gd name="T115" fmla="*/ 3 h 742"/>
                    <a:gd name="T116" fmla="*/ 265 w 278"/>
                    <a:gd name="T117" fmla="*/ 39 h 742"/>
                    <a:gd name="T118" fmla="*/ 256 w 278"/>
                    <a:gd name="T119" fmla="*/ 36 h 742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0" t="0" r="r" b="b"/>
                  <a:pathLst>
                    <a:path w="278" h="742">
                      <a:moveTo>
                        <a:pt x="0" y="739"/>
                      </a:moveTo>
                      <a:lnTo>
                        <a:pt x="13" y="702"/>
                      </a:lnTo>
                      <a:lnTo>
                        <a:pt x="23" y="706"/>
                      </a:lnTo>
                      <a:lnTo>
                        <a:pt x="10" y="742"/>
                      </a:lnTo>
                      <a:lnTo>
                        <a:pt x="0" y="739"/>
                      </a:lnTo>
                      <a:close/>
                      <a:moveTo>
                        <a:pt x="24" y="674"/>
                      </a:moveTo>
                      <a:lnTo>
                        <a:pt x="37" y="638"/>
                      </a:lnTo>
                      <a:lnTo>
                        <a:pt x="46" y="642"/>
                      </a:lnTo>
                      <a:lnTo>
                        <a:pt x="33" y="678"/>
                      </a:lnTo>
                      <a:lnTo>
                        <a:pt x="24" y="674"/>
                      </a:lnTo>
                      <a:close/>
                      <a:moveTo>
                        <a:pt x="47" y="612"/>
                      </a:moveTo>
                      <a:lnTo>
                        <a:pt x="60" y="574"/>
                      </a:lnTo>
                      <a:lnTo>
                        <a:pt x="69" y="578"/>
                      </a:lnTo>
                      <a:lnTo>
                        <a:pt x="55" y="614"/>
                      </a:lnTo>
                      <a:lnTo>
                        <a:pt x="47" y="612"/>
                      </a:lnTo>
                      <a:close/>
                      <a:moveTo>
                        <a:pt x="70" y="547"/>
                      </a:moveTo>
                      <a:lnTo>
                        <a:pt x="83" y="510"/>
                      </a:lnTo>
                      <a:lnTo>
                        <a:pt x="92" y="514"/>
                      </a:lnTo>
                      <a:lnTo>
                        <a:pt x="79" y="551"/>
                      </a:lnTo>
                      <a:lnTo>
                        <a:pt x="70" y="547"/>
                      </a:lnTo>
                      <a:close/>
                      <a:moveTo>
                        <a:pt x="94" y="483"/>
                      </a:moveTo>
                      <a:lnTo>
                        <a:pt x="106" y="447"/>
                      </a:lnTo>
                      <a:lnTo>
                        <a:pt x="116" y="451"/>
                      </a:lnTo>
                      <a:lnTo>
                        <a:pt x="102" y="487"/>
                      </a:lnTo>
                      <a:lnTo>
                        <a:pt x="94" y="483"/>
                      </a:lnTo>
                      <a:close/>
                      <a:moveTo>
                        <a:pt x="116" y="419"/>
                      </a:moveTo>
                      <a:lnTo>
                        <a:pt x="130" y="383"/>
                      </a:lnTo>
                      <a:lnTo>
                        <a:pt x="139" y="387"/>
                      </a:lnTo>
                      <a:lnTo>
                        <a:pt x="125" y="423"/>
                      </a:lnTo>
                      <a:lnTo>
                        <a:pt x="116" y="419"/>
                      </a:lnTo>
                      <a:close/>
                      <a:moveTo>
                        <a:pt x="139" y="355"/>
                      </a:moveTo>
                      <a:lnTo>
                        <a:pt x="153" y="319"/>
                      </a:lnTo>
                      <a:lnTo>
                        <a:pt x="162" y="323"/>
                      </a:lnTo>
                      <a:lnTo>
                        <a:pt x="148" y="359"/>
                      </a:lnTo>
                      <a:lnTo>
                        <a:pt x="139" y="355"/>
                      </a:lnTo>
                      <a:close/>
                      <a:moveTo>
                        <a:pt x="162" y="292"/>
                      </a:moveTo>
                      <a:lnTo>
                        <a:pt x="176" y="255"/>
                      </a:lnTo>
                      <a:lnTo>
                        <a:pt x="186" y="258"/>
                      </a:lnTo>
                      <a:lnTo>
                        <a:pt x="172" y="295"/>
                      </a:lnTo>
                      <a:lnTo>
                        <a:pt x="162" y="292"/>
                      </a:lnTo>
                      <a:close/>
                      <a:moveTo>
                        <a:pt x="186" y="228"/>
                      </a:moveTo>
                      <a:lnTo>
                        <a:pt x="200" y="191"/>
                      </a:lnTo>
                      <a:lnTo>
                        <a:pt x="209" y="194"/>
                      </a:lnTo>
                      <a:lnTo>
                        <a:pt x="195" y="232"/>
                      </a:lnTo>
                      <a:lnTo>
                        <a:pt x="186" y="228"/>
                      </a:lnTo>
                      <a:close/>
                      <a:moveTo>
                        <a:pt x="209" y="164"/>
                      </a:moveTo>
                      <a:lnTo>
                        <a:pt x="223" y="128"/>
                      </a:lnTo>
                      <a:lnTo>
                        <a:pt x="232" y="130"/>
                      </a:lnTo>
                      <a:lnTo>
                        <a:pt x="218" y="168"/>
                      </a:lnTo>
                      <a:lnTo>
                        <a:pt x="209" y="164"/>
                      </a:lnTo>
                      <a:close/>
                      <a:moveTo>
                        <a:pt x="232" y="100"/>
                      </a:moveTo>
                      <a:lnTo>
                        <a:pt x="246" y="64"/>
                      </a:lnTo>
                      <a:lnTo>
                        <a:pt x="254" y="67"/>
                      </a:lnTo>
                      <a:lnTo>
                        <a:pt x="242" y="103"/>
                      </a:lnTo>
                      <a:lnTo>
                        <a:pt x="232" y="100"/>
                      </a:lnTo>
                      <a:close/>
                      <a:moveTo>
                        <a:pt x="256" y="36"/>
                      </a:moveTo>
                      <a:lnTo>
                        <a:pt x="269" y="0"/>
                      </a:lnTo>
                      <a:lnTo>
                        <a:pt x="278" y="3"/>
                      </a:lnTo>
                      <a:lnTo>
                        <a:pt x="265" y="39"/>
                      </a:lnTo>
                      <a:lnTo>
                        <a:pt x="256" y="36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 w="1588">
                  <a:solidFill>
                    <a:srgbClr val="00CC99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6" name="Line 190"/>
                <p:cNvSpPr>
                  <a:spLocks noChangeShapeType="1"/>
                </p:cNvSpPr>
                <p:nvPr/>
              </p:nvSpPr>
              <p:spPr bwMode="auto">
                <a:xfrm flipV="1">
                  <a:off x="4027" y="2436"/>
                  <a:ext cx="575" cy="556"/>
                </a:xfrm>
                <a:prstGeom prst="line">
                  <a:avLst/>
                </a:prstGeom>
                <a:noFill/>
                <a:ln w="14288">
                  <a:solidFill>
                    <a:srgbClr val="00CC99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197" name="Freeform 191"/>
                <p:cNvSpPr/>
                <p:nvPr/>
              </p:nvSpPr>
              <p:spPr bwMode="auto">
                <a:xfrm>
                  <a:off x="3994" y="2989"/>
                  <a:ext cx="38" cy="40"/>
                </a:xfrm>
                <a:custGeom>
                  <a:avLst/>
                  <a:gdLst>
                    <a:gd name="T0" fmla="*/ 19 w 38"/>
                    <a:gd name="T1" fmla="*/ 0 h 40"/>
                    <a:gd name="T2" fmla="*/ 15 w 38"/>
                    <a:gd name="T3" fmla="*/ 0 h 40"/>
                    <a:gd name="T4" fmla="*/ 11 w 38"/>
                    <a:gd name="T5" fmla="*/ 1 h 40"/>
                    <a:gd name="T6" fmla="*/ 8 w 38"/>
                    <a:gd name="T7" fmla="*/ 4 h 40"/>
                    <a:gd name="T8" fmla="*/ 5 w 38"/>
                    <a:gd name="T9" fmla="*/ 6 h 40"/>
                    <a:gd name="T10" fmla="*/ 3 w 38"/>
                    <a:gd name="T11" fmla="*/ 10 h 40"/>
                    <a:gd name="T12" fmla="*/ 1 w 38"/>
                    <a:gd name="T13" fmla="*/ 13 h 40"/>
                    <a:gd name="T14" fmla="*/ 0 w 38"/>
                    <a:gd name="T15" fmla="*/ 17 h 40"/>
                    <a:gd name="T16" fmla="*/ 0 w 38"/>
                    <a:gd name="T17" fmla="*/ 20 h 40"/>
                    <a:gd name="T18" fmla="*/ 0 w 38"/>
                    <a:gd name="T19" fmla="*/ 25 h 40"/>
                    <a:gd name="T20" fmla="*/ 1 w 38"/>
                    <a:gd name="T21" fmla="*/ 28 h 40"/>
                    <a:gd name="T22" fmla="*/ 3 w 38"/>
                    <a:gd name="T23" fmla="*/ 32 h 40"/>
                    <a:gd name="T24" fmla="*/ 5 w 38"/>
                    <a:gd name="T25" fmla="*/ 34 h 40"/>
                    <a:gd name="T26" fmla="*/ 8 w 38"/>
                    <a:gd name="T27" fmla="*/ 36 h 40"/>
                    <a:gd name="T28" fmla="*/ 11 w 38"/>
                    <a:gd name="T29" fmla="*/ 39 h 40"/>
                    <a:gd name="T30" fmla="*/ 15 w 38"/>
                    <a:gd name="T31" fmla="*/ 40 h 40"/>
                    <a:gd name="T32" fmla="*/ 19 w 38"/>
                    <a:gd name="T33" fmla="*/ 40 h 40"/>
                    <a:gd name="T34" fmla="*/ 23 w 38"/>
                    <a:gd name="T35" fmla="*/ 40 h 40"/>
                    <a:gd name="T36" fmla="*/ 26 w 38"/>
                    <a:gd name="T37" fmla="*/ 39 h 40"/>
                    <a:gd name="T38" fmla="*/ 30 w 38"/>
                    <a:gd name="T39" fmla="*/ 36 h 40"/>
                    <a:gd name="T40" fmla="*/ 32 w 38"/>
                    <a:gd name="T41" fmla="*/ 34 h 40"/>
                    <a:gd name="T42" fmla="*/ 36 w 38"/>
                    <a:gd name="T43" fmla="*/ 32 h 40"/>
                    <a:gd name="T44" fmla="*/ 37 w 38"/>
                    <a:gd name="T45" fmla="*/ 28 h 40"/>
                    <a:gd name="T46" fmla="*/ 38 w 38"/>
                    <a:gd name="T47" fmla="*/ 25 h 40"/>
                    <a:gd name="T48" fmla="*/ 38 w 38"/>
                    <a:gd name="T49" fmla="*/ 20 h 40"/>
                    <a:gd name="T50" fmla="*/ 38 w 38"/>
                    <a:gd name="T51" fmla="*/ 17 h 40"/>
                    <a:gd name="T52" fmla="*/ 37 w 38"/>
                    <a:gd name="T53" fmla="*/ 13 h 40"/>
                    <a:gd name="T54" fmla="*/ 36 w 38"/>
                    <a:gd name="T55" fmla="*/ 10 h 40"/>
                    <a:gd name="T56" fmla="*/ 32 w 38"/>
                    <a:gd name="T57" fmla="*/ 6 h 40"/>
                    <a:gd name="T58" fmla="*/ 30 w 38"/>
                    <a:gd name="T59" fmla="*/ 4 h 40"/>
                    <a:gd name="T60" fmla="*/ 26 w 38"/>
                    <a:gd name="T61" fmla="*/ 1 h 40"/>
                    <a:gd name="T62" fmla="*/ 23 w 38"/>
                    <a:gd name="T63" fmla="*/ 0 h 40"/>
                    <a:gd name="T64" fmla="*/ 19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3" y="10"/>
                      </a:lnTo>
                      <a:lnTo>
                        <a:pt x="1" y="13"/>
                      </a:lnTo>
                      <a:lnTo>
                        <a:pt x="0" y="17"/>
                      </a:lnTo>
                      <a:lnTo>
                        <a:pt x="0" y="20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3" y="32"/>
                      </a:lnTo>
                      <a:lnTo>
                        <a:pt x="5" y="34"/>
                      </a:lnTo>
                      <a:lnTo>
                        <a:pt x="8" y="36"/>
                      </a:lnTo>
                      <a:lnTo>
                        <a:pt x="11" y="39"/>
                      </a:lnTo>
                      <a:lnTo>
                        <a:pt x="15" y="40"/>
                      </a:lnTo>
                      <a:lnTo>
                        <a:pt x="19" y="40"/>
                      </a:lnTo>
                      <a:lnTo>
                        <a:pt x="23" y="40"/>
                      </a:lnTo>
                      <a:lnTo>
                        <a:pt x="26" y="39"/>
                      </a:lnTo>
                      <a:lnTo>
                        <a:pt x="30" y="36"/>
                      </a:lnTo>
                      <a:lnTo>
                        <a:pt x="32" y="34"/>
                      </a:lnTo>
                      <a:lnTo>
                        <a:pt x="36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0"/>
                      </a:lnTo>
                      <a:lnTo>
                        <a:pt x="38" y="17"/>
                      </a:lnTo>
                      <a:lnTo>
                        <a:pt x="37" y="13"/>
                      </a:lnTo>
                      <a:lnTo>
                        <a:pt x="36" y="10"/>
                      </a:lnTo>
                      <a:lnTo>
                        <a:pt x="32" y="6"/>
                      </a:lnTo>
                      <a:lnTo>
                        <a:pt x="30" y="4"/>
                      </a:lnTo>
                      <a:lnTo>
                        <a:pt x="26" y="1"/>
                      </a:lnTo>
                      <a:lnTo>
                        <a:pt x="23" y="0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8" name="Freeform 192"/>
                <p:cNvSpPr/>
                <p:nvPr/>
              </p:nvSpPr>
              <p:spPr bwMode="auto">
                <a:xfrm>
                  <a:off x="3994" y="2989"/>
                  <a:ext cx="38" cy="40"/>
                </a:xfrm>
                <a:custGeom>
                  <a:avLst/>
                  <a:gdLst>
                    <a:gd name="T0" fmla="*/ 19 w 38"/>
                    <a:gd name="T1" fmla="*/ 0 h 40"/>
                    <a:gd name="T2" fmla="*/ 15 w 38"/>
                    <a:gd name="T3" fmla="*/ 0 h 40"/>
                    <a:gd name="T4" fmla="*/ 11 w 38"/>
                    <a:gd name="T5" fmla="*/ 1 h 40"/>
                    <a:gd name="T6" fmla="*/ 8 w 38"/>
                    <a:gd name="T7" fmla="*/ 4 h 40"/>
                    <a:gd name="T8" fmla="*/ 5 w 38"/>
                    <a:gd name="T9" fmla="*/ 6 h 40"/>
                    <a:gd name="T10" fmla="*/ 3 w 38"/>
                    <a:gd name="T11" fmla="*/ 10 h 40"/>
                    <a:gd name="T12" fmla="*/ 1 w 38"/>
                    <a:gd name="T13" fmla="*/ 13 h 40"/>
                    <a:gd name="T14" fmla="*/ 0 w 38"/>
                    <a:gd name="T15" fmla="*/ 17 h 40"/>
                    <a:gd name="T16" fmla="*/ 0 w 38"/>
                    <a:gd name="T17" fmla="*/ 20 h 40"/>
                    <a:gd name="T18" fmla="*/ 0 w 38"/>
                    <a:gd name="T19" fmla="*/ 25 h 40"/>
                    <a:gd name="T20" fmla="*/ 1 w 38"/>
                    <a:gd name="T21" fmla="*/ 28 h 40"/>
                    <a:gd name="T22" fmla="*/ 3 w 38"/>
                    <a:gd name="T23" fmla="*/ 32 h 40"/>
                    <a:gd name="T24" fmla="*/ 5 w 38"/>
                    <a:gd name="T25" fmla="*/ 34 h 40"/>
                    <a:gd name="T26" fmla="*/ 8 w 38"/>
                    <a:gd name="T27" fmla="*/ 36 h 40"/>
                    <a:gd name="T28" fmla="*/ 11 w 38"/>
                    <a:gd name="T29" fmla="*/ 39 h 40"/>
                    <a:gd name="T30" fmla="*/ 15 w 38"/>
                    <a:gd name="T31" fmla="*/ 40 h 40"/>
                    <a:gd name="T32" fmla="*/ 19 w 38"/>
                    <a:gd name="T33" fmla="*/ 40 h 40"/>
                    <a:gd name="T34" fmla="*/ 23 w 38"/>
                    <a:gd name="T35" fmla="*/ 40 h 40"/>
                    <a:gd name="T36" fmla="*/ 26 w 38"/>
                    <a:gd name="T37" fmla="*/ 39 h 40"/>
                    <a:gd name="T38" fmla="*/ 30 w 38"/>
                    <a:gd name="T39" fmla="*/ 36 h 40"/>
                    <a:gd name="T40" fmla="*/ 32 w 38"/>
                    <a:gd name="T41" fmla="*/ 34 h 40"/>
                    <a:gd name="T42" fmla="*/ 36 w 38"/>
                    <a:gd name="T43" fmla="*/ 32 h 40"/>
                    <a:gd name="T44" fmla="*/ 37 w 38"/>
                    <a:gd name="T45" fmla="*/ 28 h 40"/>
                    <a:gd name="T46" fmla="*/ 38 w 38"/>
                    <a:gd name="T47" fmla="*/ 25 h 40"/>
                    <a:gd name="T48" fmla="*/ 38 w 38"/>
                    <a:gd name="T49" fmla="*/ 20 h 40"/>
                    <a:gd name="T50" fmla="*/ 38 w 38"/>
                    <a:gd name="T51" fmla="*/ 17 h 40"/>
                    <a:gd name="T52" fmla="*/ 37 w 38"/>
                    <a:gd name="T53" fmla="*/ 13 h 40"/>
                    <a:gd name="T54" fmla="*/ 36 w 38"/>
                    <a:gd name="T55" fmla="*/ 10 h 40"/>
                    <a:gd name="T56" fmla="*/ 32 w 38"/>
                    <a:gd name="T57" fmla="*/ 6 h 40"/>
                    <a:gd name="T58" fmla="*/ 30 w 38"/>
                    <a:gd name="T59" fmla="*/ 4 h 40"/>
                    <a:gd name="T60" fmla="*/ 26 w 38"/>
                    <a:gd name="T61" fmla="*/ 1 h 40"/>
                    <a:gd name="T62" fmla="*/ 23 w 38"/>
                    <a:gd name="T63" fmla="*/ 0 h 40"/>
                    <a:gd name="T64" fmla="*/ 19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3" y="10"/>
                      </a:lnTo>
                      <a:lnTo>
                        <a:pt x="1" y="13"/>
                      </a:lnTo>
                      <a:lnTo>
                        <a:pt x="0" y="17"/>
                      </a:lnTo>
                      <a:lnTo>
                        <a:pt x="0" y="20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3" y="32"/>
                      </a:lnTo>
                      <a:lnTo>
                        <a:pt x="5" y="34"/>
                      </a:lnTo>
                      <a:lnTo>
                        <a:pt x="8" y="36"/>
                      </a:lnTo>
                      <a:lnTo>
                        <a:pt x="11" y="39"/>
                      </a:lnTo>
                      <a:lnTo>
                        <a:pt x="15" y="40"/>
                      </a:lnTo>
                      <a:lnTo>
                        <a:pt x="19" y="40"/>
                      </a:lnTo>
                      <a:lnTo>
                        <a:pt x="23" y="40"/>
                      </a:lnTo>
                      <a:lnTo>
                        <a:pt x="26" y="39"/>
                      </a:lnTo>
                      <a:lnTo>
                        <a:pt x="30" y="36"/>
                      </a:lnTo>
                      <a:lnTo>
                        <a:pt x="32" y="34"/>
                      </a:lnTo>
                      <a:lnTo>
                        <a:pt x="36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0"/>
                      </a:lnTo>
                      <a:lnTo>
                        <a:pt x="38" y="17"/>
                      </a:lnTo>
                      <a:lnTo>
                        <a:pt x="37" y="13"/>
                      </a:lnTo>
                      <a:lnTo>
                        <a:pt x="36" y="10"/>
                      </a:lnTo>
                      <a:lnTo>
                        <a:pt x="32" y="6"/>
                      </a:lnTo>
                      <a:lnTo>
                        <a:pt x="30" y="4"/>
                      </a:lnTo>
                      <a:lnTo>
                        <a:pt x="26" y="1"/>
                      </a:lnTo>
                      <a:lnTo>
                        <a:pt x="23" y="0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9" name="Freeform 193"/>
                <p:cNvSpPr>
                  <a:spLocks noEditPoints="1"/>
                </p:cNvSpPr>
                <p:nvPr/>
              </p:nvSpPr>
              <p:spPr bwMode="auto">
                <a:xfrm>
                  <a:off x="3789" y="3777"/>
                  <a:ext cx="1169" cy="38"/>
                </a:xfrm>
                <a:custGeom>
                  <a:avLst/>
                  <a:gdLst>
                    <a:gd name="T0" fmla="*/ 0 w 1169"/>
                    <a:gd name="T1" fmla="*/ 9 h 38"/>
                    <a:gd name="T2" fmla="*/ 1121 w 1169"/>
                    <a:gd name="T3" fmla="*/ 9 h 38"/>
                    <a:gd name="T4" fmla="*/ 1121 w 1169"/>
                    <a:gd name="T5" fmla="*/ 29 h 38"/>
                    <a:gd name="T6" fmla="*/ 0 w 1169"/>
                    <a:gd name="T7" fmla="*/ 29 h 38"/>
                    <a:gd name="T8" fmla="*/ 0 w 1169"/>
                    <a:gd name="T9" fmla="*/ 9 h 38"/>
                    <a:gd name="T10" fmla="*/ 1111 w 1169"/>
                    <a:gd name="T11" fmla="*/ 0 h 38"/>
                    <a:gd name="T12" fmla="*/ 1169 w 1169"/>
                    <a:gd name="T13" fmla="*/ 20 h 38"/>
                    <a:gd name="T14" fmla="*/ 1111 w 1169"/>
                    <a:gd name="T15" fmla="*/ 38 h 38"/>
                    <a:gd name="T16" fmla="*/ 1111 w 1169"/>
                    <a:gd name="T17" fmla="*/ 0 h 3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169" h="38">
                      <a:moveTo>
                        <a:pt x="0" y="9"/>
                      </a:moveTo>
                      <a:lnTo>
                        <a:pt x="1121" y="9"/>
                      </a:lnTo>
                      <a:lnTo>
                        <a:pt x="1121" y="29"/>
                      </a:lnTo>
                      <a:lnTo>
                        <a:pt x="0" y="29"/>
                      </a:lnTo>
                      <a:lnTo>
                        <a:pt x="0" y="9"/>
                      </a:lnTo>
                      <a:close/>
                      <a:moveTo>
                        <a:pt x="1111" y="0"/>
                      </a:moveTo>
                      <a:lnTo>
                        <a:pt x="1169" y="20"/>
                      </a:lnTo>
                      <a:lnTo>
                        <a:pt x="1111" y="38"/>
                      </a:lnTo>
                      <a:lnTo>
                        <a:pt x="111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0" name="Line 194"/>
                <p:cNvSpPr>
                  <a:spLocks noChangeShapeType="1"/>
                </p:cNvSpPr>
                <p:nvPr/>
              </p:nvSpPr>
              <p:spPr bwMode="auto">
                <a:xfrm>
                  <a:off x="4303" y="2232"/>
                  <a:ext cx="1170" cy="1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201" name="Line 195"/>
                <p:cNvSpPr>
                  <a:spLocks noChangeShapeType="1"/>
                </p:cNvSpPr>
                <p:nvPr/>
              </p:nvSpPr>
              <p:spPr bwMode="auto">
                <a:xfrm>
                  <a:off x="3792" y="2613"/>
                  <a:ext cx="1169" cy="1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202" name="Freeform 196"/>
                <p:cNvSpPr>
                  <a:spLocks noEditPoints="1"/>
                </p:cNvSpPr>
                <p:nvPr/>
              </p:nvSpPr>
              <p:spPr bwMode="auto">
                <a:xfrm>
                  <a:off x="4300" y="3389"/>
                  <a:ext cx="1149" cy="7"/>
                </a:xfrm>
                <a:custGeom>
                  <a:avLst/>
                  <a:gdLst>
                    <a:gd name="T0" fmla="*/ 28 w 1149"/>
                    <a:gd name="T1" fmla="*/ 6 h 7"/>
                    <a:gd name="T2" fmla="*/ 0 w 1149"/>
                    <a:gd name="T3" fmla="*/ 2 h 7"/>
                    <a:gd name="T4" fmla="*/ 78 w 1149"/>
                    <a:gd name="T5" fmla="*/ 1 h 7"/>
                    <a:gd name="T6" fmla="*/ 52 w 1149"/>
                    <a:gd name="T7" fmla="*/ 7 h 7"/>
                    <a:gd name="T8" fmla="*/ 53 w 1149"/>
                    <a:gd name="T9" fmla="*/ 0 h 7"/>
                    <a:gd name="T10" fmla="*/ 129 w 1149"/>
                    <a:gd name="T11" fmla="*/ 6 h 7"/>
                    <a:gd name="T12" fmla="*/ 101 w 1149"/>
                    <a:gd name="T13" fmla="*/ 2 h 7"/>
                    <a:gd name="T14" fmla="*/ 180 w 1149"/>
                    <a:gd name="T15" fmla="*/ 1 h 7"/>
                    <a:gd name="T16" fmla="*/ 155 w 1149"/>
                    <a:gd name="T17" fmla="*/ 7 h 7"/>
                    <a:gd name="T18" fmla="*/ 156 w 1149"/>
                    <a:gd name="T19" fmla="*/ 0 h 7"/>
                    <a:gd name="T20" fmla="*/ 232 w 1149"/>
                    <a:gd name="T21" fmla="*/ 6 h 7"/>
                    <a:gd name="T22" fmla="*/ 204 w 1149"/>
                    <a:gd name="T23" fmla="*/ 2 h 7"/>
                    <a:gd name="T24" fmla="*/ 282 w 1149"/>
                    <a:gd name="T25" fmla="*/ 1 h 7"/>
                    <a:gd name="T26" fmla="*/ 256 w 1149"/>
                    <a:gd name="T27" fmla="*/ 7 h 7"/>
                    <a:gd name="T28" fmla="*/ 257 w 1149"/>
                    <a:gd name="T29" fmla="*/ 0 h 7"/>
                    <a:gd name="T30" fmla="*/ 333 w 1149"/>
                    <a:gd name="T31" fmla="*/ 6 h 7"/>
                    <a:gd name="T32" fmla="*/ 305 w 1149"/>
                    <a:gd name="T33" fmla="*/ 2 h 7"/>
                    <a:gd name="T34" fmla="*/ 384 w 1149"/>
                    <a:gd name="T35" fmla="*/ 1 h 7"/>
                    <a:gd name="T36" fmla="*/ 359 w 1149"/>
                    <a:gd name="T37" fmla="*/ 7 h 7"/>
                    <a:gd name="T38" fmla="*/ 360 w 1149"/>
                    <a:gd name="T39" fmla="*/ 0 h 7"/>
                    <a:gd name="T40" fmla="*/ 435 w 1149"/>
                    <a:gd name="T41" fmla="*/ 6 h 7"/>
                    <a:gd name="T42" fmla="*/ 407 w 1149"/>
                    <a:gd name="T43" fmla="*/ 2 h 7"/>
                    <a:gd name="T44" fmla="*/ 485 w 1149"/>
                    <a:gd name="T45" fmla="*/ 1 h 7"/>
                    <a:gd name="T46" fmla="*/ 460 w 1149"/>
                    <a:gd name="T47" fmla="*/ 7 h 7"/>
                    <a:gd name="T48" fmla="*/ 461 w 1149"/>
                    <a:gd name="T49" fmla="*/ 0 h 7"/>
                    <a:gd name="T50" fmla="*/ 537 w 1149"/>
                    <a:gd name="T51" fmla="*/ 6 h 7"/>
                    <a:gd name="T52" fmla="*/ 509 w 1149"/>
                    <a:gd name="T53" fmla="*/ 2 h 7"/>
                    <a:gd name="T54" fmla="*/ 588 w 1149"/>
                    <a:gd name="T55" fmla="*/ 1 h 7"/>
                    <a:gd name="T56" fmla="*/ 562 w 1149"/>
                    <a:gd name="T57" fmla="*/ 7 h 7"/>
                    <a:gd name="T58" fmla="*/ 564 w 1149"/>
                    <a:gd name="T59" fmla="*/ 0 h 7"/>
                    <a:gd name="T60" fmla="*/ 639 w 1149"/>
                    <a:gd name="T61" fmla="*/ 6 h 7"/>
                    <a:gd name="T62" fmla="*/ 611 w 1149"/>
                    <a:gd name="T63" fmla="*/ 2 h 7"/>
                    <a:gd name="T64" fmla="*/ 689 w 1149"/>
                    <a:gd name="T65" fmla="*/ 1 h 7"/>
                    <a:gd name="T66" fmla="*/ 664 w 1149"/>
                    <a:gd name="T67" fmla="*/ 7 h 7"/>
                    <a:gd name="T68" fmla="*/ 665 w 1149"/>
                    <a:gd name="T69" fmla="*/ 0 h 7"/>
                    <a:gd name="T70" fmla="*/ 741 w 1149"/>
                    <a:gd name="T71" fmla="*/ 6 h 7"/>
                    <a:gd name="T72" fmla="*/ 713 w 1149"/>
                    <a:gd name="T73" fmla="*/ 2 h 7"/>
                    <a:gd name="T74" fmla="*/ 792 w 1149"/>
                    <a:gd name="T75" fmla="*/ 1 h 7"/>
                    <a:gd name="T76" fmla="*/ 766 w 1149"/>
                    <a:gd name="T77" fmla="*/ 7 h 7"/>
                    <a:gd name="T78" fmla="*/ 767 w 1149"/>
                    <a:gd name="T79" fmla="*/ 0 h 7"/>
                    <a:gd name="T80" fmla="*/ 843 w 1149"/>
                    <a:gd name="T81" fmla="*/ 6 h 7"/>
                    <a:gd name="T82" fmla="*/ 815 w 1149"/>
                    <a:gd name="T83" fmla="*/ 2 h 7"/>
                    <a:gd name="T84" fmla="*/ 893 w 1149"/>
                    <a:gd name="T85" fmla="*/ 1 h 7"/>
                    <a:gd name="T86" fmla="*/ 867 w 1149"/>
                    <a:gd name="T87" fmla="*/ 7 h 7"/>
                    <a:gd name="T88" fmla="*/ 869 w 1149"/>
                    <a:gd name="T89" fmla="*/ 0 h 7"/>
                    <a:gd name="T90" fmla="*/ 944 w 1149"/>
                    <a:gd name="T91" fmla="*/ 6 h 7"/>
                    <a:gd name="T92" fmla="*/ 916 w 1149"/>
                    <a:gd name="T93" fmla="*/ 2 h 7"/>
                    <a:gd name="T94" fmla="*/ 996 w 1149"/>
                    <a:gd name="T95" fmla="*/ 1 h 7"/>
                    <a:gd name="T96" fmla="*/ 970 w 1149"/>
                    <a:gd name="T97" fmla="*/ 7 h 7"/>
                    <a:gd name="T98" fmla="*/ 971 w 1149"/>
                    <a:gd name="T99" fmla="*/ 0 h 7"/>
                    <a:gd name="T100" fmla="*/ 1047 w 1149"/>
                    <a:gd name="T101" fmla="*/ 6 h 7"/>
                    <a:gd name="T102" fmla="*/ 1019 w 1149"/>
                    <a:gd name="T103" fmla="*/ 2 h 7"/>
                    <a:gd name="T104" fmla="*/ 1097 w 1149"/>
                    <a:gd name="T105" fmla="*/ 1 h 7"/>
                    <a:gd name="T106" fmla="*/ 1071 w 1149"/>
                    <a:gd name="T107" fmla="*/ 7 h 7"/>
                    <a:gd name="T108" fmla="*/ 1072 w 1149"/>
                    <a:gd name="T109" fmla="*/ 0 h 7"/>
                    <a:gd name="T110" fmla="*/ 1148 w 1149"/>
                    <a:gd name="T111" fmla="*/ 6 h 7"/>
                    <a:gd name="T112" fmla="*/ 1120 w 1149"/>
                    <a:gd name="T113" fmla="*/ 2 h 7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149" h="7">
                      <a:moveTo>
                        <a:pt x="3" y="0"/>
                      </a:moveTo>
                      <a:lnTo>
                        <a:pt x="24" y="0"/>
                      </a:lnTo>
                      <a:lnTo>
                        <a:pt x="27" y="0"/>
                      </a:lnTo>
                      <a:lnTo>
                        <a:pt x="28" y="1"/>
                      </a:lnTo>
                      <a:lnTo>
                        <a:pt x="28" y="2"/>
                      </a:lnTo>
                      <a:lnTo>
                        <a:pt x="29" y="3"/>
                      </a:lnTo>
                      <a:lnTo>
                        <a:pt x="28" y="5"/>
                      </a:lnTo>
                      <a:lnTo>
                        <a:pt x="28" y="6"/>
                      </a:lnTo>
                      <a:lnTo>
                        <a:pt x="27" y="7"/>
                      </a:lnTo>
                      <a:lnTo>
                        <a:pt x="24" y="7"/>
                      </a:lnTo>
                      <a:lnTo>
                        <a:pt x="3" y="7"/>
                      </a:lnTo>
                      <a:lnTo>
                        <a:pt x="1" y="7"/>
                      </a:lnTo>
                      <a:lnTo>
                        <a:pt x="0" y="6"/>
                      </a:ln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3" y="0"/>
                      </a:lnTo>
                      <a:close/>
                      <a:moveTo>
                        <a:pt x="53" y="0"/>
                      </a:moveTo>
                      <a:lnTo>
                        <a:pt x="76" y="0"/>
                      </a:lnTo>
                      <a:lnTo>
                        <a:pt x="77" y="0"/>
                      </a:lnTo>
                      <a:lnTo>
                        <a:pt x="78" y="1"/>
                      </a:lnTo>
                      <a:lnTo>
                        <a:pt x="79" y="2"/>
                      </a:lnTo>
                      <a:lnTo>
                        <a:pt x="79" y="3"/>
                      </a:lnTo>
                      <a:lnTo>
                        <a:pt x="79" y="5"/>
                      </a:lnTo>
                      <a:lnTo>
                        <a:pt x="78" y="6"/>
                      </a:lnTo>
                      <a:lnTo>
                        <a:pt x="77" y="7"/>
                      </a:lnTo>
                      <a:lnTo>
                        <a:pt x="76" y="7"/>
                      </a:lnTo>
                      <a:lnTo>
                        <a:pt x="53" y="7"/>
                      </a:lnTo>
                      <a:lnTo>
                        <a:pt x="52" y="7"/>
                      </a:lnTo>
                      <a:lnTo>
                        <a:pt x="51" y="6"/>
                      </a:lnTo>
                      <a:lnTo>
                        <a:pt x="51" y="5"/>
                      </a:lnTo>
                      <a:lnTo>
                        <a:pt x="50" y="3"/>
                      </a:lnTo>
                      <a:lnTo>
                        <a:pt x="51" y="2"/>
                      </a:lnTo>
                      <a:lnTo>
                        <a:pt x="51" y="1"/>
                      </a:lnTo>
                      <a:lnTo>
                        <a:pt x="52" y="0"/>
                      </a:lnTo>
                      <a:lnTo>
                        <a:pt x="53" y="0"/>
                      </a:lnTo>
                      <a:close/>
                      <a:moveTo>
                        <a:pt x="105" y="0"/>
                      </a:moveTo>
                      <a:lnTo>
                        <a:pt x="127" y="0"/>
                      </a:lnTo>
                      <a:lnTo>
                        <a:pt x="128" y="0"/>
                      </a:lnTo>
                      <a:lnTo>
                        <a:pt x="129" y="1"/>
                      </a:lnTo>
                      <a:lnTo>
                        <a:pt x="130" y="2"/>
                      </a:lnTo>
                      <a:lnTo>
                        <a:pt x="130" y="3"/>
                      </a:lnTo>
                      <a:lnTo>
                        <a:pt x="130" y="5"/>
                      </a:lnTo>
                      <a:lnTo>
                        <a:pt x="129" y="6"/>
                      </a:lnTo>
                      <a:lnTo>
                        <a:pt x="128" y="7"/>
                      </a:lnTo>
                      <a:lnTo>
                        <a:pt x="127" y="7"/>
                      </a:lnTo>
                      <a:lnTo>
                        <a:pt x="105" y="7"/>
                      </a:lnTo>
                      <a:lnTo>
                        <a:pt x="104" y="7"/>
                      </a:lnTo>
                      <a:lnTo>
                        <a:pt x="102" y="6"/>
                      </a:lnTo>
                      <a:lnTo>
                        <a:pt x="101" y="5"/>
                      </a:lnTo>
                      <a:lnTo>
                        <a:pt x="101" y="3"/>
                      </a:lnTo>
                      <a:lnTo>
                        <a:pt x="101" y="2"/>
                      </a:lnTo>
                      <a:lnTo>
                        <a:pt x="102" y="1"/>
                      </a:lnTo>
                      <a:lnTo>
                        <a:pt x="104" y="0"/>
                      </a:lnTo>
                      <a:lnTo>
                        <a:pt x="105" y="0"/>
                      </a:lnTo>
                      <a:close/>
                      <a:moveTo>
                        <a:pt x="156" y="0"/>
                      </a:moveTo>
                      <a:lnTo>
                        <a:pt x="178" y="0"/>
                      </a:lnTo>
                      <a:lnTo>
                        <a:pt x="179" y="0"/>
                      </a:lnTo>
                      <a:lnTo>
                        <a:pt x="180" y="1"/>
                      </a:lnTo>
                      <a:lnTo>
                        <a:pt x="182" y="2"/>
                      </a:lnTo>
                      <a:lnTo>
                        <a:pt x="182" y="3"/>
                      </a:lnTo>
                      <a:lnTo>
                        <a:pt x="182" y="5"/>
                      </a:lnTo>
                      <a:lnTo>
                        <a:pt x="180" y="6"/>
                      </a:lnTo>
                      <a:lnTo>
                        <a:pt x="179" y="7"/>
                      </a:lnTo>
                      <a:lnTo>
                        <a:pt x="178" y="7"/>
                      </a:lnTo>
                      <a:lnTo>
                        <a:pt x="156" y="7"/>
                      </a:lnTo>
                      <a:lnTo>
                        <a:pt x="155" y="7"/>
                      </a:lnTo>
                      <a:lnTo>
                        <a:pt x="154" y="6"/>
                      </a:lnTo>
                      <a:lnTo>
                        <a:pt x="152" y="5"/>
                      </a:lnTo>
                      <a:lnTo>
                        <a:pt x="152" y="3"/>
                      </a:lnTo>
                      <a:lnTo>
                        <a:pt x="152" y="2"/>
                      </a:lnTo>
                      <a:lnTo>
                        <a:pt x="154" y="1"/>
                      </a:lnTo>
                      <a:lnTo>
                        <a:pt x="155" y="0"/>
                      </a:lnTo>
                      <a:lnTo>
                        <a:pt x="156" y="0"/>
                      </a:lnTo>
                      <a:close/>
                      <a:moveTo>
                        <a:pt x="207" y="0"/>
                      </a:moveTo>
                      <a:lnTo>
                        <a:pt x="228" y="0"/>
                      </a:lnTo>
                      <a:lnTo>
                        <a:pt x="230" y="0"/>
                      </a:lnTo>
                      <a:lnTo>
                        <a:pt x="232" y="1"/>
                      </a:lnTo>
                      <a:lnTo>
                        <a:pt x="232" y="2"/>
                      </a:lnTo>
                      <a:lnTo>
                        <a:pt x="233" y="3"/>
                      </a:lnTo>
                      <a:lnTo>
                        <a:pt x="232" y="5"/>
                      </a:lnTo>
                      <a:lnTo>
                        <a:pt x="232" y="6"/>
                      </a:lnTo>
                      <a:lnTo>
                        <a:pt x="230" y="7"/>
                      </a:lnTo>
                      <a:lnTo>
                        <a:pt x="228" y="7"/>
                      </a:lnTo>
                      <a:lnTo>
                        <a:pt x="207" y="7"/>
                      </a:lnTo>
                      <a:lnTo>
                        <a:pt x="205" y="7"/>
                      </a:lnTo>
                      <a:lnTo>
                        <a:pt x="204" y="6"/>
                      </a:lnTo>
                      <a:lnTo>
                        <a:pt x="204" y="5"/>
                      </a:lnTo>
                      <a:lnTo>
                        <a:pt x="204" y="3"/>
                      </a:lnTo>
                      <a:lnTo>
                        <a:pt x="204" y="2"/>
                      </a:lnTo>
                      <a:lnTo>
                        <a:pt x="204" y="1"/>
                      </a:lnTo>
                      <a:lnTo>
                        <a:pt x="205" y="0"/>
                      </a:lnTo>
                      <a:lnTo>
                        <a:pt x="207" y="0"/>
                      </a:lnTo>
                      <a:close/>
                      <a:moveTo>
                        <a:pt x="257" y="0"/>
                      </a:moveTo>
                      <a:lnTo>
                        <a:pt x="279" y="0"/>
                      </a:lnTo>
                      <a:lnTo>
                        <a:pt x="281" y="0"/>
                      </a:lnTo>
                      <a:lnTo>
                        <a:pt x="282" y="1"/>
                      </a:lnTo>
                      <a:lnTo>
                        <a:pt x="283" y="2"/>
                      </a:lnTo>
                      <a:lnTo>
                        <a:pt x="283" y="3"/>
                      </a:lnTo>
                      <a:lnTo>
                        <a:pt x="283" y="5"/>
                      </a:lnTo>
                      <a:lnTo>
                        <a:pt x="282" y="6"/>
                      </a:lnTo>
                      <a:lnTo>
                        <a:pt x="281" y="7"/>
                      </a:lnTo>
                      <a:lnTo>
                        <a:pt x="279" y="7"/>
                      </a:lnTo>
                      <a:lnTo>
                        <a:pt x="257" y="7"/>
                      </a:lnTo>
                      <a:lnTo>
                        <a:pt x="256" y="7"/>
                      </a:lnTo>
                      <a:lnTo>
                        <a:pt x="255" y="6"/>
                      </a:lnTo>
                      <a:lnTo>
                        <a:pt x="255" y="5"/>
                      </a:lnTo>
                      <a:lnTo>
                        <a:pt x="254" y="3"/>
                      </a:lnTo>
                      <a:lnTo>
                        <a:pt x="255" y="2"/>
                      </a:lnTo>
                      <a:lnTo>
                        <a:pt x="255" y="1"/>
                      </a:lnTo>
                      <a:lnTo>
                        <a:pt x="256" y="0"/>
                      </a:lnTo>
                      <a:lnTo>
                        <a:pt x="257" y="0"/>
                      </a:lnTo>
                      <a:close/>
                      <a:moveTo>
                        <a:pt x="308" y="0"/>
                      </a:moveTo>
                      <a:lnTo>
                        <a:pt x="331" y="0"/>
                      </a:lnTo>
                      <a:lnTo>
                        <a:pt x="332" y="0"/>
                      </a:lnTo>
                      <a:lnTo>
                        <a:pt x="333" y="1"/>
                      </a:lnTo>
                      <a:lnTo>
                        <a:pt x="334" y="2"/>
                      </a:lnTo>
                      <a:lnTo>
                        <a:pt x="334" y="3"/>
                      </a:lnTo>
                      <a:lnTo>
                        <a:pt x="334" y="5"/>
                      </a:lnTo>
                      <a:lnTo>
                        <a:pt x="333" y="6"/>
                      </a:lnTo>
                      <a:lnTo>
                        <a:pt x="332" y="7"/>
                      </a:lnTo>
                      <a:lnTo>
                        <a:pt x="331" y="7"/>
                      </a:lnTo>
                      <a:lnTo>
                        <a:pt x="308" y="7"/>
                      </a:lnTo>
                      <a:lnTo>
                        <a:pt x="307" y="7"/>
                      </a:lnTo>
                      <a:lnTo>
                        <a:pt x="306" y="6"/>
                      </a:lnTo>
                      <a:lnTo>
                        <a:pt x="305" y="5"/>
                      </a:lnTo>
                      <a:lnTo>
                        <a:pt x="305" y="3"/>
                      </a:lnTo>
                      <a:lnTo>
                        <a:pt x="305" y="2"/>
                      </a:lnTo>
                      <a:lnTo>
                        <a:pt x="306" y="1"/>
                      </a:lnTo>
                      <a:lnTo>
                        <a:pt x="307" y="0"/>
                      </a:lnTo>
                      <a:lnTo>
                        <a:pt x="308" y="0"/>
                      </a:lnTo>
                      <a:close/>
                      <a:moveTo>
                        <a:pt x="360" y="0"/>
                      </a:moveTo>
                      <a:lnTo>
                        <a:pt x="382" y="0"/>
                      </a:lnTo>
                      <a:lnTo>
                        <a:pt x="383" y="0"/>
                      </a:lnTo>
                      <a:lnTo>
                        <a:pt x="384" y="1"/>
                      </a:lnTo>
                      <a:lnTo>
                        <a:pt x="385" y="2"/>
                      </a:lnTo>
                      <a:lnTo>
                        <a:pt x="385" y="3"/>
                      </a:lnTo>
                      <a:lnTo>
                        <a:pt x="385" y="5"/>
                      </a:lnTo>
                      <a:lnTo>
                        <a:pt x="384" y="6"/>
                      </a:lnTo>
                      <a:lnTo>
                        <a:pt x="383" y="7"/>
                      </a:lnTo>
                      <a:lnTo>
                        <a:pt x="382" y="7"/>
                      </a:lnTo>
                      <a:lnTo>
                        <a:pt x="360" y="7"/>
                      </a:lnTo>
                      <a:lnTo>
                        <a:pt x="359" y="7"/>
                      </a:lnTo>
                      <a:lnTo>
                        <a:pt x="357" y="6"/>
                      </a:lnTo>
                      <a:lnTo>
                        <a:pt x="356" y="5"/>
                      </a:lnTo>
                      <a:lnTo>
                        <a:pt x="356" y="3"/>
                      </a:lnTo>
                      <a:lnTo>
                        <a:pt x="356" y="2"/>
                      </a:lnTo>
                      <a:lnTo>
                        <a:pt x="357" y="1"/>
                      </a:lnTo>
                      <a:lnTo>
                        <a:pt x="359" y="0"/>
                      </a:lnTo>
                      <a:lnTo>
                        <a:pt x="360" y="0"/>
                      </a:lnTo>
                      <a:close/>
                      <a:moveTo>
                        <a:pt x="411" y="0"/>
                      </a:moveTo>
                      <a:lnTo>
                        <a:pt x="432" y="0"/>
                      </a:lnTo>
                      <a:lnTo>
                        <a:pt x="434" y="0"/>
                      </a:lnTo>
                      <a:lnTo>
                        <a:pt x="435" y="1"/>
                      </a:lnTo>
                      <a:lnTo>
                        <a:pt x="435" y="2"/>
                      </a:lnTo>
                      <a:lnTo>
                        <a:pt x="437" y="3"/>
                      </a:lnTo>
                      <a:lnTo>
                        <a:pt x="435" y="5"/>
                      </a:lnTo>
                      <a:lnTo>
                        <a:pt x="435" y="6"/>
                      </a:lnTo>
                      <a:lnTo>
                        <a:pt x="434" y="7"/>
                      </a:lnTo>
                      <a:lnTo>
                        <a:pt x="432" y="7"/>
                      </a:lnTo>
                      <a:lnTo>
                        <a:pt x="411" y="7"/>
                      </a:lnTo>
                      <a:lnTo>
                        <a:pt x="409" y="7"/>
                      </a:lnTo>
                      <a:lnTo>
                        <a:pt x="407" y="6"/>
                      </a:lnTo>
                      <a:lnTo>
                        <a:pt x="407" y="5"/>
                      </a:lnTo>
                      <a:lnTo>
                        <a:pt x="407" y="3"/>
                      </a:lnTo>
                      <a:lnTo>
                        <a:pt x="407" y="2"/>
                      </a:lnTo>
                      <a:lnTo>
                        <a:pt x="407" y="1"/>
                      </a:lnTo>
                      <a:lnTo>
                        <a:pt x="409" y="0"/>
                      </a:lnTo>
                      <a:lnTo>
                        <a:pt x="411" y="0"/>
                      </a:lnTo>
                      <a:close/>
                      <a:moveTo>
                        <a:pt x="461" y="0"/>
                      </a:moveTo>
                      <a:lnTo>
                        <a:pt x="483" y="0"/>
                      </a:lnTo>
                      <a:lnTo>
                        <a:pt x="484" y="0"/>
                      </a:lnTo>
                      <a:lnTo>
                        <a:pt x="485" y="1"/>
                      </a:lnTo>
                      <a:lnTo>
                        <a:pt x="487" y="2"/>
                      </a:lnTo>
                      <a:lnTo>
                        <a:pt x="487" y="3"/>
                      </a:lnTo>
                      <a:lnTo>
                        <a:pt x="487" y="5"/>
                      </a:lnTo>
                      <a:lnTo>
                        <a:pt x="485" y="6"/>
                      </a:lnTo>
                      <a:lnTo>
                        <a:pt x="484" y="7"/>
                      </a:lnTo>
                      <a:lnTo>
                        <a:pt x="483" y="7"/>
                      </a:lnTo>
                      <a:lnTo>
                        <a:pt x="461" y="7"/>
                      </a:lnTo>
                      <a:lnTo>
                        <a:pt x="460" y="7"/>
                      </a:lnTo>
                      <a:lnTo>
                        <a:pt x="459" y="6"/>
                      </a:lnTo>
                      <a:lnTo>
                        <a:pt x="459" y="5"/>
                      </a:lnTo>
                      <a:lnTo>
                        <a:pt x="458" y="3"/>
                      </a:lnTo>
                      <a:lnTo>
                        <a:pt x="459" y="2"/>
                      </a:lnTo>
                      <a:lnTo>
                        <a:pt x="459" y="1"/>
                      </a:lnTo>
                      <a:lnTo>
                        <a:pt x="460" y="0"/>
                      </a:lnTo>
                      <a:lnTo>
                        <a:pt x="461" y="0"/>
                      </a:lnTo>
                      <a:close/>
                      <a:moveTo>
                        <a:pt x="512" y="0"/>
                      </a:moveTo>
                      <a:lnTo>
                        <a:pt x="534" y="0"/>
                      </a:lnTo>
                      <a:lnTo>
                        <a:pt x="536" y="0"/>
                      </a:lnTo>
                      <a:lnTo>
                        <a:pt x="537" y="1"/>
                      </a:lnTo>
                      <a:lnTo>
                        <a:pt x="538" y="2"/>
                      </a:lnTo>
                      <a:lnTo>
                        <a:pt x="538" y="3"/>
                      </a:lnTo>
                      <a:lnTo>
                        <a:pt x="538" y="5"/>
                      </a:lnTo>
                      <a:lnTo>
                        <a:pt x="537" y="6"/>
                      </a:lnTo>
                      <a:lnTo>
                        <a:pt x="536" y="7"/>
                      </a:lnTo>
                      <a:lnTo>
                        <a:pt x="534" y="7"/>
                      </a:lnTo>
                      <a:lnTo>
                        <a:pt x="512" y="7"/>
                      </a:lnTo>
                      <a:lnTo>
                        <a:pt x="511" y="7"/>
                      </a:lnTo>
                      <a:lnTo>
                        <a:pt x="510" y="6"/>
                      </a:lnTo>
                      <a:lnTo>
                        <a:pt x="509" y="5"/>
                      </a:lnTo>
                      <a:lnTo>
                        <a:pt x="509" y="3"/>
                      </a:lnTo>
                      <a:lnTo>
                        <a:pt x="509" y="2"/>
                      </a:lnTo>
                      <a:lnTo>
                        <a:pt x="510" y="1"/>
                      </a:lnTo>
                      <a:lnTo>
                        <a:pt x="511" y="0"/>
                      </a:lnTo>
                      <a:lnTo>
                        <a:pt x="512" y="0"/>
                      </a:lnTo>
                      <a:close/>
                      <a:moveTo>
                        <a:pt x="564" y="0"/>
                      </a:moveTo>
                      <a:lnTo>
                        <a:pt x="586" y="0"/>
                      </a:lnTo>
                      <a:lnTo>
                        <a:pt x="587" y="0"/>
                      </a:lnTo>
                      <a:lnTo>
                        <a:pt x="588" y="1"/>
                      </a:lnTo>
                      <a:lnTo>
                        <a:pt x="589" y="2"/>
                      </a:lnTo>
                      <a:lnTo>
                        <a:pt x="589" y="3"/>
                      </a:lnTo>
                      <a:lnTo>
                        <a:pt x="589" y="5"/>
                      </a:lnTo>
                      <a:lnTo>
                        <a:pt x="588" y="6"/>
                      </a:lnTo>
                      <a:lnTo>
                        <a:pt x="587" y="7"/>
                      </a:lnTo>
                      <a:lnTo>
                        <a:pt x="586" y="7"/>
                      </a:lnTo>
                      <a:lnTo>
                        <a:pt x="564" y="7"/>
                      </a:lnTo>
                      <a:lnTo>
                        <a:pt x="562" y="7"/>
                      </a:lnTo>
                      <a:lnTo>
                        <a:pt x="561" y="6"/>
                      </a:lnTo>
                      <a:lnTo>
                        <a:pt x="560" y="5"/>
                      </a:lnTo>
                      <a:lnTo>
                        <a:pt x="560" y="3"/>
                      </a:lnTo>
                      <a:lnTo>
                        <a:pt x="560" y="2"/>
                      </a:lnTo>
                      <a:lnTo>
                        <a:pt x="561" y="1"/>
                      </a:lnTo>
                      <a:lnTo>
                        <a:pt x="562" y="0"/>
                      </a:lnTo>
                      <a:lnTo>
                        <a:pt x="564" y="0"/>
                      </a:lnTo>
                      <a:close/>
                      <a:moveTo>
                        <a:pt x="615" y="0"/>
                      </a:moveTo>
                      <a:lnTo>
                        <a:pt x="636" y="0"/>
                      </a:lnTo>
                      <a:lnTo>
                        <a:pt x="638" y="0"/>
                      </a:lnTo>
                      <a:lnTo>
                        <a:pt x="639" y="1"/>
                      </a:lnTo>
                      <a:lnTo>
                        <a:pt x="639" y="2"/>
                      </a:lnTo>
                      <a:lnTo>
                        <a:pt x="640" y="3"/>
                      </a:lnTo>
                      <a:lnTo>
                        <a:pt x="639" y="5"/>
                      </a:lnTo>
                      <a:lnTo>
                        <a:pt x="639" y="6"/>
                      </a:lnTo>
                      <a:lnTo>
                        <a:pt x="638" y="7"/>
                      </a:lnTo>
                      <a:lnTo>
                        <a:pt x="636" y="7"/>
                      </a:lnTo>
                      <a:lnTo>
                        <a:pt x="615" y="7"/>
                      </a:lnTo>
                      <a:lnTo>
                        <a:pt x="612" y="7"/>
                      </a:lnTo>
                      <a:lnTo>
                        <a:pt x="611" y="6"/>
                      </a:lnTo>
                      <a:lnTo>
                        <a:pt x="611" y="5"/>
                      </a:lnTo>
                      <a:lnTo>
                        <a:pt x="611" y="3"/>
                      </a:lnTo>
                      <a:lnTo>
                        <a:pt x="611" y="2"/>
                      </a:lnTo>
                      <a:lnTo>
                        <a:pt x="611" y="1"/>
                      </a:lnTo>
                      <a:lnTo>
                        <a:pt x="612" y="0"/>
                      </a:lnTo>
                      <a:lnTo>
                        <a:pt x="615" y="0"/>
                      </a:lnTo>
                      <a:close/>
                      <a:moveTo>
                        <a:pt x="665" y="0"/>
                      </a:moveTo>
                      <a:lnTo>
                        <a:pt x="687" y="0"/>
                      </a:lnTo>
                      <a:lnTo>
                        <a:pt x="688" y="0"/>
                      </a:lnTo>
                      <a:lnTo>
                        <a:pt x="689" y="1"/>
                      </a:lnTo>
                      <a:lnTo>
                        <a:pt x="690" y="2"/>
                      </a:lnTo>
                      <a:lnTo>
                        <a:pt x="690" y="3"/>
                      </a:lnTo>
                      <a:lnTo>
                        <a:pt x="690" y="5"/>
                      </a:lnTo>
                      <a:lnTo>
                        <a:pt x="689" y="6"/>
                      </a:lnTo>
                      <a:lnTo>
                        <a:pt x="688" y="7"/>
                      </a:lnTo>
                      <a:lnTo>
                        <a:pt x="687" y="7"/>
                      </a:lnTo>
                      <a:lnTo>
                        <a:pt x="665" y="7"/>
                      </a:lnTo>
                      <a:lnTo>
                        <a:pt x="664" y="7"/>
                      </a:lnTo>
                      <a:lnTo>
                        <a:pt x="663" y="6"/>
                      </a:lnTo>
                      <a:lnTo>
                        <a:pt x="663" y="5"/>
                      </a:lnTo>
                      <a:lnTo>
                        <a:pt x="661" y="3"/>
                      </a:lnTo>
                      <a:lnTo>
                        <a:pt x="663" y="2"/>
                      </a:lnTo>
                      <a:lnTo>
                        <a:pt x="663" y="1"/>
                      </a:lnTo>
                      <a:lnTo>
                        <a:pt x="664" y="0"/>
                      </a:lnTo>
                      <a:lnTo>
                        <a:pt x="665" y="0"/>
                      </a:lnTo>
                      <a:close/>
                      <a:moveTo>
                        <a:pt x="716" y="0"/>
                      </a:moveTo>
                      <a:lnTo>
                        <a:pt x="738" y="0"/>
                      </a:lnTo>
                      <a:lnTo>
                        <a:pt x="739" y="0"/>
                      </a:lnTo>
                      <a:lnTo>
                        <a:pt x="741" y="1"/>
                      </a:lnTo>
                      <a:lnTo>
                        <a:pt x="742" y="2"/>
                      </a:lnTo>
                      <a:lnTo>
                        <a:pt x="742" y="3"/>
                      </a:lnTo>
                      <a:lnTo>
                        <a:pt x="742" y="5"/>
                      </a:lnTo>
                      <a:lnTo>
                        <a:pt x="741" y="6"/>
                      </a:lnTo>
                      <a:lnTo>
                        <a:pt x="739" y="7"/>
                      </a:lnTo>
                      <a:lnTo>
                        <a:pt x="738" y="7"/>
                      </a:lnTo>
                      <a:lnTo>
                        <a:pt x="716" y="7"/>
                      </a:lnTo>
                      <a:lnTo>
                        <a:pt x="715" y="7"/>
                      </a:lnTo>
                      <a:lnTo>
                        <a:pt x="714" y="6"/>
                      </a:lnTo>
                      <a:lnTo>
                        <a:pt x="713" y="5"/>
                      </a:lnTo>
                      <a:lnTo>
                        <a:pt x="713" y="3"/>
                      </a:lnTo>
                      <a:lnTo>
                        <a:pt x="713" y="2"/>
                      </a:lnTo>
                      <a:lnTo>
                        <a:pt x="714" y="1"/>
                      </a:lnTo>
                      <a:lnTo>
                        <a:pt x="715" y="0"/>
                      </a:lnTo>
                      <a:lnTo>
                        <a:pt x="716" y="0"/>
                      </a:lnTo>
                      <a:close/>
                      <a:moveTo>
                        <a:pt x="767" y="0"/>
                      </a:moveTo>
                      <a:lnTo>
                        <a:pt x="789" y="0"/>
                      </a:lnTo>
                      <a:lnTo>
                        <a:pt x="791" y="0"/>
                      </a:lnTo>
                      <a:lnTo>
                        <a:pt x="792" y="1"/>
                      </a:lnTo>
                      <a:lnTo>
                        <a:pt x="793" y="2"/>
                      </a:lnTo>
                      <a:lnTo>
                        <a:pt x="793" y="3"/>
                      </a:lnTo>
                      <a:lnTo>
                        <a:pt x="793" y="5"/>
                      </a:lnTo>
                      <a:lnTo>
                        <a:pt x="792" y="6"/>
                      </a:lnTo>
                      <a:lnTo>
                        <a:pt x="791" y="7"/>
                      </a:lnTo>
                      <a:lnTo>
                        <a:pt x="789" y="7"/>
                      </a:lnTo>
                      <a:lnTo>
                        <a:pt x="767" y="7"/>
                      </a:lnTo>
                      <a:lnTo>
                        <a:pt x="766" y="7"/>
                      </a:lnTo>
                      <a:lnTo>
                        <a:pt x="765" y="6"/>
                      </a:lnTo>
                      <a:lnTo>
                        <a:pt x="764" y="5"/>
                      </a:lnTo>
                      <a:lnTo>
                        <a:pt x="764" y="3"/>
                      </a:lnTo>
                      <a:lnTo>
                        <a:pt x="764" y="2"/>
                      </a:lnTo>
                      <a:lnTo>
                        <a:pt x="765" y="1"/>
                      </a:lnTo>
                      <a:lnTo>
                        <a:pt x="766" y="0"/>
                      </a:lnTo>
                      <a:lnTo>
                        <a:pt x="767" y="0"/>
                      </a:lnTo>
                      <a:close/>
                      <a:moveTo>
                        <a:pt x="819" y="0"/>
                      </a:moveTo>
                      <a:lnTo>
                        <a:pt x="840" y="0"/>
                      </a:lnTo>
                      <a:lnTo>
                        <a:pt x="842" y="0"/>
                      </a:lnTo>
                      <a:lnTo>
                        <a:pt x="843" y="1"/>
                      </a:lnTo>
                      <a:lnTo>
                        <a:pt x="843" y="2"/>
                      </a:lnTo>
                      <a:lnTo>
                        <a:pt x="844" y="3"/>
                      </a:lnTo>
                      <a:lnTo>
                        <a:pt x="843" y="5"/>
                      </a:lnTo>
                      <a:lnTo>
                        <a:pt x="843" y="6"/>
                      </a:lnTo>
                      <a:lnTo>
                        <a:pt x="842" y="7"/>
                      </a:lnTo>
                      <a:lnTo>
                        <a:pt x="840" y="7"/>
                      </a:lnTo>
                      <a:lnTo>
                        <a:pt x="819" y="7"/>
                      </a:lnTo>
                      <a:lnTo>
                        <a:pt x="816" y="7"/>
                      </a:lnTo>
                      <a:lnTo>
                        <a:pt x="815" y="6"/>
                      </a:lnTo>
                      <a:lnTo>
                        <a:pt x="815" y="5"/>
                      </a:lnTo>
                      <a:lnTo>
                        <a:pt x="815" y="3"/>
                      </a:lnTo>
                      <a:lnTo>
                        <a:pt x="815" y="2"/>
                      </a:lnTo>
                      <a:lnTo>
                        <a:pt x="815" y="1"/>
                      </a:lnTo>
                      <a:lnTo>
                        <a:pt x="816" y="0"/>
                      </a:lnTo>
                      <a:lnTo>
                        <a:pt x="819" y="0"/>
                      </a:lnTo>
                      <a:close/>
                      <a:moveTo>
                        <a:pt x="869" y="0"/>
                      </a:moveTo>
                      <a:lnTo>
                        <a:pt x="891" y="0"/>
                      </a:lnTo>
                      <a:lnTo>
                        <a:pt x="892" y="0"/>
                      </a:lnTo>
                      <a:lnTo>
                        <a:pt x="893" y="1"/>
                      </a:lnTo>
                      <a:lnTo>
                        <a:pt x="894" y="2"/>
                      </a:lnTo>
                      <a:lnTo>
                        <a:pt x="894" y="3"/>
                      </a:lnTo>
                      <a:lnTo>
                        <a:pt x="894" y="5"/>
                      </a:lnTo>
                      <a:lnTo>
                        <a:pt x="893" y="6"/>
                      </a:lnTo>
                      <a:lnTo>
                        <a:pt x="892" y="7"/>
                      </a:lnTo>
                      <a:lnTo>
                        <a:pt x="891" y="7"/>
                      </a:lnTo>
                      <a:lnTo>
                        <a:pt x="869" y="7"/>
                      </a:lnTo>
                      <a:lnTo>
                        <a:pt x="867" y="7"/>
                      </a:lnTo>
                      <a:lnTo>
                        <a:pt x="866" y="6"/>
                      </a:lnTo>
                      <a:lnTo>
                        <a:pt x="866" y="5"/>
                      </a:lnTo>
                      <a:lnTo>
                        <a:pt x="865" y="3"/>
                      </a:lnTo>
                      <a:lnTo>
                        <a:pt x="866" y="2"/>
                      </a:lnTo>
                      <a:lnTo>
                        <a:pt x="866" y="1"/>
                      </a:lnTo>
                      <a:lnTo>
                        <a:pt x="867" y="0"/>
                      </a:lnTo>
                      <a:lnTo>
                        <a:pt x="869" y="0"/>
                      </a:lnTo>
                      <a:close/>
                      <a:moveTo>
                        <a:pt x="920" y="0"/>
                      </a:moveTo>
                      <a:lnTo>
                        <a:pt x="942" y="0"/>
                      </a:lnTo>
                      <a:lnTo>
                        <a:pt x="943" y="0"/>
                      </a:lnTo>
                      <a:lnTo>
                        <a:pt x="944" y="1"/>
                      </a:lnTo>
                      <a:lnTo>
                        <a:pt x="945" y="2"/>
                      </a:lnTo>
                      <a:lnTo>
                        <a:pt x="945" y="3"/>
                      </a:lnTo>
                      <a:lnTo>
                        <a:pt x="945" y="5"/>
                      </a:lnTo>
                      <a:lnTo>
                        <a:pt x="944" y="6"/>
                      </a:lnTo>
                      <a:lnTo>
                        <a:pt x="943" y="7"/>
                      </a:lnTo>
                      <a:lnTo>
                        <a:pt x="942" y="7"/>
                      </a:lnTo>
                      <a:lnTo>
                        <a:pt x="920" y="7"/>
                      </a:lnTo>
                      <a:lnTo>
                        <a:pt x="919" y="7"/>
                      </a:lnTo>
                      <a:lnTo>
                        <a:pt x="918" y="6"/>
                      </a:lnTo>
                      <a:lnTo>
                        <a:pt x="916" y="5"/>
                      </a:lnTo>
                      <a:lnTo>
                        <a:pt x="916" y="3"/>
                      </a:lnTo>
                      <a:lnTo>
                        <a:pt x="916" y="2"/>
                      </a:lnTo>
                      <a:lnTo>
                        <a:pt x="918" y="1"/>
                      </a:lnTo>
                      <a:lnTo>
                        <a:pt x="919" y="0"/>
                      </a:lnTo>
                      <a:lnTo>
                        <a:pt x="920" y="0"/>
                      </a:lnTo>
                      <a:close/>
                      <a:moveTo>
                        <a:pt x="971" y="0"/>
                      </a:moveTo>
                      <a:lnTo>
                        <a:pt x="993" y="0"/>
                      </a:lnTo>
                      <a:lnTo>
                        <a:pt x="994" y="0"/>
                      </a:lnTo>
                      <a:lnTo>
                        <a:pt x="996" y="1"/>
                      </a:lnTo>
                      <a:lnTo>
                        <a:pt x="997" y="2"/>
                      </a:lnTo>
                      <a:lnTo>
                        <a:pt x="997" y="3"/>
                      </a:lnTo>
                      <a:lnTo>
                        <a:pt x="997" y="5"/>
                      </a:lnTo>
                      <a:lnTo>
                        <a:pt x="996" y="6"/>
                      </a:lnTo>
                      <a:lnTo>
                        <a:pt x="994" y="7"/>
                      </a:lnTo>
                      <a:lnTo>
                        <a:pt x="993" y="7"/>
                      </a:lnTo>
                      <a:lnTo>
                        <a:pt x="971" y="7"/>
                      </a:lnTo>
                      <a:lnTo>
                        <a:pt x="970" y="7"/>
                      </a:lnTo>
                      <a:lnTo>
                        <a:pt x="969" y="6"/>
                      </a:lnTo>
                      <a:lnTo>
                        <a:pt x="968" y="5"/>
                      </a:lnTo>
                      <a:lnTo>
                        <a:pt x="968" y="3"/>
                      </a:lnTo>
                      <a:lnTo>
                        <a:pt x="968" y="2"/>
                      </a:lnTo>
                      <a:lnTo>
                        <a:pt x="969" y="1"/>
                      </a:lnTo>
                      <a:lnTo>
                        <a:pt x="970" y="0"/>
                      </a:lnTo>
                      <a:lnTo>
                        <a:pt x="971" y="0"/>
                      </a:lnTo>
                      <a:close/>
                      <a:moveTo>
                        <a:pt x="1022" y="0"/>
                      </a:moveTo>
                      <a:lnTo>
                        <a:pt x="1043" y="0"/>
                      </a:lnTo>
                      <a:lnTo>
                        <a:pt x="1046" y="0"/>
                      </a:lnTo>
                      <a:lnTo>
                        <a:pt x="1047" y="1"/>
                      </a:lnTo>
                      <a:lnTo>
                        <a:pt x="1047" y="2"/>
                      </a:lnTo>
                      <a:lnTo>
                        <a:pt x="1048" y="3"/>
                      </a:lnTo>
                      <a:lnTo>
                        <a:pt x="1047" y="5"/>
                      </a:lnTo>
                      <a:lnTo>
                        <a:pt x="1047" y="6"/>
                      </a:lnTo>
                      <a:lnTo>
                        <a:pt x="1046" y="7"/>
                      </a:lnTo>
                      <a:lnTo>
                        <a:pt x="1043" y="7"/>
                      </a:lnTo>
                      <a:lnTo>
                        <a:pt x="1022" y="7"/>
                      </a:lnTo>
                      <a:lnTo>
                        <a:pt x="1020" y="7"/>
                      </a:lnTo>
                      <a:lnTo>
                        <a:pt x="1019" y="6"/>
                      </a:lnTo>
                      <a:lnTo>
                        <a:pt x="1019" y="5"/>
                      </a:lnTo>
                      <a:lnTo>
                        <a:pt x="1019" y="3"/>
                      </a:lnTo>
                      <a:lnTo>
                        <a:pt x="1019" y="2"/>
                      </a:lnTo>
                      <a:lnTo>
                        <a:pt x="1019" y="1"/>
                      </a:lnTo>
                      <a:lnTo>
                        <a:pt x="1020" y="0"/>
                      </a:lnTo>
                      <a:lnTo>
                        <a:pt x="1022" y="0"/>
                      </a:lnTo>
                      <a:close/>
                      <a:moveTo>
                        <a:pt x="1072" y="0"/>
                      </a:moveTo>
                      <a:lnTo>
                        <a:pt x="1095" y="0"/>
                      </a:lnTo>
                      <a:lnTo>
                        <a:pt x="1096" y="0"/>
                      </a:lnTo>
                      <a:lnTo>
                        <a:pt x="1097" y="1"/>
                      </a:lnTo>
                      <a:lnTo>
                        <a:pt x="1098" y="2"/>
                      </a:lnTo>
                      <a:lnTo>
                        <a:pt x="1098" y="3"/>
                      </a:lnTo>
                      <a:lnTo>
                        <a:pt x="1098" y="5"/>
                      </a:lnTo>
                      <a:lnTo>
                        <a:pt x="1097" y="6"/>
                      </a:lnTo>
                      <a:lnTo>
                        <a:pt x="1096" y="7"/>
                      </a:lnTo>
                      <a:lnTo>
                        <a:pt x="1095" y="7"/>
                      </a:lnTo>
                      <a:lnTo>
                        <a:pt x="1072" y="7"/>
                      </a:lnTo>
                      <a:lnTo>
                        <a:pt x="1071" y="7"/>
                      </a:lnTo>
                      <a:lnTo>
                        <a:pt x="1070" y="6"/>
                      </a:lnTo>
                      <a:lnTo>
                        <a:pt x="1070" y="5"/>
                      </a:lnTo>
                      <a:lnTo>
                        <a:pt x="1069" y="3"/>
                      </a:lnTo>
                      <a:lnTo>
                        <a:pt x="1070" y="2"/>
                      </a:lnTo>
                      <a:lnTo>
                        <a:pt x="1070" y="1"/>
                      </a:lnTo>
                      <a:lnTo>
                        <a:pt x="1071" y="0"/>
                      </a:lnTo>
                      <a:lnTo>
                        <a:pt x="1072" y="0"/>
                      </a:lnTo>
                      <a:close/>
                      <a:moveTo>
                        <a:pt x="1124" y="0"/>
                      </a:moveTo>
                      <a:lnTo>
                        <a:pt x="1146" y="0"/>
                      </a:lnTo>
                      <a:lnTo>
                        <a:pt x="1147" y="0"/>
                      </a:lnTo>
                      <a:lnTo>
                        <a:pt x="1148" y="1"/>
                      </a:lnTo>
                      <a:lnTo>
                        <a:pt x="1149" y="2"/>
                      </a:lnTo>
                      <a:lnTo>
                        <a:pt x="1149" y="3"/>
                      </a:lnTo>
                      <a:lnTo>
                        <a:pt x="1149" y="5"/>
                      </a:lnTo>
                      <a:lnTo>
                        <a:pt x="1148" y="6"/>
                      </a:lnTo>
                      <a:lnTo>
                        <a:pt x="1147" y="7"/>
                      </a:lnTo>
                      <a:lnTo>
                        <a:pt x="1146" y="7"/>
                      </a:lnTo>
                      <a:lnTo>
                        <a:pt x="1124" y="7"/>
                      </a:lnTo>
                      <a:lnTo>
                        <a:pt x="1122" y="7"/>
                      </a:lnTo>
                      <a:lnTo>
                        <a:pt x="1121" y="6"/>
                      </a:lnTo>
                      <a:lnTo>
                        <a:pt x="1120" y="5"/>
                      </a:lnTo>
                      <a:lnTo>
                        <a:pt x="1120" y="3"/>
                      </a:lnTo>
                      <a:lnTo>
                        <a:pt x="1120" y="2"/>
                      </a:lnTo>
                      <a:lnTo>
                        <a:pt x="1121" y="1"/>
                      </a:lnTo>
                      <a:lnTo>
                        <a:pt x="1122" y="0"/>
                      </a:lnTo>
                      <a:lnTo>
                        <a:pt x="112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3" name="Line 197"/>
                <p:cNvSpPr>
                  <a:spLocks noChangeShapeType="1"/>
                </p:cNvSpPr>
                <p:nvPr/>
              </p:nvSpPr>
              <p:spPr bwMode="auto">
                <a:xfrm>
                  <a:off x="4961" y="2604"/>
                  <a:ext cx="1" cy="1170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204" name="Freeform 198"/>
                <p:cNvSpPr>
                  <a:spLocks noEditPoints="1"/>
                </p:cNvSpPr>
                <p:nvPr/>
              </p:nvSpPr>
              <p:spPr bwMode="auto">
                <a:xfrm>
                  <a:off x="4292" y="2218"/>
                  <a:ext cx="8" cy="1150"/>
                </a:xfrm>
                <a:custGeom>
                  <a:avLst/>
                  <a:gdLst>
                    <a:gd name="T0" fmla="*/ 1 w 8"/>
                    <a:gd name="T1" fmla="*/ 28 h 1150"/>
                    <a:gd name="T2" fmla="*/ 6 w 8"/>
                    <a:gd name="T3" fmla="*/ 0 h 1150"/>
                    <a:gd name="T4" fmla="*/ 7 w 8"/>
                    <a:gd name="T5" fmla="*/ 78 h 1150"/>
                    <a:gd name="T6" fmla="*/ 1 w 8"/>
                    <a:gd name="T7" fmla="*/ 52 h 1150"/>
                    <a:gd name="T8" fmla="*/ 8 w 8"/>
                    <a:gd name="T9" fmla="*/ 53 h 1150"/>
                    <a:gd name="T10" fmla="*/ 1 w 8"/>
                    <a:gd name="T11" fmla="*/ 129 h 1150"/>
                    <a:gd name="T12" fmla="*/ 6 w 8"/>
                    <a:gd name="T13" fmla="*/ 101 h 1150"/>
                    <a:gd name="T14" fmla="*/ 7 w 8"/>
                    <a:gd name="T15" fmla="*/ 180 h 1150"/>
                    <a:gd name="T16" fmla="*/ 1 w 8"/>
                    <a:gd name="T17" fmla="*/ 155 h 1150"/>
                    <a:gd name="T18" fmla="*/ 8 w 8"/>
                    <a:gd name="T19" fmla="*/ 156 h 1150"/>
                    <a:gd name="T20" fmla="*/ 1 w 8"/>
                    <a:gd name="T21" fmla="*/ 232 h 1150"/>
                    <a:gd name="T22" fmla="*/ 6 w 8"/>
                    <a:gd name="T23" fmla="*/ 204 h 1150"/>
                    <a:gd name="T24" fmla="*/ 7 w 8"/>
                    <a:gd name="T25" fmla="*/ 282 h 1150"/>
                    <a:gd name="T26" fmla="*/ 1 w 8"/>
                    <a:gd name="T27" fmla="*/ 256 h 1150"/>
                    <a:gd name="T28" fmla="*/ 8 w 8"/>
                    <a:gd name="T29" fmla="*/ 257 h 1150"/>
                    <a:gd name="T30" fmla="*/ 1 w 8"/>
                    <a:gd name="T31" fmla="*/ 333 h 1150"/>
                    <a:gd name="T32" fmla="*/ 6 w 8"/>
                    <a:gd name="T33" fmla="*/ 305 h 1150"/>
                    <a:gd name="T34" fmla="*/ 7 w 8"/>
                    <a:gd name="T35" fmla="*/ 384 h 1150"/>
                    <a:gd name="T36" fmla="*/ 1 w 8"/>
                    <a:gd name="T37" fmla="*/ 359 h 1150"/>
                    <a:gd name="T38" fmla="*/ 8 w 8"/>
                    <a:gd name="T39" fmla="*/ 360 h 1150"/>
                    <a:gd name="T40" fmla="*/ 1 w 8"/>
                    <a:gd name="T41" fmla="*/ 436 h 1150"/>
                    <a:gd name="T42" fmla="*/ 6 w 8"/>
                    <a:gd name="T43" fmla="*/ 408 h 1150"/>
                    <a:gd name="T44" fmla="*/ 7 w 8"/>
                    <a:gd name="T45" fmla="*/ 486 h 1150"/>
                    <a:gd name="T46" fmla="*/ 1 w 8"/>
                    <a:gd name="T47" fmla="*/ 460 h 1150"/>
                    <a:gd name="T48" fmla="*/ 8 w 8"/>
                    <a:gd name="T49" fmla="*/ 461 h 1150"/>
                    <a:gd name="T50" fmla="*/ 1 w 8"/>
                    <a:gd name="T51" fmla="*/ 537 h 1150"/>
                    <a:gd name="T52" fmla="*/ 6 w 8"/>
                    <a:gd name="T53" fmla="*/ 509 h 1150"/>
                    <a:gd name="T54" fmla="*/ 7 w 8"/>
                    <a:gd name="T55" fmla="*/ 588 h 1150"/>
                    <a:gd name="T56" fmla="*/ 1 w 8"/>
                    <a:gd name="T57" fmla="*/ 563 h 1150"/>
                    <a:gd name="T58" fmla="*/ 8 w 8"/>
                    <a:gd name="T59" fmla="*/ 564 h 1150"/>
                    <a:gd name="T60" fmla="*/ 1 w 8"/>
                    <a:gd name="T61" fmla="*/ 640 h 1150"/>
                    <a:gd name="T62" fmla="*/ 6 w 8"/>
                    <a:gd name="T63" fmla="*/ 612 h 1150"/>
                    <a:gd name="T64" fmla="*/ 7 w 8"/>
                    <a:gd name="T65" fmla="*/ 690 h 1150"/>
                    <a:gd name="T66" fmla="*/ 1 w 8"/>
                    <a:gd name="T67" fmla="*/ 664 h 1150"/>
                    <a:gd name="T68" fmla="*/ 8 w 8"/>
                    <a:gd name="T69" fmla="*/ 665 h 1150"/>
                    <a:gd name="T70" fmla="*/ 1 w 8"/>
                    <a:gd name="T71" fmla="*/ 741 h 1150"/>
                    <a:gd name="T72" fmla="*/ 6 w 8"/>
                    <a:gd name="T73" fmla="*/ 713 h 1150"/>
                    <a:gd name="T74" fmla="*/ 7 w 8"/>
                    <a:gd name="T75" fmla="*/ 792 h 1150"/>
                    <a:gd name="T76" fmla="*/ 1 w 8"/>
                    <a:gd name="T77" fmla="*/ 767 h 1150"/>
                    <a:gd name="T78" fmla="*/ 8 w 8"/>
                    <a:gd name="T79" fmla="*/ 768 h 1150"/>
                    <a:gd name="T80" fmla="*/ 1 w 8"/>
                    <a:gd name="T81" fmla="*/ 844 h 1150"/>
                    <a:gd name="T82" fmla="*/ 6 w 8"/>
                    <a:gd name="T83" fmla="*/ 816 h 1150"/>
                    <a:gd name="T84" fmla="*/ 7 w 8"/>
                    <a:gd name="T85" fmla="*/ 894 h 1150"/>
                    <a:gd name="T86" fmla="*/ 1 w 8"/>
                    <a:gd name="T87" fmla="*/ 868 h 1150"/>
                    <a:gd name="T88" fmla="*/ 8 w 8"/>
                    <a:gd name="T89" fmla="*/ 869 h 1150"/>
                    <a:gd name="T90" fmla="*/ 1 w 8"/>
                    <a:gd name="T91" fmla="*/ 945 h 1150"/>
                    <a:gd name="T92" fmla="*/ 6 w 8"/>
                    <a:gd name="T93" fmla="*/ 917 h 1150"/>
                    <a:gd name="T94" fmla="*/ 7 w 8"/>
                    <a:gd name="T95" fmla="*/ 996 h 1150"/>
                    <a:gd name="T96" fmla="*/ 1 w 8"/>
                    <a:gd name="T97" fmla="*/ 971 h 1150"/>
                    <a:gd name="T98" fmla="*/ 8 w 8"/>
                    <a:gd name="T99" fmla="*/ 972 h 1150"/>
                    <a:gd name="T100" fmla="*/ 1 w 8"/>
                    <a:gd name="T101" fmla="*/ 1047 h 1150"/>
                    <a:gd name="T102" fmla="*/ 6 w 8"/>
                    <a:gd name="T103" fmla="*/ 1019 h 1150"/>
                    <a:gd name="T104" fmla="*/ 7 w 8"/>
                    <a:gd name="T105" fmla="*/ 1098 h 1150"/>
                    <a:gd name="T106" fmla="*/ 1 w 8"/>
                    <a:gd name="T107" fmla="*/ 1072 h 1150"/>
                    <a:gd name="T108" fmla="*/ 8 w 8"/>
                    <a:gd name="T109" fmla="*/ 1073 h 1150"/>
                    <a:gd name="T110" fmla="*/ 1 w 8"/>
                    <a:gd name="T111" fmla="*/ 1149 h 1150"/>
                    <a:gd name="T112" fmla="*/ 6 w 8"/>
                    <a:gd name="T113" fmla="*/ 1121 h 1150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8" h="1150">
                      <a:moveTo>
                        <a:pt x="8" y="3"/>
                      </a:moveTo>
                      <a:lnTo>
                        <a:pt x="8" y="24"/>
                      </a:lnTo>
                      <a:lnTo>
                        <a:pt x="7" y="27"/>
                      </a:lnTo>
                      <a:lnTo>
                        <a:pt x="7" y="28"/>
                      </a:lnTo>
                      <a:lnTo>
                        <a:pt x="6" y="28"/>
                      </a:lnTo>
                      <a:lnTo>
                        <a:pt x="3" y="29"/>
                      </a:lnTo>
                      <a:lnTo>
                        <a:pt x="2" y="28"/>
                      </a:lnTo>
                      <a:lnTo>
                        <a:pt x="1" y="28"/>
                      </a:lnTo>
                      <a:lnTo>
                        <a:pt x="1" y="27"/>
                      </a:lnTo>
                      <a:lnTo>
                        <a:pt x="0" y="24"/>
                      </a:lnTo>
                      <a:lnTo>
                        <a:pt x="0" y="3"/>
                      </a:lnTo>
                      <a:lnTo>
                        <a:pt x="1" y="1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6" y="0"/>
                      </a:lnTo>
                      <a:lnTo>
                        <a:pt x="7" y="0"/>
                      </a:lnTo>
                      <a:lnTo>
                        <a:pt x="7" y="1"/>
                      </a:lnTo>
                      <a:lnTo>
                        <a:pt x="8" y="3"/>
                      </a:lnTo>
                      <a:close/>
                      <a:moveTo>
                        <a:pt x="8" y="53"/>
                      </a:moveTo>
                      <a:lnTo>
                        <a:pt x="8" y="76"/>
                      </a:lnTo>
                      <a:lnTo>
                        <a:pt x="7" y="77"/>
                      </a:lnTo>
                      <a:lnTo>
                        <a:pt x="7" y="78"/>
                      </a:lnTo>
                      <a:lnTo>
                        <a:pt x="6" y="79"/>
                      </a:lnTo>
                      <a:lnTo>
                        <a:pt x="3" y="79"/>
                      </a:lnTo>
                      <a:lnTo>
                        <a:pt x="2" y="79"/>
                      </a:lnTo>
                      <a:lnTo>
                        <a:pt x="1" y="78"/>
                      </a:lnTo>
                      <a:lnTo>
                        <a:pt x="1" y="77"/>
                      </a:lnTo>
                      <a:lnTo>
                        <a:pt x="0" y="76"/>
                      </a:lnTo>
                      <a:lnTo>
                        <a:pt x="0" y="53"/>
                      </a:lnTo>
                      <a:lnTo>
                        <a:pt x="1" y="52"/>
                      </a:lnTo>
                      <a:lnTo>
                        <a:pt x="1" y="51"/>
                      </a:lnTo>
                      <a:lnTo>
                        <a:pt x="2" y="51"/>
                      </a:lnTo>
                      <a:lnTo>
                        <a:pt x="3" y="50"/>
                      </a:lnTo>
                      <a:lnTo>
                        <a:pt x="6" y="51"/>
                      </a:lnTo>
                      <a:lnTo>
                        <a:pt x="7" y="51"/>
                      </a:lnTo>
                      <a:lnTo>
                        <a:pt x="7" y="52"/>
                      </a:lnTo>
                      <a:lnTo>
                        <a:pt x="8" y="53"/>
                      </a:lnTo>
                      <a:close/>
                      <a:moveTo>
                        <a:pt x="8" y="105"/>
                      </a:moveTo>
                      <a:lnTo>
                        <a:pt x="8" y="127"/>
                      </a:lnTo>
                      <a:lnTo>
                        <a:pt x="7" y="128"/>
                      </a:lnTo>
                      <a:lnTo>
                        <a:pt x="7" y="129"/>
                      </a:lnTo>
                      <a:lnTo>
                        <a:pt x="6" y="130"/>
                      </a:lnTo>
                      <a:lnTo>
                        <a:pt x="3" y="130"/>
                      </a:lnTo>
                      <a:lnTo>
                        <a:pt x="2" y="130"/>
                      </a:lnTo>
                      <a:lnTo>
                        <a:pt x="1" y="129"/>
                      </a:lnTo>
                      <a:lnTo>
                        <a:pt x="1" y="128"/>
                      </a:lnTo>
                      <a:lnTo>
                        <a:pt x="0" y="127"/>
                      </a:lnTo>
                      <a:lnTo>
                        <a:pt x="0" y="105"/>
                      </a:lnTo>
                      <a:lnTo>
                        <a:pt x="1" y="104"/>
                      </a:lnTo>
                      <a:lnTo>
                        <a:pt x="1" y="102"/>
                      </a:lnTo>
                      <a:lnTo>
                        <a:pt x="2" y="101"/>
                      </a:lnTo>
                      <a:lnTo>
                        <a:pt x="3" y="101"/>
                      </a:lnTo>
                      <a:lnTo>
                        <a:pt x="6" y="101"/>
                      </a:lnTo>
                      <a:lnTo>
                        <a:pt x="7" y="102"/>
                      </a:lnTo>
                      <a:lnTo>
                        <a:pt x="7" y="104"/>
                      </a:lnTo>
                      <a:lnTo>
                        <a:pt x="8" y="105"/>
                      </a:lnTo>
                      <a:close/>
                      <a:moveTo>
                        <a:pt x="8" y="156"/>
                      </a:moveTo>
                      <a:lnTo>
                        <a:pt x="8" y="178"/>
                      </a:lnTo>
                      <a:lnTo>
                        <a:pt x="7" y="179"/>
                      </a:lnTo>
                      <a:lnTo>
                        <a:pt x="7" y="180"/>
                      </a:lnTo>
                      <a:lnTo>
                        <a:pt x="6" y="182"/>
                      </a:lnTo>
                      <a:lnTo>
                        <a:pt x="3" y="182"/>
                      </a:lnTo>
                      <a:lnTo>
                        <a:pt x="2" y="182"/>
                      </a:lnTo>
                      <a:lnTo>
                        <a:pt x="1" y="180"/>
                      </a:lnTo>
                      <a:lnTo>
                        <a:pt x="1" y="179"/>
                      </a:lnTo>
                      <a:lnTo>
                        <a:pt x="0" y="178"/>
                      </a:lnTo>
                      <a:lnTo>
                        <a:pt x="0" y="156"/>
                      </a:lnTo>
                      <a:lnTo>
                        <a:pt x="1" y="155"/>
                      </a:lnTo>
                      <a:lnTo>
                        <a:pt x="1" y="154"/>
                      </a:lnTo>
                      <a:lnTo>
                        <a:pt x="2" y="152"/>
                      </a:lnTo>
                      <a:lnTo>
                        <a:pt x="3" y="152"/>
                      </a:lnTo>
                      <a:lnTo>
                        <a:pt x="6" y="152"/>
                      </a:lnTo>
                      <a:lnTo>
                        <a:pt x="7" y="154"/>
                      </a:lnTo>
                      <a:lnTo>
                        <a:pt x="7" y="155"/>
                      </a:lnTo>
                      <a:lnTo>
                        <a:pt x="8" y="156"/>
                      </a:lnTo>
                      <a:close/>
                      <a:moveTo>
                        <a:pt x="8" y="207"/>
                      </a:moveTo>
                      <a:lnTo>
                        <a:pt x="8" y="228"/>
                      </a:lnTo>
                      <a:lnTo>
                        <a:pt x="7" y="231"/>
                      </a:lnTo>
                      <a:lnTo>
                        <a:pt x="7" y="232"/>
                      </a:lnTo>
                      <a:lnTo>
                        <a:pt x="6" y="232"/>
                      </a:lnTo>
                      <a:lnTo>
                        <a:pt x="3" y="233"/>
                      </a:lnTo>
                      <a:lnTo>
                        <a:pt x="2" y="232"/>
                      </a:lnTo>
                      <a:lnTo>
                        <a:pt x="1" y="232"/>
                      </a:lnTo>
                      <a:lnTo>
                        <a:pt x="1" y="231"/>
                      </a:lnTo>
                      <a:lnTo>
                        <a:pt x="0" y="228"/>
                      </a:lnTo>
                      <a:lnTo>
                        <a:pt x="0" y="207"/>
                      </a:lnTo>
                      <a:lnTo>
                        <a:pt x="1" y="205"/>
                      </a:lnTo>
                      <a:lnTo>
                        <a:pt x="1" y="204"/>
                      </a:lnTo>
                      <a:lnTo>
                        <a:pt x="2" y="204"/>
                      </a:lnTo>
                      <a:lnTo>
                        <a:pt x="3" y="204"/>
                      </a:lnTo>
                      <a:lnTo>
                        <a:pt x="6" y="204"/>
                      </a:lnTo>
                      <a:lnTo>
                        <a:pt x="7" y="204"/>
                      </a:lnTo>
                      <a:lnTo>
                        <a:pt x="7" y="205"/>
                      </a:lnTo>
                      <a:lnTo>
                        <a:pt x="8" y="207"/>
                      </a:lnTo>
                      <a:close/>
                      <a:moveTo>
                        <a:pt x="8" y="257"/>
                      </a:moveTo>
                      <a:lnTo>
                        <a:pt x="8" y="279"/>
                      </a:lnTo>
                      <a:lnTo>
                        <a:pt x="7" y="281"/>
                      </a:lnTo>
                      <a:lnTo>
                        <a:pt x="7" y="282"/>
                      </a:lnTo>
                      <a:lnTo>
                        <a:pt x="6" y="283"/>
                      </a:lnTo>
                      <a:lnTo>
                        <a:pt x="3" y="283"/>
                      </a:lnTo>
                      <a:lnTo>
                        <a:pt x="2" y="283"/>
                      </a:lnTo>
                      <a:lnTo>
                        <a:pt x="1" y="282"/>
                      </a:lnTo>
                      <a:lnTo>
                        <a:pt x="1" y="281"/>
                      </a:lnTo>
                      <a:lnTo>
                        <a:pt x="0" y="279"/>
                      </a:lnTo>
                      <a:lnTo>
                        <a:pt x="0" y="257"/>
                      </a:lnTo>
                      <a:lnTo>
                        <a:pt x="1" y="256"/>
                      </a:lnTo>
                      <a:lnTo>
                        <a:pt x="1" y="255"/>
                      </a:lnTo>
                      <a:lnTo>
                        <a:pt x="2" y="255"/>
                      </a:lnTo>
                      <a:lnTo>
                        <a:pt x="3" y="254"/>
                      </a:lnTo>
                      <a:lnTo>
                        <a:pt x="6" y="255"/>
                      </a:lnTo>
                      <a:lnTo>
                        <a:pt x="7" y="255"/>
                      </a:lnTo>
                      <a:lnTo>
                        <a:pt x="7" y="256"/>
                      </a:lnTo>
                      <a:lnTo>
                        <a:pt x="8" y="257"/>
                      </a:lnTo>
                      <a:close/>
                      <a:moveTo>
                        <a:pt x="8" y="309"/>
                      </a:moveTo>
                      <a:lnTo>
                        <a:pt x="8" y="331"/>
                      </a:lnTo>
                      <a:lnTo>
                        <a:pt x="7" y="332"/>
                      </a:lnTo>
                      <a:lnTo>
                        <a:pt x="7" y="333"/>
                      </a:lnTo>
                      <a:lnTo>
                        <a:pt x="6" y="334"/>
                      </a:lnTo>
                      <a:lnTo>
                        <a:pt x="3" y="334"/>
                      </a:lnTo>
                      <a:lnTo>
                        <a:pt x="2" y="334"/>
                      </a:lnTo>
                      <a:lnTo>
                        <a:pt x="1" y="333"/>
                      </a:lnTo>
                      <a:lnTo>
                        <a:pt x="1" y="332"/>
                      </a:lnTo>
                      <a:lnTo>
                        <a:pt x="0" y="331"/>
                      </a:lnTo>
                      <a:lnTo>
                        <a:pt x="0" y="309"/>
                      </a:lnTo>
                      <a:lnTo>
                        <a:pt x="1" y="307"/>
                      </a:lnTo>
                      <a:lnTo>
                        <a:pt x="1" y="306"/>
                      </a:lnTo>
                      <a:lnTo>
                        <a:pt x="2" y="305"/>
                      </a:lnTo>
                      <a:lnTo>
                        <a:pt x="3" y="305"/>
                      </a:lnTo>
                      <a:lnTo>
                        <a:pt x="6" y="305"/>
                      </a:lnTo>
                      <a:lnTo>
                        <a:pt x="7" y="306"/>
                      </a:lnTo>
                      <a:lnTo>
                        <a:pt x="7" y="307"/>
                      </a:lnTo>
                      <a:lnTo>
                        <a:pt x="8" y="309"/>
                      </a:lnTo>
                      <a:close/>
                      <a:moveTo>
                        <a:pt x="8" y="360"/>
                      </a:moveTo>
                      <a:lnTo>
                        <a:pt x="8" y="382"/>
                      </a:lnTo>
                      <a:lnTo>
                        <a:pt x="7" y="383"/>
                      </a:lnTo>
                      <a:lnTo>
                        <a:pt x="7" y="384"/>
                      </a:lnTo>
                      <a:lnTo>
                        <a:pt x="6" y="386"/>
                      </a:lnTo>
                      <a:lnTo>
                        <a:pt x="3" y="386"/>
                      </a:lnTo>
                      <a:lnTo>
                        <a:pt x="2" y="386"/>
                      </a:lnTo>
                      <a:lnTo>
                        <a:pt x="1" y="384"/>
                      </a:lnTo>
                      <a:lnTo>
                        <a:pt x="1" y="383"/>
                      </a:lnTo>
                      <a:lnTo>
                        <a:pt x="0" y="382"/>
                      </a:lnTo>
                      <a:lnTo>
                        <a:pt x="0" y="360"/>
                      </a:lnTo>
                      <a:lnTo>
                        <a:pt x="1" y="359"/>
                      </a:lnTo>
                      <a:lnTo>
                        <a:pt x="1" y="358"/>
                      </a:lnTo>
                      <a:lnTo>
                        <a:pt x="2" y="356"/>
                      </a:lnTo>
                      <a:lnTo>
                        <a:pt x="3" y="356"/>
                      </a:lnTo>
                      <a:lnTo>
                        <a:pt x="6" y="356"/>
                      </a:lnTo>
                      <a:lnTo>
                        <a:pt x="7" y="358"/>
                      </a:lnTo>
                      <a:lnTo>
                        <a:pt x="7" y="359"/>
                      </a:lnTo>
                      <a:lnTo>
                        <a:pt x="8" y="360"/>
                      </a:lnTo>
                      <a:close/>
                      <a:moveTo>
                        <a:pt x="8" y="411"/>
                      </a:moveTo>
                      <a:lnTo>
                        <a:pt x="8" y="432"/>
                      </a:lnTo>
                      <a:lnTo>
                        <a:pt x="7" y="434"/>
                      </a:lnTo>
                      <a:lnTo>
                        <a:pt x="7" y="436"/>
                      </a:lnTo>
                      <a:lnTo>
                        <a:pt x="6" y="436"/>
                      </a:lnTo>
                      <a:lnTo>
                        <a:pt x="3" y="437"/>
                      </a:lnTo>
                      <a:lnTo>
                        <a:pt x="2" y="436"/>
                      </a:lnTo>
                      <a:lnTo>
                        <a:pt x="1" y="436"/>
                      </a:lnTo>
                      <a:lnTo>
                        <a:pt x="1" y="434"/>
                      </a:lnTo>
                      <a:lnTo>
                        <a:pt x="0" y="432"/>
                      </a:lnTo>
                      <a:lnTo>
                        <a:pt x="0" y="411"/>
                      </a:lnTo>
                      <a:lnTo>
                        <a:pt x="1" y="409"/>
                      </a:lnTo>
                      <a:lnTo>
                        <a:pt x="1" y="408"/>
                      </a:lnTo>
                      <a:lnTo>
                        <a:pt x="2" y="408"/>
                      </a:lnTo>
                      <a:lnTo>
                        <a:pt x="3" y="408"/>
                      </a:lnTo>
                      <a:lnTo>
                        <a:pt x="6" y="408"/>
                      </a:lnTo>
                      <a:lnTo>
                        <a:pt x="7" y="408"/>
                      </a:lnTo>
                      <a:lnTo>
                        <a:pt x="7" y="409"/>
                      </a:lnTo>
                      <a:lnTo>
                        <a:pt x="8" y="411"/>
                      </a:lnTo>
                      <a:close/>
                      <a:moveTo>
                        <a:pt x="8" y="461"/>
                      </a:moveTo>
                      <a:lnTo>
                        <a:pt x="8" y="483"/>
                      </a:lnTo>
                      <a:lnTo>
                        <a:pt x="7" y="485"/>
                      </a:lnTo>
                      <a:lnTo>
                        <a:pt x="7" y="486"/>
                      </a:lnTo>
                      <a:lnTo>
                        <a:pt x="6" y="487"/>
                      </a:lnTo>
                      <a:lnTo>
                        <a:pt x="3" y="487"/>
                      </a:lnTo>
                      <a:lnTo>
                        <a:pt x="2" y="487"/>
                      </a:lnTo>
                      <a:lnTo>
                        <a:pt x="1" y="486"/>
                      </a:lnTo>
                      <a:lnTo>
                        <a:pt x="1" y="485"/>
                      </a:lnTo>
                      <a:lnTo>
                        <a:pt x="0" y="483"/>
                      </a:lnTo>
                      <a:lnTo>
                        <a:pt x="0" y="461"/>
                      </a:lnTo>
                      <a:lnTo>
                        <a:pt x="1" y="460"/>
                      </a:lnTo>
                      <a:lnTo>
                        <a:pt x="1" y="459"/>
                      </a:lnTo>
                      <a:lnTo>
                        <a:pt x="2" y="459"/>
                      </a:lnTo>
                      <a:lnTo>
                        <a:pt x="3" y="458"/>
                      </a:lnTo>
                      <a:lnTo>
                        <a:pt x="6" y="459"/>
                      </a:lnTo>
                      <a:lnTo>
                        <a:pt x="7" y="459"/>
                      </a:lnTo>
                      <a:lnTo>
                        <a:pt x="7" y="460"/>
                      </a:lnTo>
                      <a:lnTo>
                        <a:pt x="8" y="461"/>
                      </a:lnTo>
                      <a:close/>
                      <a:moveTo>
                        <a:pt x="8" y="513"/>
                      </a:moveTo>
                      <a:lnTo>
                        <a:pt x="8" y="535"/>
                      </a:lnTo>
                      <a:lnTo>
                        <a:pt x="7" y="536"/>
                      </a:lnTo>
                      <a:lnTo>
                        <a:pt x="7" y="537"/>
                      </a:lnTo>
                      <a:lnTo>
                        <a:pt x="6" y="538"/>
                      </a:lnTo>
                      <a:lnTo>
                        <a:pt x="3" y="538"/>
                      </a:lnTo>
                      <a:lnTo>
                        <a:pt x="2" y="538"/>
                      </a:lnTo>
                      <a:lnTo>
                        <a:pt x="1" y="537"/>
                      </a:lnTo>
                      <a:lnTo>
                        <a:pt x="1" y="536"/>
                      </a:lnTo>
                      <a:lnTo>
                        <a:pt x="0" y="535"/>
                      </a:lnTo>
                      <a:lnTo>
                        <a:pt x="0" y="513"/>
                      </a:lnTo>
                      <a:lnTo>
                        <a:pt x="1" y="511"/>
                      </a:lnTo>
                      <a:lnTo>
                        <a:pt x="1" y="510"/>
                      </a:lnTo>
                      <a:lnTo>
                        <a:pt x="2" y="509"/>
                      </a:lnTo>
                      <a:lnTo>
                        <a:pt x="3" y="509"/>
                      </a:lnTo>
                      <a:lnTo>
                        <a:pt x="6" y="509"/>
                      </a:lnTo>
                      <a:lnTo>
                        <a:pt x="7" y="510"/>
                      </a:lnTo>
                      <a:lnTo>
                        <a:pt x="7" y="511"/>
                      </a:lnTo>
                      <a:lnTo>
                        <a:pt x="8" y="513"/>
                      </a:lnTo>
                      <a:close/>
                      <a:moveTo>
                        <a:pt x="8" y="564"/>
                      </a:moveTo>
                      <a:lnTo>
                        <a:pt x="8" y="586"/>
                      </a:lnTo>
                      <a:lnTo>
                        <a:pt x="7" y="587"/>
                      </a:lnTo>
                      <a:lnTo>
                        <a:pt x="7" y="588"/>
                      </a:lnTo>
                      <a:lnTo>
                        <a:pt x="6" y="589"/>
                      </a:lnTo>
                      <a:lnTo>
                        <a:pt x="3" y="589"/>
                      </a:lnTo>
                      <a:lnTo>
                        <a:pt x="2" y="589"/>
                      </a:lnTo>
                      <a:lnTo>
                        <a:pt x="1" y="588"/>
                      </a:lnTo>
                      <a:lnTo>
                        <a:pt x="1" y="587"/>
                      </a:lnTo>
                      <a:lnTo>
                        <a:pt x="0" y="586"/>
                      </a:lnTo>
                      <a:lnTo>
                        <a:pt x="0" y="564"/>
                      </a:lnTo>
                      <a:lnTo>
                        <a:pt x="1" y="563"/>
                      </a:lnTo>
                      <a:lnTo>
                        <a:pt x="1" y="562"/>
                      </a:lnTo>
                      <a:lnTo>
                        <a:pt x="2" y="560"/>
                      </a:lnTo>
                      <a:lnTo>
                        <a:pt x="3" y="560"/>
                      </a:lnTo>
                      <a:lnTo>
                        <a:pt x="6" y="560"/>
                      </a:lnTo>
                      <a:lnTo>
                        <a:pt x="7" y="562"/>
                      </a:lnTo>
                      <a:lnTo>
                        <a:pt x="7" y="563"/>
                      </a:lnTo>
                      <a:lnTo>
                        <a:pt x="8" y="564"/>
                      </a:lnTo>
                      <a:close/>
                      <a:moveTo>
                        <a:pt x="8" y="615"/>
                      </a:moveTo>
                      <a:lnTo>
                        <a:pt x="8" y="636"/>
                      </a:lnTo>
                      <a:lnTo>
                        <a:pt x="7" y="638"/>
                      </a:lnTo>
                      <a:lnTo>
                        <a:pt x="7" y="640"/>
                      </a:lnTo>
                      <a:lnTo>
                        <a:pt x="6" y="640"/>
                      </a:lnTo>
                      <a:lnTo>
                        <a:pt x="3" y="641"/>
                      </a:lnTo>
                      <a:lnTo>
                        <a:pt x="2" y="640"/>
                      </a:lnTo>
                      <a:lnTo>
                        <a:pt x="1" y="640"/>
                      </a:lnTo>
                      <a:lnTo>
                        <a:pt x="1" y="638"/>
                      </a:lnTo>
                      <a:lnTo>
                        <a:pt x="0" y="636"/>
                      </a:lnTo>
                      <a:lnTo>
                        <a:pt x="0" y="615"/>
                      </a:lnTo>
                      <a:lnTo>
                        <a:pt x="1" y="613"/>
                      </a:lnTo>
                      <a:lnTo>
                        <a:pt x="1" y="612"/>
                      </a:lnTo>
                      <a:lnTo>
                        <a:pt x="2" y="612"/>
                      </a:lnTo>
                      <a:lnTo>
                        <a:pt x="3" y="612"/>
                      </a:lnTo>
                      <a:lnTo>
                        <a:pt x="6" y="612"/>
                      </a:lnTo>
                      <a:lnTo>
                        <a:pt x="7" y="612"/>
                      </a:lnTo>
                      <a:lnTo>
                        <a:pt x="7" y="613"/>
                      </a:lnTo>
                      <a:lnTo>
                        <a:pt x="8" y="615"/>
                      </a:lnTo>
                      <a:close/>
                      <a:moveTo>
                        <a:pt x="8" y="665"/>
                      </a:moveTo>
                      <a:lnTo>
                        <a:pt x="8" y="687"/>
                      </a:lnTo>
                      <a:lnTo>
                        <a:pt x="7" y="689"/>
                      </a:lnTo>
                      <a:lnTo>
                        <a:pt x="7" y="690"/>
                      </a:lnTo>
                      <a:lnTo>
                        <a:pt x="6" y="691"/>
                      </a:lnTo>
                      <a:lnTo>
                        <a:pt x="3" y="691"/>
                      </a:lnTo>
                      <a:lnTo>
                        <a:pt x="2" y="691"/>
                      </a:lnTo>
                      <a:lnTo>
                        <a:pt x="1" y="690"/>
                      </a:lnTo>
                      <a:lnTo>
                        <a:pt x="1" y="689"/>
                      </a:lnTo>
                      <a:lnTo>
                        <a:pt x="0" y="687"/>
                      </a:lnTo>
                      <a:lnTo>
                        <a:pt x="0" y="665"/>
                      </a:lnTo>
                      <a:lnTo>
                        <a:pt x="1" y="664"/>
                      </a:lnTo>
                      <a:lnTo>
                        <a:pt x="1" y="663"/>
                      </a:lnTo>
                      <a:lnTo>
                        <a:pt x="2" y="663"/>
                      </a:lnTo>
                      <a:lnTo>
                        <a:pt x="3" y="662"/>
                      </a:lnTo>
                      <a:lnTo>
                        <a:pt x="6" y="663"/>
                      </a:lnTo>
                      <a:lnTo>
                        <a:pt x="7" y="663"/>
                      </a:lnTo>
                      <a:lnTo>
                        <a:pt x="7" y="664"/>
                      </a:lnTo>
                      <a:lnTo>
                        <a:pt x="8" y="665"/>
                      </a:lnTo>
                      <a:close/>
                      <a:moveTo>
                        <a:pt x="8" y="716"/>
                      </a:moveTo>
                      <a:lnTo>
                        <a:pt x="8" y="739"/>
                      </a:lnTo>
                      <a:lnTo>
                        <a:pt x="7" y="740"/>
                      </a:lnTo>
                      <a:lnTo>
                        <a:pt x="7" y="741"/>
                      </a:lnTo>
                      <a:lnTo>
                        <a:pt x="6" y="742"/>
                      </a:lnTo>
                      <a:lnTo>
                        <a:pt x="3" y="742"/>
                      </a:lnTo>
                      <a:lnTo>
                        <a:pt x="2" y="742"/>
                      </a:lnTo>
                      <a:lnTo>
                        <a:pt x="1" y="741"/>
                      </a:lnTo>
                      <a:lnTo>
                        <a:pt x="1" y="740"/>
                      </a:lnTo>
                      <a:lnTo>
                        <a:pt x="0" y="739"/>
                      </a:lnTo>
                      <a:lnTo>
                        <a:pt x="0" y="716"/>
                      </a:lnTo>
                      <a:lnTo>
                        <a:pt x="1" y="715"/>
                      </a:lnTo>
                      <a:lnTo>
                        <a:pt x="1" y="714"/>
                      </a:lnTo>
                      <a:lnTo>
                        <a:pt x="2" y="713"/>
                      </a:lnTo>
                      <a:lnTo>
                        <a:pt x="3" y="713"/>
                      </a:lnTo>
                      <a:lnTo>
                        <a:pt x="6" y="713"/>
                      </a:lnTo>
                      <a:lnTo>
                        <a:pt x="7" y="714"/>
                      </a:lnTo>
                      <a:lnTo>
                        <a:pt x="7" y="715"/>
                      </a:lnTo>
                      <a:lnTo>
                        <a:pt x="8" y="716"/>
                      </a:lnTo>
                      <a:close/>
                      <a:moveTo>
                        <a:pt x="8" y="768"/>
                      </a:moveTo>
                      <a:lnTo>
                        <a:pt x="8" y="790"/>
                      </a:lnTo>
                      <a:lnTo>
                        <a:pt x="7" y="791"/>
                      </a:lnTo>
                      <a:lnTo>
                        <a:pt x="7" y="792"/>
                      </a:lnTo>
                      <a:lnTo>
                        <a:pt x="6" y="793"/>
                      </a:lnTo>
                      <a:lnTo>
                        <a:pt x="3" y="793"/>
                      </a:lnTo>
                      <a:lnTo>
                        <a:pt x="2" y="793"/>
                      </a:lnTo>
                      <a:lnTo>
                        <a:pt x="1" y="792"/>
                      </a:lnTo>
                      <a:lnTo>
                        <a:pt x="1" y="791"/>
                      </a:lnTo>
                      <a:lnTo>
                        <a:pt x="0" y="790"/>
                      </a:lnTo>
                      <a:lnTo>
                        <a:pt x="0" y="768"/>
                      </a:lnTo>
                      <a:lnTo>
                        <a:pt x="1" y="767"/>
                      </a:lnTo>
                      <a:lnTo>
                        <a:pt x="1" y="765"/>
                      </a:lnTo>
                      <a:lnTo>
                        <a:pt x="2" y="764"/>
                      </a:lnTo>
                      <a:lnTo>
                        <a:pt x="3" y="764"/>
                      </a:lnTo>
                      <a:lnTo>
                        <a:pt x="6" y="764"/>
                      </a:lnTo>
                      <a:lnTo>
                        <a:pt x="7" y="765"/>
                      </a:lnTo>
                      <a:lnTo>
                        <a:pt x="7" y="767"/>
                      </a:lnTo>
                      <a:lnTo>
                        <a:pt x="8" y="768"/>
                      </a:lnTo>
                      <a:close/>
                      <a:moveTo>
                        <a:pt x="8" y="819"/>
                      </a:moveTo>
                      <a:lnTo>
                        <a:pt x="8" y="840"/>
                      </a:lnTo>
                      <a:lnTo>
                        <a:pt x="7" y="842"/>
                      </a:lnTo>
                      <a:lnTo>
                        <a:pt x="7" y="844"/>
                      </a:lnTo>
                      <a:lnTo>
                        <a:pt x="6" y="844"/>
                      </a:lnTo>
                      <a:lnTo>
                        <a:pt x="3" y="845"/>
                      </a:lnTo>
                      <a:lnTo>
                        <a:pt x="2" y="844"/>
                      </a:lnTo>
                      <a:lnTo>
                        <a:pt x="1" y="844"/>
                      </a:lnTo>
                      <a:lnTo>
                        <a:pt x="1" y="842"/>
                      </a:lnTo>
                      <a:lnTo>
                        <a:pt x="0" y="840"/>
                      </a:lnTo>
                      <a:lnTo>
                        <a:pt x="0" y="819"/>
                      </a:lnTo>
                      <a:lnTo>
                        <a:pt x="1" y="817"/>
                      </a:lnTo>
                      <a:lnTo>
                        <a:pt x="1" y="816"/>
                      </a:lnTo>
                      <a:lnTo>
                        <a:pt x="2" y="816"/>
                      </a:lnTo>
                      <a:lnTo>
                        <a:pt x="3" y="816"/>
                      </a:lnTo>
                      <a:lnTo>
                        <a:pt x="6" y="816"/>
                      </a:lnTo>
                      <a:lnTo>
                        <a:pt x="7" y="816"/>
                      </a:lnTo>
                      <a:lnTo>
                        <a:pt x="7" y="817"/>
                      </a:lnTo>
                      <a:lnTo>
                        <a:pt x="8" y="819"/>
                      </a:lnTo>
                      <a:close/>
                      <a:moveTo>
                        <a:pt x="8" y="869"/>
                      </a:moveTo>
                      <a:lnTo>
                        <a:pt x="8" y="891"/>
                      </a:lnTo>
                      <a:lnTo>
                        <a:pt x="7" y="892"/>
                      </a:lnTo>
                      <a:lnTo>
                        <a:pt x="7" y="894"/>
                      </a:lnTo>
                      <a:lnTo>
                        <a:pt x="6" y="895"/>
                      </a:lnTo>
                      <a:lnTo>
                        <a:pt x="3" y="895"/>
                      </a:lnTo>
                      <a:lnTo>
                        <a:pt x="2" y="895"/>
                      </a:lnTo>
                      <a:lnTo>
                        <a:pt x="1" y="894"/>
                      </a:lnTo>
                      <a:lnTo>
                        <a:pt x="1" y="892"/>
                      </a:lnTo>
                      <a:lnTo>
                        <a:pt x="0" y="891"/>
                      </a:lnTo>
                      <a:lnTo>
                        <a:pt x="0" y="869"/>
                      </a:lnTo>
                      <a:lnTo>
                        <a:pt x="1" y="868"/>
                      </a:lnTo>
                      <a:lnTo>
                        <a:pt x="1" y="867"/>
                      </a:lnTo>
                      <a:lnTo>
                        <a:pt x="2" y="867"/>
                      </a:lnTo>
                      <a:lnTo>
                        <a:pt x="3" y="866"/>
                      </a:lnTo>
                      <a:lnTo>
                        <a:pt x="6" y="867"/>
                      </a:lnTo>
                      <a:lnTo>
                        <a:pt x="7" y="867"/>
                      </a:lnTo>
                      <a:lnTo>
                        <a:pt x="7" y="868"/>
                      </a:lnTo>
                      <a:lnTo>
                        <a:pt x="8" y="869"/>
                      </a:lnTo>
                      <a:close/>
                      <a:moveTo>
                        <a:pt x="8" y="920"/>
                      </a:moveTo>
                      <a:lnTo>
                        <a:pt x="8" y="943"/>
                      </a:lnTo>
                      <a:lnTo>
                        <a:pt x="7" y="944"/>
                      </a:lnTo>
                      <a:lnTo>
                        <a:pt x="7" y="945"/>
                      </a:lnTo>
                      <a:lnTo>
                        <a:pt x="6" y="946"/>
                      </a:lnTo>
                      <a:lnTo>
                        <a:pt x="3" y="946"/>
                      </a:lnTo>
                      <a:lnTo>
                        <a:pt x="2" y="946"/>
                      </a:lnTo>
                      <a:lnTo>
                        <a:pt x="1" y="945"/>
                      </a:lnTo>
                      <a:lnTo>
                        <a:pt x="1" y="944"/>
                      </a:lnTo>
                      <a:lnTo>
                        <a:pt x="0" y="943"/>
                      </a:lnTo>
                      <a:lnTo>
                        <a:pt x="0" y="920"/>
                      </a:lnTo>
                      <a:lnTo>
                        <a:pt x="1" y="919"/>
                      </a:lnTo>
                      <a:lnTo>
                        <a:pt x="1" y="918"/>
                      </a:lnTo>
                      <a:lnTo>
                        <a:pt x="2" y="917"/>
                      </a:lnTo>
                      <a:lnTo>
                        <a:pt x="3" y="917"/>
                      </a:lnTo>
                      <a:lnTo>
                        <a:pt x="6" y="917"/>
                      </a:lnTo>
                      <a:lnTo>
                        <a:pt x="7" y="918"/>
                      </a:lnTo>
                      <a:lnTo>
                        <a:pt x="7" y="919"/>
                      </a:lnTo>
                      <a:lnTo>
                        <a:pt x="8" y="920"/>
                      </a:lnTo>
                      <a:close/>
                      <a:moveTo>
                        <a:pt x="8" y="972"/>
                      </a:moveTo>
                      <a:lnTo>
                        <a:pt x="8" y="994"/>
                      </a:lnTo>
                      <a:lnTo>
                        <a:pt x="7" y="995"/>
                      </a:lnTo>
                      <a:lnTo>
                        <a:pt x="7" y="996"/>
                      </a:lnTo>
                      <a:lnTo>
                        <a:pt x="6" y="997"/>
                      </a:lnTo>
                      <a:lnTo>
                        <a:pt x="3" y="997"/>
                      </a:lnTo>
                      <a:lnTo>
                        <a:pt x="2" y="997"/>
                      </a:lnTo>
                      <a:lnTo>
                        <a:pt x="1" y="996"/>
                      </a:lnTo>
                      <a:lnTo>
                        <a:pt x="1" y="995"/>
                      </a:lnTo>
                      <a:lnTo>
                        <a:pt x="0" y="994"/>
                      </a:lnTo>
                      <a:lnTo>
                        <a:pt x="0" y="972"/>
                      </a:lnTo>
                      <a:lnTo>
                        <a:pt x="1" y="971"/>
                      </a:lnTo>
                      <a:lnTo>
                        <a:pt x="1" y="969"/>
                      </a:lnTo>
                      <a:lnTo>
                        <a:pt x="2" y="968"/>
                      </a:lnTo>
                      <a:lnTo>
                        <a:pt x="3" y="968"/>
                      </a:lnTo>
                      <a:lnTo>
                        <a:pt x="6" y="968"/>
                      </a:lnTo>
                      <a:lnTo>
                        <a:pt x="7" y="969"/>
                      </a:lnTo>
                      <a:lnTo>
                        <a:pt x="7" y="971"/>
                      </a:lnTo>
                      <a:lnTo>
                        <a:pt x="8" y="972"/>
                      </a:lnTo>
                      <a:close/>
                      <a:moveTo>
                        <a:pt x="8" y="1023"/>
                      </a:moveTo>
                      <a:lnTo>
                        <a:pt x="8" y="1044"/>
                      </a:lnTo>
                      <a:lnTo>
                        <a:pt x="7" y="1046"/>
                      </a:lnTo>
                      <a:lnTo>
                        <a:pt x="7" y="1047"/>
                      </a:lnTo>
                      <a:lnTo>
                        <a:pt x="6" y="1047"/>
                      </a:lnTo>
                      <a:lnTo>
                        <a:pt x="3" y="1049"/>
                      </a:lnTo>
                      <a:lnTo>
                        <a:pt x="2" y="1047"/>
                      </a:lnTo>
                      <a:lnTo>
                        <a:pt x="1" y="1047"/>
                      </a:lnTo>
                      <a:lnTo>
                        <a:pt x="1" y="1046"/>
                      </a:lnTo>
                      <a:lnTo>
                        <a:pt x="0" y="1044"/>
                      </a:lnTo>
                      <a:lnTo>
                        <a:pt x="0" y="1023"/>
                      </a:lnTo>
                      <a:lnTo>
                        <a:pt x="1" y="1021"/>
                      </a:lnTo>
                      <a:lnTo>
                        <a:pt x="1" y="1019"/>
                      </a:lnTo>
                      <a:lnTo>
                        <a:pt x="2" y="1019"/>
                      </a:lnTo>
                      <a:lnTo>
                        <a:pt x="3" y="1019"/>
                      </a:lnTo>
                      <a:lnTo>
                        <a:pt x="6" y="1019"/>
                      </a:lnTo>
                      <a:lnTo>
                        <a:pt x="7" y="1019"/>
                      </a:lnTo>
                      <a:lnTo>
                        <a:pt x="7" y="1021"/>
                      </a:lnTo>
                      <a:lnTo>
                        <a:pt x="8" y="1023"/>
                      </a:lnTo>
                      <a:close/>
                      <a:moveTo>
                        <a:pt x="8" y="1073"/>
                      </a:moveTo>
                      <a:lnTo>
                        <a:pt x="8" y="1095"/>
                      </a:lnTo>
                      <a:lnTo>
                        <a:pt x="7" y="1096"/>
                      </a:lnTo>
                      <a:lnTo>
                        <a:pt x="7" y="1098"/>
                      </a:lnTo>
                      <a:lnTo>
                        <a:pt x="6" y="1099"/>
                      </a:lnTo>
                      <a:lnTo>
                        <a:pt x="3" y="1099"/>
                      </a:lnTo>
                      <a:lnTo>
                        <a:pt x="2" y="1099"/>
                      </a:lnTo>
                      <a:lnTo>
                        <a:pt x="1" y="1098"/>
                      </a:lnTo>
                      <a:lnTo>
                        <a:pt x="1" y="1096"/>
                      </a:lnTo>
                      <a:lnTo>
                        <a:pt x="0" y="1095"/>
                      </a:lnTo>
                      <a:lnTo>
                        <a:pt x="0" y="1073"/>
                      </a:lnTo>
                      <a:lnTo>
                        <a:pt x="1" y="1072"/>
                      </a:lnTo>
                      <a:lnTo>
                        <a:pt x="1" y="1071"/>
                      </a:lnTo>
                      <a:lnTo>
                        <a:pt x="2" y="1071"/>
                      </a:lnTo>
                      <a:lnTo>
                        <a:pt x="3" y="1070"/>
                      </a:lnTo>
                      <a:lnTo>
                        <a:pt x="6" y="1071"/>
                      </a:lnTo>
                      <a:lnTo>
                        <a:pt x="7" y="1071"/>
                      </a:lnTo>
                      <a:lnTo>
                        <a:pt x="7" y="1072"/>
                      </a:lnTo>
                      <a:lnTo>
                        <a:pt x="8" y="1073"/>
                      </a:lnTo>
                      <a:close/>
                      <a:moveTo>
                        <a:pt x="8" y="1124"/>
                      </a:moveTo>
                      <a:lnTo>
                        <a:pt x="8" y="1147"/>
                      </a:lnTo>
                      <a:lnTo>
                        <a:pt x="7" y="1148"/>
                      </a:lnTo>
                      <a:lnTo>
                        <a:pt x="7" y="1149"/>
                      </a:lnTo>
                      <a:lnTo>
                        <a:pt x="6" y="1150"/>
                      </a:lnTo>
                      <a:lnTo>
                        <a:pt x="3" y="1150"/>
                      </a:lnTo>
                      <a:lnTo>
                        <a:pt x="2" y="1150"/>
                      </a:lnTo>
                      <a:lnTo>
                        <a:pt x="1" y="1149"/>
                      </a:lnTo>
                      <a:lnTo>
                        <a:pt x="1" y="1148"/>
                      </a:lnTo>
                      <a:lnTo>
                        <a:pt x="0" y="1147"/>
                      </a:lnTo>
                      <a:lnTo>
                        <a:pt x="0" y="1124"/>
                      </a:lnTo>
                      <a:lnTo>
                        <a:pt x="1" y="1123"/>
                      </a:lnTo>
                      <a:lnTo>
                        <a:pt x="1" y="1122"/>
                      </a:lnTo>
                      <a:lnTo>
                        <a:pt x="2" y="1121"/>
                      </a:lnTo>
                      <a:lnTo>
                        <a:pt x="3" y="1121"/>
                      </a:lnTo>
                      <a:lnTo>
                        <a:pt x="6" y="1121"/>
                      </a:lnTo>
                      <a:lnTo>
                        <a:pt x="7" y="1122"/>
                      </a:lnTo>
                      <a:lnTo>
                        <a:pt x="7" y="1123"/>
                      </a:lnTo>
                      <a:lnTo>
                        <a:pt x="8" y="112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5" name="Line 199"/>
                <p:cNvSpPr>
                  <a:spLocks noChangeShapeType="1"/>
                </p:cNvSpPr>
                <p:nvPr/>
              </p:nvSpPr>
              <p:spPr bwMode="auto">
                <a:xfrm>
                  <a:off x="5478" y="2226"/>
                  <a:ext cx="1" cy="1171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206" name="Freeform 200"/>
                <p:cNvSpPr>
                  <a:spLocks noEditPoints="1"/>
                </p:cNvSpPr>
                <p:nvPr/>
              </p:nvSpPr>
              <p:spPr bwMode="auto">
                <a:xfrm>
                  <a:off x="3778" y="2616"/>
                  <a:ext cx="39" cy="1172"/>
                </a:xfrm>
                <a:custGeom>
                  <a:avLst/>
                  <a:gdLst>
                    <a:gd name="T0" fmla="*/ 29 w 39"/>
                    <a:gd name="T1" fmla="*/ 49 h 1172"/>
                    <a:gd name="T2" fmla="*/ 29 w 39"/>
                    <a:gd name="T3" fmla="*/ 1172 h 1172"/>
                    <a:gd name="T4" fmla="*/ 9 w 39"/>
                    <a:gd name="T5" fmla="*/ 1172 h 1172"/>
                    <a:gd name="T6" fmla="*/ 9 w 39"/>
                    <a:gd name="T7" fmla="*/ 49 h 1172"/>
                    <a:gd name="T8" fmla="*/ 29 w 39"/>
                    <a:gd name="T9" fmla="*/ 49 h 1172"/>
                    <a:gd name="T10" fmla="*/ 0 w 39"/>
                    <a:gd name="T11" fmla="*/ 59 h 1172"/>
                    <a:gd name="T12" fmla="*/ 19 w 39"/>
                    <a:gd name="T13" fmla="*/ 0 h 1172"/>
                    <a:gd name="T14" fmla="*/ 39 w 39"/>
                    <a:gd name="T15" fmla="*/ 59 h 1172"/>
                    <a:gd name="T16" fmla="*/ 0 w 39"/>
                    <a:gd name="T17" fmla="*/ 59 h 117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39" h="1172">
                      <a:moveTo>
                        <a:pt x="29" y="49"/>
                      </a:moveTo>
                      <a:lnTo>
                        <a:pt x="29" y="1172"/>
                      </a:lnTo>
                      <a:lnTo>
                        <a:pt x="9" y="1172"/>
                      </a:lnTo>
                      <a:lnTo>
                        <a:pt x="9" y="49"/>
                      </a:lnTo>
                      <a:lnTo>
                        <a:pt x="29" y="49"/>
                      </a:lnTo>
                      <a:close/>
                      <a:moveTo>
                        <a:pt x="0" y="59"/>
                      </a:moveTo>
                      <a:lnTo>
                        <a:pt x="19" y="0"/>
                      </a:lnTo>
                      <a:lnTo>
                        <a:pt x="39" y="59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7" name="Line 201"/>
                <p:cNvSpPr>
                  <a:spLocks noChangeShapeType="1"/>
                </p:cNvSpPr>
                <p:nvPr/>
              </p:nvSpPr>
              <p:spPr bwMode="auto">
                <a:xfrm flipV="1">
                  <a:off x="4981" y="3397"/>
                  <a:ext cx="482" cy="364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208" name="Freeform 202"/>
                <p:cNvSpPr>
                  <a:spLocks noEditPoints="1"/>
                </p:cNvSpPr>
                <p:nvPr/>
              </p:nvSpPr>
              <p:spPr bwMode="auto">
                <a:xfrm>
                  <a:off x="3797" y="3399"/>
                  <a:ext cx="489" cy="372"/>
                </a:xfrm>
                <a:custGeom>
                  <a:avLst/>
                  <a:gdLst>
                    <a:gd name="T0" fmla="*/ 0 w 489"/>
                    <a:gd name="T1" fmla="*/ 357 h 372"/>
                    <a:gd name="T2" fmla="*/ 445 w 489"/>
                    <a:gd name="T3" fmla="*/ 21 h 372"/>
                    <a:gd name="T4" fmla="*/ 456 w 489"/>
                    <a:gd name="T5" fmla="*/ 38 h 372"/>
                    <a:gd name="T6" fmla="*/ 11 w 489"/>
                    <a:gd name="T7" fmla="*/ 372 h 372"/>
                    <a:gd name="T8" fmla="*/ 0 w 489"/>
                    <a:gd name="T9" fmla="*/ 357 h 372"/>
                    <a:gd name="T10" fmla="*/ 431 w 489"/>
                    <a:gd name="T11" fmla="*/ 20 h 372"/>
                    <a:gd name="T12" fmla="*/ 489 w 489"/>
                    <a:gd name="T13" fmla="*/ 0 h 372"/>
                    <a:gd name="T14" fmla="*/ 454 w 489"/>
                    <a:gd name="T15" fmla="*/ 51 h 372"/>
                    <a:gd name="T16" fmla="*/ 431 w 489"/>
                    <a:gd name="T17" fmla="*/ 20 h 37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489" h="372">
                      <a:moveTo>
                        <a:pt x="0" y="357"/>
                      </a:moveTo>
                      <a:lnTo>
                        <a:pt x="445" y="21"/>
                      </a:lnTo>
                      <a:lnTo>
                        <a:pt x="456" y="38"/>
                      </a:lnTo>
                      <a:lnTo>
                        <a:pt x="11" y="372"/>
                      </a:lnTo>
                      <a:lnTo>
                        <a:pt x="0" y="357"/>
                      </a:lnTo>
                      <a:close/>
                      <a:moveTo>
                        <a:pt x="431" y="20"/>
                      </a:moveTo>
                      <a:lnTo>
                        <a:pt x="489" y="0"/>
                      </a:lnTo>
                      <a:lnTo>
                        <a:pt x="454" y="51"/>
                      </a:lnTo>
                      <a:lnTo>
                        <a:pt x="431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9" name="Line 203"/>
                <p:cNvSpPr>
                  <a:spLocks noChangeShapeType="1"/>
                </p:cNvSpPr>
                <p:nvPr/>
              </p:nvSpPr>
              <p:spPr bwMode="auto">
                <a:xfrm flipV="1">
                  <a:off x="4976" y="2240"/>
                  <a:ext cx="484" cy="365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210" name="Line 204"/>
                <p:cNvSpPr>
                  <a:spLocks noChangeShapeType="1"/>
                </p:cNvSpPr>
                <p:nvPr/>
              </p:nvSpPr>
              <p:spPr bwMode="auto">
                <a:xfrm flipV="1">
                  <a:off x="3798" y="2232"/>
                  <a:ext cx="483" cy="363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211" name="Freeform 205"/>
                <p:cNvSpPr/>
                <p:nvPr/>
              </p:nvSpPr>
              <p:spPr bwMode="auto">
                <a:xfrm>
                  <a:off x="5456" y="2210"/>
                  <a:ext cx="40" cy="40"/>
                </a:xfrm>
                <a:custGeom>
                  <a:avLst/>
                  <a:gdLst>
                    <a:gd name="T0" fmla="*/ 20 w 40"/>
                    <a:gd name="T1" fmla="*/ 0 h 40"/>
                    <a:gd name="T2" fmla="*/ 17 w 40"/>
                    <a:gd name="T3" fmla="*/ 1 h 40"/>
                    <a:gd name="T4" fmla="*/ 12 w 40"/>
                    <a:gd name="T5" fmla="*/ 2 h 40"/>
                    <a:gd name="T6" fmla="*/ 10 w 40"/>
                    <a:gd name="T7" fmla="*/ 3 h 40"/>
                    <a:gd name="T8" fmla="*/ 6 w 40"/>
                    <a:gd name="T9" fmla="*/ 5 h 40"/>
                    <a:gd name="T10" fmla="*/ 4 w 40"/>
                    <a:gd name="T11" fmla="*/ 9 h 40"/>
                    <a:gd name="T12" fmla="*/ 3 w 40"/>
                    <a:gd name="T13" fmla="*/ 12 h 40"/>
                    <a:gd name="T14" fmla="*/ 1 w 40"/>
                    <a:gd name="T15" fmla="*/ 16 h 40"/>
                    <a:gd name="T16" fmla="*/ 0 w 40"/>
                    <a:gd name="T17" fmla="*/ 21 h 40"/>
                    <a:gd name="T18" fmla="*/ 1 w 40"/>
                    <a:gd name="T19" fmla="*/ 24 h 40"/>
                    <a:gd name="T20" fmla="*/ 3 w 40"/>
                    <a:gd name="T21" fmla="*/ 28 h 40"/>
                    <a:gd name="T22" fmla="*/ 4 w 40"/>
                    <a:gd name="T23" fmla="*/ 31 h 40"/>
                    <a:gd name="T24" fmla="*/ 6 w 40"/>
                    <a:gd name="T25" fmla="*/ 35 h 40"/>
                    <a:gd name="T26" fmla="*/ 10 w 40"/>
                    <a:gd name="T27" fmla="*/ 37 h 40"/>
                    <a:gd name="T28" fmla="*/ 12 w 40"/>
                    <a:gd name="T29" fmla="*/ 38 h 40"/>
                    <a:gd name="T30" fmla="*/ 17 w 40"/>
                    <a:gd name="T31" fmla="*/ 39 h 40"/>
                    <a:gd name="T32" fmla="*/ 20 w 40"/>
                    <a:gd name="T33" fmla="*/ 40 h 40"/>
                    <a:gd name="T34" fmla="*/ 24 w 40"/>
                    <a:gd name="T35" fmla="*/ 39 h 40"/>
                    <a:gd name="T36" fmla="*/ 27 w 40"/>
                    <a:gd name="T37" fmla="*/ 38 h 40"/>
                    <a:gd name="T38" fmla="*/ 31 w 40"/>
                    <a:gd name="T39" fmla="*/ 37 h 40"/>
                    <a:gd name="T40" fmla="*/ 34 w 40"/>
                    <a:gd name="T41" fmla="*/ 35 h 40"/>
                    <a:gd name="T42" fmla="*/ 36 w 40"/>
                    <a:gd name="T43" fmla="*/ 31 h 40"/>
                    <a:gd name="T44" fmla="*/ 38 w 40"/>
                    <a:gd name="T45" fmla="*/ 28 h 40"/>
                    <a:gd name="T46" fmla="*/ 39 w 40"/>
                    <a:gd name="T47" fmla="*/ 24 h 40"/>
                    <a:gd name="T48" fmla="*/ 40 w 40"/>
                    <a:gd name="T49" fmla="*/ 21 h 40"/>
                    <a:gd name="T50" fmla="*/ 39 w 40"/>
                    <a:gd name="T51" fmla="*/ 16 h 40"/>
                    <a:gd name="T52" fmla="*/ 38 w 40"/>
                    <a:gd name="T53" fmla="*/ 12 h 40"/>
                    <a:gd name="T54" fmla="*/ 36 w 40"/>
                    <a:gd name="T55" fmla="*/ 9 h 40"/>
                    <a:gd name="T56" fmla="*/ 34 w 40"/>
                    <a:gd name="T57" fmla="*/ 5 h 40"/>
                    <a:gd name="T58" fmla="*/ 31 w 40"/>
                    <a:gd name="T59" fmla="*/ 3 h 40"/>
                    <a:gd name="T60" fmla="*/ 27 w 40"/>
                    <a:gd name="T61" fmla="*/ 2 h 40"/>
                    <a:gd name="T62" fmla="*/ 24 w 40"/>
                    <a:gd name="T63" fmla="*/ 1 h 40"/>
                    <a:gd name="T64" fmla="*/ 20 w 40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40">
                      <a:moveTo>
                        <a:pt x="20" y="0"/>
                      </a:moveTo>
                      <a:lnTo>
                        <a:pt x="17" y="1"/>
                      </a:lnTo>
                      <a:lnTo>
                        <a:pt x="12" y="2"/>
                      </a:lnTo>
                      <a:lnTo>
                        <a:pt x="10" y="3"/>
                      </a:lnTo>
                      <a:lnTo>
                        <a:pt x="6" y="5"/>
                      </a:lnTo>
                      <a:lnTo>
                        <a:pt x="4" y="9"/>
                      </a:lnTo>
                      <a:lnTo>
                        <a:pt x="3" y="12"/>
                      </a:lnTo>
                      <a:lnTo>
                        <a:pt x="1" y="16"/>
                      </a:lnTo>
                      <a:lnTo>
                        <a:pt x="0" y="21"/>
                      </a:lnTo>
                      <a:lnTo>
                        <a:pt x="1" y="24"/>
                      </a:lnTo>
                      <a:lnTo>
                        <a:pt x="3" y="28"/>
                      </a:lnTo>
                      <a:lnTo>
                        <a:pt x="4" y="31"/>
                      </a:lnTo>
                      <a:lnTo>
                        <a:pt x="6" y="35"/>
                      </a:lnTo>
                      <a:lnTo>
                        <a:pt x="10" y="37"/>
                      </a:lnTo>
                      <a:lnTo>
                        <a:pt x="12" y="38"/>
                      </a:lnTo>
                      <a:lnTo>
                        <a:pt x="17" y="39"/>
                      </a:lnTo>
                      <a:lnTo>
                        <a:pt x="20" y="40"/>
                      </a:lnTo>
                      <a:lnTo>
                        <a:pt x="24" y="39"/>
                      </a:lnTo>
                      <a:lnTo>
                        <a:pt x="27" y="38"/>
                      </a:lnTo>
                      <a:lnTo>
                        <a:pt x="31" y="37"/>
                      </a:lnTo>
                      <a:lnTo>
                        <a:pt x="34" y="35"/>
                      </a:lnTo>
                      <a:lnTo>
                        <a:pt x="36" y="31"/>
                      </a:lnTo>
                      <a:lnTo>
                        <a:pt x="38" y="28"/>
                      </a:lnTo>
                      <a:lnTo>
                        <a:pt x="39" y="24"/>
                      </a:lnTo>
                      <a:lnTo>
                        <a:pt x="40" y="21"/>
                      </a:lnTo>
                      <a:lnTo>
                        <a:pt x="39" y="16"/>
                      </a:lnTo>
                      <a:lnTo>
                        <a:pt x="38" y="12"/>
                      </a:lnTo>
                      <a:lnTo>
                        <a:pt x="36" y="9"/>
                      </a:lnTo>
                      <a:lnTo>
                        <a:pt x="34" y="5"/>
                      </a:lnTo>
                      <a:lnTo>
                        <a:pt x="31" y="3"/>
                      </a:lnTo>
                      <a:lnTo>
                        <a:pt x="27" y="2"/>
                      </a:lnTo>
                      <a:lnTo>
                        <a:pt x="24" y="1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2" name="Freeform 206"/>
                <p:cNvSpPr/>
                <p:nvPr/>
              </p:nvSpPr>
              <p:spPr bwMode="auto">
                <a:xfrm>
                  <a:off x="5456" y="2210"/>
                  <a:ext cx="40" cy="40"/>
                </a:xfrm>
                <a:custGeom>
                  <a:avLst/>
                  <a:gdLst>
                    <a:gd name="T0" fmla="*/ 20 w 40"/>
                    <a:gd name="T1" fmla="*/ 0 h 40"/>
                    <a:gd name="T2" fmla="*/ 17 w 40"/>
                    <a:gd name="T3" fmla="*/ 1 h 40"/>
                    <a:gd name="T4" fmla="*/ 12 w 40"/>
                    <a:gd name="T5" fmla="*/ 2 h 40"/>
                    <a:gd name="T6" fmla="*/ 10 w 40"/>
                    <a:gd name="T7" fmla="*/ 3 h 40"/>
                    <a:gd name="T8" fmla="*/ 6 w 40"/>
                    <a:gd name="T9" fmla="*/ 5 h 40"/>
                    <a:gd name="T10" fmla="*/ 4 w 40"/>
                    <a:gd name="T11" fmla="*/ 9 h 40"/>
                    <a:gd name="T12" fmla="*/ 3 w 40"/>
                    <a:gd name="T13" fmla="*/ 12 h 40"/>
                    <a:gd name="T14" fmla="*/ 1 w 40"/>
                    <a:gd name="T15" fmla="*/ 16 h 40"/>
                    <a:gd name="T16" fmla="*/ 0 w 40"/>
                    <a:gd name="T17" fmla="*/ 21 h 40"/>
                    <a:gd name="T18" fmla="*/ 1 w 40"/>
                    <a:gd name="T19" fmla="*/ 24 h 40"/>
                    <a:gd name="T20" fmla="*/ 3 w 40"/>
                    <a:gd name="T21" fmla="*/ 28 h 40"/>
                    <a:gd name="T22" fmla="*/ 4 w 40"/>
                    <a:gd name="T23" fmla="*/ 31 h 40"/>
                    <a:gd name="T24" fmla="*/ 6 w 40"/>
                    <a:gd name="T25" fmla="*/ 35 h 40"/>
                    <a:gd name="T26" fmla="*/ 10 w 40"/>
                    <a:gd name="T27" fmla="*/ 37 h 40"/>
                    <a:gd name="T28" fmla="*/ 12 w 40"/>
                    <a:gd name="T29" fmla="*/ 38 h 40"/>
                    <a:gd name="T30" fmla="*/ 17 w 40"/>
                    <a:gd name="T31" fmla="*/ 39 h 40"/>
                    <a:gd name="T32" fmla="*/ 20 w 40"/>
                    <a:gd name="T33" fmla="*/ 40 h 40"/>
                    <a:gd name="T34" fmla="*/ 24 w 40"/>
                    <a:gd name="T35" fmla="*/ 39 h 40"/>
                    <a:gd name="T36" fmla="*/ 27 w 40"/>
                    <a:gd name="T37" fmla="*/ 38 h 40"/>
                    <a:gd name="T38" fmla="*/ 31 w 40"/>
                    <a:gd name="T39" fmla="*/ 37 h 40"/>
                    <a:gd name="T40" fmla="*/ 34 w 40"/>
                    <a:gd name="T41" fmla="*/ 35 h 40"/>
                    <a:gd name="T42" fmla="*/ 36 w 40"/>
                    <a:gd name="T43" fmla="*/ 31 h 40"/>
                    <a:gd name="T44" fmla="*/ 38 w 40"/>
                    <a:gd name="T45" fmla="*/ 28 h 40"/>
                    <a:gd name="T46" fmla="*/ 39 w 40"/>
                    <a:gd name="T47" fmla="*/ 24 h 40"/>
                    <a:gd name="T48" fmla="*/ 40 w 40"/>
                    <a:gd name="T49" fmla="*/ 21 h 40"/>
                    <a:gd name="T50" fmla="*/ 39 w 40"/>
                    <a:gd name="T51" fmla="*/ 16 h 40"/>
                    <a:gd name="T52" fmla="*/ 38 w 40"/>
                    <a:gd name="T53" fmla="*/ 12 h 40"/>
                    <a:gd name="T54" fmla="*/ 36 w 40"/>
                    <a:gd name="T55" fmla="*/ 9 h 40"/>
                    <a:gd name="T56" fmla="*/ 34 w 40"/>
                    <a:gd name="T57" fmla="*/ 5 h 40"/>
                    <a:gd name="T58" fmla="*/ 31 w 40"/>
                    <a:gd name="T59" fmla="*/ 3 h 40"/>
                    <a:gd name="T60" fmla="*/ 27 w 40"/>
                    <a:gd name="T61" fmla="*/ 2 h 40"/>
                    <a:gd name="T62" fmla="*/ 24 w 40"/>
                    <a:gd name="T63" fmla="*/ 1 h 40"/>
                    <a:gd name="T64" fmla="*/ 20 w 40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40">
                      <a:moveTo>
                        <a:pt x="20" y="0"/>
                      </a:moveTo>
                      <a:lnTo>
                        <a:pt x="17" y="1"/>
                      </a:lnTo>
                      <a:lnTo>
                        <a:pt x="12" y="2"/>
                      </a:lnTo>
                      <a:lnTo>
                        <a:pt x="10" y="3"/>
                      </a:lnTo>
                      <a:lnTo>
                        <a:pt x="6" y="5"/>
                      </a:lnTo>
                      <a:lnTo>
                        <a:pt x="4" y="9"/>
                      </a:lnTo>
                      <a:lnTo>
                        <a:pt x="3" y="12"/>
                      </a:lnTo>
                      <a:lnTo>
                        <a:pt x="1" y="16"/>
                      </a:lnTo>
                      <a:lnTo>
                        <a:pt x="0" y="21"/>
                      </a:lnTo>
                      <a:lnTo>
                        <a:pt x="1" y="24"/>
                      </a:lnTo>
                      <a:lnTo>
                        <a:pt x="3" y="28"/>
                      </a:lnTo>
                      <a:lnTo>
                        <a:pt x="4" y="31"/>
                      </a:lnTo>
                      <a:lnTo>
                        <a:pt x="6" y="35"/>
                      </a:lnTo>
                      <a:lnTo>
                        <a:pt x="10" y="37"/>
                      </a:lnTo>
                      <a:lnTo>
                        <a:pt x="12" y="38"/>
                      </a:lnTo>
                      <a:lnTo>
                        <a:pt x="17" y="39"/>
                      </a:lnTo>
                      <a:lnTo>
                        <a:pt x="20" y="40"/>
                      </a:lnTo>
                      <a:lnTo>
                        <a:pt x="24" y="39"/>
                      </a:lnTo>
                      <a:lnTo>
                        <a:pt x="27" y="38"/>
                      </a:lnTo>
                      <a:lnTo>
                        <a:pt x="31" y="37"/>
                      </a:lnTo>
                      <a:lnTo>
                        <a:pt x="34" y="35"/>
                      </a:lnTo>
                      <a:lnTo>
                        <a:pt x="36" y="31"/>
                      </a:lnTo>
                      <a:lnTo>
                        <a:pt x="38" y="28"/>
                      </a:lnTo>
                      <a:lnTo>
                        <a:pt x="39" y="24"/>
                      </a:lnTo>
                      <a:lnTo>
                        <a:pt x="40" y="21"/>
                      </a:lnTo>
                      <a:lnTo>
                        <a:pt x="39" y="16"/>
                      </a:lnTo>
                      <a:lnTo>
                        <a:pt x="38" y="12"/>
                      </a:lnTo>
                      <a:lnTo>
                        <a:pt x="36" y="9"/>
                      </a:lnTo>
                      <a:lnTo>
                        <a:pt x="34" y="5"/>
                      </a:lnTo>
                      <a:lnTo>
                        <a:pt x="31" y="3"/>
                      </a:lnTo>
                      <a:lnTo>
                        <a:pt x="27" y="2"/>
                      </a:lnTo>
                      <a:lnTo>
                        <a:pt x="24" y="1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3" name="Freeform 207"/>
                <p:cNvSpPr/>
                <p:nvPr/>
              </p:nvSpPr>
              <p:spPr bwMode="auto">
                <a:xfrm>
                  <a:off x="4271" y="3369"/>
                  <a:ext cx="38" cy="40"/>
                </a:xfrm>
                <a:custGeom>
                  <a:avLst/>
                  <a:gdLst>
                    <a:gd name="T0" fmla="*/ 18 w 38"/>
                    <a:gd name="T1" fmla="*/ 0 h 40"/>
                    <a:gd name="T2" fmla="*/ 15 w 38"/>
                    <a:gd name="T3" fmla="*/ 0 h 40"/>
                    <a:gd name="T4" fmla="*/ 11 w 38"/>
                    <a:gd name="T5" fmla="*/ 1 h 40"/>
                    <a:gd name="T6" fmla="*/ 8 w 38"/>
                    <a:gd name="T7" fmla="*/ 4 h 40"/>
                    <a:gd name="T8" fmla="*/ 4 w 38"/>
                    <a:gd name="T9" fmla="*/ 6 h 40"/>
                    <a:gd name="T10" fmla="*/ 2 w 38"/>
                    <a:gd name="T11" fmla="*/ 9 h 40"/>
                    <a:gd name="T12" fmla="*/ 1 w 38"/>
                    <a:gd name="T13" fmla="*/ 13 h 40"/>
                    <a:gd name="T14" fmla="*/ 0 w 38"/>
                    <a:gd name="T15" fmla="*/ 16 h 40"/>
                    <a:gd name="T16" fmla="*/ 0 w 38"/>
                    <a:gd name="T17" fmla="*/ 20 h 40"/>
                    <a:gd name="T18" fmla="*/ 0 w 38"/>
                    <a:gd name="T19" fmla="*/ 25 h 40"/>
                    <a:gd name="T20" fmla="*/ 1 w 38"/>
                    <a:gd name="T21" fmla="*/ 28 h 40"/>
                    <a:gd name="T22" fmla="*/ 2 w 38"/>
                    <a:gd name="T23" fmla="*/ 32 h 40"/>
                    <a:gd name="T24" fmla="*/ 4 w 38"/>
                    <a:gd name="T25" fmla="*/ 34 h 40"/>
                    <a:gd name="T26" fmla="*/ 8 w 38"/>
                    <a:gd name="T27" fmla="*/ 36 h 40"/>
                    <a:gd name="T28" fmla="*/ 11 w 38"/>
                    <a:gd name="T29" fmla="*/ 39 h 40"/>
                    <a:gd name="T30" fmla="*/ 15 w 38"/>
                    <a:gd name="T31" fmla="*/ 40 h 40"/>
                    <a:gd name="T32" fmla="*/ 18 w 38"/>
                    <a:gd name="T33" fmla="*/ 40 h 40"/>
                    <a:gd name="T34" fmla="*/ 23 w 38"/>
                    <a:gd name="T35" fmla="*/ 40 h 40"/>
                    <a:gd name="T36" fmla="*/ 27 w 38"/>
                    <a:gd name="T37" fmla="*/ 39 h 40"/>
                    <a:gd name="T38" fmla="*/ 29 w 38"/>
                    <a:gd name="T39" fmla="*/ 36 h 40"/>
                    <a:gd name="T40" fmla="*/ 32 w 38"/>
                    <a:gd name="T41" fmla="*/ 34 h 40"/>
                    <a:gd name="T42" fmla="*/ 35 w 38"/>
                    <a:gd name="T43" fmla="*/ 32 h 40"/>
                    <a:gd name="T44" fmla="*/ 37 w 38"/>
                    <a:gd name="T45" fmla="*/ 28 h 40"/>
                    <a:gd name="T46" fmla="*/ 38 w 38"/>
                    <a:gd name="T47" fmla="*/ 25 h 40"/>
                    <a:gd name="T48" fmla="*/ 38 w 38"/>
                    <a:gd name="T49" fmla="*/ 20 h 40"/>
                    <a:gd name="T50" fmla="*/ 38 w 38"/>
                    <a:gd name="T51" fmla="*/ 16 h 40"/>
                    <a:gd name="T52" fmla="*/ 37 w 38"/>
                    <a:gd name="T53" fmla="*/ 13 h 40"/>
                    <a:gd name="T54" fmla="*/ 35 w 38"/>
                    <a:gd name="T55" fmla="*/ 9 h 40"/>
                    <a:gd name="T56" fmla="*/ 32 w 38"/>
                    <a:gd name="T57" fmla="*/ 6 h 40"/>
                    <a:gd name="T58" fmla="*/ 29 w 38"/>
                    <a:gd name="T59" fmla="*/ 4 h 40"/>
                    <a:gd name="T60" fmla="*/ 27 w 38"/>
                    <a:gd name="T61" fmla="*/ 1 h 40"/>
                    <a:gd name="T62" fmla="*/ 23 w 38"/>
                    <a:gd name="T63" fmla="*/ 0 h 40"/>
                    <a:gd name="T64" fmla="*/ 18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8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4"/>
                      </a:lnTo>
                      <a:lnTo>
                        <a:pt x="4" y="6"/>
                      </a:lnTo>
                      <a:lnTo>
                        <a:pt x="2" y="9"/>
                      </a:lnTo>
                      <a:lnTo>
                        <a:pt x="1" y="13"/>
                      </a:lnTo>
                      <a:lnTo>
                        <a:pt x="0" y="16"/>
                      </a:lnTo>
                      <a:lnTo>
                        <a:pt x="0" y="20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2" y="32"/>
                      </a:lnTo>
                      <a:lnTo>
                        <a:pt x="4" y="34"/>
                      </a:lnTo>
                      <a:lnTo>
                        <a:pt x="8" y="36"/>
                      </a:lnTo>
                      <a:lnTo>
                        <a:pt x="11" y="39"/>
                      </a:lnTo>
                      <a:lnTo>
                        <a:pt x="15" y="40"/>
                      </a:lnTo>
                      <a:lnTo>
                        <a:pt x="18" y="40"/>
                      </a:lnTo>
                      <a:lnTo>
                        <a:pt x="23" y="40"/>
                      </a:lnTo>
                      <a:lnTo>
                        <a:pt x="27" y="39"/>
                      </a:lnTo>
                      <a:lnTo>
                        <a:pt x="29" y="36"/>
                      </a:lnTo>
                      <a:lnTo>
                        <a:pt x="32" y="34"/>
                      </a:lnTo>
                      <a:lnTo>
                        <a:pt x="35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0"/>
                      </a:lnTo>
                      <a:lnTo>
                        <a:pt x="38" y="16"/>
                      </a:lnTo>
                      <a:lnTo>
                        <a:pt x="37" y="13"/>
                      </a:lnTo>
                      <a:lnTo>
                        <a:pt x="35" y="9"/>
                      </a:lnTo>
                      <a:lnTo>
                        <a:pt x="32" y="6"/>
                      </a:lnTo>
                      <a:lnTo>
                        <a:pt x="29" y="4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4" name="Freeform 208"/>
                <p:cNvSpPr/>
                <p:nvPr/>
              </p:nvSpPr>
              <p:spPr bwMode="auto">
                <a:xfrm>
                  <a:off x="4271" y="3369"/>
                  <a:ext cx="38" cy="40"/>
                </a:xfrm>
                <a:custGeom>
                  <a:avLst/>
                  <a:gdLst>
                    <a:gd name="T0" fmla="*/ 18 w 38"/>
                    <a:gd name="T1" fmla="*/ 0 h 40"/>
                    <a:gd name="T2" fmla="*/ 15 w 38"/>
                    <a:gd name="T3" fmla="*/ 0 h 40"/>
                    <a:gd name="T4" fmla="*/ 11 w 38"/>
                    <a:gd name="T5" fmla="*/ 1 h 40"/>
                    <a:gd name="T6" fmla="*/ 8 w 38"/>
                    <a:gd name="T7" fmla="*/ 4 h 40"/>
                    <a:gd name="T8" fmla="*/ 4 w 38"/>
                    <a:gd name="T9" fmla="*/ 6 h 40"/>
                    <a:gd name="T10" fmla="*/ 2 w 38"/>
                    <a:gd name="T11" fmla="*/ 9 h 40"/>
                    <a:gd name="T12" fmla="*/ 1 w 38"/>
                    <a:gd name="T13" fmla="*/ 13 h 40"/>
                    <a:gd name="T14" fmla="*/ 0 w 38"/>
                    <a:gd name="T15" fmla="*/ 16 h 40"/>
                    <a:gd name="T16" fmla="*/ 0 w 38"/>
                    <a:gd name="T17" fmla="*/ 20 h 40"/>
                    <a:gd name="T18" fmla="*/ 0 w 38"/>
                    <a:gd name="T19" fmla="*/ 25 h 40"/>
                    <a:gd name="T20" fmla="*/ 1 w 38"/>
                    <a:gd name="T21" fmla="*/ 28 h 40"/>
                    <a:gd name="T22" fmla="*/ 2 w 38"/>
                    <a:gd name="T23" fmla="*/ 32 h 40"/>
                    <a:gd name="T24" fmla="*/ 4 w 38"/>
                    <a:gd name="T25" fmla="*/ 34 h 40"/>
                    <a:gd name="T26" fmla="*/ 8 w 38"/>
                    <a:gd name="T27" fmla="*/ 36 h 40"/>
                    <a:gd name="T28" fmla="*/ 11 w 38"/>
                    <a:gd name="T29" fmla="*/ 39 h 40"/>
                    <a:gd name="T30" fmla="*/ 15 w 38"/>
                    <a:gd name="T31" fmla="*/ 40 h 40"/>
                    <a:gd name="T32" fmla="*/ 18 w 38"/>
                    <a:gd name="T33" fmla="*/ 40 h 40"/>
                    <a:gd name="T34" fmla="*/ 23 w 38"/>
                    <a:gd name="T35" fmla="*/ 40 h 40"/>
                    <a:gd name="T36" fmla="*/ 27 w 38"/>
                    <a:gd name="T37" fmla="*/ 39 h 40"/>
                    <a:gd name="T38" fmla="*/ 29 w 38"/>
                    <a:gd name="T39" fmla="*/ 36 h 40"/>
                    <a:gd name="T40" fmla="*/ 32 w 38"/>
                    <a:gd name="T41" fmla="*/ 34 h 40"/>
                    <a:gd name="T42" fmla="*/ 35 w 38"/>
                    <a:gd name="T43" fmla="*/ 32 h 40"/>
                    <a:gd name="T44" fmla="*/ 37 w 38"/>
                    <a:gd name="T45" fmla="*/ 28 h 40"/>
                    <a:gd name="T46" fmla="*/ 38 w 38"/>
                    <a:gd name="T47" fmla="*/ 25 h 40"/>
                    <a:gd name="T48" fmla="*/ 38 w 38"/>
                    <a:gd name="T49" fmla="*/ 20 h 40"/>
                    <a:gd name="T50" fmla="*/ 38 w 38"/>
                    <a:gd name="T51" fmla="*/ 16 h 40"/>
                    <a:gd name="T52" fmla="*/ 37 w 38"/>
                    <a:gd name="T53" fmla="*/ 13 h 40"/>
                    <a:gd name="T54" fmla="*/ 35 w 38"/>
                    <a:gd name="T55" fmla="*/ 9 h 40"/>
                    <a:gd name="T56" fmla="*/ 32 w 38"/>
                    <a:gd name="T57" fmla="*/ 6 h 40"/>
                    <a:gd name="T58" fmla="*/ 29 w 38"/>
                    <a:gd name="T59" fmla="*/ 4 h 40"/>
                    <a:gd name="T60" fmla="*/ 27 w 38"/>
                    <a:gd name="T61" fmla="*/ 1 h 40"/>
                    <a:gd name="T62" fmla="*/ 23 w 38"/>
                    <a:gd name="T63" fmla="*/ 0 h 40"/>
                    <a:gd name="T64" fmla="*/ 18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8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4"/>
                      </a:lnTo>
                      <a:lnTo>
                        <a:pt x="4" y="6"/>
                      </a:lnTo>
                      <a:lnTo>
                        <a:pt x="2" y="9"/>
                      </a:lnTo>
                      <a:lnTo>
                        <a:pt x="1" y="13"/>
                      </a:lnTo>
                      <a:lnTo>
                        <a:pt x="0" y="16"/>
                      </a:lnTo>
                      <a:lnTo>
                        <a:pt x="0" y="20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2" y="32"/>
                      </a:lnTo>
                      <a:lnTo>
                        <a:pt x="4" y="34"/>
                      </a:lnTo>
                      <a:lnTo>
                        <a:pt x="8" y="36"/>
                      </a:lnTo>
                      <a:lnTo>
                        <a:pt x="11" y="39"/>
                      </a:lnTo>
                      <a:lnTo>
                        <a:pt x="15" y="40"/>
                      </a:lnTo>
                      <a:lnTo>
                        <a:pt x="18" y="40"/>
                      </a:lnTo>
                      <a:lnTo>
                        <a:pt x="23" y="40"/>
                      </a:lnTo>
                      <a:lnTo>
                        <a:pt x="27" y="39"/>
                      </a:lnTo>
                      <a:lnTo>
                        <a:pt x="29" y="36"/>
                      </a:lnTo>
                      <a:lnTo>
                        <a:pt x="32" y="34"/>
                      </a:lnTo>
                      <a:lnTo>
                        <a:pt x="35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0"/>
                      </a:lnTo>
                      <a:lnTo>
                        <a:pt x="38" y="16"/>
                      </a:lnTo>
                      <a:lnTo>
                        <a:pt x="37" y="13"/>
                      </a:lnTo>
                      <a:lnTo>
                        <a:pt x="35" y="9"/>
                      </a:lnTo>
                      <a:lnTo>
                        <a:pt x="32" y="6"/>
                      </a:lnTo>
                      <a:lnTo>
                        <a:pt x="29" y="4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18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5" name="Freeform 209"/>
                <p:cNvSpPr/>
                <p:nvPr/>
              </p:nvSpPr>
              <p:spPr bwMode="auto">
                <a:xfrm>
                  <a:off x="5456" y="3369"/>
                  <a:ext cx="40" cy="40"/>
                </a:xfrm>
                <a:custGeom>
                  <a:avLst/>
                  <a:gdLst>
                    <a:gd name="T0" fmla="*/ 20 w 40"/>
                    <a:gd name="T1" fmla="*/ 0 h 40"/>
                    <a:gd name="T2" fmla="*/ 17 w 40"/>
                    <a:gd name="T3" fmla="*/ 0 h 40"/>
                    <a:gd name="T4" fmla="*/ 12 w 40"/>
                    <a:gd name="T5" fmla="*/ 1 h 40"/>
                    <a:gd name="T6" fmla="*/ 10 w 40"/>
                    <a:gd name="T7" fmla="*/ 4 h 40"/>
                    <a:gd name="T8" fmla="*/ 6 w 40"/>
                    <a:gd name="T9" fmla="*/ 6 h 40"/>
                    <a:gd name="T10" fmla="*/ 4 w 40"/>
                    <a:gd name="T11" fmla="*/ 9 h 40"/>
                    <a:gd name="T12" fmla="*/ 3 w 40"/>
                    <a:gd name="T13" fmla="*/ 13 h 40"/>
                    <a:gd name="T14" fmla="*/ 1 w 40"/>
                    <a:gd name="T15" fmla="*/ 16 h 40"/>
                    <a:gd name="T16" fmla="*/ 0 w 40"/>
                    <a:gd name="T17" fmla="*/ 20 h 40"/>
                    <a:gd name="T18" fmla="*/ 1 w 40"/>
                    <a:gd name="T19" fmla="*/ 25 h 40"/>
                    <a:gd name="T20" fmla="*/ 3 w 40"/>
                    <a:gd name="T21" fmla="*/ 28 h 40"/>
                    <a:gd name="T22" fmla="*/ 4 w 40"/>
                    <a:gd name="T23" fmla="*/ 32 h 40"/>
                    <a:gd name="T24" fmla="*/ 6 w 40"/>
                    <a:gd name="T25" fmla="*/ 34 h 40"/>
                    <a:gd name="T26" fmla="*/ 10 w 40"/>
                    <a:gd name="T27" fmla="*/ 36 h 40"/>
                    <a:gd name="T28" fmla="*/ 12 w 40"/>
                    <a:gd name="T29" fmla="*/ 39 h 40"/>
                    <a:gd name="T30" fmla="*/ 17 w 40"/>
                    <a:gd name="T31" fmla="*/ 40 h 40"/>
                    <a:gd name="T32" fmla="*/ 20 w 40"/>
                    <a:gd name="T33" fmla="*/ 40 h 40"/>
                    <a:gd name="T34" fmla="*/ 24 w 40"/>
                    <a:gd name="T35" fmla="*/ 40 h 40"/>
                    <a:gd name="T36" fmla="*/ 27 w 40"/>
                    <a:gd name="T37" fmla="*/ 39 h 40"/>
                    <a:gd name="T38" fmla="*/ 31 w 40"/>
                    <a:gd name="T39" fmla="*/ 36 h 40"/>
                    <a:gd name="T40" fmla="*/ 34 w 40"/>
                    <a:gd name="T41" fmla="*/ 34 h 40"/>
                    <a:gd name="T42" fmla="*/ 36 w 40"/>
                    <a:gd name="T43" fmla="*/ 32 h 40"/>
                    <a:gd name="T44" fmla="*/ 38 w 40"/>
                    <a:gd name="T45" fmla="*/ 28 h 40"/>
                    <a:gd name="T46" fmla="*/ 39 w 40"/>
                    <a:gd name="T47" fmla="*/ 25 h 40"/>
                    <a:gd name="T48" fmla="*/ 40 w 40"/>
                    <a:gd name="T49" fmla="*/ 20 h 40"/>
                    <a:gd name="T50" fmla="*/ 39 w 40"/>
                    <a:gd name="T51" fmla="*/ 16 h 40"/>
                    <a:gd name="T52" fmla="*/ 38 w 40"/>
                    <a:gd name="T53" fmla="*/ 13 h 40"/>
                    <a:gd name="T54" fmla="*/ 36 w 40"/>
                    <a:gd name="T55" fmla="*/ 9 h 40"/>
                    <a:gd name="T56" fmla="*/ 34 w 40"/>
                    <a:gd name="T57" fmla="*/ 6 h 40"/>
                    <a:gd name="T58" fmla="*/ 31 w 40"/>
                    <a:gd name="T59" fmla="*/ 4 h 40"/>
                    <a:gd name="T60" fmla="*/ 27 w 40"/>
                    <a:gd name="T61" fmla="*/ 1 h 40"/>
                    <a:gd name="T62" fmla="*/ 24 w 40"/>
                    <a:gd name="T63" fmla="*/ 0 h 40"/>
                    <a:gd name="T64" fmla="*/ 20 w 40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40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2" y="1"/>
                      </a:lnTo>
                      <a:lnTo>
                        <a:pt x="10" y="4"/>
                      </a:lnTo>
                      <a:lnTo>
                        <a:pt x="6" y="6"/>
                      </a:lnTo>
                      <a:lnTo>
                        <a:pt x="4" y="9"/>
                      </a:lnTo>
                      <a:lnTo>
                        <a:pt x="3" y="13"/>
                      </a:lnTo>
                      <a:lnTo>
                        <a:pt x="1" y="16"/>
                      </a:lnTo>
                      <a:lnTo>
                        <a:pt x="0" y="20"/>
                      </a:lnTo>
                      <a:lnTo>
                        <a:pt x="1" y="25"/>
                      </a:lnTo>
                      <a:lnTo>
                        <a:pt x="3" y="28"/>
                      </a:lnTo>
                      <a:lnTo>
                        <a:pt x="4" y="32"/>
                      </a:lnTo>
                      <a:lnTo>
                        <a:pt x="6" y="34"/>
                      </a:lnTo>
                      <a:lnTo>
                        <a:pt x="10" y="36"/>
                      </a:lnTo>
                      <a:lnTo>
                        <a:pt x="12" y="39"/>
                      </a:lnTo>
                      <a:lnTo>
                        <a:pt x="17" y="40"/>
                      </a:lnTo>
                      <a:lnTo>
                        <a:pt x="20" y="40"/>
                      </a:lnTo>
                      <a:lnTo>
                        <a:pt x="24" y="40"/>
                      </a:lnTo>
                      <a:lnTo>
                        <a:pt x="27" y="39"/>
                      </a:lnTo>
                      <a:lnTo>
                        <a:pt x="31" y="36"/>
                      </a:lnTo>
                      <a:lnTo>
                        <a:pt x="34" y="34"/>
                      </a:lnTo>
                      <a:lnTo>
                        <a:pt x="36" y="32"/>
                      </a:lnTo>
                      <a:lnTo>
                        <a:pt x="38" y="28"/>
                      </a:lnTo>
                      <a:lnTo>
                        <a:pt x="39" y="25"/>
                      </a:lnTo>
                      <a:lnTo>
                        <a:pt x="40" y="20"/>
                      </a:lnTo>
                      <a:lnTo>
                        <a:pt x="39" y="16"/>
                      </a:lnTo>
                      <a:lnTo>
                        <a:pt x="38" y="13"/>
                      </a:lnTo>
                      <a:lnTo>
                        <a:pt x="36" y="9"/>
                      </a:lnTo>
                      <a:lnTo>
                        <a:pt x="34" y="6"/>
                      </a:lnTo>
                      <a:lnTo>
                        <a:pt x="31" y="4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6" name="Freeform 210"/>
                <p:cNvSpPr/>
                <p:nvPr/>
              </p:nvSpPr>
              <p:spPr bwMode="auto">
                <a:xfrm>
                  <a:off x="5456" y="3369"/>
                  <a:ext cx="40" cy="40"/>
                </a:xfrm>
                <a:custGeom>
                  <a:avLst/>
                  <a:gdLst>
                    <a:gd name="T0" fmla="*/ 20 w 40"/>
                    <a:gd name="T1" fmla="*/ 0 h 40"/>
                    <a:gd name="T2" fmla="*/ 17 w 40"/>
                    <a:gd name="T3" fmla="*/ 0 h 40"/>
                    <a:gd name="T4" fmla="*/ 12 w 40"/>
                    <a:gd name="T5" fmla="*/ 1 h 40"/>
                    <a:gd name="T6" fmla="*/ 10 w 40"/>
                    <a:gd name="T7" fmla="*/ 4 h 40"/>
                    <a:gd name="T8" fmla="*/ 6 w 40"/>
                    <a:gd name="T9" fmla="*/ 6 h 40"/>
                    <a:gd name="T10" fmla="*/ 4 w 40"/>
                    <a:gd name="T11" fmla="*/ 9 h 40"/>
                    <a:gd name="T12" fmla="*/ 3 w 40"/>
                    <a:gd name="T13" fmla="*/ 13 h 40"/>
                    <a:gd name="T14" fmla="*/ 1 w 40"/>
                    <a:gd name="T15" fmla="*/ 16 h 40"/>
                    <a:gd name="T16" fmla="*/ 0 w 40"/>
                    <a:gd name="T17" fmla="*/ 20 h 40"/>
                    <a:gd name="T18" fmla="*/ 1 w 40"/>
                    <a:gd name="T19" fmla="*/ 25 h 40"/>
                    <a:gd name="T20" fmla="*/ 3 w 40"/>
                    <a:gd name="T21" fmla="*/ 28 h 40"/>
                    <a:gd name="T22" fmla="*/ 4 w 40"/>
                    <a:gd name="T23" fmla="*/ 32 h 40"/>
                    <a:gd name="T24" fmla="*/ 6 w 40"/>
                    <a:gd name="T25" fmla="*/ 34 h 40"/>
                    <a:gd name="T26" fmla="*/ 10 w 40"/>
                    <a:gd name="T27" fmla="*/ 36 h 40"/>
                    <a:gd name="T28" fmla="*/ 12 w 40"/>
                    <a:gd name="T29" fmla="*/ 39 h 40"/>
                    <a:gd name="T30" fmla="*/ 17 w 40"/>
                    <a:gd name="T31" fmla="*/ 40 h 40"/>
                    <a:gd name="T32" fmla="*/ 20 w 40"/>
                    <a:gd name="T33" fmla="*/ 40 h 40"/>
                    <a:gd name="T34" fmla="*/ 24 w 40"/>
                    <a:gd name="T35" fmla="*/ 40 h 40"/>
                    <a:gd name="T36" fmla="*/ 27 w 40"/>
                    <a:gd name="T37" fmla="*/ 39 h 40"/>
                    <a:gd name="T38" fmla="*/ 31 w 40"/>
                    <a:gd name="T39" fmla="*/ 36 h 40"/>
                    <a:gd name="T40" fmla="*/ 34 w 40"/>
                    <a:gd name="T41" fmla="*/ 34 h 40"/>
                    <a:gd name="T42" fmla="*/ 36 w 40"/>
                    <a:gd name="T43" fmla="*/ 32 h 40"/>
                    <a:gd name="T44" fmla="*/ 38 w 40"/>
                    <a:gd name="T45" fmla="*/ 28 h 40"/>
                    <a:gd name="T46" fmla="*/ 39 w 40"/>
                    <a:gd name="T47" fmla="*/ 25 h 40"/>
                    <a:gd name="T48" fmla="*/ 40 w 40"/>
                    <a:gd name="T49" fmla="*/ 20 h 40"/>
                    <a:gd name="T50" fmla="*/ 39 w 40"/>
                    <a:gd name="T51" fmla="*/ 16 h 40"/>
                    <a:gd name="T52" fmla="*/ 38 w 40"/>
                    <a:gd name="T53" fmla="*/ 13 h 40"/>
                    <a:gd name="T54" fmla="*/ 36 w 40"/>
                    <a:gd name="T55" fmla="*/ 9 h 40"/>
                    <a:gd name="T56" fmla="*/ 34 w 40"/>
                    <a:gd name="T57" fmla="*/ 6 h 40"/>
                    <a:gd name="T58" fmla="*/ 31 w 40"/>
                    <a:gd name="T59" fmla="*/ 4 h 40"/>
                    <a:gd name="T60" fmla="*/ 27 w 40"/>
                    <a:gd name="T61" fmla="*/ 1 h 40"/>
                    <a:gd name="T62" fmla="*/ 24 w 40"/>
                    <a:gd name="T63" fmla="*/ 0 h 40"/>
                    <a:gd name="T64" fmla="*/ 20 w 40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40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2" y="1"/>
                      </a:lnTo>
                      <a:lnTo>
                        <a:pt x="10" y="4"/>
                      </a:lnTo>
                      <a:lnTo>
                        <a:pt x="6" y="6"/>
                      </a:lnTo>
                      <a:lnTo>
                        <a:pt x="4" y="9"/>
                      </a:lnTo>
                      <a:lnTo>
                        <a:pt x="3" y="13"/>
                      </a:lnTo>
                      <a:lnTo>
                        <a:pt x="1" y="16"/>
                      </a:lnTo>
                      <a:lnTo>
                        <a:pt x="0" y="20"/>
                      </a:lnTo>
                      <a:lnTo>
                        <a:pt x="1" y="25"/>
                      </a:lnTo>
                      <a:lnTo>
                        <a:pt x="3" y="28"/>
                      </a:lnTo>
                      <a:lnTo>
                        <a:pt x="4" y="32"/>
                      </a:lnTo>
                      <a:lnTo>
                        <a:pt x="6" y="34"/>
                      </a:lnTo>
                      <a:lnTo>
                        <a:pt x="10" y="36"/>
                      </a:lnTo>
                      <a:lnTo>
                        <a:pt x="12" y="39"/>
                      </a:lnTo>
                      <a:lnTo>
                        <a:pt x="17" y="40"/>
                      </a:lnTo>
                      <a:lnTo>
                        <a:pt x="20" y="40"/>
                      </a:lnTo>
                      <a:lnTo>
                        <a:pt x="24" y="40"/>
                      </a:lnTo>
                      <a:lnTo>
                        <a:pt x="27" y="39"/>
                      </a:lnTo>
                      <a:lnTo>
                        <a:pt x="31" y="36"/>
                      </a:lnTo>
                      <a:lnTo>
                        <a:pt x="34" y="34"/>
                      </a:lnTo>
                      <a:lnTo>
                        <a:pt x="36" y="32"/>
                      </a:lnTo>
                      <a:lnTo>
                        <a:pt x="38" y="28"/>
                      </a:lnTo>
                      <a:lnTo>
                        <a:pt x="39" y="25"/>
                      </a:lnTo>
                      <a:lnTo>
                        <a:pt x="40" y="20"/>
                      </a:lnTo>
                      <a:lnTo>
                        <a:pt x="39" y="16"/>
                      </a:lnTo>
                      <a:lnTo>
                        <a:pt x="38" y="13"/>
                      </a:lnTo>
                      <a:lnTo>
                        <a:pt x="36" y="9"/>
                      </a:lnTo>
                      <a:lnTo>
                        <a:pt x="34" y="6"/>
                      </a:lnTo>
                      <a:lnTo>
                        <a:pt x="31" y="4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7" name="Freeform 211"/>
                <p:cNvSpPr/>
                <p:nvPr/>
              </p:nvSpPr>
              <p:spPr bwMode="auto">
                <a:xfrm>
                  <a:off x="4940" y="3757"/>
                  <a:ext cx="39" cy="41"/>
                </a:xfrm>
                <a:custGeom>
                  <a:avLst/>
                  <a:gdLst>
                    <a:gd name="T0" fmla="*/ 19 w 39"/>
                    <a:gd name="T1" fmla="*/ 0 h 41"/>
                    <a:gd name="T2" fmla="*/ 16 w 39"/>
                    <a:gd name="T3" fmla="*/ 1 h 41"/>
                    <a:gd name="T4" fmla="*/ 12 w 39"/>
                    <a:gd name="T5" fmla="*/ 3 h 41"/>
                    <a:gd name="T6" fmla="*/ 9 w 39"/>
                    <a:gd name="T7" fmla="*/ 4 h 41"/>
                    <a:gd name="T8" fmla="*/ 5 w 39"/>
                    <a:gd name="T9" fmla="*/ 6 h 41"/>
                    <a:gd name="T10" fmla="*/ 3 w 39"/>
                    <a:gd name="T11" fmla="*/ 10 h 41"/>
                    <a:gd name="T12" fmla="*/ 2 w 39"/>
                    <a:gd name="T13" fmla="*/ 13 h 41"/>
                    <a:gd name="T14" fmla="*/ 0 w 39"/>
                    <a:gd name="T15" fmla="*/ 17 h 41"/>
                    <a:gd name="T16" fmla="*/ 0 w 39"/>
                    <a:gd name="T17" fmla="*/ 21 h 41"/>
                    <a:gd name="T18" fmla="*/ 0 w 39"/>
                    <a:gd name="T19" fmla="*/ 25 h 41"/>
                    <a:gd name="T20" fmla="*/ 2 w 39"/>
                    <a:gd name="T21" fmla="*/ 28 h 41"/>
                    <a:gd name="T22" fmla="*/ 3 w 39"/>
                    <a:gd name="T23" fmla="*/ 32 h 41"/>
                    <a:gd name="T24" fmla="*/ 5 w 39"/>
                    <a:gd name="T25" fmla="*/ 35 h 41"/>
                    <a:gd name="T26" fmla="*/ 9 w 39"/>
                    <a:gd name="T27" fmla="*/ 38 h 41"/>
                    <a:gd name="T28" fmla="*/ 12 w 39"/>
                    <a:gd name="T29" fmla="*/ 39 h 41"/>
                    <a:gd name="T30" fmla="*/ 16 w 39"/>
                    <a:gd name="T31" fmla="*/ 40 h 41"/>
                    <a:gd name="T32" fmla="*/ 19 w 39"/>
                    <a:gd name="T33" fmla="*/ 41 h 41"/>
                    <a:gd name="T34" fmla="*/ 24 w 39"/>
                    <a:gd name="T35" fmla="*/ 40 h 41"/>
                    <a:gd name="T36" fmla="*/ 27 w 39"/>
                    <a:gd name="T37" fmla="*/ 39 h 41"/>
                    <a:gd name="T38" fmla="*/ 31 w 39"/>
                    <a:gd name="T39" fmla="*/ 38 h 41"/>
                    <a:gd name="T40" fmla="*/ 33 w 39"/>
                    <a:gd name="T41" fmla="*/ 35 h 41"/>
                    <a:gd name="T42" fmla="*/ 35 w 39"/>
                    <a:gd name="T43" fmla="*/ 32 h 41"/>
                    <a:gd name="T44" fmla="*/ 38 w 39"/>
                    <a:gd name="T45" fmla="*/ 28 h 41"/>
                    <a:gd name="T46" fmla="*/ 39 w 39"/>
                    <a:gd name="T47" fmla="*/ 25 h 41"/>
                    <a:gd name="T48" fmla="*/ 39 w 39"/>
                    <a:gd name="T49" fmla="*/ 21 h 41"/>
                    <a:gd name="T50" fmla="*/ 39 w 39"/>
                    <a:gd name="T51" fmla="*/ 17 h 41"/>
                    <a:gd name="T52" fmla="*/ 38 w 39"/>
                    <a:gd name="T53" fmla="*/ 13 h 41"/>
                    <a:gd name="T54" fmla="*/ 35 w 39"/>
                    <a:gd name="T55" fmla="*/ 10 h 41"/>
                    <a:gd name="T56" fmla="*/ 33 w 39"/>
                    <a:gd name="T57" fmla="*/ 6 h 41"/>
                    <a:gd name="T58" fmla="*/ 31 w 39"/>
                    <a:gd name="T59" fmla="*/ 4 h 41"/>
                    <a:gd name="T60" fmla="*/ 27 w 39"/>
                    <a:gd name="T61" fmla="*/ 3 h 41"/>
                    <a:gd name="T62" fmla="*/ 24 w 39"/>
                    <a:gd name="T63" fmla="*/ 1 h 41"/>
                    <a:gd name="T64" fmla="*/ 19 w 39"/>
                    <a:gd name="T65" fmla="*/ 0 h 4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41">
                      <a:moveTo>
                        <a:pt x="19" y="0"/>
                      </a:moveTo>
                      <a:lnTo>
                        <a:pt x="16" y="1"/>
                      </a:lnTo>
                      <a:lnTo>
                        <a:pt x="12" y="3"/>
                      </a:lnTo>
                      <a:lnTo>
                        <a:pt x="9" y="4"/>
                      </a:lnTo>
                      <a:lnTo>
                        <a:pt x="5" y="6"/>
                      </a:lnTo>
                      <a:lnTo>
                        <a:pt x="3" y="10"/>
                      </a:lnTo>
                      <a:lnTo>
                        <a:pt x="2" y="13"/>
                      </a:lnTo>
                      <a:lnTo>
                        <a:pt x="0" y="17"/>
                      </a:lnTo>
                      <a:lnTo>
                        <a:pt x="0" y="21"/>
                      </a:lnTo>
                      <a:lnTo>
                        <a:pt x="0" y="25"/>
                      </a:lnTo>
                      <a:lnTo>
                        <a:pt x="2" y="28"/>
                      </a:lnTo>
                      <a:lnTo>
                        <a:pt x="3" y="32"/>
                      </a:lnTo>
                      <a:lnTo>
                        <a:pt x="5" y="35"/>
                      </a:lnTo>
                      <a:lnTo>
                        <a:pt x="9" y="38"/>
                      </a:lnTo>
                      <a:lnTo>
                        <a:pt x="12" y="39"/>
                      </a:lnTo>
                      <a:lnTo>
                        <a:pt x="16" y="40"/>
                      </a:lnTo>
                      <a:lnTo>
                        <a:pt x="19" y="41"/>
                      </a:lnTo>
                      <a:lnTo>
                        <a:pt x="24" y="40"/>
                      </a:lnTo>
                      <a:lnTo>
                        <a:pt x="27" y="39"/>
                      </a:lnTo>
                      <a:lnTo>
                        <a:pt x="31" y="38"/>
                      </a:lnTo>
                      <a:lnTo>
                        <a:pt x="33" y="35"/>
                      </a:lnTo>
                      <a:lnTo>
                        <a:pt x="35" y="32"/>
                      </a:lnTo>
                      <a:lnTo>
                        <a:pt x="38" y="28"/>
                      </a:lnTo>
                      <a:lnTo>
                        <a:pt x="39" y="25"/>
                      </a:lnTo>
                      <a:lnTo>
                        <a:pt x="39" y="21"/>
                      </a:lnTo>
                      <a:lnTo>
                        <a:pt x="39" y="17"/>
                      </a:lnTo>
                      <a:lnTo>
                        <a:pt x="38" y="13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1" y="4"/>
                      </a:lnTo>
                      <a:lnTo>
                        <a:pt x="27" y="3"/>
                      </a:lnTo>
                      <a:lnTo>
                        <a:pt x="24" y="1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8" name="Freeform 212"/>
                <p:cNvSpPr/>
                <p:nvPr/>
              </p:nvSpPr>
              <p:spPr bwMode="auto">
                <a:xfrm>
                  <a:off x="4940" y="3757"/>
                  <a:ext cx="39" cy="41"/>
                </a:xfrm>
                <a:custGeom>
                  <a:avLst/>
                  <a:gdLst>
                    <a:gd name="T0" fmla="*/ 19 w 39"/>
                    <a:gd name="T1" fmla="*/ 0 h 41"/>
                    <a:gd name="T2" fmla="*/ 16 w 39"/>
                    <a:gd name="T3" fmla="*/ 1 h 41"/>
                    <a:gd name="T4" fmla="*/ 12 w 39"/>
                    <a:gd name="T5" fmla="*/ 3 h 41"/>
                    <a:gd name="T6" fmla="*/ 9 w 39"/>
                    <a:gd name="T7" fmla="*/ 4 h 41"/>
                    <a:gd name="T8" fmla="*/ 5 w 39"/>
                    <a:gd name="T9" fmla="*/ 6 h 41"/>
                    <a:gd name="T10" fmla="*/ 3 w 39"/>
                    <a:gd name="T11" fmla="*/ 10 h 41"/>
                    <a:gd name="T12" fmla="*/ 2 w 39"/>
                    <a:gd name="T13" fmla="*/ 13 h 41"/>
                    <a:gd name="T14" fmla="*/ 0 w 39"/>
                    <a:gd name="T15" fmla="*/ 17 h 41"/>
                    <a:gd name="T16" fmla="*/ 0 w 39"/>
                    <a:gd name="T17" fmla="*/ 21 h 41"/>
                    <a:gd name="T18" fmla="*/ 0 w 39"/>
                    <a:gd name="T19" fmla="*/ 25 h 41"/>
                    <a:gd name="T20" fmla="*/ 2 w 39"/>
                    <a:gd name="T21" fmla="*/ 28 h 41"/>
                    <a:gd name="T22" fmla="*/ 3 w 39"/>
                    <a:gd name="T23" fmla="*/ 32 h 41"/>
                    <a:gd name="T24" fmla="*/ 5 w 39"/>
                    <a:gd name="T25" fmla="*/ 35 h 41"/>
                    <a:gd name="T26" fmla="*/ 9 w 39"/>
                    <a:gd name="T27" fmla="*/ 38 h 41"/>
                    <a:gd name="T28" fmla="*/ 12 w 39"/>
                    <a:gd name="T29" fmla="*/ 39 h 41"/>
                    <a:gd name="T30" fmla="*/ 16 w 39"/>
                    <a:gd name="T31" fmla="*/ 40 h 41"/>
                    <a:gd name="T32" fmla="*/ 19 w 39"/>
                    <a:gd name="T33" fmla="*/ 41 h 41"/>
                    <a:gd name="T34" fmla="*/ 24 w 39"/>
                    <a:gd name="T35" fmla="*/ 40 h 41"/>
                    <a:gd name="T36" fmla="*/ 27 w 39"/>
                    <a:gd name="T37" fmla="*/ 39 h 41"/>
                    <a:gd name="T38" fmla="*/ 31 w 39"/>
                    <a:gd name="T39" fmla="*/ 38 h 41"/>
                    <a:gd name="T40" fmla="*/ 33 w 39"/>
                    <a:gd name="T41" fmla="*/ 35 h 41"/>
                    <a:gd name="T42" fmla="*/ 35 w 39"/>
                    <a:gd name="T43" fmla="*/ 32 h 41"/>
                    <a:gd name="T44" fmla="*/ 38 w 39"/>
                    <a:gd name="T45" fmla="*/ 28 h 41"/>
                    <a:gd name="T46" fmla="*/ 39 w 39"/>
                    <a:gd name="T47" fmla="*/ 25 h 41"/>
                    <a:gd name="T48" fmla="*/ 39 w 39"/>
                    <a:gd name="T49" fmla="*/ 21 h 41"/>
                    <a:gd name="T50" fmla="*/ 39 w 39"/>
                    <a:gd name="T51" fmla="*/ 17 h 41"/>
                    <a:gd name="T52" fmla="*/ 38 w 39"/>
                    <a:gd name="T53" fmla="*/ 13 h 41"/>
                    <a:gd name="T54" fmla="*/ 35 w 39"/>
                    <a:gd name="T55" fmla="*/ 10 h 41"/>
                    <a:gd name="T56" fmla="*/ 33 w 39"/>
                    <a:gd name="T57" fmla="*/ 6 h 41"/>
                    <a:gd name="T58" fmla="*/ 31 w 39"/>
                    <a:gd name="T59" fmla="*/ 4 h 41"/>
                    <a:gd name="T60" fmla="*/ 27 w 39"/>
                    <a:gd name="T61" fmla="*/ 3 h 41"/>
                    <a:gd name="T62" fmla="*/ 24 w 39"/>
                    <a:gd name="T63" fmla="*/ 1 h 41"/>
                    <a:gd name="T64" fmla="*/ 19 w 39"/>
                    <a:gd name="T65" fmla="*/ 0 h 4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41">
                      <a:moveTo>
                        <a:pt x="19" y="0"/>
                      </a:moveTo>
                      <a:lnTo>
                        <a:pt x="16" y="1"/>
                      </a:lnTo>
                      <a:lnTo>
                        <a:pt x="12" y="3"/>
                      </a:lnTo>
                      <a:lnTo>
                        <a:pt x="9" y="4"/>
                      </a:lnTo>
                      <a:lnTo>
                        <a:pt x="5" y="6"/>
                      </a:lnTo>
                      <a:lnTo>
                        <a:pt x="3" y="10"/>
                      </a:lnTo>
                      <a:lnTo>
                        <a:pt x="2" y="13"/>
                      </a:lnTo>
                      <a:lnTo>
                        <a:pt x="0" y="17"/>
                      </a:lnTo>
                      <a:lnTo>
                        <a:pt x="0" y="21"/>
                      </a:lnTo>
                      <a:lnTo>
                        <a:pt x="0" y="25"/>
                      </a:lnTo>
                      <a:lnTo>
                        <a:pt x="2" y="28"/>
                      </a:lnTo>
                      <a:lnTo>
                        <a:pt x="3" y="32"/>
                      </a:lnTo>
                      <a:lnTo>
                        <a:pt x="5" y="35"/>
                      </a:lnTo>
                      <a:lnTo>
                        <a:pt x="9" y="38"/>
                      </a:lnTo>
                      <a:lnTo>
                        <a:pt x="12" y="39"/>
                      </a:lnTo>
                      <a:lnTo>
                        <a:pt x="16" y="40"/>
                      </a:lnTo>
                      <a:lnTo>
                        <a:pt x="19" y="41"/>
                      </a:lnTo>
                      <a:lnTo>
                        <a:pt x="24" y="40"/>
                      </a:lnTo>
                      <a:lnTo>
                        <a:pt x="27" y="39"/>
                      </a:lnTo>
                      <a:lnTo>
                        <a:pt x="31" y="38"/>
                      </a:lnTo>
                      <a:lnTo>
                        <a:pt x="33" y="35"/>
                      </a:lnTo>
                      <a:lnTo>
                        <a:pt x="35" y="32"/>
                      </a:lnTo>
                      <a:lnTo>
                        <a:pt x="38" y="28"/>
                      </a:lnTo>
                      <a:lnTo>
                        <a:pt x="39" y="25"/>
                      </a:lnTo>
                      <a:lnTo>
                        <a:pt x="39" y="21"/>
                      </a:lnTo>
                      <a:lnTo>
                        <a:pt x="39" y="17"/>
                      </a:lnTo>
                      <a:lnTo>
                        <a:pt x="38" y="13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1" y="4"/>
                      </a:lnTo>
                      <a:lnTo>
                        <a:pt x="27" y="3"/>
                      </a:lnTo>
                      <a:lnTo>
                        <a:pt x="24" y="1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9" name="Freeform 213"/>
                <p:cNvSpPr/>
                <p:nvPr/>
              </p:nvSpPr>
              <p:spPr bwMode="auto">
                <a:xfrm>
                  <a:off x="3777" y="2590"/>
                  <a:ext cx="38" cy="40"/>
                </a:xfrm>
                <a:custGeom>
                  <a:avLst/>
                  <a:gdLst>
                    <a:gd name="T0" fmla="*/ 19 w 38"/>
                    <a:gd name="T1" fmla="*/ 0 h 40"/>
                    <a:gd name="T2" fmla="*/ 15 w 38"/>
                    <a:gd name="T3" fmla="*/ 1 h 40"/>
                    <a:gd name="T4" fmla="*/ 12 w 38"/>
                    <a:gd name="T5" fmla="*/ 2 h 40"/>
                    <a:gd name="T6" fmla="*/ 8 w 38"/>
                    <a:gd name="T7" fmla="*/ 3 h 40"/>
                    <a:gd name="T8" fmla="*/ 5 w 38"/>
                    <a:gd name="T9" fmla="*/ 5 h 40"/>
                    <a:gd name="T10" fmla="*/ 2 w 38"/>
                    <a:gd name="T11" fmla="*/ 9 h 40"/>
                    <a:gd name="T12" fmla="*/ 1 w 38"/>
                    <a:gd name="T13" fmla="*/ 12 h 40"/>
                    <a:gd name="T14" fmla="*/ 0 w 38"/>
                    <a:gd name="T15" fmla="*/ 16 h 40"/>
                    <a:gd name="T16" fmla="*/ 0 w 38"/>
                    <a:gd name="T17" fmla="*/ 19 h 40"/>
                    <a:gd name="T18" fmla="*/ 0 w 38"/>
                    <a:gd name="T19" fmla="*/ 24 h 40"/>
                    <a:gd name="T20" fmla="*/ 1 w 38"/>
                    <a:gd name="T21" fmla="*/ 28 h 40"/>
                    <a:gd name="T22" fmla="*/ 2 w 38"/>
                    <a:gd name="T23" fmla="*/ 31 h 40"/>
                    <a:gd name="T24" fmla="*/ 5 w 38"/>
                    <a:gd name="T25" fmla="*/ 35 h 40"/>
                    <a:gd name="T26" fmla="*/ 8 w 38"/>
                    <a:gd name="T27" fmla="*/ 37 h 40"/>
                    <a:gd name="T28" fmla="*/ 12 w 38"/>
                    <a:gd name="T29" fmla="*/ 38 h 40"/>
                    <a:gd name="T30" fmla="*/ 15 w 38"/>
                    <a:gd name="T31" fmla="*/ 39 h 40"/>
                    <a:gd name="T32" fmla="*/ 19 w 38"/>
                    <a:gd name="T33" fmla="*/ 40 h 40"/>
                    <a:gd name="T34" fmla="*/ 23 w 38"/>
                    <a:gd name="T35" fmla="*/ 39 h 40"/>
                    <a:gd name="T36" fmla="*/ 27 w 38"/>
                    <a:gd name="T37" fmla="*/ 38 h 40"/>
                    <a:gd name="T38" fmla="*/ 30 w 38"/>
                    <a:gd name="T39" fmla="*/ 37 h 40"/>
                    <a:gd name="T40" fmla="*/ 33 w 38"/>
                    <a:gd name="T41" fmla="*/ 35 h 40"/>
                    <a:gd name="T42" fmla="*/ 35 w 38"/>
                    <a:gd name="T43" fmla="*/ 31 h 40"/>
                    <a:gd name="T44" fmla="*/ 37 w 38"/>
                    <a:gd name="T45" fmla="*/ 28 h 40"/>
                    <a:gd name="T46" fmla="*/ 38 w 38"/>
                    <a:gd name="T47" fmla="*/ 24 h 40"/>
                    <a:gd name="T48" fmla="*/ 38 w 38"/>
                    <a:gd name="T49" fmla="*/ 19 h 40"/>
                    <a:gd name="T50" fmla="*/ 38 w 38"/>
                    <a:gd name="T51" fmla="*/ 16 h 40"/>
                    <a:gd name="T52" fmla="*/ 37 w 38"/>
                    <a:gd name="T53" fmla="*/ 12 h 40"/>
                    <a:gd name="T54" fmla="*/ 35 w 38"/>
                    <a:gd name="T55" fmla="*/ 9 h 40"/>
                    <a:gd name="T56" fmla="*/ 33 w 38"/>
                    <a:gd name="T57" fmla="*/ 5 h 40"/>
                    <a:gd name="T58" fmla="*/ 30 w 38"/>
                    <a:gd name="T59" fmla="*/ 3 h 40"/>
                    <a:gd name="T60" fmla="*/ 27 w 38"/>
                    <a:gd name="T61" fmla="*/ 2 h 40"/>
                    <a:gd name="T62" fmla="*/ 23 w 38"/>
                    <a:gd name="T63" fmla="*/ 1 h 40"/>
                    <a:gd name="T64" fmla="*/ 19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9" y="0"/>
                      </a:moveTo>
                      <a:lnTo>
                        <a:pt x="15" y="1"/>
                      </a:lnTo>
                      <a:lnTo>
                        <a:pt x="12" y="2"/>
                      </a:lnTo>
                      <a:lnTo>
                        <a:pt x="8" y="3"/>
                      </a:lnTo>
                      <a:lnTo>
                        <a:pt x="5" y="5"/>
                      </a:lnTo>
                      <a:lnTo>
                        <a:pt x="2" y="9"/>
                      </a:lnTo>
                      <a:lnTo>
                        <a:pt x="1" y="12"/>
                      </a:lnTo>
                      <a:lnTo>
                        <a:pt x="0" y="16"/>
                      </a:lnTo>
                      <a:lnTo>
                        <a:pt x="0" y="19"/>
                      </a:lnTo>
                      <a:lnTo>
                        <a:pt x="0" y="24"/>
                      </a:lnTo>
                      <a:lnTo>
                        <a:pt x="1" y="28"/>
                      </a:lnTo>
                      <a:lnTo>
                        <a:pt x="2" y="31"/>
                      </a:lnTo>
                      <a:lnTo>
                        <a:pt x="5" y="35"/>
                      </a:lnTo>
                      <a:lnTo>
                        <a:pt x="8" y="37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40"/>
                      </a:lnTo>
                      <a:lnTo>
                        <a:pt x="23" y="39"/>
                      </a:lnTo>
                      <a:lnTo>
                        <a:pt x="27" y="38"/>
                      </a:lnTo>
                      <a:lnTo>
                        <a:pt x="30" y="37"/>
                      </a:lnTo>
                      <a:lnTo>
                        <a:pt x="33" y="35"/>
                      </a:lnTo>
                      <a:lnTo>
                        <a:pt x="35" y="31"/>
                      </a:lnTo>
                      <a:lnTo>
                        <a:pt x="37" y="28"/>
                      </a:lnTo>
                      <a:lnTo>
                        <a:pt x="38" y="24"/>
                      </a:lnTo>
                      <a:lnTo>
                        <a:pt x="38" y="19"/>
                      </a:lnTo>
                      <a:lnTo>
                        <a:pt x="38" y="16"/>
                      </a:lnTo>
                      <a:lnTo>
                        <a:pt x="37" y="12"/>
                      </a:lnTo>
                      <a:lnTo>
                        <a:pt x="35" y="9"/>
                      </a:lnTo>
                      <a:lnTo>
                        <a:pt x="33" y="5"/>
                      </a:lnTo>
                      <a:lnTo>
                        <a:pt x="30" y="3"/>
                      </a:lnTo>
                      <a:lnTo>
                        <a:pt x="27" y="2"/>
                      </a:lnTo>
                      <a:lnTo>
                        <a:pt x="23" y="1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0" name="Freeform 214"/>
                <p:cNvSpPr/>
                <p:nvPr/>
              </p:nvSpPr>
              <p:spPr bwMode="auto">
                <a:xfrm>
                  <a:off x="3777" y="2590"/>
                  <a:ext cx="38" cy="40"/>
                </a:xfrm>
                <a:custGeom>
                  <a:avLst/>
                  <a:gdLst>
                    <a:gd name="T0" fmla="*/ 19 w 38"/>
                    <a:gd name="T1" fmla="*/ 0 h 40"/>
                    <a:gd name="T2" fmla="*/ 15 w 38"/>
                    <a:gd name="T3" fmla="*/ 1 h 40"/>
                    <a:gd name="T4" fmla="*/ 12 w 38"/>
                    <a:gd name="T5" fmla="*/ 2 h 40"/>
                    <a:gd name="T6" fmla="*/ 8 w 38"/>
                    <a:gd name="T7" fmla="*/ 3 h 40"/>
                    <a:gd name="T8" fmla="*/ 5 w 38"/>
                    <a:gd name="T9" fmla="*/ 5 h 40"/>
                    <a:gd name="T10" fmla="*/ 2 w 38"/>
                    <a:gd name="T11" fmla="*/ 9 h 40"/>
                    <a:gd name="T12" fmla="*/ 1 w 38"/>
                    <a:gd name="T13" fmla="*/ 12 h 40"/>
                    <a:gd name="T14" fmla="*/ 0 w 38"/>
                    <a:gd name="T15" fmla="*/ 16 h 40"/>
                    <a:gd name="T16" fmla="*/ 0 w 38"/>
                    <a:gd name="T17" fmla="*/ 19 h 40"/>
                    <a:gd name="T18" fmla="*/ 0 w 38"/>
                    <a:gd name="T19" fmla="*/ 24 h 40"/>
                    <a:gd name="T20" fmla="*/ 1 w 38"/>
                    <a:gd name="T21" fmla="*/ 28 h 40"/>
                    <a:gd name="T22" fmla="*/ 2 w 38"/>
                    <a:gd name="T23" fmla="*/ 31 h 40"/>
                    <a:gd name="T24" fmla="*/ 5 w 38"/>
                    <a:gd name="T25" fmla="*/ 35 h 40"/>
                    <a:gd name="T26" fmla="*/ 8 w 38"/>
                    <a:gd name="T27" fmla="*/ 37 h 40"/>
                    <a:gd name="T28" fmla="*/ 12 w 38"/>
                    <a:gd name="T29" fmla="*/ 38 h 40"/>
                    <a:gd name="T30" fmla="*/ 15 w 38"/>
                    <a:gd name="T31" fmla="*/ 39 h 40"/>
                    <a:gd name="T32" fmla="*/ 19 w 38"/>
                    <a:gd name="T33" fmla="*/ 40 h 40"/>
                    <a:gd name="T34" fmla="*/ 23 w 38"/>
                    <a:gd name="T35" fmla="*/ 39 h 40"/>
                    <a:gd name="T36" fmla="*/ 27 w 38"/>
                    <a:gd name="T37" fmla="*/ 38 h 40"/>
                    <a:gd name="T38" fmla="*/ 30 w 38"/>
                    <a:gd name="T39" fmla="*/ 37 h 40"/>
                    <a:gd name="T40" fmla="*/ 33 w 38"/>
                    <a:gd name="T41" fmla="*/ 35 h 40"/>
                    <a:gd name="T42" fmla="*/ 35 w 38"/>
                    <a:gd name="T43" fmla="*/ 31 h 40"/>
                    <a:gd name="T44" fmla="*/ 37 w 38"/>
                    <a:gd name="T45" fmla="*/ 28 h 40"/>
                    <a:gd name="T46" fmla="*/ 38 w 38"/>
                    <a:gd name="T47" fmla="*/ 24 h 40"/>
                    <a:gd name="T48" fmla="*/ 38 w 38"/>
                    <a:gd name="T49" fmla="*/ 19 h 40"/>
                    <a:gd name="T50" fmla="*/ 38 w 38"/>
                    <a:gd name="T51" fmla="*/ 16 h 40"/>
                    <a:gd name="T52" fmla="*/ 37 w 38"/>
                    <a:gd name="T53" fmla="*/ 12 h 40"/>
                    <a:gd name="T54" fmla="*/ 35 w 38"/>
                    <a:gd name="T55" fmla="*/ 9 h 40"/>
                    <a:gd name="T56" fmla="*/ 33 w 38"/>
                    <a:gd name="T57" fmla="*/ 5 h 40"/>
                    <a:gd name="T58" fmla="*/ 30 w 38"/>
                    <a:gd name="T59" fmla="*/ 3 h 40"/>
                    <a:gd name="T60" fmla="*/ 27 w 38"/>
                    <a:gd name="T61" fmla="*/ 2 h 40"/>
                    <a:gd name="T62" fmla="*/ 23 w 38"/>
                    <a:gd name="T63" fmla="*/ 1 h 40"/>
                    <a:gd name="T64" fmla="*/ 19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9" y="0"/>
                      </a:moveTo>
                      <a:lnTo>
                        <a:pt x="15" y="1"/>
                      </a:lnTo>
                      <a:lnTo>
                        <a:pt x="12" y="2"/>
                      </a:lnTo>
                      <a:lnTo>
                        <a:pt x="8" y="3"/>
                      </a:lnTo>
                      <a:lnTo>
                        <a:pt x="5" y="5"/>
                      </a:lnTo>
                      <a:lnTo>
                        <a:pt x="2" y="9"/>
                      </a:lnTo>
                      <a:lnTo>
                        <a:pt x="1" y="12"/>
                      </a:lnTo>
                      <a:lnTo>
                        <a:pt x="0" y="16"/>
                      </a:lnTo>
                      <a:lnTo>
                        <a:pt x="0" y="19"/>
                      </a:lnTo>
                      <a:lnTo>
                        <a:pt x="0" y="24"/>
                      </a:lnTo>
                      <a:lnTo>
                        <a:pt x="1" y="28"/>
                      </a:lnTo>
                      <a:lnTo>
                        <a:pt x="2" y="31"/>
                      </a:lnTo>
                      <a:lnTo>
                        <a:pt x="5" y="35"/>
                      </a:lnTo>
                      <a:lnTo>
                        <a:pt x="8" y="37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40"/>
                      </a:lnTo>
                      <a:lnTo>
                        <a:pt x="23" y="39"/>
                      </a:lnTo>
                      <a:lnTo>
                        <a:pt x="27" y="38"/>
                      </a:lnTo>
                      <a:lnTo>
                        <a:pt x="30" y="37"/>
                      </a:lnTo>
                      <a:lnTo>
                        <a:pt x="33" y="35"/>
                      </a:lnTo>
                      <a:lnTo>
                        <a:pt x="35" y="31"/>
                      </a:lnTo>
                      <a:lnTo>
                        <a:pt x="37" y="28"/>
                      </a:lnTo>
                      <a:lnTo>
                        <a:pt x="38" y="24"/>
                      </a:lnTo>
                      <a:lnTo>
                        <a:pt x="38" y="19"/>
                      </a:lnTo>
                      <a:lnTo>
                        <a:pt x="38" y="16"/>
                      </a:lnTo>
                      <a:lnTo>
                        <a:pt x="37" y="12"/>
                      </a:lnTo>
                      <a:lnTo>
                        <a:pt x="35" y="9"/>
                      </a:lnTo>
                      <a:lnTo>
                        <a:pt x="33" y="5"/>
                      </a:lnTo>
                      <a:lnTo>
                        <a:pt x="30" y="3"/>
                      </a:lnTo>
                      <a:lnTo>
                        <a:pt x="27" y="2"/>
                      </a:lnTo>
                      <a:lnTo>
                        <a:pt x="23" y="1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1" name="Freeform 215"/>
                <p:cNvSpPr/>
                <p:nvPr/>
              </p:nvSpPr>
              <p:spPr bwMode="auto">
                <a:xfrm>
                  <a:off x="4933" y="2597"/>
                  <a:ext cx="40" cy="38"/>
                </a:xfrm>
                <a:custGeom>
                  <a:avLst/>
                  <a:gdLst>
                    <a:gd name="T0" fmla="*/ 20 w 40"/>
                    <a:gd name="T1" fmla="*/ 0 h 38"/>
                    <a:gd name="T2" fmla="*/ 17 w 40"/>
                    <a:gd name="T3" fmla="*/ 0 h 38"/>
                    <a:gd name="T4" fmla="*/ 13 w 40"/>
                    <a:gd name="T5" fmla="*/ 1 h 38"/>
                    <a:gd name="T6" fmla="*/ 10 w 40"/>
                    <a:gd name="T7" fmla="*/ 2 h 38"/>
                    <a:gd name="T8" fmla="*/ 6 w 40"/>
                    <a:gd name="T9" fmla="*/ 4 h 38"/>
                    <a:gd name="T10" fmla="*/ 4 w 40"/>
                    <a:gd name="T11" fmla="*/ 8 h 38"/>
                    <a:gd name="T12" fmla="*/ 3 w 40"/>
                    <a:gd name="T13" fmla="*/ 11 h 38"/>
                    <a:gd name="T14" fmla="*/ 2 w 40"/>
                    <a:gd name="T15" fmla="*/ 15 h 38"/>
                    <a:gd name="T16" fmla="*/ 0 w 40"/>
                    <a:gd name="T17" fmla="*/ 18 h 38"/>
                    <a:gd name="T18" fmla="*/ 2 w 40"/>
                    <a:gd name="T19" fmla="*/ 23 h 38"/>
                    <a:gd name="T20" fmla="*/ 3 w 40"/>
                    <a:gd name="T21" fmla="*/ 26 h 38"/>
                    <a:gd name="T22" fmla="*/ 4 w 40"/>
                    <a:gd name="T23" fmla="*/ 30 h 38"/>
                    <a:gd name="T24" fmla="*/ 6 w 40"/>
                    <a:gd name="T25" fmla="*/ 32 h 38"/>
                    <a:gd name="T26" fmla="*/ 10 w 40"/>
                    <a:gd name="T27" fmla="*/ 35 h 38"/>
                    <a:gd name="T28" fmla="*/ 13 w 40"/>
                    <a:gd name="T29" fmla="*/ 37 h 38"/>
                    <a:gd name="T30" fmla="*/ 17 w 40"/>
                    <a:gd name="T31" fmla="*/ 38 h 38"/>
                    <a:gd name="T32" fmla="*/ 20 w 40"/>
                    <a:gd name="T33" fmla="*/ 38 h 38"/>
                    <a:gd name="T34" fmla="*/ 24 w 40"/>
                    <a:gd name="T35" fmla="*/ 38 h 38"/>
                    <a:gd name="T36" fmla="*/ 27 w 40"/>
                    <a:gd name="T37" fmla="*/ 37 h 38"/>
                    <a:gd name="T38" fmla="*/ 31 w 40"/>
                    <a:gd name="T39" fmla="*/ 35 h 38"/>
                    <a:gd name="T40" fmla="*/ 34 w 40"/>
                    <a:gd name="T41" fmla="*/ 32 h 38"/>
                    <a:gd name="T42" fmla="*/ 36 w 40"/>
                    <a:gd name="T43" fmla="*/ 30 h 38"/>
                    <a:gd name="T44" fmla="*/ 38 w 40"/>
                    <a:gd name="T45" fmla="*/ 26 h 38"/>
                    <a:gd name="T46" fmla="*/ 39 w 40"/>
                    <a:gd name="T47" fmla="*/ 23 h 38"/>
                    <a:gd name="T48" fmla="*/ 40 w 40"/>
                    <a:gd name="T49" fmla="*/ 18 h 38"/>
                    <a:gd name="T50" fmla="*/ 39 w 40"/>
                    <a:gd name="T51" fmla="*/ 15 h 38"/>
                    <a:gd name="T52" fmla="*/ 38 w 40"/>
                    <a:gd name="T53" fmla="*/ 11 h 38"/>
                    <a:gd name="T54" fmla="*/ 36 w 40"/>
                    <a:gd name="T55" fmla="*/ 8 h 38"/>
                    <a:gd name="T56" fmla="*/ 34 w 40"/>
                    <a:gd name="T57" fmla="*/ 4 h 38"/>
                    <a:gd name="T58" fmla="*/ 31 w 40"/>
                    <a:gd name="T59" fmla="*/ 2 h 38"/>
                    <a:gd name="T60" fmla="*/ 27 w 40"/>
                    <a:gd name="T61" fmla="*/ 1 h 38"/>
                    <a:gd name="T62" fmla="*/ 24 w 40"/>
                    <a:gd name="T63" fmla="*/ 0 h 38"/>
                    <a:gd name="T64" fmla="*/ 20 w 40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38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3" y="1"/>
                      </a:lnTo>
                      <a:lnTo>
                        <a:pt x="10" y="2"/>
                      </a:lnTo>
                      <a:lnTo>
                        <a:pt x="6" y="4"/>
                      </a:lnTo>
                      <a:lnTo>
                        <a:pt x="4" y="8"/>
                      </a:lnTo>
                      <a:lnTo>
                        <a:pt x="3" y="11"/>
                      </a:lnTo>
                      <a:lnTo>
                        <a:pt x="2" y="15"/>
                      </a:lnTo>
                      <a:lnTo>
                        <a:pt x="0" y="18"/>
                      </a:lnTo>
                      <a:lnTo>
                        <a:pt x="2" y="23"/>
                      </a:lnTo>
                      <a:lnTo>
                        <a:pt x="3" y="26"/>
                      </a:lnTo>
                      <a:lnTo>
                        <a:pt x="4" y="30"/>
                      </a:lnTo>
                      <a:lnTo>
                        <a:pt x="6" y="32"/>
                      </a:lnTo>
                      <a:lnTo>
                        <a:pt x="10" y="35"/>
                      </a:lnTo>
                      <a:lnTo>
                        <a:pt x="13" y="37"/>
                      </a:lnTo>
                      <a:lnTo>
                        <a:pt x="17" y="38"/>
                      </a:lnTo>
                      <a:lnTo>
                        <a:pt x="20" y="38"/>
                      </a:lnTo>
                      <a:lnTo>
                        <a:pt x="24" y="38"/>
                      </a:lnTo>
                      <a:lnTo>
                        <a:pt x="27" y="37"/>
                      </a:lnTo>
                      <a:lnTo>
                        <a:pt x="31" y="35"/>
                      </a:lnTo>
                      <a:lnTo>
                        <a:pt x="34" y="32"/>
                      </a:lnTo>
                      <a:lnTo>
                        <a:pt x="36" y="30"/>
                      </a:lnTo>
                      <a:lnTo>
                        <a:pt x="38" y="26"/>
                      </a:lnTo>
                      <a:lnTo>
                        <a:pt x="39" y="23"/>
                      </a:lnTo>
                      <a:lnTo>
                        <a:pt x="40" y="18"/>
                      </a:lnTo>
                      <a:lnTo>
                        <a:pt x="39" y="15"/>
                      </a:lnTo>
                      <a:lnTo>
                        <a:pt x="38" y="11"/>
                      </a:lnTo>
                      <a:lnTo>
                        <a:pt x="36" y="8"/>
                      </a:lnTo>
                      <a:lnTo>
                        <a:pt x="34" y="4"/>
                      </a:lnTo>
                      <a:lnTo>
                        <a:pt x="31" y="2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2" name="Freeform 216"/>
                <p:cNvSpPr/>
                <p:nvPr/>
              </p:nvSpPr>
              <p:spPr bwMode="auto">
                <a:xfrm>
                  <a:off x="4933" y="2597"/>
                  <a:ext cx="40" cy="38"/>
                </a:xfrm>
                <a:custGeom>
                  <a:avLst/>
                  <a:gdLst>
                    <a:gd name="T0" fmla="*/ 20 w 40"/>
                    <a:gd name="T1" fmla="*/ 0 h 38"/>
                    <a:gd name="T2" fmla="*/ 17 w 40"/>
                    <a:gd name="T3" fmla="*/ 0 h 38"/>
                    <a:gd name="T4" fmla="*/ 13 w 40"/>
                    <a:gd name="T5" fmla="*/ 1 h 38"/>
                    <a:gd name="T6" fmla="*/ 10 w 40"/>
                    <a:gd name="T7" fmla="*/ 2 h 38"/>
                    <a:gd name="T8" fmla="*/ 6 w 40"/>
                    <a:gd name="T9" fmla="*/ 4 h 38"/>
                    <a:gd name="T10" fmla="*/ 4 w 40"/>
                    <a:gd name="T11" fmla="*/ 8 h 38"/>
                    <a:gd name="T12" fmla="*/ 3 w 40"/>
                    <a:gd name="T13" fmla="*/ 11 h 38"/>
                    <a:gd name="T14" fmla="*/ 2 w 40"/>
                    <a:gd name="T15" fmla="*/ 15 h 38"/>
                    <a:gd name="T16" fmla="*/ 0 w 40"/>
                    <a:gd name="T17" fmla="*/ 18 h 38"/>
                    <a:gd name="T18" fmla="*/ 2 w 40"/>
                    <a:gd name="T19" fmla="*/ 23 h 38"/>
                    <a:gd name="T20" fmla="*/ 3 w 40"/>
                    <a:gd name="T21" fmla="*/ 26 h 38"/>
                    <a:gd name="T22" fmla="*/ 4 w 40"/>
                    <a:gd name="T23" fmla="*/ 30 h 38"/>
                    <a:gd name="T24" fmla="*/ 6 w 40"/>
                    <a:gd name="T25" fmla="*/ 32 h 38"/>
                    <a:gd name="T26" fmla="*/ 10 w 40"/>
                    <a:gd name="T27" fmla="*/ 35 h 38"/>
                    <a:gd name="T28" fmla="*/ 13 w 40"/>
                    <a:gd name="T29" fmla="*/ 37 h 38"/>
                    <a:gd name="T30" fmla="*/ 17 w 40"/>
                    <a:gd name="T31" fmla="*/ 38 h 38"/>
                    <a:gd name="T32" fmla="*/ 20 w 40"/>
                    <a:gd name="T33" fmla="*/ 38 h 38"/>
                    <a:gd name="T34" fmla="*/ 24 w 40"/>
                    <a:gd name="T35" fmla="*/ 38 h 38"/>
                    <a:gd name="T36" fmla="*/ 27 w 40"/>
                    <a:gd name="T37" fmla="*/ 37 h 38"/>
                    <a:gd name="T38" fmla="*/ 31 w 40"/>
                    <a:gd name="T39" fmla="*/ 35 h 38"/>
                    <a:gd name="T40" fmla="*/ 34 w 40"/>
                    <a:gd name="T41" fmla="*/ 32 h 38"/>
                    <a:gd name="T42" fmla="*/ 36 w 40"/>
                    <a:gd name="T43" fmla="*/ 30 h 38"/>
                    <a:gd name="T44" fmla="*/ 38 w 40"/>
                    <a:gd name="T45" fmla="*/ 26 h 38"/>
                    <a:gd name="T46" fmla="*/ 39 w 40"/>
                    <a:gd name="T47" fmla="*/ 23 h 38"/>
                    <a:gd name="T48" fmla="*/ 40 w 40"/>
                    <a:gd name="T49" fmla="*/ 18 h 38"/>
                    <a:gd name="T50" fmla="*/ 39 w 40"/>
                    <a:gd name="T51" fmla="*/ 15 h 38"/>
                    <a:gd name="T52" fmla="*/ 38 w 40"/>
                    <a:gd name="T53" fmla="*/ 11 h 38"/>
                    <a:gd name="T54" fmla="*/ 36 w 40"/>
                    <a:gd name="T55" fmla="*/ 8 h 38"/>
                    <a:gd name="T56" fmla="*/ 34 w 40"/>
                    <a:gd name="T57" fmla="*/ 4 h 38"/>
                    <a:gd name="T58" fmla="*/ 31 w 40"/>
                    <a:gd name="T59" fmla="*/ 2 h 38"/>
                    <a:gd name="T60" fmla="*/ 27 w 40"/>
                    <a:gd name="T61" fmla="*/ 1 h 38"/>
                    <a:gd name="T62" fmla="*/ 24 w 40"/>
                    <a:gd name="T63" fmla="*/ 0 h 38"/>
                    <a:gd name="T64" fmla="*/ 20 w 40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38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3" y="1"/>
                      </a:lnTo>
                      <a:lnTo>
                        <a:pt x="10" y="2"/>
                      </a:lnTo>
                      <a:lnTo>
                        <a:pt x="6" y="4"/>
                      </a:lnTo>
                      <a:lnTo>
                        <a:pt x="4" y="8"/>
                      </a:lnTo>
                      <a:lnTo>
                        <a:pt x="3" y="11"/>
                      </a:lnTo>
                      <a:lnTo>
                        <a:pt x="2" y="15"/>
                      </a:lnTo>
                      <a:lnTo>
                        <a:pt x="0" y="18"/>
                      </a:lnTo>
                      <a:lnTo>
                        <a:pt x="2" y="23"/>
                      </a:lnTo>
                      <a:lnTo>
                        <a:pt x="3" y="26"/>
                      </a:lnTo>
                      <a:lnTo>
                        <a:pt x="4" y="30"/>
                      </a:lnTo>
                      <a:lnTo>
                        <a:pt x="6" y="32"/>
                      </a:lnTo>
                      <a:lnTo>
                        <a:pt x="10" y="35"/>
                      </a:lnTo>
                      <a:lnTo>
                        <a:pt x="13" y="37"/>
                      </a:lnTo>
                      <a:lnTo>
                        <a:pt x="17" y="38"/>
                      </a:lnTo>
                      <a:lnTo>
                        <a:pt x="20" y="38"/>
                      </a:lnTo>
                      <a:lnTo>
                        <a:pt x="24" y="38"/>
                      </a:lnTo>
                      <a:lnTo>
                        <a:pt x="27" y="37"/>
                      </a:lnTo>
                      <a:lnTo>
                        <a:pt x="31" y="35"/>
                      </a:lnTo>
                      <a:lnTo>
                        <a:pt x="34" y="32"/>
                      </a:lnTo>
                      <a:lnTo>
                        <a:pt x="36" y="30"/>
                      </a:lnTo>
                      <a:lnTo>
                        <a:pt x="38" y="26"/>
                      </a:lnTo>
                      <a:lnTo>
                        <a:pt x="39" y="23"/>
                      </a:lnTo>
                      <a:lnTo>
                        <a:pt x="40" y="18"/>
                      </a:lnTo>
                      <a:lnTo>
                        <a:pt x="39" y="15"/>
                      </a:lnTo>
                      <a:lnTo>
                        <a:pt x="38" y="11"/>
                      </a:lnTo>
                      <a:lnTo>
                        <a:pt x="36" y="8"/>
                      </a:lnTo>
                      <a:lnTo>
                        <a:pt x="34" y="4"/>
                      </a:lnTo>
                      <a:lnTo>
                        <a:pt x="31" y="2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3" name="Freeform 217"/>
                <p:cNvSpPr/>
                <p:nvPr/>
              </p:nvSpPr>
              <p:spPr bwMode="auto">
                <a:xfrm>
                  <a:off x="4274" y="2207"/>
                  <a:ext cx="39" cy="40"/>
                </a:xfrm>
                <a:custGeom>
                  <a:avLst/>
                  <a:gdLst>
                    <a:gd name="T0" fmla="*/ 19 w 39"/>
                    <a:gd name="T1" fmla="*/ 0 h 40"/>
                    <a:gd name="T2" fmla="*/ 15 w 39"/>
                    <a:gd name="T3" fmla="*/ 0 h 40"/>
                    <a:gd name="T4" fmla="*/ 12 w 39"/>
                    <a:gd name="T5" fmla="*/ 1 h 40"/>
                    <a:gd name="T6" fmla="*/ 8 w 39"/>
                    <a:gd name="T7" fmla="*/ 4 h 40"/>
                    <a:gd name="T8" fmla="*/ 6 w 39"/>
                    <a:gd name="T9" fmla="*/ 6 h 40"/>
                    <a:gd name="T10" fmla="*/ 3 w 39"/>
                    <a:gd name="T11" fmla="*/ 10 h 40"/>
                    <a:gd name="T12" fmla="*/ 1 w 39"/>
                    <a:gd name="T13" fmla="*/ 12 h 40"/>
                    <a:gd name="T14" fmla="*/ 0 w 39"/>
                    <a:gd name="T15" fmla="*/ 15 h 40"/>
                    <a:gd name="T16" fmla="*/ 0 w 39"/>
                    <a:gd name="T17" fmla="*/ 20 h 40"/>
                    <a:gd name="T18" fmla="*/ 0 w 39"/>
                    <a:gd name="T19" fmla="*/ 24 h 40"/>
                    <a:gd name="T20" fmla="*/ 1 w 39"/>
                    <a:gd name="T21" fmla="*/ 27 h 40"/>
                    <a:gd name="T22" fmla="*/ 3 w 39"/>
                    <a:gd name="T23" fmla="*/ 31 h 40"/>
                    <a:gd name="T24" fmla="*/ 6 w 39"/>
                    <a:gd name="T25" fmla="*/ 34 h 40"/>
                    <a:gd name="T26" fmla="*/ 8 w 39"/>
                    <a:gd name="T27" fmla="*/ 36 h 40"/>
                    <a:gd name="T28" fmla="*/ 12 w 39"/>
                    <a:gd name="T29" fmla="*/ 38 h 40"/>
                    <a:gd name="T30" fmla="*/ 15 w 39"/>
                    <a:gd name="T31" fmla="*/ 39 h 40"/>
                    <a:gd name="T32" fmla="*/ 19 w 39"/>
                    <a:gd name="T33" fmla="*/ 40 h 40"/>
                    <a:gd name="T34" fmla="*/ 24 w 39"/>
                    <a:gd name="T35" fmla="*/ 39 h 40"/>
                    <a:gd name="T36" fmla="*/ 27 w 39"/>
                    <a:gd name="T37" fmla="*/ 38 h 40"/>
                    <a:gd name="T38" fmla="*/ 31 w 39"/>
                    <a:gd name="T39" fmla="*/ 36 h 40"/>
                    <a:gd name="T40" fmla="*/ 33 w 39"/>
                    <a:gd name="T41" fmla="*/ 34 h 40"/>
                    <a:gd name="T42" fmla="*/ 35 w 39"/>
                    <a:gd name="T43" fmla="*/ 31 h 40"/>
                    <a:gd name="T44" fmla="*/ 38 w 39"/>
                    <a:gd name="T45" fmla="*/ 27 h 40"/>
                    <a:gd name="T46" fmla="*/ 39 w 39"/>
                    <a:gd name="T47" fmla="*/ 24 h 40"/>
                    <a:gd name="T48" fmla="*/ 39 w 39"/>
                    <a:gd name="T49" fmla="*/ 20 h 40"/>
                    <a:gd name="T50" fmla="*/ 39 w 39"/>
                    <a:gd name="T51" fmla="*/ 15 h 40"/>
                    <a:gd name="T52" fmla="*/ 38 w 39"/>
                    <a:gd name="T53" fmla="*/ 12 h 40"/>
                    <a:gd name="T54" fmla="*/ 35 w 39"/>
                    <a:gd name="T55" fmla="*/ 10 h 40"/>
                    <a:gd name="T56" fmla="*/ 33 w 39"/>
                    <a:gd name="T57" fmla="*/ 6 h 40"/>
                    <a:gd name="T58" fmla="*/ 31 w 39"/>
                    <a:gd name="T59" fmla="*/ 4 h 40"/>
                    <a:gd name="T60" fmla="*/ 27 w 39"/>
                    <a:gd name="T61" fmla="*/ 1 h 40"/>
                    <a:gd name="T62" fmla="*/ 24 w 39"/>
                    <a:gd name="T63" fmla="*/ 0 h 40"/>
                    <a:gd name="T64" fmla="*/ 19 w 39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40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8" y="4"/>
                      </a:lnTo>
                      <a:lnTo>
                        <a:pt x="6" y="6"/>
                      </a:lnTo>
                      <a:lnTo>
                        <a:pt x="3" y="10"/>
                      </a:lnTo>
                      <a:lnTo>
                        <a:pt x="1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4"/>
                      </a:lnTo>
                      <a:lnTo>
                        <a:pt x="1" y="27"/>
                      </a:lnTo>
                      <a:lnTo>
                        <a:pt x="3" y="31"/>
                      </a:lnTo>
                      <a:lnTo>
                        <a:pt x="6" y="34"/>
                      </a:lnTo>
                      <a:lnTo>
                        <a:pt x="8" y="36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40"/>
                      </a:lnTo>
                      <a:lnTo>
                        <a:pt x="24" y="39"/>
                      </a:lnTo>
                      <a:lnTo>
                        <a:pt x="27" y="38"/>
                      </a:lnTo>
                      <a:lnTo>
                        <a:pt x="31" y="36"/>
                      </a:lnTo>
                      <a:lnTo>
                        <a:pt x="33" y="34"/>
                      </a:lnTo>
                      <a:lnTo>
                        <a:pt x="35" y="31"/>
                      </a:lnTo>
                      <a:lnTo>
                        <a:pt x="38" y="27"/>
                      </a:lnTo>
                      <a:lnTo>
                        <a:pt x="39" y="24"/>
                      </a:lnTo>
                      <a:lnTo>
                        <a:pt x="39" y="20"/>
                      </a:lnTo>
                      <a:lnTo>
                        <a:pt x="39" y="15"/>
                      </a:lnTo>
                      <a:lnTo>
                        <a:pt x="38" y="12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1" y="4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4" name="Freeform 218"/>
                <p:cNvSpPr/>
                <p:nvPr/>
              </p:nvSpPr>
              <p:spPr bwMode="auto">
                <a:xfrm>
                  <a:off x="4274" y="2207"/>
                  <a:ext cx="39" cy="40"/>
                </a:xfrm>
                <a:custGeom>
                  <a:avLst/>
                  <a:gdLst>
                    <a:gd name="T0" fmla="*/ 19 w 39"/>
                    <a:gd name="T1" fmla="*/ 0 h 40"/>
                    <a:gd name="T2" fmla="*/ 15 w 39"/>
                    <a:gd name="T3" fmla="*/ 0 h 40"/>
                    <a:gd name="T4" fmla="*/ 12 w 39"/>
                    <a:gd name="T5" fmla="*/ 1 h 40"/>
                    <a:gd name="T6" fmla="*/ 8 w 39"/>
                    <a:gd name="T7" fmla="*/ 4 h 40"/>
                    <a:gd name="T8" fmla="*/ 6 w 39"/>
                    <a:gd name="T9" fmla="*/ 6 h 40"/>
                    <a:gd name="T10" fmla="*/ 3 w 39"/>
                    <a:gd name="T11" fmla="*/ 10 h 40"/>
                    <a:gd name="T12" fmla="*/ 1 w 39"/>
                    <a:gd name="T13" fmla="*/ 12 h 40"/>
                    <a:gd name="T14" fmla="*/ 0 w 39"/>
                    <a:gd name="T15" fmla="*/ 15 h 40"/>
                    <a:gd name="T16" fmla="*/ 0 w 39"/>
                    <a:gd name="T17" fmla="*/ 20 h 40"/>
                    <a:gd name="T18" fmla="*/ 0 w 39"/>
                    <a:gd name="T19" fmla="*/ 24 h 40"/>
                    <a:gd name="T20" fmla="*/ 1 w 39"/>
                    <a:gd name="T21" fmla="*/ 27 h 40"/>
                    <a:gd name="T22" fmla="*/ 3 w 39"/>
                    <a:gd name="T23" fmla="*/ 31 h 40"/>
                    <a:gd name="T24" fmla="*/ 6 w 39"/>
                    <a:gd name="T25" fmla="*/ 34 h 40"/>
                    <a:gd name="T26" fmla="*/ 8 w 39"/>
                    <a:gd name="T27" fmla="*/ 36 h 40"/>
                    <a:gd name="T28" fmla="*/ 12 w 39"/>
                    <a:gd name="T29" fmla="*/ 38 h 40"/>
                    <a:gd name="T30" fmla="*/ 15 w 39"/>
                    <a:gd name="T31" fmla="*/ 39 h 40"/>
                    <a:gd name="T32" fmla="*/ 19 w 39"/>
                    <a:gd name="T33" fmla="*/ 40 h 40"/>
                    <a:gd name="T34" fmla="*/ 24 w 39"/>
                    <a:gd name="T35" fmla="*/ 39 h 40"/>
                    <a:gd name="T36" fmla="*/ 27 w 39"/>
                    <a:gd name="T37" fmla="*/ 38 h 40"/>
                    <a:gd name="T38" fmla="*/ 31 w 39"/>
                    <a:gd name="T39" fmla="*/ 36 h 40"/>
                    <a:gd name="T40" fmla="*/ 33 w 39"/>
                    <a:gd name="T41" fmla="*/ 34 h 40"/>
                    <a:gd name="T42" fmla="*/ 35 w 39"/>
                    <a:gd name="T43" fmla="*/ 31 h 40"/>
                    <a:gd name="T44" fmla="*/ 38 w 39"/>
                    <a:gd name="T45" fmla="*/ 27 h 40"/>
                    <a:gd name="T46" fmla="*/ 39 w 39"/>
                    <a:gd name="T47" fmla="*/ 24 h 40"/>
                    <a:gd name="T48" fmla="*/ 39 w 39"/>
                    <a:gd name="T49" fmla="*/ 20 h 40"/>
                    <a:gd name="T50" fmla="*/ 39 w 39"/>
                    <a:gd name="T51" fmla="*/ 15 h 40"/>
                    <a:gd name="T52" fmla="*/ 38 w 39"/>
                    <a:gd name="T53" fmla="*/ 12 h 40"/>
                    <a:gd name="T54" fmla="*/ 35 w 39"/>
                    <a:gd name="T55" fmla="*/ 10 h 40"/>
                    <a:gd name="T56" fmla="*/ 33 w 39"/>
                    <a:gd name="T57" fmla="*/ 6 h 40"/>
                    <a:gd name="T58" fmla="*/ 31 w 39"/>
                    <a:gd name="T59" fmla="*/ 4 h 40"/>
                    <a:gd name="T60" fmla="*/ 27 w 39"/>
                    <a:gd name="T61" fmla="*/ 1 h 40"/>
                    <a:gd name="T62" fmla="*/ 24 w 39"/>
                    <a:gd name="T63" fmla="*/ 0 h 40"/>
                    <a:gd name="T64" fmla="*/ 19 w 39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40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8" y="4"/>
                      </a:lnTo>
                      <a:lnTo>
                        <a:pt x="6" y="6"/>
                      </a:lnTo>
                      <a:lnTo>
                        <a:pt x="3" y="10"/>
                      </a:lnTo>
                      <a:lnTo>
                        <a:pt x="1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4"/>
                      </a:lnTo>
                      <a:lnTo>
                        <a:pt x="1" y="27"/>
                      </a:lnTo>
                      <a:lnTo>
                        <a:pt x="3" y="31"/>
                      </a:lnTo>
                      <a:lnTo>
                        <a:pt x="6" y="34"/>
                      </a:lnTo>
                      <a:lnTo>
                        <a:pt x="8" y="36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40"/>
                      </a:lnTo>
                      <a:lnTo>
                        <a:pt x="24" y="39"/>
                      </a:lnTo>
                      <a:lnTo>
                        <a:pt x="27" y="38"/>
                      </a:lnTo>
                      <a:lnTo>
                        <a:pt x="31" y="36"/>
                      </a:lnTo>
                      <a:lnTo>
                        <a:pt x="33" y="34"/>
                      </a:lnTo>
                      <a:lnTo>
                        <a:pt x="35" y="31"/>
                      </a:lnTo>
                      <a:lnTo>
                        <a:pt x="38" y="27"/>
                      </a:lnTo>
                      <a:lnTo>
                        <a:pt x="39" y="24"/>
                      </a:lnTo>
                      <a:lnTo>
                        <a:pt x="39" y="20"/>
                      </a:lnTo>
                      <a:lnTo>
                        <a:pt x="39" y="15"/>
                      </a:lnTo>
                      <a:lnTo>
                        <a:pt x="38" y="12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1" y="4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5" name="Freeform 219"/>
                <p:cNvSpPr/>
                <p:nvPr/>
              </p:nvSpPr>
              <p:spPr bwMode="auto">
                <a:xfrm>
                  <a:off x="3777" y="3757"/>
                  <a:ext cx="38" cy="41"/>
                </a:xfrm>
                <a:custGeom>
                  <a:avLst/>
                  <a:gdLst>
                    <a:gd name="T0" fmla="*/ 19 w 38"/>
                    <a:gd name="T1" fmla="*/ 0 h 41"/>
                    <a:gd name="T2" fmla="*/ 15 w 38"/>
                    <a:gd name="T3" fmla="*/ 1 h 41"/>
                    <a:gd name="T4" fmla="*/ 12 w 38"/>
                    <a:gd name="T5" fmla="*/ 3 h 41"/>
                    <a:gd name="T6" fmla="*/ 8 w 38"/>
                    <a:gd name="T7" fmla="*/ 4 h 41"/>
                    <a:gd name="T8" fmla="*/ 5 w 38"/>
                    <a:gd name="T9" fmla="*/ 6 h 41"/>
                    <a:gd name="T10" fmla="*/ 2 w 38"/>
                    <a:gd name="T11" fmla="*/ 10 h 41"/>
                    <a:gd name="T12" fmla="*/ 1 w 38"/>
                    <a:gd name="T13" fmla="*/ 13 h 41"/>
                    <a:gd name="T14" fmla="*/ 0 w 38"/>
                    <a:gd name="T15" fmla="*/ 17 h 41"/>
                    <a:gd name="T16" fmla="*/ 0 w 38"/>
                    <a:gd name="T17" fmla="*/ 21 h 41"/>
                    <a:gd name="T18" fmla="*/ 0 w 38"/>
                    <a:gd name="T19" fmla="*/ 25 h 41"/>
                    <a:gd name="T20" fmla="*/ 1 w 38"/>
                    <a:gd name="T21" fmla="*/ 28 h 41"/>
                    <a:gd name="T22" fmla="*/ 2 w 38"/>
                    <a:gd name="T23" fmla="*/ 32 h 41"/>
                    <a:gd name="T24" fmla="*/ 5 w 38"/>
                    <a:gd name="T25" fmla="*/ 35 h 41"/>
                    <a:gd name="T26" fmla="*/ 8 w 38"/>
                    <a:gd name="T27" fmla="*/ 38 h 41"/>
                    <a:gd name="T28" fmla="*/ 12 w 38"/>
                    <a:gd name="T29" fmla="*/ 39 h 41"/>
                    <a:gd name="T30" fmla="*/ 15 w 38"/>
                    <a:gd name="T31" fmla="*/ 40 h 41"/>
                    <a:gd name="T32" fmla="*/ 19 w 38"/>
                    <a:gd name="T33" fmla="*/ 41 h 41"/>
                    <a:gd name="T34" fmla="*/ 23 w 38"/>
                    <a:gd name="T35" fmla="*/ 40 h 41"/>
                    <a:gd name="T36" fmla="*/ 27 w 38"/>
                    <a:gd name="T37" fmla="*/ 39 h 41"/>
                    <a:gd name="T38" fmla="*/ 30 w 38"/>
                    <a:gd name="T39" fmla="*/ 38 h 41"/>
                    <a:gd name="T40" fmla="*/ 33 w 38"/>
                    <a:gd name="T41" fmla="*/ 35 h 41"/>
                    <a:gd name="T42" fmla="*/ 35 w 38"/>
                    <a:gd name="T43" fmla="*/ 32 h 41"/>
                    <a:gd name="T44" fmla="*/ 37 w 38"/>
                    <a:gd name="T45" fmla="*/ 28 h 41"/>
                    <a:gd name="T46" fmla="*/ 38 w 38"/>
                    <a:gd name="T47" fmla="*/ 25 h 41"/>
                    <a:gd name="T48" fmla="*/ 38 w 38"/>
                    <a:gd name="T49" fmla="*/ 21 h 41"/>
                    <a:gd name="T50" fmla="*/ 38 w 38"/>
                    <a:gd name="T51" fmla="*/ 17 h 41"/>
                    <a:gd name="T52" fmla="*/ 37 w 38"/>
                    <a:gd name="T53" fmla="*/ 13 h 41"/>
                    <a:gd name="T54" fmla="*/ 35 w 38"/>
                    <a:gd name="T55" fmla="*/ 10 h 41"/>
                    <a:gd name="T56" fmla="*/ 33 w 38"/>
                    <a:gd name="T57" fmla="*/ 6 h 41"/>
                    <a:gd name="T58" fmla="*/ 30 w 38"/>
                    <a:gd name="T59" fmla="*/ 4 h 41"/>
                    <a:gd name="T60" fmla="*/ 27 w 38"/>
                    <a:gd name="T61" fmla="*/ 3 h 41"/>
                    <a:gd name="T62" fmla="*/ 23 w 38"/>
                    <a:gd name="T63" fmla="*/ 1 h 41"/>
                    <a:gd name="T64" fmla="*/ 19 w 38"/>
                    <a:gd name="T65" fmla="*/ 0 h 4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1">
                      <a:moveTo>
                        <a:pt x="19" y="0"/>
                      </a:moveTo>
                      <a:lnTo>
                        <a:pt x="15" y="1"/>
                      </a:lnTo>
                      <a:lnTo>
                        <a:pt x="12" y="3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2" y="10"/>
                      </a:lnTo>
                      <a:lnTo>
                        <a:pt x="1" y="13"/>
                      </a:lnTo>
                      <a:lnTo>
                        <a:pt x="0" y="17"/>
                      </a:lnTo>
                      <a:lnTo>
                        <a:pt x="0" y="21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2" y="32"/>
                      </a:lnTo>
                      <a:lnTo>
                        <a:pt x="5" y="35"/>
                      </a:lnTo>
                      <a:lnTo>
                        <a:pt x="8" y="38"/>
                      </a:lnTo>
                      <a:lnTo>
                        <a:pt x="12" y="39"/>
                      </a:lnTo>
                      <a:lnTo>
                        <a:pt x="15" y="40"/>
                      </a:lnTo>
                      <a:lnTo>
                        <a:pt x="19" y="41"/>
                      </a:lnTo>
                      <a:lnTo>
                        <a:pt x="23" y="40"/>
                      </a:lnTo>
                      <a:lnTo>
                        <a:pt x="27" y="39"/>
                      </a:lnTo>
                      <a:lnTo>
                        <a:pt x="30" y="38"/>
                      </a:lnTo>
                      <a:lnTo>
                        <a:pt x="33" y="35"/>
                      </a:lnTo>
                      <a:lnTo>
                        <a:pt x="35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1"/>
                      </a:lnTo>
                      <a:lnTo>
                        <a:pt x="38" y="17"/>
                      </a:lnTo>
                      <a:lnTo>
                        <a:pt x="37" y="13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0" y="4"/>
                      </a:lnTo>
                      <a:lnTo>
                        <a:pt x="27" y="3"/>
                      </a:lnTo>
                      <a:lnTo>
                        <a:pt x="23" y="1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6" name="Freeform 220"/>
                <p:cNvSpPr/>
                <p:nvPr/>
              </p:nvSpPr>
              <p:spPr bwMode="auto">
                <a:xfrm>
                  <a:off x="3777" y="3757"/>
                  <a:ext cx="38" cy="41"/>
                </a:xfrm>
                <a:custGeom>
                  <a:avLst/>
                  <a:gdLst>
                    <a:gd name="T0" fmla="*/ 19 w 38"/>
                    <a:gd name="T1" fmla="*/ 0 h 41"/>
                    <a:gd name="T2" fmla="*/ 15 w 38"/>
                    <a:gd name="T3" fmla="*/ 1 h 41"/>
                    <a:gd name="T4" fmla="*/ 12 w 38"/>
                    <a:gd name="T5" fmla="*/ 3 h 41"/>
                    <a:gd name="T6" fmla="*/ 8 w 38"/>
                    <a:gd name="T7" fmla="*/ 4 h 41"/>
                    <a:gd name="T8" fmla="*/ 5 w 38"/>
                    <a:gd name="T9" fmla="*/ 6 h 41"/>
                    <a:gd name="T10" fmla="*/ 2 w 38"/>
                    <a:gd name="T11" fmla="*/ 10 h 41"/>
                    <a:gd name="T12" fmla="*/ 1 w 38"/>
                    <a:gd name="T13" fmla="*/ 13 h 41"/>
                    <a:gd name="T14" fmla="*/ 0 w 38"/>
                    <a:gd name="T15" fmla="*/ 17 h 41"/>
                    <a:gd name="T16" fmla="*/ 0 w 38"/>
                    <a:gd name="T17" fmla="*/ 21 h 41"/>
                    <a:gd name="T18" fmla="*/ 0 w 38"/>
                    <a:gd name="T19" fmla="*/ 25 h 41"/>
                    <a:gd name="T20" fmla="*/ 1 w 38"/>
                    <a:gd name="T21" fmla="*/ 28 h 41"/>
                    <a:gd name="T22" fmla="*/ 2 w 38"/>
                    <a:gd name="T23" fmla="*/ 32 h 41"/>
                    <a:gd name="T24" fmla="*/ 5 w 38"/>
                    <a:gd name="T25" fmla="*/ 35 h 41"/>
                    <a:gd name="T26" fmla="*/ 8 w 38"/>
                    <a:gd name="T27" fmla="*/ 38 h 41"/>
                    <a:gd name="T28" fmla="*/ 12 w 38"/>
                    <a:gd name="T29" fmla="*/ 39 h 41"/>
                    <a:gd name="T30" fmla="*/ 15 w 38"/>
                    <a:gd name="T31" fmla="*/ 40 h 41"/>
                    <a:gd name="T32" fmla="*/ 19 w 38"/>
                    <a:gd name="T33" fmla="*/ 41 h 41"/>
                    <a:gd name="T34" fmla="*/ 23 w 38"/>
                    <a:gd name="T35" fmla="*/ 40 h 41"/>
                    <a:gd name="T36" fmla="*/ 27 w 38"/>
                    <a:gd name="T37" fmla="*/ 39 h 41"/>
                    <a:gd name="T38" fmla="*/ 30 w 38"/>
                    <a:gd name="T39" fmla="*/ 38 h 41"/>
                    <a:gd name="T40" fmla="*/ 33 w 38"/>
                    <a:gd name="T41" fmla="*/ 35 h 41"/>
                    <a:gd name="T42" fmla="*/ 35 w 38"/>
                    <a:gd name="T43" fmla="*/ 32 h 41"/>
                    <a:gd name="T44" fmla="*/ 37 w 38"/>
                    <a:gd name="T45" fmla="*/ 28 h 41"/>
                    <a:gd name="T46" fmla="*/ 38 w 38"/>
                    <a:gd name="T47" fmla="*/ 25 h 41"/>
                    <a:gd name="T48" fmla="*/ 38 w 38"/>
                    <a:gd name="T49" fmla="*/ 21 h 41"/>
                    <a:gd name="T50" fmla="*/ 38 w 38"/>
                    <a:gd name="T51" fmla="*/ 17 h 41"/>
                    <a:gd name="T52" fmla="*/ 37 w 38"/>
                    <a:gd name="T53" fmla="*/ 13 h 41"/>
                    <a:gd name="T54" fmla="*/ 35 w 38"/>
                    <a:gd name="T55" fmla="*/ 10 h 41"/>
                    <a:gd name="T56" fmla="*/ 33 w 38"/>
                    <a:gd name="T57" fmla="*/ 6 h 41"/>
                    <a:gd name="T58" fmla="*/ 30 w 38"/>
                    <a:gd name="T59" fmla="*/ 4 h 41"/>
                    <a:gd name="T60" fmla="*/ 27 w 38"/>
                    <a:gd name="T61" fmla="*/ 3 h 41"/>
                    <a:gd name="T62" fmla="*/ 23 w 38"/>
                    <a:gd name="T63" fmla="*/ 1 h 41"/>
                    <a:gd name="T64" fmla="*/ 19 w 38"/>
                    <a:gd name="T65" fmla="*/ 0 h 4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1">
                      <a:moveTo>
                        <a:pt x="19" y="0"/>
                      </a:moveTo>
                      <a:lnTo>
                        <a:pt x="15" y="1"/>
                      </a:lnTo>
                      <a:lnTo>
                        <a:pt x="12" y="3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2" y="10"/>
                      </a:lnTo>
                      <a:lnTo>
                        <a:pt x="1" y="13"/>
                      </a:lnTo>
                      <a:lnTo>
                        <a:pt x="0" y="17"/>
                      </a:lnTo>
                      <a:lnTo>
                        <a:pt x="0" y="21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2" y="32"/>
                      </a:lnTo>
                      <a:lnTo>
                        <a:pt x="5" y="35"/>
                      </a:lnTo>
                      <a:lnTo>
                        <a:pt x="8" y="38"/>
                      </a:lnTo>
                      <a:lnTo>
                        <a:pt x="12" y="39"/>
                      </a:lnTo>
                      <a:lnTo>
                        <a:pt x="15" y="40"/>
                      </a:lnTo>
                      <a:lnTo>
                        <a:pt x="19" y="41"/>
                      </a:lnTo>
                      <a:lnTo>
                        <a:pt x="23" y="40"/>
                      </a:lnTo>
                      <a:lnTo>
                        <a:pt x="27" y="39"/>
                      </a:lnTo>
                      <a:lnTo>
                        <a:pt x="30" y="38"/>
                      </a:lnTo>
                      <a:lnTo>
                        <a:pt x="33" y="35"/>
                      </a:lnTo>
                      <a:lnTo>
                        <a:pt x="35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1"/>
                      </a:lnTo>
                      <a:lnTo>
                        <a:pt x="38" y="17"/>
                      </a:lnTo>
                      <a:lnTo>
                        <a:pt x="37" y="13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0" y="4"/>
                      </a:lnTo>
                      <a:lnTo>
                        <a:pt x="27" y="3"/>
                      </a:lnTo>
                      <a:lnTo>
                        <a:pt x="23" y="1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7" name="Freeform 221"/>
                <p:cNvSpPr/>
                <p:nvPr/>
              </p:nvSpPr>
              <p:spPr bwMode="auto">
                <a:xfrm>
                  <a:off x="4869" y="2805"/>
                  <a:ext cx="41" cy="40"/>
                </a:xfrm>
                <a:custGeom>
                  <a:avLst/>
                  <a:gdLst>
                    <a:gd name="T0" fmla="*/ 20 w 41"/>
                    <a:gd name="T1" fmla="*/ 0 h 40"/>
                    <a:gd name="T2" fmla="*/ 17 w 41"/>
                    <a:gd name="T3" fmla="*/ 0 h 40"/>
                    <a:gd name="T4" fmla="*/ 13 w 41"/>
                    <a:gd name="T5" fmla="*/ 1 h 40"/>
                    <a:gd name="T6" fmla="*/ 10 w 41"/>
                    <a:gd name="T7" fmla="*/ 4 h 40"/>
                    <a:gd name="T8" fmla="*/ 6 w 41"/>
                    <a:gd name="T9" fmla="*/ 6 h 40"/>
                    <a:gd name="T10" fmla="*/ 4 w 41"/>
                    <a:gd name="T11" fmla="*/ 8 h 40"/>
                    <a:gd name="T12" fmla="*/ 2 w 41"/>
                    <a:gd name="T13" fmla="*/ 12 h 40"/>
                    <a:gd name="T14" fmla="*/ 0 w 41"/>
                    <a:gd name="T15" fmla="*/ 15 h 40"/>
                    <a:gd name="T16" fmla="*/ 0 w 41"/>
                    <a:gd name="T17" fmla="*/ 20 h 40"/>
                    <a:gd name="T18" fmla="*/ 0 w 41"/>
                    <a:gd name="T19" fmla="*/ 23 h 40"/>
                    <a:gd name="T20" fmla="*/ 2 w 41"/>
                    <a:gd name="T21" fmla="*/ 28 h 40"/>
                    <a:gd name="T22" fmla="*/ 4 w 41"/>
                    <a:gd name="T23" fmla="*/ 30 h 40"/>
                    <a:gd name="T24" fmla="*/ 6 w 41"/>
                    <a:gd name="T25" fmla="*/ 34 h 40"/>
                    <a:gd name="T26" fmla="*/ 10 w 41"/>
                    <a:gd name="T27" fmla="*/ 36 h 40"/>
                    <a:gd name="T28" fmla="*/ 13 w 41"/>
                    <a:gd name="T29" fmla="*/ 39 h 40"/>
                    <a:gd name="T30" fmla="*/ 17 w 41"/>
                    <a:gd name="T31" fmla="*/ 40 h 40"/>
                    <a:gd name="T32" fmla="*/ 20 w 41"/>
                    <a:gd name="T33" fmla="*/ 40 h 40"/>
                    <a:gd name="T34" fmla="*/ 25 w 41"/>
                    <a:gd name="T35" fmla="*/ 40 h 40"/>
                    <a:gd name="T36" fmla="*/ 28 w 41"/>
                    <a:gd name="T37" fmla="*/ 39 h 40"/>
                    <a:gd name="T38" fmla="*/ 32 w 41"/>
                    <a:gd name="T39" fmla="*/ 36 h 40"/>
                    <a:gd name="T40" fmla="*/ 34 w 41"/>
                    <a:gd name="T41" fmla="*/ 34 h 40"/>
                    <a:gd name="T42" fmla="*/ 38 w 41"/>
                    <a:gd name="T43" fmla="*/ 30 h 40"/>
                    <a:gd name="T44" fmla="*/ 39 w 41"/>
                    <a:gd name="T45" fmla="*/ 28 h 40"/>
                    <a:gd name="T46" fmla="*/ 40 w 41"/>
                    <a:gd name="T47" fmla="*/ 23 h 40"/>
                    <a:gd name="T48" fmla="*/ 41 w 41"/>
                    <a:gd name="T49" fmla="*/ 20 h 40"/>
                    <a:gd name="T50" fmla="*/ 40 w 41"/>
                    <a:gd name="T51" fmla="*/ 15 h 40"/>
                    <a:gd name="T52" fmla="*/ 39 w 41"/>
                    <a:gd name="T53" fmla="*/ 12 h 40"/>
                    <a:gd name="T54" fmla="*/ 38 w 41"/>
                    <a:gd name="T55" fmla="*/ 8 h 40"/>
                    <a:gd name="T56" fmla="*/ 34 w 41"/>
                    <a:gd name="T57" fmla="*/ 6 h 40"/>
                    <a:gd name="T58" fmla="*/ 32 w 41"/>
                    <a:gd name="T59" fmla="*/ 4 h 40"/>
                    <a:gd name="T60" fmla="*/ 28 w 41"/>
                    <a:gd name="T61" fmla="*/ 1 h 40"/>
                    <a:gd name="T62" fmla="*/ 25 w 41"/>
                    <a:gd name="T63" fmla="*/ 0 h 40"/>
                    <a:gd name="T64" fmla="*/ 20 w 41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1" h="40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3" y="1"/>
                      </a:lnTo>
                      <a:lnTo>
                        <a:pt x="10" y="4"/>
                      </a:lnTo>
                      <a:lnTo>
                        <a:pt x="6" y="6"/>
                      </a:lnTo>
                      <a:lnTo>
                        <a:pt x="4" y="8"/>
                      </a:lnTo>
                      <a:lnTo>
                        <a:pt x="2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3"/>
                      </a:lnTo>
                      <a:lnTo>
                        <a:pt x="2" y="28"/>
                      </a:lnTo>
                      <a:lnTo>
                        <a:pt x="4" y="30"/>
                      </a:lnTo>
                      <a:lnTo>
                        <a:pt x="6" y="34"/>
                      </a:lnTo>
                      <a:lnTo>
                        <a:pt x="10" y="36"/>
                      </a:lnTo>
                      <a:lnTo>
                        <a:pt x="13" y="39"/>
                      </a:lnTo>
                      <a:lnTo>
                        <a:pt x="17" y="40"/>
                      </a:lnTo>
                      <a:lnTo>
                        <a:pt x="20" y="40"/>
                      </a:lnTo>
                      <a:lnTo>
                        <a:pt x="25" y="40"/>
                      </a:lnTo>
                      <a:lnTo>
                        <a:pt x="28" y="39"/>
                      </a:lnTo>
                      <a:lnTo>
                        <a:pt x="32" y="36"/>
                      </a:lnTo>
                      <a:lnTo>
                        <a:pt x="34" y="34"/>
                      </a:lnTo>
                      <a:lnTo>
                        <a:pt x="38" y="30"/>
                      </a:lnTo>
                      <a:lnTo>
                        <a:pt x="39" y="28"/>
                      </a:lnTo>
                      <a:lnTo>
                        <a:pt x="40" y="23"/>
                      </a:lnTo>
                      <a:lnTo>
                        <a:pt x="41" y="20"/>
                      </a:lnTo>
                      <a:lnTo>
                        <a:pt x="40" y="15"/>
                      </a:lnTo>
                      <a:lnTo>
                        <a:pt x="39" y="12"/>
                      </a:lnTo>
                      <a:lnTo>
                        <a:pt x="38" y="8"/>
                      </a:lnTo>
                      <a:lnTo>
                        <a:pt x="34" y="6"/>
                      </a:lnTo>
                      <a:lnTo>
                        <a:pt x="32" y="4"/>
                      </a:lnTo>
                      <a:lnTo>
                        <a:pt x="28" y="1"/>
                      </a:lnTo>
                      <a:lnTo>
                        <a:pt x="25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8" name="Freeform 222"/>
                <p:cNvSpPr/>
                <p:nvPr/>
              </p:nvSpPr>
              <p:spPr bwMode="auto">
                <a:xfrm>
                  <a:off x="4869" y="2805"/>
                  <a:ext cx="41" cy="40"/>
                </a:xfrm>
                <a:custGeom>
                  <a:avLst/>
                  <a:gdLst>
                    <a:gd name="T0" fmla="*/ 20 w 41"/>
                    <a:gd name="T1" fmla="*/ 0 h 40"/>
                    <a:gd name="T2" fmla="*/ 17 w 41"/>
                    <a:gd name="T3" fmla="*/ 0 h 40"/>
                    <a:gd name="T4" fmla="*/ 13 w 41"/>
                    <a:gd name="T5" fmla="*/ 1 h 40"/>
                    <a:gd name="T6" fmla="*/ 10 w 41"/>
                    <a:gd name="T7" fmla="*/ 4 h 40"/>
                    <a:gd name="T8" fmla="*/ 6 w 41"/>
                    <a:gd name="T9" fmla="*/ 6 h 40"/>
                    <a:gd name="T10" fmla="*/ 4 w 41"/>
                    <a:gd name="T11" fmla="*/ 8 h 40"/>
                    <a:gd name="T12" fmla="*/ 2 w 41"/>
                    <a:gd name="T13" fmla="*/ 12 h 40"/>
                    <a:gd name="T14" fmla="*/ 0 w 41"/>
                    <a:gd name="T15" fmla="*/ 15 h 40"/>
                    <a:gd name="T16" fmla="*/ 0 w 41"/>
                    <a:gd name="T17" fmla="*/ 20 h 40"/>
                    <a:gd name="T18" fmla="*/ 0 w 41"/>
                    <a:gd name="T19" fmla="*/ 23 h 40"/>
                    <a:gd name="T20" fmla="*/ 2 w 41"/>
                    <a:gd name="T21" fmla="*/ 28 h 40"/>
                    <a:gd name="T22" fmla="*/ 4 w 41"/>
                    <a:gd name="T23" fmla="*/ 30 h 40"/>
                    <a:gd name="T24" fmla="*/ 6 w 41"/>
                    <a:gd name="T25" fmla="*/ 34 h 40"/>
                    <a:gd name="T26" fmla="*/ 10 w 41"/>
                    <a:gd name="T27" fmla="*/ 36 h 40"/>
                    <a:gd name="T28" fmla="*/ 13 w 41"/>
                    <a:gd name="T29" fmla="*/ 39 h 40"/>
                    <a:gd name="T30" fmla="*/ 17 w 41"/>
                    <a:gd name="T31" fmla="*/ 40 h 40"/>
                    <a:gd name="T32" fmla="*/ 20 w 41"/>
                    <a:gd name="T33" fmla="*/ 40 h 40"/>
                    <a:gd name="T34" fmla="*/ 25 w 41"/>
                    <a:gd name="T35" fmla="*/ 40 h 40"/>
                    <a:gd name="T36" fmla="*/ 28 w 41"/>
                    <a:gd name="T37" fmla="*/ 39 h 40"/>
                    <a:gd name="T38" fmla="*/ 32 w 41"/>
                    <a:gd name="T39" fmla="*/ 36 h 40"/>
                    <a:gd name="T40" fmla="*/ 34 w 41"/>
                    <a:gd name="T41" fmla="*/ 34 h 40"/>
                    <a:gd name="T42" fmla="*/ 38 w 41"/>
                    <a:gd name="T43" fmla="*/ 30 h 40"/>
                    <a:gd name="T44" fmla="*/ 39 w 41"/>
                    <a:gd name="T45" fmla="*/ 28 h 40"/>
                    <a:gd name="T46" fmla="*/ 40 w 41"/>
                    <a:gd name="T47" fmla="*/ 23 h 40"/>
                    <a:gd name="T48" fmla="*/ 41 w 41"/>
                    <a:gd name="T49" fmla="*/ 20 h 40"/>
                    <a:gd name="T50" fmla="*/ 40 w 41"/>
                    <a:gd name="T51" fmla="*/ 15 h 40"/>
                    <a:gd name="T52" fmla="*/ 39 w 41"/>
                    <a:gd name="T53" fmla="*/ 12 h 40"/>
                    <a:gd name="T54" fmla="*/ 38 w 41"/>
                    <a:gd name="T55" fmla="*/ 8 h 40"/>
                    <a:gd name="T56" fmla="*/ 34 w 41"/>
                    <a:gd name="T57" fmla="*/ 6 h 40"/>
                    <a:gd name="T58" fmla="*/ 32 w 41"/>
                    <a:gd name="T59" fmla="*/ 4 h 40"/>
                    <a:gd name="T60" fmla="*/ 28 w 41"/>
                    <a:gd name="T61" fmla="*/ 1 h 40"/>
                    <a:gd name="T62" fmla="*/ 25 w 41"/>
                    <a:gd name="T63" fmla="*/ 0 h 40"/>
                    <a:gd name="T64" fmla="*/ 20 w 41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1" h="40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3" y="1"/>
                      </a:lnTo>
                      <a:lnTo>
                        <a:pt x="10" y="4"/>
                      </a:lnTo>
                      <a:lnTo>
                        <a:pt x="6" y="6"/>
                      </a:lnTo>
                      <a:lnTo>
                        <a:pt x="4" y="8"/>
                      </a:lnTo>
                      <a:lnTo>
                        <a:pt x="2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3"/>
                      </a:lnTo>
                      <a:lnTo>
                        <a:pt x="2" y="28"/>
                      </a:lnTo>
                      <a:lnTo>
                        <a:pt x="4" y="30"/>
                      </a:lnTo>
                      <a:lnTo>
                        <a:pt x="6" y="34"/>
                      </a:lnTo>
                      <a:lnTo>
                        <a:pt x="10" y="36"/>
                      </a:lnTo>
                      <a:lnTo>
                        <a:pt x="13" y="39"/>
                      </a:lnTo>
                      <a:lnTo>
                        <a:pt x="17" y="40"/>
                      </a:lnTo>
                      <a:lnTo>
                        <a:pt x="20" y="40"/>
                      </a:lnTo>
                      <a:lnTo>
                        <a:pt x="25" y="40"/>
                      </a:lnTo>
                      <a:lnTo>
                        <a:pt x="28" y="39"/>
                      </a:lnTo>
                      <a:lnTo>
                        <a:pt x="32" y="36"/>
                      </a:lnTo>
                      <a:lnTo>
                        <a:pt x="34" y="34"/>
                      </a:lnTo>
                      <a:lnTo>
                        <a:pt x="38" y="30"/>
                      </a:lnTo>
                      <a:lnTo>
                        <a:pt x="39" y="28"/>
                      </a:lnTo>
                      <a:lnTo>
                        <a:pt x="40" y="23"/>
                      </a:lnTo>
                      <a:lnTo>
                        <a:pt x="41" y="20"/>
                      </a:lnTo>
                      <a:lnTo>
                        <a:pt x="40" y="15"/>
                      </a:lnTo>
                      <a:lnTo>
                        <a:pt x="39" y="12"/>
                      </a:lnTo>
                      <a:lnTo>
                        <a:pt x="38" y="8"/>
                      </a:lnTo>
                      <a:lnTo>
                        <a:pt x="34" y="6"/>
                      </a:lnTo>
                      <a:lnTo>
                        <a:pt x="32" y="4"/>
                      </a:lnTo>
                      <a:lnTo>
                        <a:pt x="28" y="1"/>
                      </a:lnTo>
                      <a:lnTo>
                        <a:pt x="25" y="0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9" name="Freeform 223"/>
                <p:cNvSpPr/>
                <p:nvPr/>
              </p:nvSpPr>
              <p:spPr bwMode="auto">
                <a:xfrm>
                  <a:off x="4604" y="2409"/>
                  <a:ext cx="38" cy="38"/>
                </a:xfrm>
                <a:custGeom>
                  <a:avLst/>
                  <a:gdLst>
                    <a:gd name="T0" fmla="*/ 20 w 38"/>
                    <a:gd name="T1" fmla="*/ 0 h 38"/>
                    <a:gd name="T2" fmla="*/ 15 w 38"/>
                    <a:gd name="T3" fmla="*/ 0 h 38"/>
                    <a:gd name="T4" fmla="*/ 11 w 38"/>
                    <a:gd name="T5" fmla="*/ 1 h 38"/>
                    <a:gd name="T6" fmla="*/ 8 w 38"/>
                    <a:gd name="T7" fmla="*/ 3 h 38"/>
                    <a:gd name="T8" fmla="*/ 6 w 38"/>
                    <a:gd name="T9" fmla="*/ 6 h 38"/>
                    <a:gd name="T10" fmla="*/ 3 w 38"/>
                    <a:gd name="T11" fmla="*/ 8 h 38"/>
                    <a:gd name="T12" fmla="*/ 1 w 38"/>
                    <a:gd name="T13" fmla="*/ 12 h 38"/>
                    <a:gd name="T14" fmla="*/ 0 w 38"/>
                    <a:gd name="T15" fmla="*/ 15 h 38"/>
                    <a:gd name="T16" fmla="*/ 0 w 38"/>
                    <a:gd name="T17" fmla="*/ 20 h 38"/>
                    <a:gd name="T18" fmla="*/ 0 w 38"/>
                    <a:gd name="T19" fmla="*/ 23 h 38"/>
                    <a:gd name="T20" fmla="*/ 1 w 38"/>
                    <a:gd name="T21" fmla="*/ 27 h 38"/>
                    <a:gd name="T22" fmla="*/ 3 w 38"/>
                    <a:gd name="T23" fmla="*/ 30 h 38"/>
                    <a:gd name="T24" fmla="*/ 6 w 38"/>
                    <a:gd name="T25" fmla="*/ 34 h 38"/>
                    <a:gd name="T26" fmla="*/ 8 w 38"/>
                    <a:gd name="T27" fmla="*/ 36 h 38"/>
                    <a:gd name="T28" fmla="*/ 11 w 38"/>
                    <a:gd name="T29" fmla="*/ 37 h 38"/>
                    <a:gd name="T30" fmla="*/ 15 w 38"/>
                    <a:gd name="T31" fmla="*/ 38 h 38"/>
                    <a:gd name="T32" fmla="*/ 20 w 38"/>
                    <a:gd name="T33" fmla="*/ 38 h 38"/>
                    <a:gd name="T34" fmla="*/ 23 w 38"/>
                    <a:gd name="T35" fmla="*/ 38 h 38"/>
                    <a:gd name="T36" fmla="*/ 27 w 38"/>
                    <a:gd name="T37" fmla="*/ 37 h 38"/>
                    <a:gd name="T38" fmla="*/ 30 w 38"/>
                    <a:gd name="T39" fmla="*/ 36 h 38"/>
                    <a:gd name="T40" fmla="*/ 32 w 38"/>
                    <a:gd name="T41" fmla="*/ 34 h 38"/>
                    <a:gd name="T42" fmla="*/ 35 w 38"/>
                    <a:gd name="T43" fmla="*/ 30 h 38"/>
                    <a:gd name="T44" fmla="*/ 37 w 38"/>
                    <a:gd name="T45" fmla="*/ 27 h 38"/>
                    <a:gd name="T46" fmla="*/ 38 w 38"/>
                    <a:gd name="T47" fmla="*/ 23 h 38"/>
                    <a:gd name="T48" fmla="*/ 38 w 38"/>
                    <a:gd name="T49" fmla="*/ 20 h 38"/>
                    <a:gd name="T50" fmla="*/ 38 w 38"/>
                    <a:gd name="T51" fmla="*/ 15 h 38"/>
                    <a:gd name="T52" fmla="*/ 37 w 38"/>
                    <a:gd name="T53" fmla="*/ 12 h 38"/>
                    <a:gd name="T54" fmla="*/ 35 w 38"/>
                    <a:gd name="T55" fmla="*/ 8 h 38"/>
                    <a:gd name="T56" fmla="*/ 32 w 38"/>
                    <a:gd name="T57" fmla="*/ 6 h 38"/>
                    <a:gd name="T58" fmla="*/ 30 w 38"/>
                    <a:gd name="T59" fmla="*/ 3 h 38"/>
                    <a:gd name="T60" fmla="*/ 27 w 38"/>
                    <a:gd name="T61" fmla="*/ 1 h 38"/>
                    <a:gd name="T62" fmla="*/ 23 w 38"/>
                    <a:gd name="T63" fmla="*/ 0 h 38"/>
                    <a:gd name="T64" fmla="*/ 20 w 38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38">
                      <a:moveTo>
                        <a:pt x="20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3"/>
                      </a:lnTo>
                      <a:lnTo>
                        <a:pt x="6" y="6"/>
                      </a:lnTo>
                      <a:lnTo>
                        <a:pt x="3" y="8"/>
                      </a:lnTo>
                      <a:lnTo>
                        <a:pt x="1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3"/>
                      </a:lnTo>
                      <a:lnTo>
                        <a:pt x="1" y="27"/>
                      </a:lnTo>
                      <a:lnTo>
                        <a:pt x="3" y="30"/>
                      </a:lnTo>
                      <a:lnTo>
                        <a:pt x="6" y="34"/>
                      </a:lnTo>
                      <a:lnTo>
                        <a:pt x="8" y="36"/>
                      </a:lnTo>
                      <a:lnTo>
                        <a:pt x="11" y="37"/>
                      </a:lnTo>
                      <a:lnTo>
                        <a:pt x="15" y="38"/>
                      </a:lnTo>
                      <a:lnTo>
                        <a:pt x="20" y="38"/>
                      </a:lnTo>
                      <a:lnTo>
                        <a:pt x="23" y="38"/>
                      </a:lnTo>
                      <a:lnTo>
                        <a:pt x="27" y="37"/>
                      </a:lnTo>
                      <a:lnTo>
                        <a:pt x="30" y="36"/>
                      </a:lnTo>
                      <a:lnTo>
                        <a:pt x="32" y="34"/>
                      </a:lnTo>
                      <a:lnTo>
                        <a:pt x="35" y="30"/>
                      </a:lnTo>
                      <a:lnTo>
                        <a:pt x="37" y="27"/>
                      </a:lnTo>
                      <a:lnTo>
                        <a:pt x="38" y="23"/>
                      </a:lnTo>
                      <a:lnTo>
                        <a:pt x="38" y="20"/>
                      </a:lnTo>
                      <a:lnTo>
                        <a:pt x="38" y="15"/>
                      </a:lnTo>
                      <a:lnTo>
                        <a:pt x="37" y="12"/>
                      </a:lnTo>
                      <a:lnTo>
                        <a:pt x="35" y="8"/>
                      </a:lnTo>
                      <a:lnTo>
                        <a:pt x="32" y="6"/>
                      </a:lnTo>
                      <a:lnTo>
                        <a:pt x="30" y="3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0" name="Freeform 224"/>
                <p:cNvSpPr/>
                <p:nvPr/>
              </p:nvSpPr>
              <p:spPr bwMode="auto">
                <a:xfrm>
                  <a:off x="4604" y="2409"/>
                  <a:ext cx="38" cy="38"/>
                </a:xfrm>
                <a:custGeom>
                  <a:avLst/>
                  <a:gdLst>
                    <a:gd name="T0" fmla="*/ 20 w 38"/>
                    <a:gd name="T1" fmla="*/ 0 h 38"/>
                    <a:gd name="T2" fmla="*/ 15 w 38"/>
                    <a:gd name="T3" fmla="*/ 0 h 38"/>
                    <a:gd name="T4" fmla="*/ 11 w 38"/>
                    <a:gd name="T5" fmla="*/ 1 h 38"/>
                    <a:gd name="T6" fmla="*/ 8 w 38"/>
                    <a:gd name="T7" fmla="*/ 3 h 38"/>
                    <a:gd name="T8" fmla="*/ 6 w 38"/>
                    <a:gd name="T9" fmla="*/ 6 h 38"/>
                    <a:gd name="T10" fmla="*/ 3 w 38"/>
                    <a:gd name="T11" fmla="*/ 8 h 38"/>
                    <a:gd name="T12" fmla="*/ 1 w 38"/>
                    <a:gd name="T13" fmla="*/ 12 h 38"/>
                    <a:gd name="T14" fmla="*/ 0 w 38"/>
                    <a:gd name="T15" fmla="*/ 15 h 38"/>
                    <a:gd name="T16" fmla="*/ 0 w 38"/>
                    <a:gd name="T17" fmla="*/ 20 h 38"/>
                    <a:gd name="T18" fmla="*/ 0 w 38"/>
                    <a:gd name="T19" fmla="*/ 23 h 38"/>
                    <a:gd name="T20" fmla="*/ 1 w 38"/>
                    <a:gd name="T21" fmla="*/ 27 h 38"/>
                    <a:gd name="T22" fmla="*/ 3 w 38"/>
                    <a:gd name="T23" fmla="*/ 30 h 38"/>
                    <a:gd name="T24" fmla="*/ 6 w 38"/>
                    <a:gd name="T25" fmla="*/ 34 h 38"/>
                    <a:gd name="T26" fmla="*/ 8 w 38"/>
                    <a:gd name="T27" fmla="*/ 36 h 38"/>
                    <a:gd name="T28" fmla="*/ 11 w 38"/>
                    <a:gd name="T29" fmla="*/ 37 h 38"/>
                    <a:gd name="T30" fmla="*/ 15 w 38"/>
                    <a:gd name="T31" fmla="*/ 38 h 38"/>
                    <a:gd name="T32" fmla="*/ 20 w 38"/>
                    <a:gd name="T33" fmla="*/ 38 h 38"/>
                    <a:gd name="T34" fmla="*/ 23 w 38"/>
                    <a:gd name="T35" fmla="*/ 38 h 38"/>
                    <a:gd name="T36" fmla="*/ 27 w 38"/>
                    <a:gd name="T37" fmla="*/ 37 h 38"/>
                    <a:gd name="T38" fmla="*/ 30 w 38"/>
                    <a:gd name="T39" fmla="*/ 36 h 38"/>
                    <a:gd name="T40" fmla="*/ 32 w 38"/>
                    <a:gd name="T41" fmla="*/ 34 h 38"/>
                    <a:gd name="T42" fmla="*/ 35 w 38"/>
                    <a:gd name="T43" fmla="*/ 30 h 38"/>
                    <a:gd name="T44" fmla="*/ 37 w 38"/>
                    <a:gd name="T45" fmla="*/ 27 h 38"/>
                    <a:gd name="T46" fmla="*/ 38 w 38"/>
                    <a:gd name="T47" fmla="*/ 23 h 38"/>
                    <a:gd name="T48" fmla="*/ 38 w 38"/>
                    <a:gd name="T49" fmla="*/ 20 h 38"/>
                    <a:gd name="T50" fmla="*/ 38 w 38"/>
                    <a:gd name="T51" fmla="*/ 15 h 38"/>
                    <a:gd name="T52" fmla="*/ 37 w 38"/>
                    <a:gd name="T53" fmla="*/ 12 h 38"/>
                    <a:gd name="T54" fmla="*/ 35 w 38"/>
                    <a:gd name="T55" fmla="*/ 8 h 38"/>
                    <a:gd name="T56" fmla="*/ 32 w 38"/>
                    <a:gd name="T57" fmla="*/ 6 h 38"/>
                    <a:gd name="T58" fmla="*/ 30 w 38"/>
                    <a:gd name="T59" fmla="*/ 3 h 38"/>
                    <a:gd name="T60" fmla="*/ 27 w 38"/>
                    <a:gd name="T61" fmla="*/ 1 h 38"/>
                    <a:gd name="T62" fmla="*/ 23 w 38"/>
                    <a:gd name="T63" fmla="*/ 0 h 38"/>
                    <a:gd name="T64" fmla="*/ 20 w 38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38">
                      <a:moveTo>
                        <a:pt x="20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3"/>
                      </a:lnTo>
                      <a:lnTo>
                        <a:pt x="6" y="6"/>
                      </a:lnTo>
                      <a:lnTo>
                        <a:pt x="3" y="8"/>
                      </a:lnTo>
                      <a:lnTo>
                        <a:pt x="1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3"/>
                      </a:lnTo>
                      <a:lnTo>
                        <a:pt x="1" y="27"/>
                      </a:lnTo>
                      <a:lnTo>
                        <a:pt x="3" y="30"/>
                      </a:lnTo>
                      <a:lnTo>
                        <a:pt x="6" y="34"/>
                      </a:lnTo>
                      <a:lnTo>
                        <a:pt x="8" y="36"/>
                      </a:lnTo>
                      <a:lnTo>
                        <a:pt x="11" y="37"/>
                      </a:lnTo>
                      <a:lnTo>
                        <a:pt x="15" y="38"/>
                      </a:lnTo>
                      <a:lnTo>
                        <a:pt x="20" y="38"/>
                      </a:lnTo>
                      <a:lnTo>
                        <a:pt x="23" y="38"/>
                      </a:lnTo>
                      <a:lnTo>
                        <a:pt x="27" y="37"/>
                      </a:lnTo>
                      <a:lnTo>
                        <a:pt x="30" y="36"/>
                      </a:lnTo>
                      <a:lnTo>
                        <a:pt x="32" y="34"/>
                      </a:lnTo>
                      <a:lnTo>
                        <a:pt x="35" y="30"/>
                      </a:lnTo>
                      <a:lnTo>
                        <a:pt x="37" y="27"/>
                      </a:lnTo>
                      <a:lnTo>
                        <a:pt x="38" y="23"/>
                      </a:lnTo>
                      <a:lnTo>
                        <a:pt x="38" y="20"/>
                      </a:lnTo>
                      <a:lnTo>
                        <a:pt x="38" y="15"/>
                      </a:lnTo>
                      <a:lnTo>
                        <a:pt x="37" y="12"/>
                      </a:lnTo>
                      <a:lnTo>
                        <a:pt x="35" y="8"/>
                      </a:lnTo>
                      <a:lnTo>
                        <a:pt x="32" y="6"/>
                      </a:lnTo>
                      <a:lnTo>
                        <a:pt x="30" y="3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1" name="Freeform 225"/>
                <p:cNvSpPr/>
                <p:nvPr/>
              </p:nvSpPr>
              <p:spPr bwMode="auto">
                <a:xfrm>
                  <a:off x="4591" y="3568"/>
                  <a:ext cx="38" cy="39"/>
                </a:xfrm>
                <a:custGeom>
                  <a:avLst/>
                  <a:gdLst>
                    <a:gd name="T0" fmla="*/ 19 w 38"/>
                    <a:gd name="T1" fmla="*/ 0 h 39"/>
                    <a:gd name="T2" fmla="*/ 15 w 38"/>
                    <a:gd name="T3" fmla="*/ 0 h 39"/>
                    <a:gd name="T4" fmla="*/ 12 w 38"/>
                    <a:gd name="T5" fmla="*/ 2 h 39"/>
                    <a:gd name="T6" fmla="*/ 8 w 38"/>
                    <a:gd name="T7" fmla="*/ 4 h 39"/>
                    <a:gd name="T8" fmla="*/ 5 w 38"/>
                    <a:gd name="T9" fmla="*/ 6 h 39"/>
                    <a:gd name="T10" fmla="*/ 2 w 38"/>
                    <a:gd name="T11" fmla="*/ 9 h 39"/>
                    <a:gd name="T12" fmla="*/ 1 w 38"/>
                    <a:gd name="T13" fmla="*/ 12 h 39"/>
                    <a:gd name="T14" fmla="*/ 0 w 38"/>
                    <a:gd name="T15" fmla="*/ 16 h 39"/>
                    <a:gd name="T16" fmla="*/ 0 w 38"/>
                    <a:gd name="T17" fmla="*/ 20 h 39"/>
                    <a:gd name="T18" fmla="*/ 0 w 38"/>
                    <a:gd name="T19" fmla="*/ 24 h 39"/>
                    <a:gd name="T20" fmla="*/ 1 w 38"/>
                    <a:gd name="T21" fmla="*/ 27 h 39"/>
                    <a:gd name="T22" fmla="*/ 2 w 38"/>
                    <a:gd name="T23" fmla="*/ 31 h 39"/>
                    <a:gd name="T24" fmla="*/ 5 w 38"/>
                    <a:gd name="T25" fmla="*/ 33 h 39"/>
                    <a:gd name="T26" fmla="*/ 8 w 38"/>
                    <a:gd name="T27" fmla="*/ 35 h 39"/>
                    <a:gd name="T28" fmla="*/ 12 w 38"/>
                    <a:gd name="T29" fmla="*/ 38 h 39"/>
                    <a:gd name="T30" fmla="*/ 15 w 38"/>
                    <a:gd name="T31" fmla="*/ 39 h 39"/>
                    <a:gd name="T32" fmla="*/ 19 w 38"/>
                    <a:gd name="T33" fmla="*/ 39 h 39"/>
                    <a:gd name="T34" fmla="*/ 23 w 38"/>
                    <a:gd name="T35" fmla="*/ 39 h 39"/>
                    <a:gd name="T36" fmla="*/ 27 w 38"/>
                    <a:gd name="T37" fmla="*/ 38 h 39"/>
                    <a:gd name="T38" fmla="*/ 30 w 38"/>
                    <a:gd name="T39" fmla="*/ 35 h 39"/>
                    <a:gd name="T40" fmla="*/ 33 w 38"/>
                    <a:gd name="T41" fmla="*/ 33 h 39"/>
                    <a:gd name="T42" fmla="*/ 35 w 38"/>
                    <a:gd name="T43" fmla="*/ 31 h 39"/>
                    <a:gd name="T44" fmla="*/ 37 w 38"/>
                    <a:gd name="T45" fmla="*/ 27 h 39"/>
                    <a:gd name="T46" fmla="*/ 38 w 38"/>
                    <a:gd name="T47" fmla="*/ 24 h 39"/>
                    <a:gd name="T48" fmla="*/ 38 w 38"/>
                    <a:gd name="T49" fmla="*/ 20 h 39"/>
                    <a:gd name="T50" fmla="*/ 38 w 38"/>
                    <a:gd name="T51" fmla="*/ 16 h 39"/>
                    <a:gd name="T52" fmla="*/ 37 w 38"/>
                    <a:gd name="T53" fmla="*/ 12 h 39"/>
                    <a:gd name="T54" fmla="*/ 35 w 38"/>
                    <a:gd name="T55" fmla="*/ 9 h 39"/>
                    <a:gd name="T56" fmla="*/ 33 w 38"/>
                    <a:gd name="T57" fmla="*/ 6 h 39"/>
                    <a:gd name="T58" fmla="*/ 30 w 38"/>
                    <a:gd name="T59" fmla="*/ 4 h 39"/>
                    <a:gd name="T60" fmla="*/ 27 w 38"/>
                    <a:gd name="T61" fmla="*/ 2 h 39"/>
                    <a:gd name="T62" fmla="*/ 23 w 38"/>
                    <a:gd name="T63" fmla="*/ 0 h 39"/>
                    <a:gd name="T64" fmla="*/ 19 w 38"/>
                    <a:gd name="T65" fmla="*/ 0 h 39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39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2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2" y="9"/>
                      </a:lnTo>
                      <a:lnTo>
                        <a:pt x="1" y="12"/>
                      </a:lnTo>
                      <a:lnTo>
                        <a:pt x="0" y="16"/>
                      </a:lnTo>
                      <a:lnTo>
                        <a:pt x="0" y="20"/>
                      </a:lnTo>
                      <a:lnTo>
                        <a:pt x="0" y="24"/>
                      </a:lnTo>
                      <a:lnTo>
                        <a:pt x="1" y="27"/>
                      </a:lnTo>
                      <a:lnTo>
                        <a:pt x="2" y="31"/>
                      </a:lnTo>
                      <a:lnTo>
                        <a:pt x="5" y="33"/>
                      </a:lnTo>
                      <a:lnTo>
                        <a:pt x="8" y="35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39"/>
                      </a:lnTo>
                      <a:lnTo>
                        <a:pt x="23" y="39"/>
                      </a:lnTo>
                      <a:lnTo>
                        <a:pt x="27" y="38"/>
                      </a:lnTo>
                      <a:lnTo>
                        <a:pt x="30" y="35"/>
                      </a:lnTo>
                      <a:lnTo>
                        <a:pt x="33" y="33"/>
                      </a:lnTo>
                      <a:lnTo>
                        <a:pt x="35" y="31"/>
                      </a:lnTo>
                      <a:lnTo>
                        <a:pt x="37" y="27"/>
                      </a:lnTo>
                      <a:lnTo>
                        <a:pt x="38" y="24"/>
                      </a:lnTo>
                      <a:lnTo>
                        <a:pt x="38" y="20"/>
                      </a:lnTo>
                      <a:lnTo>
                        <a:pt x="38" y="16"/>
                      </a:lnTo>
                      <a:lnTo>
                        <a:pt x="37" y="12"/>
                      </a:lnTo>
                      <a:lnTo>
                        <a:pt x="35" y="9"/>
                      </a:lnTo>
                      <a:lnTo>
                        <a:pt x="33" y="6"/>
                      </a:lnTo>
                      <a:lnTo>
                        <a:pt x="30" y="4"/>
                      </a:lnTo>
                      <a:lnTo>
                        <a:pt x="27" y="2"/>
                      </a:lnTo>
                      <a:lnTo>
                        <a:pt x="23" y="0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2" name="Freeform 226"/>
                <p:cNvSpPr/>
                <p:nvPr/>
              </p:nvSpPr>
              <p:spPr bwMode="auto">
                <a:xfrm>
                  <a:off x="4591" y="3568"/>
                  <a:ext cx="38" cy="39"/>
                </a:xfrm>
                <a:custGeom>
                  <a:avLst/>
                  <a:gdLst>
                    <a:gd name="T0" fmla="*/ 19 w 38"/>
                    <a:gd name="T1" fmla="*/ 0 h 39"/>
                    <a:gd name="T2" fmla="*/ 15 w 38"/>
                    <a:gd name="T3" fmla="*/ 0 h 39"/>
                    <a:gd name="T4" fmla="*/ 12 w 38"/>
                    <a:gd name="T5" fmla="*/ 2 h 39"/>
                    <a:gd name="T6" fmla="*/ 8 w 38"/>
                    <a:gd name="T7" fmla="*/ 4 h 39"/>
                    <a:gd name="T8" fmla="*/ 5 w 38"/>
                    <a:gd name="T9" fmla="*/ 6 h 39"/>
                    <a:gd name="T10" fmla="*/ 2 w 38"/>
                    <a:gd name="T11" fmla="*/ 9 h 39"/>
                    <a:gd name="T12" fmla="*/ 1 w 38"/>
                    <a:gd name="T13" fmla="*/ 12 h 39"/>
                    <a:gd name="T14" fmla="*/ 0 w 38"/>
                    <a:gd name="T15" fmla="*/ 16 h 39"/>
                    <a:gd name="T16" fmla="*/ 0 w 38"/>
                    <a:gd name="T17" fmla="*/ 20 h 39"/>
                    <a:gd name="T18" fmla="*/ 0 w 38"/>
                    <a:gd name="T19" fmla="*/ 24 h 39"/>
                    <a:gd name="T20" fmla="*/ 1 w 38"/>
                    <a:gd name="T21" fmla="*/ 27 h 39"/>
                    <a:gd name="T22" fmla="*/ 2 w 38"/>
                    <a:gd name="T23" fmla="*/ 31 h 39"/>
                    <a:gd name="T24" fmla="*/ 5 w 38"/>
                    <a:gd name="T25" fmla="*/ 33 h 39"/>
                    <a:gd name="T26" fmla="*/ 8 w 38"/>
                    <a:gd name="T27" fmla="*/ 35 h 39"/>
                    <a:gd name="T28" fmla="*/ 12 w 38"/>
                    <a:gd name="T29" fmla="*/ 38 h 39"/>
                    <a:gd name="T30" fmla="*/ 15 w 38"/>
                    <a:gd name="T31" fmla="*/ 39 h 39"/>
                    <a:gd name="T32" fmla="*/ 19 w 38"/>
                    <a:gd name="T33" fmla="*/ 39 h 39"/>
                    <a:gd name="T34" fmla="*/ 23 w 38"/>
                    <a:gd name="T35" fmla="*/ 39 h 39"/>
                    <a:gd name="T36" fmla="*/ 27 w 38"/>
                    <a:gd name="T37" fmla="*/ 38 h 39"/>
                    <a:gd name="T38" fmla="*/ 30 w 38"/>
                    <a:gd name="T39" fmla="*/ 35 h 39"/>
                    <a:gd name="T40" fmla="*/ 33 w 38"/>
                    <a:gd name="T41" fmla="*/ 33 h 39"/>
                    <a:gd name="T42" fmla="*/ 35 w 38"/>
                    <a:gd name="T43" fmla="*/ 31 h 39"/>
                    <a:gd name="T44" fmla="*/ 37 w 38"/>
                    <a:gd name="T45" fmla="*/ 27 h 39"/>
                    <a:gd name="T46" fmla="*/ 38 w 38"/>
                    <a:gd name="T47" fmla="*/ 24 h 39"/>
                    <a:gd name="T48" fmla="*/ 38 w 38"/>
                    <a:gd name="T49" fmla="*/ 20 h 39"/>
                    <a:gd name="T50" fmla="*/ 38 w 38"/>
                    <a:gd name="T51" fmla="*/ 16 h 39"/>
                    <a:gd name="T52" fmla="*/ 37 w 38"/>
                    <a:gd name="T53" fmla="*/ 12 h 39"/>
                    <a:gd name="T54" fmla="*/ 35 w 38"/>
                    <a:gd name="T55" fmla="*/ 9 h 39"/>
                    <a:gd name="T56" fmla="*/ 33 w 38"/>
                    <a:gd name="T57" fmla="*/ 6 h 39"/>
                    <a:gd name="T58" fmla="*/ 30 w 38"/>
                    <a:gd name="T59" fmla="*/ 4 h 39"/>
                    <a:gd name="T60" fmla="*/ 27 w 38"/>
                    <a:gd name="T61" fmla="*/ 2 h 39"/>
                    <a:gd name="T62" fmla="*/ 23 w 38"/>
                    <a:gd name="T63" fmla="*/ 0 h 39"/>
                    <a:gd name="T64" fmla="*/ 19 w 38"/>
                    <a:gd name="T65" fmla="*/ 0 h 39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39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2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2" y="9"/>
                      </a:lnTo>
                      <a:lnTo>
                        <a:pt x="1" y="12"/>
                      </a:lnTo>
                      <a:lnTo>
                        <a:pt x="0" y="16"/>
                      </a:lnTo>
                      <a:lnTo>
                        <a:pt x="0" y="20"/>
                      </a:lnTo>
                      <a:lnTo>
                        <a:pt x="0" y="24"/>
                      </a:lnTo>
                      <a:lnTo>
                        <a:pt x="1" y="27"/>
                      </a:lnTo>
                      <a:lnTo>
                        <a:pt x="2" y="31"/>
                      </a:lnTo>
                      <a:lnTo>
                        <a:pt x="5" y="33"/>
                      </a:lnTo>
                      <a:lnTo>
                        <a:pt x="8" y="35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39"/>
                      </a:lnTo>
                      <a:lnTo>
                        <a:pt x="23" y="39"/>
                      </a:lnTo>
                      <a:lnTo>
                        <a:pt x="27" y="38"/>
                      </a:lnTo>
                      <a:lnTo>
                        <a:pt x="30" y="35"/>
                      </a:lnTo>
                      <a:lnTo>
                        <a:pt x="33" y="33"/>
                      </a:lnTo>
                      <a:lnTo>
                        <a:pt x="35" y="31"/>
                      </a:lnTo>
                      <a:lnTo>
                        <a:pt x="37" y="27"/>
                      </a:lnTo>
                      <a:lnTo>
                        <a:pt x="38" y="24"/>
                      </a:lnTo>
                      <a:lnTo>
                        <a:pt x="38" y="20"/>
                      </a:lnTo>
                      <a:lnTo>
                        <a:pt x="38" y="16"/>
                      </a:lnTo>
                      <a:lnTo>
                        <a:pt x="37" y="12"/>
                      </a:lnTo>
                      <a:lnTo>
                        <a:pt x="35" y="9"/>
                      </a:lnTo>
                      <a:lnTo>
                        <a:pt x="33" y="6"/>
                      </a:lnTo>
                      <a:lnTo>
                        <a:pt x="30" y="4"/>
                      </a:lnTo>
                      <a:lnTo>
                        <a:pt x="27" y="2"/>
                      </a:lnTo>
                      <a:lnTo>
                        <a:pt x="23" y="0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3" name="Freeform 227"/>
                <p:cNvSpPr/>
                <p:nvPr/>
              </p:nvSpPr>
              <p:spPr bwMode="auto">
                <a:xfrm>
                  <a:off x="5192" y="2976"/>
                  <a:ext cx="41" cy="39"/>
                </a:xfrm>
                <a:custGeom>
                  <a:avLst/>
                  <a:gdLst>
                    <a:gd name="T0" fmla="*/ 20 w 41"/>
                    <a:gd name="T1" fmla="*/ 0 h 39"/>
                    <a:gd name="T2" fmla="*/ 16 w 41"/>
                    <a:gd name="T3" fmla="*/ 0 h 39"/>
                    <a:gd name="T4" fmla="*/ 13 w 41"/>
                    <a:gd name="T5" fmla="*/ 2 h 39"/>
                    <a:gd name="T6" fmla="*/ 9 w 41"/>
                    <a:gd name="T7" fmla="*/ 3 h 39"/>
                    <a:gd name="T8" fmla="*/ 6 w 41"/>
                    <a:gd name="T9" fmla="*/ 5 h 39"/>
                    <a:gd name="T10" fmla="*/ 3 w 41"/>
                    <a:gd name="T11" fmla="*/ 9 h 39"/>
                    <a:gd name="T12" fmla="*/ 2 w 41"/>
                    <a:gd name="T13" fmla="*/ 12 h 39"/>
                    <a:gd name="T14" fmla="*/ 0 w 41"/>
                    <a:gd name="T15" fmla="*/ 16 h 39"/>
                    <a:gd name="T16" fmla="*/ 0 w 41"/>
                    <a:gd name="T17" fmla="*/ 19 h 39"/>
                    <a:gd name="T18" fmla="*/ 0 w 41"/>
                    <a:gd name="T19" fmla="*/ 24 h 39"/>
                    <a:gd name="T20" fmla="*/ 2 w 41"/>
                    <a:gd name="T21" fmla="*/ 27 h 39"/>
                    <a:gd name="T22" fmla="*/ 3 w 41"/>
                    <a:gd name="T23" fmla="*/ 31 h 39"/>
                    <a:gd name="T24" fmla="*/ 6 w 41"/>
                    <a:gd name="T25" fmla="*/ 33 h 39"/>
                    <a:gd name="T26" fmla="*/ 9 w 41"/>
                    <a:gd name="T27" fmla="*/ 35 h 39"/>
                    <a:gd name="T28" fmla="*/ 13 w 41"/>
                    <a:gd name="T29" fmla="*/ 38 h 39"/>
                    <a:gd name="T30" fmla="*/ 16 w 41"/>
                    <a:gd name="T31" fmla="*/ 39 h 39"/>
                    <a:gd name="T32" fmla="*/ 20 w 41"/>
                    <a:gd name="T33" fmla="*/ 39 h 39"/>
                    <a:gd name="T34" fmla="*/ 24 w 41"/>
                    <a:gd name="T35" fmla="*/ 39 h 39"/>
                    <a:gd name="T36" fmla="*/ 28 w 41"/>
                    <a:gd name="T37" fmla="*/ 38 h 39"/>
                    <a:gd name="T38" fmla="*/ 31 w 41"/>
                    <a:gd name="T39" fmla="*/ 35 h 39"/>
                    <a:gd name="T40" fmla="*/ 35 w 41"/>
                    <a:gd name="T41" fmla="*/ 33 h 39"/>
                    <a:gd name="T42" fmla="*/ 37 w 41"/>
                    <a:gd name="T43" fmla="*/ 31 h 39"/>
                    <a:gd name="T44" fmla="*/ 38 w 41"/>
                    <a:gd name="T45" fmla="*/ 27 h 39"/>
                    <a:gd name="T46" fmla="*/ 40 w 41"/>
                    <a:gd name="T47" fmla="*/ 24 h 39"/>
                    <a:gd name="T48" fmla="*/ 41 w 41"/>
                    <a:gd name="T49" fmla="*/ 19 h 39"/>
                    <a:gd name="T50" fmla="*/ 40 w 41"/>
                    <a:gd name="T51" fmla="*/ 16 h 39"/>
                    <a:gd name="T52" fmla="*/ 38 w 41"/>
                    <a:gd name="T53" fmla="*/ 12 h 39"/>
                    <a:gd name="T54" fmla="*/ 37 w 41"/>
                    <a:gd name="T55" fmla="*/ 9 h 39"/>
                    <a:gd name="T56" fmla="*/ 35 w 41"/>
                    <a:gd name="T57" fmla="*/ 5 h 39"/>
                    <a:gd name="T58" fmla="*/ 31 w 41"/>
                    <a:gd name="T59" fmla="*/ 3 h 39"/>
                    <a:gd name="T60" fmla="*/ 28 w 41"/>
                    <a:gd name="T61" fmla="*/ 2 h 39"/>
                    <a:gd name="T62" fmla="*/ 24 w 41"/>
                    <a:gd name="T63" fmla="*/ 0 h 39"/>
                    <a:gd name="T64" fmla="*/ 20 w 41"/>
                    <a:gd name="T65" fmla="*/ 0 h 39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1" h="39">
                      <a:moveTo>
                        <a:pt x="20" y="0"/>
                      </a:moveTo>
                      <a:lnTo>
                        <a:pt x="16" y="0"/>
                      </a:lnTo>
                      <a:lnTo>
                        <a:pt x="13" y="2"/>
                      </a:lnTo>
                      <a:lnTo>
                        <a:pt x="9" y="3"/>
                      </a:lnTo>
                      <a:lnTo>
                        <a:pt x="6" y="5"/>
                      </a:lnTo>
                      <a:lnTo>
                        <a:pt x="3" y="9"/>
                      </a:lnTo>
                      <a:lnTo>
                        <a:pt x="2" y="12"/>
                      </a:lnTo>
                      <a:lnTo>
                        <a:pt x="0" y="16"/>
                      </a:lnTo>
                      <a:lnTo>
                        <a:pt x="0" y="19"/>
                      </a:lnTo>
                      <a:lnTo>
                        <a:pt x="0" y="24"/>
                      </a:lnTo>
                      <a:lnTo>
                        <a:pt x="2" y="27"/>
                      </a:lnTo>
                      <a:lnTo>
                        <a:pt x="3" y="31"/>
                      </a:lnTo>
                      <a:lnTo>
                        <a:pt x="6" y="33"/>
                      </a:lnTo>
                      <a:lnTo>
                        <a:pt x="9" y="35"/>
                      </a:lnTo>
                      <a:lnTo>
                        <a:pt x="13" y="38"/>
                      </a:lnTo>
                      <a:lnTo>
                        <a:pt x="16" y="39"/>
                      </a:lnTo>
                      <a:lnTo>
                        <a:pt x="20" y="39"/>
                      </a:lnTo>
                      <a:lnTo>
                        <a:pt x="24" y="39"/>
                      </a:lnTo>
                      <a:lnTo>
                        <a:pt x="28" y="38"/>
                      </a:lnTo>
                      <a:lnTo>
                        <a:pt x="31" y="35"/>
                      </a:lnTo>
                      <a:lnTo>
                        <a:pt x="35" y="33"/>
                      </a:lnTo>
                      <a:lnTo>
                        <a:pt x="37" y="31"/>
                      </a:lnTo>
                      <a:lnTo>
                        <a:pt x="38" y="27"/>
                      </a:lnTo>
                      <a:lnTo>
                        <a:pt x="40" y="24"/>
                      </a:lnTo>
                      <a:lnTo>
                        <a:pt x="41" y="19"/>
                      </a:lnTo>
                      <a:lnTo>
                        <a:pt x="40" y="16"/>
                      </a:lnTo>
                      <a:lnTo>
                        <a:pt x="38" y="12"/>
                      </a:lnTo>
                      <a:lnTo>
                        <a:pt x="37" y="9"/>
                      </a:lnTo>
                      <a:lnTo>
                        <a:pt x="35" y="5"/>
                      </a:lnTo>
                      <a:lnTo>
                        <a:pt x="31" y="3"/>
                      </a:lnTo>
                      <a:lnTo>
                        <a:pt x="28" y="2"/>
                      </a:lnTo>
                      <a:lnTo>
                        <a:pt x="24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4" name="Freeform 228"/>
                <p:cNvSpPr/>
                <p:nvPr/>
              </p:nvSpPr>
              <p:spPr bwMode="auto">
                <a:xfrm>
                  <a:off x="5192" y="2976"/>
                  <a:ext cx="41" cy="39"/>
                </a:xfrm>
                <a:custGeom>
                  <a:avLst/>
                  <a:gdLst>
                    <a:gd name="T0" fmla="*/ 20 w 41"/>
                    <a:gd name="T1" fmla="*/ 0 h 39"/>
                    <a:gd name="T2" fmla="*/ 16 w 41"/>
                    <a:gd name="T3" fmla="*/ 0 h 39"/>
                    <a:gd name="T4" fmla="*/ 13 w 41"/>
                    <a:gd name="T5" fmla="*/ 2 h 39"/>
                    <a:gd name="T6" fmla="*/ 9 w 41"/>
                    <a:gd name="T7" fmla="*/ 3 h 39"/>
                    <a:gd name="T8" fmla="*/ 6 w 41"/>
                    <a:gd name="T9" fmla="*/ 5 h 39"/>
                    <a:gd name="T10" fmla="*/ 3 w 41"/>
                    <a:gd name="T11" fmla="*/ 9 h 39"/>
                    <a:gd name="T12" fmla="*/ 2 w 41"/>
                    <a:gd name="T13" fmla="*/ 12 h 39"/>
                    <a:gd name="T14" fmla="*/ 0 w 41"/>
                    <a:gd name="T15" fmla="*/ 16 h 39"/>
                    <a:gd name="T16" fmla="*/ 0 w 41"/>
                    <a:gd name="T17" fmla="*/ 19 h 39"/>
                    <a:gd name="T18" fmla="*/ 0 w 41"/>
                    <a:gd name="T19" fmla="*/ 24 h 39"/>
                    <a:gd name="T20" fmla="*/ 2 w 41"/>
                    <a:gd name="T21" fmla="*/ 27 h 39"/>
                    <a:gd name="T22" fmla="*/ 3 w 41"/>
                    <a:gd name="T23" fmla="*/ 31 h 39"/>
                    <a:gd name="T24" fmla="*/ 6 w 41"/>
                    <a:gd name="T25" fmla="*/ 33 h 39"/>
                    <a:gd name="T26" fmla="*/ 9 w 41"/>
                    <a:gd name="T27" fmla="*/ 35 h 39"/>
                    <a:gd name="T28" fmla="*/ 13 w 41"/>
                    <a:gd name="T29" fmla="*/ 38 h 39"/>
                    <a:gd name="T30" fmla="*/ 16 w 41"/>
                    <a:gd name="T31" fmla="*/ 39 h 39"/>
                    <a:gd name="T32" fmla="*/ 20 w 41"/>
                    <a:gd name="T33" fmla="*/ 39 h 39"/>
                    <a:gd name="T34" fmla="*/ 24 w 41"/>
                    <a:gd name="T35" fmla="*/ 39 h 39"/>
                    <a:gd name="T36" fmla="*/ 28 w 41"/>
                    <a:gd name="T37" fmla="*/ 38 h 39"/>
                    <a:gd name="T38" fmla="*/ 31 w 41"/>
                    <a:gd name="T39" fmla="*/ 35 h 39"/>
                    <a:gd name="T40" fmla="*/ 35 w 41"/>
                    <a:gd name="T41" fmla="*/ 33 h 39"/>
                    <a:gd name="T42" fmla="*/ 37 w 41"/>
                    <a:gd name="T43" fmla="*/ 31 h 39"/>
                    <a:gd name="T44" fmla="*/ 38 w 41"/>
                    <a:gd name="T45" fmla="*/ 27 h 39"/>
                    <a:gd name="T46" fmla="*/ 40 w 41"/>
                    <a:gd name="T47" fmla="*/ 24 h 39"/>
                    <a:gd name="T48" fmla="*/ 41 w 41"/>
                    <a:gd name="T49" fmla="*/ 19 h 39"/>
                    <a:gd name="T50" fmla="*/ 40 w 41"/>
                    <a:gd name="T51" fmla="*/ 16 h 39"/>
                    <a:gd name="T52" fmla="*/ 38 w 41"/>
                    <a:gd name="T53" fmla="*/ 12 h 39"/>
                    <a:gd name="T54" fmla="*/ 37 w 41"/>
                    <a:gd name="T55" fmla="*/ 9 h 39"/>
                    <a:gd name="T56" fmla="*/ 35 w 41"/>
                    <a:gd name="T57" fmla="*/ 5 h 39"/>
                    <a:gd name="T58" fmla="*/ 31 w 41"/>
                    <a:gd name="T59" fmla="*/ 3 h 39"/>
                    <a:gd name="T60" fmla="*/ 28 w 41"/>
                    <a:gd name="T61" fmla="*/ 2 h 39"/>
                    <a:gd name="T62" fmla="*/ 24 w 41"/>
                    <a:gd name="T63" fmla="*/ 0 h 39"/>
                    <a:gd name="T64" fmla="*/ 20 w 41"/>
                    <a:gd name="T65" fmla="*/ 0 h 39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1" h="39">
                      <a:moveTo>
                        <a:pt x="20" y="0"/>
                      </a:moveTo>
                      <a:lnTo>
                        <a:pt x="16" y="0"/>
                      </a:lnTo>
                      <a:lnTo>
                        <a:pt x="13" y="2"/>
                      </a:lnTo>
                      <a:lnTo>
                        <a:pt x="9" y="3"/>
                      </a:lnTo>
                      <a:lnTo>
                        <a:pt x="6" y="5"/>
                      </a:lnTo>
                      <a:lnTo>
                        <a:pt x="3" y="9"/>
                      </a:lnTo>
                      <a:lnTo>
                        <a:pt x="2" y="12"/>
                      </a:lnTo>
                      <a:lnTo>
                        <a:pt x="0" y="16"/>
                      </a:lnTo>
                      <a:lnTo>
                        <a:pt x="0" y="19"/>
                      </a:lnTo>
                      <a:lnTo>
                        <a:pt x="0" y="24"/>
                      </a:lnTo>
                      <a:lnTo>
                        <a:pt x="2" y="27"/>
                      </a:lnTo>
                      <a:lnTo>
                        <a:pt x="3" y="31"/>
                      </a:lnTo>
                      <a:lnTo>
                        <a:pt x="6" y="33"/>
                      </a:lnTo>
                      <a:lnTo>
                        <a:pt x="9" y="35"/>
                      </a:lnTo>
                      <a:lnTo>
                        <a:pt x="13" y="38"/>
                      </a:lnTo>
                      <a:lnTo>
                        <a:pt x="16" y="39"/>
                      </a:lnTo>
                      <a:lnTo>
                        <a:pt x="20" y="39"/>
                      </a:lnTo>
                      <a:lnTo>
                        <a:pt x="24" y="39"/>
                      </a:lnTo>
                      <a:lnTo>
                        <a:pt x="28" y="38"/>
                      </a:lnTo>
                      <a:lnTo>
                        <a:pt x="31" y="35"/>
                      </a:lnTo>
                      <a:lnTo>
                        <a:pt x="35" y="33"/>
                      </a:lnTo>
                      <a:lnTo>
                        <a:pt x="37" y="31"/>
                      </a:lnTo>
                      <a:lnTo>
                        <a:pt x="38" y="27"/>
                      </a:lnTo>
                      <a:lnTo>
                        <a:pt x="40" y="24"/>
                      </a:lnTo>
                      <a:lnTo>
                        <a:pt x="41" y="19"/>
                      </a:lnTo>
                      <a:lnTo>
                        <a:pt x="40" y="16"/>
                      </a:lnTo>
                      <a:lnTo>
                        <a:pt x="38" y="12"/>
                      </a:lnTo>
                      <a:lnTo>
                        <a:pt x="37" y="9"/>
                      </a:lnTo>
                      <a:lnTo>
                        <a:pt x="35" y="5"/>
                      </a:lnTo>
                      <a:lnTo>
                        <a:pt x="31" y="3"/>
                      </a:lnTo>
                      <a:lnTo>
                        <a:pt x="28" y="2"/>
                      </a:lnTo>
                      <a:lnTo>
                        <a:pt x="24" y="0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5" name="Freeform 229"/>
                <p:cNvSpPr/>
                <p:nvPr/>
              </p:nvSpPr>
              <p:spPr bwMode="auto">
                <a:xfrm>
                  <a:off x="4365" y="3161"/>
                  <a:ext cx="39" cy="38"/>
                </a:xfrm>
                <a:custGeom>
                  <a:avLst/>
                  <a:gdLst>
                    <a:gd name="T0" fmla="*/ 19 w 39"/>
                    <a:gd name="T1" fmla="*/ 0 h 38"/>
                    <a:gd name="T2" fmla="*/ 15 w 39"/>
                    <a:gd name="T3" fmla="*/ 0 h 38"/>
                    <a:gd name="T4" fmla="*/ 12 w 39"/>
                    <a:gd name="T5" fmla="*/ 1 h 38"/>
                    <a:gd name="T6" fmla="*/ 8 w 39"/>
                    <a:gd name="T7" fmla="*/ 3 h 38"/>
                    <a:gd name="T8" fmla="*/ 6 w 39"/>
                    <a:gd name="T9" fmla="*/ 5 h 38"/>
                    <a:gd name="T10" fmla="*/ 4 w 39"/>
                    <a:gd name="T11" fmla="*/ 8 h 38"/>
                    <a:gd name="T12" fmla="*/ 1 w 39"/>
                    <a:gd name="T13" fmla="*/ 11 h 38"/>
                    <a:gd name="T14" fmla="*/ 0 w 39"/>
                    <a:gd name="T15" fmla="*/ 15 h 38"/>
                    <a:gd name="T16" fmla="*/ 0 w 39"/>
                    <a:gd name="T17" fmla="*/ 19 h 38"/>
                    <a:gd name="T18" fmla="*/ 0 w 39"/>
                    <a:gd name="T19" fmla="*/ 23 h 38"/>
                    <a:gd name="T20" fmla="*/ 1 w 39"/>
                    <a:gd name="T21" fmla="*/ 26 h 38"/>
                    <a:gd name="T22" fmla="*/ 4 w 39"/>
                    <a:gd name="T23" fmla="*/ 30 h 38"/>
                    <a:gd name="T24" fmla="*/ 6 w 39"/>
                    <a:gd name="T25" fmla="*/ 32 h 38"/>
                    <a:gd name="T26" fmla="*/ 8 w 39"/>
                    <a:gd name="T27" fmla="*/ 35 h 38"/>
                    <a:gd name="T28" fmla="*/ 12 w 39"/>
                    <a:gd name="T29" fmla="*/ 37 h 38"/>
                    <a:gd name="T30" fmla="*/ 15 w 39"/>
                    <a:gd name="T31" fmla="*/ 38 h 38"/>
                    <a:gd name="T32" fmla="*/ 19 w 39"/>
                    <a:gd name="T33" fmla="*/ 38 h 38"/>
                    <a:gd name="T34" fmla="*/ 23 w 39"/>
                    <a:gd name="T35" fmla="*/ 38 h 38"/>
                    <a:gd name="T36" fmla="*/ 27 w 39"/>
                    <a:gd name="T37" fmla="*/ 37 h 38"/>
                    <a:gd name="T38" fmla="*/ 30 w 39"/>
                    <a:gd name="T39" fmla="*/ 35 h 38"/>
                    <a:gd name="T40" fmla="*/ 33 w 39"/>
                    <a:gd name="T41" fmla="*/ 32 h 38"/>
                    <a:gd name="T42" fmla="*/ 35 w 39"/>
                    <a:gd name="T43" fmla="*/ 30 h 38"/>
                    <a:gd name="T44" fmla="*/ 37 w 39"/>
                    <a:gd name="T45" fmla="*/ 26 h 38"/>
                    <a:gd name="T46" fmla="*/ 39 w 39"/>
                    <a:gd name="T47" fmla="*/ 23 h 38"/>
                    <a:gd name="T48" fmla="*/ 39 w 39"/>
                    <a:gd name="T49" fmla="*/ 19 h 38"/>
                    <a:gd name="T50" fmla="*/ 39 w 39"/>
                    <a:gd name="T51" fmla="*/ 15 h 38"/>
                    <a:gd name="T52" fmla="*/ 37 w 39"/>
                    <a:gd name="T53" fmla="*/ 11 h 38"/>
                    <a:gd name="T54" fmla="*/ 35 w 39"/>
                    <a:gd name="T55" fmla="*/ 8 h 38"/>
                    <a:gd name="T56" fmla="*/ 33 w 39"/>
                    <a:gd name="T57" fmla="*/ 5 h 38"/>
                    <a:gd name="T58" fmla="*/ 30 w 39"/>
                    <a:gd name="T59" fmla="*/ 3 h 38"/>
                    <a:gd name="T60" fmla="*/ 27 w 39"/>
                    <a:gd name="T61" fmla="*/ 1 h 38"/>
                    <a:gd name="T62" fmla="*/ 23 w 39"/>
                    <a:gd name="T63" fmla="*/ 0 h 38"/>
                    <a:gd name="T64" fmla="*/ 19 w 39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38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8" y="3"/>
                      </a:lnTo>
                      <a:lnTo>
                        <a:pt x="6" y="5"/>
                      </a:lnTo>
                      <a:lnTo>
                        <a:pt x="4" y="8"/>
                      </a:lnTo>
                      <a:lnTo>
                        <a:pt x="1" y="11"/>
                      </a:lnTo>
                      <a:lnTo>
                        <a:pt x="0" y="15"/>
                      </a:lnTo>
                      <a:lnTo>
                        <a:pt x="0" y="19"/>
                      </a:lnTo>
                      <a:lnTo>
                        <a:pt x="0" y="23"/>
                      </a:lnTo>
                      <a:lnTo>
                        <a:pt x="1" y="26"/>
                      </a:lnTo>
                      <a:lnTo>
                        <a:pt x="4" y="30"/>
                      </a:lnTo>
                      <a:lnTo>
                        <a:pt x="6" y="32"/>
                      </a:lnTo>
                      <a:lnTo>
                        <a:pt x="8" y="35"/>
                      </a:lnTo>
                      <a:lnTo>
                        <a:pt x="12" y="37"/>
                      </a:lnTo>
                      <a:lnTo>
                        <a:pt x="15" y="38"/>
                      </a:lnTo>
                      <a:lnTo>
                        <a:pt x="19" y="38"/>
                      </a:lnTo>
                      <a:lnTo>
                        <a:pt x="23" y="38"/>
                      </a:lnTo>
                      <a:lnTo>
                        <a:pt x="27" y="37"/>
                      </a:lnTo>
                      <a:lnTo>
                        <a:pt x="30" y="35"/>
                      </a:lnTo>
                      <a:lnTo>
                        <a:pt x="33" y="32"/>
                      </a:lnTo>
                      <a:lnTo>
                        <a:pt x="35" y="30"/>
                      </a:lnTo>
                      <a:lnTo>
                        <a:pt x="37" y="26"/>
                      </a:lnTo>
                      <a:lnTo>
                        <a:pt x="39" y="23"/>
                      </a:lnTo>
                      <a:lnTo>
                        <a:pt x="39" y="19"/>
                      </a:lnTo>
                      <a:lnTo>
                        <a:pt x="39" y="15"/>
                      </a:lnTo>
                      <a:lnTo>
                        <a:pt x="37" y="11"/>
                      </a:lnTo>
                      <a:lnTo>
                        <a:pt x="35" y="8"/>
                      </a:lnTo>
                      <a:lnTo>
                        <a:pt x="33" y="5"/>
                      </a:lnTo>
                      <a:lnTo>
                        <a:pt x="30" y="3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6" name="Freeform 230"/>
                <p:cNvSpPr/>
                <p:nvPr/>
              </p:nvSpPr>
              <p:spPr bwMode="auto">
                <a:xfrm>
                  <a:off x="4365" y="3161"/>
                  <a:ext cx="39" cy="38"/>
                </a:xfrm>
                <a:custGeom>
                  <a:avLst/>
                  <a:gdLst>
                    <a:gd name="T0" fmla="*/ 19 w 39"/>
                    <a:gd name="T1" fmla="*/ 0 h 38"/>
                    <a:gd name="T2" fmla="*/ 15 w 39"/>
                    <a:gd name="T3" fmla="*/ 0 h 38"/>
                    <a:gd name="T4" fmla="*/ 12 w 39"/>
                    <a:gd name="T5" fmla="*/ 1 h 38"/>
                    <a:gd name="T6" fmla="*/ 8 w 39"/>
                    <a:gd name="T7" fmla="*/ 3 h 38"/>
                    <a:gd name="T8" fmla="*/ 6 w 39"/>
                    <a:gd name="T9" fmla="*/ 5 h 38"/>
                    <a:gd name="T10" fmla="*/ 4 w 39"/>
                    <a:gd name="T11" fmla="*/ 8 h 38"/>
                    <a:gd name="T12" fmla="*/ 1 w 39"/>
                    <a:gd name="T13" fmla="*/ 11 h 38"/>
                    <a:gd name="T14" fmla="*/ 0 w 39"/>
                    <a:gd name="T15" fmla="*/ 15 h 38"/>
                    <a:gd name="T16" fmla="*/ 0 w 39"/>
                    <a:gd name="T17" fmla="*/ 19 h 38"/>
                    <a:gd name="T18" fmla="*/ 0 w 39"/>
                    <a:gd name="T19" fmla="*/ 23 h 38"/>
                    <a:gd name="T20" fmla="*/ 1 w 39"/>
                    <a:gd name="T21" fmla="*/ 26 h 38"/>
                    <a:gd name="T22" fmla="*/ 4 w 39"/>
                    <a:gd name="T23" fmla="*/ 30 h 38"/>
                    <a:gd name="T24" fmla="*/ 6 w 39"/>
                    <a:gd name="T25" fmla="*/ 32 h 38"/>
                    <a:gd name="T26" fmla="*/ 8 w 39"/>
                    <a:gd name="T27" fmla="*/ 35 h 38"/>
                    <a:gd name="T28" fmla="*/ 12 w 39"/>
                    <a:gd name="T29" fmla="*/ 37 h 38"/>
                    <a:gd name="T30" fmla="*/ 15 w 39"/>
                    <a:gd name="T31" fmla="*/ 38 h 38"/>
                    <a:gd name="T32" fmla="*/ 19 w 39"/>
                    <a:gd name="T33" fmla="*/ 38 h 38"/>
                    <a:gd name="T34" fmla="*/ 23 w 39"/>
                    <a:gd name="T35" fmla="*/ 38 h 38"/>
                    <a:gd name="T36" fmla="*/ 27 w 39"/>
                    <a:gd name="T37" fmla="*/ 37 h 38"/>
                    <a:gd name="T38" fmla="*/ 30 w 39"/>
                    <a:gd name="T39" fmla="*/ 35 h 38"/>
                    <a:gd name="T40" fmla="*/ 33 w 39"/>
                    <a:gd name="T41" fmla="*/ 32 h 38"/>
                    <a:gd name="T42" fmla="*/ 35 w 39"/>
                    <a:gd name="T43" fmla="*/ 30 h 38"/>
                    <a:gd name="T44" fmla="*/ 37 w 39"/>
                    <a:gd name="T45" fmla="*/ 26 h 38"/>
                    <a:gd name="T46" fmla="*/ 39 w 39"/>
                    <a:gd name="T47" fmla="*/ 23 h 38"/>
                    <a:gd name="T48" fmla="*/ 39 w 39"/>
                    <a:gd name="T49" fmla="*/ 19 h 38"/>
                    <a:gd name="T50" fmla="*/ 39 w 39"/>
                    <a:gd name="T51" fmla="*/ 15 h 38"/>
                    <a:gd name="T52" fmla="*/ 37 w 39"/>
                    <a:gd name="T53" fmla="*/ 11 h 38"/>
                    <a:gd name="T54" fmla="*/ 35 w 39"/>
                    <a:gd name="T55" fmla="*/ 8 h 38"/>
                    <a:gd name="T56" fmla="*/ 33 w 39"/>
                    <a:gd name="T57" fmla="*/ 5 h 38"/>
                    <a:gd name="T58" fmla="*/ 30 w 39"/>
                    <a:gd name="T59" fmla="*/ 3 h 38"/>
                    <a:gd name="T60" fmla="*/ 27 w 39"/>
                    <a:gd name="T61" fmla="*/ 1 h 38"/>
                    <a:gd name="T62" fmla="*/ 23 w 39"/>
                    <a:gd name="T63" fmla="*/ 0 h 38"/>
                    <a:gd name="T64" fmla="*/ 19 w 39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38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8" y="3"/>
                      </a:lnTo>
                      <a:lnTo>
                        <a:pt x="6" y="5"/>
                      </a:lnTo>
                      <a:lnTo>
                        <a:pt x="4" y="8"/>
                      </a:lnTo>
                      <a:lnTo>
                        <a:pt x="1" y="11"/>
                      </a:lnTo>
                      <a:lnTo>
                        <a:pt x="0" y="15"/>
                      </a:lnTo>
                      <a:lnTo>
                        <a:pt x="0" y="19"/>
                      </a:lnTo>
                      <a:lnTo>
                        <a:pt x="0" y="23"/>
                      </a:lnTo>
                      <a:lnTo>
                        <a:pt x="1" y="26"/>
                      </a:lnTo>
                      <a:lnTo>
                        <a:pt x="4" y="30"/>
                      </a:lnTo>
                      <a:lnTo>
                        <a:pt x="6" y="32"/>
                      </a:lnTo>
                      <a:lnTo>
                        <a:pt x="8" y="35"/>
                      </a:lnTo>
                      <a:lnTo>
                        <a:pt x="12" y="37"/>
                      </a:lnTo>
                      <a:lnTo>
                        <a:pt x="15" y="38"/>
                      </a:lnTo>
                      <a:lnTo>
                        <a:pt x="19" y="38"/>
                      </a:lnTo>
                      <a:lnTo>
                        <a:pt x="23" y="38"/>
                      </a:lnTo>
                      <a:lnTo>
                        <a:pt x="27" y="37"/>
                      </a:lnTo>
                      <a:lnTo>
                        <a:pt x="30" y="35"/>
                      </a:lnTo>
                      <a:lnTo>
                        <a:pt x="33" y="32"/>
                      </a:lnTo>
                      <a:lnTo>
                        <a:pt x="35" y="30"/>
                      </a:lnTo>
                      <a:lnTo>
                        <a:pt x="37" y="26"/>
                      </a:lnTo>
                      <a:lnTo>
                        <a:pt x="39" y="23"/>
                      </a:lnTo>
                      <a:lnTo>
                        <a:pt x="39" y="19"/>
                      </a:lnTo>
                      <a:lnTo>
                        <a:pt x="39" y="15"/>
                      </a:lnTo>
                      <a:lnTo>
                        <a:pt x="37" y="11"/>
                      </a:lnTo>
                      <a:lnTo>
                        <a:pt x="35" y="8"/>
                      </a:lnTo>
                      <a:lnTo>
                        <a:pt x="33" y="5"/>
                      </a:lnTo>
                      <a:lnTo>
                        <a:pt x="30" y="3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7" name="Rectangle 231"/>
                <p:cNvSpPr>
                  <a:spLocks noChangeArrowheads="1"/>
                </p:cNvSpPr>
                <p:nvPr/>
              </p:nvSpPr>
              <p:spPr bwMode="auto">
                <a:xfrm>
                  <a:off x="4831" y="3805"/>
                  <a:ext cx="185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lang="en-US" altLang="zh-CN" sz="24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a</a:t>
                  </a:r>
                </a:p>
              </p:txBody>
            </p:sp>
            <p:sp>
              <p:nvSpPr>
                <p:cNvPr id="238" name="Rectangle 232"/>
                <p:cNvSpPr>
                  <a:spLocks noChangeArrowheads="1"/>
                </p:cNvSpPr>
                <p:nvPr/>
              </p:nvSpPr>
              <p:spPr bwMode="auto">
                <a:xfrm>
                  <a:off x="4358" y="3272"/>
                  <a:ext cx="197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lang="en-US" altLang="zh-CN" sz="24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b</a:t>
                  </a:r>
                </a:p>
              </p:txBody>
            </p:sp>
            <p:sp>
              <p:nvSpPr>
                <p:cNvPr id="239" name="Rectangle 233"/>
                <p:cNvSpPr>
                  <a:spLocks noChangeArrowheads="1"/>
                </p:cNvSpPr>
                <p:nvPr/>
              </p:nvSpPr>
              <p:spPr bwMode="auto">
                <a:xfrm>
                  <a:off x="3585" y="2560"/>
                  <a:ext cx="174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lang="en-US" altLang="zh-CN" sz="24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c</a:t>
                  </a:r>
                </a:p>
              </p:txBody>
            </p:sp>
            <p:sp>
              <p:nvSpPr>
                <p:cNvPr id="240" name="Rectangle 240"/>
                <p:cNvSpPr>
                  <a:spLocks noChangeArrowheads="1"/>
                </p:cNvSpPr>
                <p:nvPr/>
              </p:nvSpPr>
              <p:spPr bwMode="auto">
                <a:xfrm>
                  <a:off x="3655" y="3780"/>
                  <a:ext cx="108" cy="1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lang="en-US" altLang="zh-CN" sz="15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0</a:t>
                  </a:r>
                  <a:endParaRPr lang="en-US" altLang="zh-CN" sz="1500" b="1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1" name="Line 241"/>
                <p:cNvSpPr>
                  <a:spLocks noChangeShapeType="1"/>
                </p:cNvSpPr>
                <p:nvPr/>
              </p:nvSpPr>
              <p:spPr bwMode="auto">
                <a:xfrm flipV="1">
                  <a:off x="4381" y="2426"/>
                  <a:ext cx="244" cy="746"/>
                </a:xfrm>
                <a:prstGeom prst="line">
                  <a:avLst/>
                </a:prstGeom>
                <a:noFill/>
                <a:ln w="14288">
                  <a:solidFill>
                    <a:srgbClr val="00CC99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242" name="Freeform 242"/>
                <p:cNvSpPr>
                  <a:spLocks noEditPoints="1"/>
                </p:cNvSpPr>
                <p:nvPr/>
              </p:nvSpPr>
              <p:spPr bwMode="auto">
                <a:xfrm>
                  <a:off x="4032" y="2828"/>
                  <a:ext cx="830" cy="186"/>
                </a:xfrm>
                <a:custGeom>
                  <a:avLst/>
                  <a:gdLst>
                    <a:gd name="T0" fmla="*/ 38 w 830"/>
                    <a:gd name="T1" fmla="*/ 168 h 186"/>
                    <a:gd name="T2" fmla="*/ 2 w 830"/>
                    <a:gd name="T3" fmla="*/ 186 h 186"/>
                    <a:gd name="T4" fmla="*/ 66 w 830"/>
                    <a:gd name="T5" fmla="*/ 162 h 186"/>
                    <a:gd name="T6" fmla="*/ 107 w 830"/>
                    <a:gd name="T7" fmla="*/ 164 h 186"/>
                    <a:gd name="T8" fmla="*/ 66 w 830"/>
                    <a:gd name="T9" fmla="*/ 162 h 186"/>
                    <a:gd name="T10" fmla="*/ 171 w 830"/>
                    <a:gd name="T11" fmla="*/ 140 h 186"/>
                    <a:gd name="T12" fmla="*/ 135 w 830"/>
                    <a:gd name="T13" fmla="*/ 158 h 186"/>
                    <a:gd name="T14" fmla="*/ 199 w 830"/>
                    <a:gd name="T15" fmla="*/ 134 h 186"/>
                    <a:gd name="T16" fmla="*/ 240 w 830"/>
                    <a:gd name="T17" fmla="*/ 136 h 186"/>
                    <a:gd name="T18" fmla="*/ 199 w 830"/>
                    <a:gd name="T19" fmla="*/ 134 h 186"/>
                    <a:gd name="T20" fmla="*/ 304 w 830"/>
                    <a:gd name="T21" fmla="*/ 112 h 186"/>
                    <a:gd name="T22" fmla="*/ 268 w 830"/>
                    <a:gd name="T23" fmla="*/ 130 h 186"/>
                    <a:gd name="T24" fmla="*/ 332 w 830"/>
                    <a:gd name="T25" fmla="*/ 106 h 186"/>
                    <a:gd name="T26" fmla="*/ 373 w 830"/>
                    <a:gd name="T27" fmla="*/ 108 h 186"/>
                    <a:gd name="T28" fmla="*/ 332 w 830"/>
                    <a:gd name="T29" fmla="*/ 106 h 186"/>
                    <a:gd name="T30" fmla="*/ 437 w 830"/>
                    <a:gd name="T31" fmla="*/ 84 h 186"/>
                    <a:gd name="T32" fmla="*/ 401 w 830"/>
                    <a:gd name="T33" fmla="*/ 102 h 186"/>
                    <a:gd name="T34" fmla="*/ 466 w 830"/>
                    <a:gd name="T35" fmla="*/ 77 h 186"/>
                    <a:gd name="T36" fmla="*/ 505 w 830"/>
                    <a:gd name="T37" fmla="*/ 80 h 186"/>
                    <a:gd name="T38" fmla="*/ 466 w 830"/>
                    <a:gd name="T39" fmla="*/ 77 h 186"/>
                    <a:gd name="T40" fmla="*/ 570 w 830"/>
                    <a:gd name="T41" fmla="*/ 55 h 186"/>
                    <a:gd name="T42" fmla="*/ 533 w 830"/>
                    <a:gd name="T43" fmla="*/ 73 h 186"/>
                    <a:gd name="T44" fmla="*/ 599 w 830"/>
                    <a:gd name="T45" fmla="*/ 49 h 186"/>
                    <a:gd name="T46" fmla="*/ 638 w 830"/>
                    <a:gd name="T47" fmla="*/ 51 h 186"/>
                    <a:gd name="T48" fmla="*/ 599 w 830"/>
                    <a:gd name="T49" fmla="*/ 49 h 186"/>
                    <a:gd name="T50" fmla="*/ 702 w 830"/>
                    <a:gd name="T51" fmla="*/ 27 h 186"/>
                    <a:gd name="T52" fmla="*/ 667 w 830"/>
                    <a:gd name="T53" fmla="*/ 45 h 186"/>
                    <a:gd name="T54" fmla="*/ 731 w 830"/>
                    <a:gd name="T55" fmla="*/ 21 h 186"/>
                    <a:gd name="T56" fmla="*/ 771 w 830"/>
                    <a:gd name="T57" fmla="*/ 23 h 186"/>
                    <a:gd name="T58" fmla="*/ 731 w 830"/>
                    <a:gd name="T59" fmla="*/ 21 h 186"/>
                    <a:gd name="T60" fmla="*/ 828 w 830"/>
                    <a:gd name="T61" fmla="*/ 0 h 186"/>
                    <a:gd name="T62" fmla="*/ 800 w 830"/>
                    <a:gd name="T63" fmla="*/ 17 h 18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0" t="0" r="r" b="b"/>
                  <a:pathLst>
                    <a:path w="830" h="186">
                      <a:moveTo>
                        <a:pt x="0" y="176"/>
                      </a:moveTo>
                      <a:lnTo>
                        <a:pt x="38" y="168"/>
                      </a:lnTo>
                      <a:lnTo>
                        <a:pt x="41" y="178"/>
                      </a:lnTo>
                      <a:lnTo>
                        <a:pt x="2" y="186"/>
                      </a:lnTo>
                      <a:lnTo>
                        <a:pt x="0" y="176"/>
                      </a:lnTo>
                      <a:close/>
                      <a:moveTo>
                        <a:pt x="66" y="162"/>
                      </a:moveTo>
                      <a:lnTo>
                        <a:pt x="105" y="154"/>
                      </a:lnTo>
                      <a:lnTo>
                        <a:pt x="107" y="164"/>
                      </a:lnTo>
                      <a:lnTo>
                        <a:pt x="69" y="172"/>
                      </a:lnTo>
                      <a:lnTo>
                        <a:pt x="66" y="162"/>
                      </a:lnTo>
                      <a:close/>
                      <a:moveTo>
                        <a:pt x="133" y="148"/>
                      </a:moveTo>
                      <a:lnTo>
                        <a:pt x="171" y="140"/>
                      </a:lnTo>
                      <a:lnTo>
                        <a:pt x="174" y="150"/>
                      </a:lnTo>
                      <a:lnTo>
                        <a:pt x="135" y="158"/>
                      </a:lnTo>
                      <a:lnTo>
                        <a:pt x="133" y="148"/>
                      </a:lnTo>
                      <a:close/>
                      <a:moveTo>
                        <a:pt x="199" y="134"/>
                      </a:moveTo>
                      <a:lnTo>
                        <a:pt x="238" y="126"/>
                      </a:lnTo>
                      <a:lnTo>
                        <a:pt x="240" y="136"/>
                      </a:lnTo>
                      <a:lnTo>
                        <a:pt x="202" y="144"/>
                      </a:lnTo>
                      <a:lnTo>
                        <a:pt x="199" y="134"/>
                      </a:lnTo>
                      <a:close/>
                      <a:moveTo>
                        <a:pt x="266" y="120"/>
                      </a:moveTo>
                      <a:lnTo>
                        <a:pt x="304" y="112"/>
                      </a:lnTo>
                      <a:lnTo>
                        <a:pt x="306" y="122"/>
                      </a:lnTo>
                      <a:lnTo>
                        <a:pt x="268" y="130"/>
                      </a:lnTo>
                      <a:lnTo>
                        <a:pt x="266" y="120"/>
                      </a:lnTo>
                      <a:close/>
                      <a:moveTo>
                        <a:pt x="332" y="106"/>
                      </a:moveTo>
                      <a:lnTo>
                        <a:pt x="370" y="98"/>
                      </a:lnTo>
                      <a:lnTo>
                        <a:pt x="373" y="108"/>
                      </a:lnTo>
                      <a:lnTo>
                        <a:pt x="334" y="116"/>
                      </a:lnTo>
                      <a:lnTo>
                        <a:pt x="332" y="106"/>
                      </a:lnTo>
                      <a:close/>
                      <a:moveTo>
                        <a:pt x="399" y="91"/>
                      </a:moveTo>
                      <a:lnTo>
                        <a:pt x="437" y="84"/>
                      </a:lnTo>
                      <a:lnTo>
                        <a:pt x="439" y="94"/>
                      </a:lnTo>
                      <a:lnTo>
                        <a:pt x="401" y="102"/>
                      </a:lnTo>
                      <a:lnTo>
                        <a:pt x="399" y="91"/>
                      </a:lnTo>
                      <a:close/>
                      <a:moveTo>
                        <a:pt x="466" y="77"/>
                      </a:moveTo>
                      <a:lnTo>
                        <a:pt x="503" y="69"/>
                      </a:lnTo>
                      <a:lnTo>
                        <a:pt x="505" y="80"/>
                      </a:lnTo>
                      <a:lnTo>
                        <a:pt x="467" y="88"/>
                      </a:lnTo>
                      <a:lnTo>
                        <a:pt x="466" y="77"/>
                      </a:lnTo>
                      <a:close/>
                      <a:moveTo>
                        <a:pt x="532" y="63"/>
                      </a:moveTo>
                      <a:lnTo>
                        <a:pt x="570" y="55"/>
                      </a:lnTo>
                      <a:lnTo>
                        <a:pt x="572" y="65"/>
                      </a:lnTo>
                      <a:lnTo>
                        <a:pt x="533" y="73"/>
                      </a:lnTo>
                      <a:lnTo>
                        <a:pt x="532" y="63"/>
                      </a:lnTo>
                      <a:close/>
                      <a:moveTo>
                        <a:pt x="599" y="49"/>
                      </a:moveTo>
                      <a:lnTo>
                        <a:pt x="636" y="41"/>
                      </a:lnTo>
                      <a:lnTo>
                        <a:pt x="638" y="51"/>
                      </a:lnTo>
                      <a:lnTo>
                        <a:pt x="600" y="59"/>
                      </a:lnTo>
                      <a:lnTo>
                        <a:pt x="599" y="49"/>
                      </a:lnTo>
                      <a:close/>
                      <a:moveTo>
                        <a:pt x="665" y="35"/>
                      </a:moveTo>
                      <a:lnTo>
                        <a:pt x="702" y="27"/>
                      </a:lnTo>
                      <a:lnTo>
                        <a:pt x="705" y="37"/>
                      </a:lnTo>
                      <a:lnTo>
                        <a:pt x="667" y="45"/>
                      </a:lnTo>
                      <a:lnTo>
                        <a:pt x="665" y="35"/>
                      </a:lnTo>
                      <a:close/>
                      <a:moveTo>
                        <a:pt x="731" y="21"/>
                      </a:moveTo>
                      <a:lnTo>
                        <a:pt x="769" y="13"/>
                      </a:lnTo>
                      <a:lnTo>
                        <a:pt x="771" y="23"/>
                      </a:lnTo>
                      <a:lnTo>
                        <a:pt x="734" y="31"/>
                      </a:lnTo>
                      <a:lnTo>
                        <a:pt x="731" y="21"/>
                      </a:lnTo>
                      <a:close/>
                      <a:moveTo>
                        <a:pt x="798" y="7"/>
                      </a:moveTo>
                      <a:lnTo>
                        <a:pt x="828" y="0"/>
                      </a:lnTo>
                      <a:lnTo>
                        <a:pt x="830" y="10"/>
                      </a:lnTo>
                      <a:lnTo>
                        <a:pt x="800" y="17"/>
                      </a:lnTo>
                      <a:lnTo>
                        <a:pt x="798" y="7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 w="1588">
                  <a:solidFill>
                    <a:srgbClr val="00CC99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3" name="Line 243"/>
                <p:cNvSpPr>
                  <a:spLocks noChangeShapeType="1"/>
                </p:cNvSpPr>
                <p:nvPr/>
              </p:nvSpPr>
              <p:spPr bwMode="auto">
                <a:xfrm flipV="1">
                  <a:off x="4633" y="2239"/>
                  <a:ext cx="823" cy="175"/>
                </a:xfrm>
                <a:prstGeom prst="line">
                  <a:avLst/>
                </a:prstGeom>
                <a:noFill/>
                <a:ln w="14288">
                  <a:solidFill>
                    <a:srgbClr val="00CC99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244" name="Line 244"/>
                <p:cNvSpPr>
                  <a:spLocks noChangeShapeType="1"/>
                </p:cNvSpPr>
                <p:nvPr/>
              </p:nvSpPr>
              <p:spPr bwMode="auto">
                <a:xfrm flipV="1">
                  <a:off x="4614" y="2995"/>
                  <a:ext cx="604" cy="583"/>
                </a:xfrm>
                <a:prstGeom prst="line">
                  <a:avLst/>
                </a:prstGeom>
                <a:noFill/>
                <a:ln w="14288">
                  <a:solidFill>
                    <a:srgbClr val="00CC99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245" name="Freeform 245"/>
                <p:cNvSpPr>
                  <a:spLocks noEditPoints="1"/>
                </p:cNvSpPr>
                <p:nvPr/>
              </p:nvSpPr>
              <p:spPr bwMode="auto">
                <a:xfrm>
                  <a:off x="3772" y="3008"/>
                  <a:ext cx="246" cy="773"/>
                </a:xfrm>
                <a:custGeom>
                  <a:avLst/>
                  <a:gdLst>
                    <a:gd name="T0" fmla="*/ 0 w 246"/>
                    <a:gd name="T1" fmla="*/ 767 h 773"/>
                    <a:gd name="T2" fmla="*/ 222 w 246"/>
                    <a:gd name="T3" fmla="*/ 44 h 773"/>
                    <a:gd name="T4" fmla="*/ 240 w 246"/>
                    <a:gd name="T5" fmla="*/ 49 h 773"/>
                    <a:gd name="T6" fmla="*/ 19 w 246"/>
                    <a:gd name="T7" fmla="*/ 773 h 773"/>
                    <a:gd name="T8" fmla="*/ 0 w 246"/>
                    <a:gd name="T9" fmla="*/ 767 h 773"/>
                    <a:gd name="T10" fmla="*/ 209 w 246"/>
                    <a:gd name="T11" fmla="*/ 50 h 773"/>
                    <a:gd name="T12" fmla="*/ 245 w 246"/>
                    <a:gd name="T13" fmla="*/ 0 h 773"/>
                    <a:gd name="T14" fmla="*/ 246 w 246"/>
                    <a:gd name="T15" fmla="*/ 62 h 773"/>
                    <a:gd name="T16" fmla="*/ 209 w 246"/>
                    <a:gd name="T17" fmla="*/ 50 h 7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46" h="773">
                      <a:moveTo>
                        <a:pt x="0" y="767"/>
                      </a:moveTo>
                      <a:lnTo>
                        <a:pt x="222" y="44"/>
                      </a:lnTo>
                      <a:lnTo>
                        <a:pt x="240" y="49"/>
                      </a:lnTo>
                      <a:lnTo>
                        <a:pt x="19" y="773"/>
                      </a:lnTo>
                      <a:lnTo>
                        <a:pt x="0" y="767"/>
                      </a:lnTo>
                      <a:close/>
                      <a:moveTo>
                        <a:pt x="209" y="50"/>
                      </a:moveTo>
                      <a:lnTo>
                        <a:pt x="245" y="0"/>
                      </a:lnTo>
                      <a:lnTo>
                        <a:pt x="246" y="62"/>
                      </a:lnTo>
                      <a:lnTo>
                        <a:pt x="209" y="5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1588">
                  <a:solidFill>
                    <a:srgbClr val="FF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6" name="Freeform 246"/>
                <p:cNvSpPr>
                  <a:spLocks noEditPoints="1"/>
                </p:cNvSpPr>
                <p:nvPr/>
              </p:nvSpPr>
              <p:spPr bwMode="auto">
                <a:xfrm>
                  <a:off x="3789" y="3178"/>
                  <a:ext cx="595" cy="615"/>
                </a:xfrm>
                <a:custGeom>
                  <a:avLst/>
                  <a:gdLst>
                    <a:gd name="T0" fmla="*/ 0 w 595"/>
                    <a:gd name="T1" fmla="*/ 603 h 615"/>
                    <a:gd name="T2" fmla="*/ 554 w 595"/>
                    <a:gd name="T3" fmla="*/ 29 h 615"/>
                    <a:gd name="T4" fmla="*/ 568 w 595"/>
                    <a:gd name="T5" fmla="*/ 42 h 615"/>
                    <a:gd name="T6" fmla="*/ 14 w 595"/>
                    <a:gd name="T7" fmla="*/ 615 h 615"/>
                    <a:gd name="T8" fmla="*/ 0 w 595"/>
                    <a:gd name="T9" fmla="*/ 603 h 615"/>
                    <a:gd name="T10" fmla="*/ 540 w 595"/>
                    <a:gd name="T11" fmla="*/ 29 h 615"/>
                    <a:gd name="T12" fmla="*/ 595 w 595"/>
                    <a:gd name="T13" fmla="*/ 0 h 615"/>
                    <a:gd name="T14" fmla="*/ 568 w 595"/>
                    <a:gd name="T15" fmla="*/ 56 h 615"/>
                    <a:gd name="T16" fmla="*/ 540 w 595"/>
                    <a:gd name="T17" fmla="*/ 29 h 6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595" h="615">
                      <a:moveTo>
                        <a:pt x="0" y="603"/>
                      </a:moveTo>
                      <a:lnTo>
                        <a:pt x="554" y="29"/>
                      </a:lnTo>
                      <a:lnTo>
                        <a:pt x="568" y="42"/>
                      </a:lnTo>
                      <a:lnTo>
                        <a:pt x="14" y="615"/>
                      </a:lnTo>
                      <a:lnTo>
                        <a:pt x="0" y="603"/>
                      </a:lnTo>
                      <a:close/>
                      <a:moveTo>
                        <a:pt x="540" y="29"/>
                      </a:moveTo>
                      <a:lnTo>
                        <a:pt x="595" y="0"/>
                      </a:lnTo>
                      <a:lnTo>
                        <a:pt x="568" y="56"/>
                      </a:lnTo>
                      <a:lnTo>
                        <a:pt x="540" y="2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1588">
                  <a:solidFill>
                    <a:srgbClr val="FF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7" name="Freeform 247"/>
                <p:cNvSpPr>
                  <a:spLocks noEditPoints="1"/>
                </p:cNvSpPr>
                <p:nvPr/>
              </p:nvSpPr>
              <p:spPr bwMode="auto">
                <a:xfrm>
                  <a:off x="3791" y="3574"/>
                  <a:ext cx="816" cy="217"/>
                </a:xfrm>
                <a:custGeom>
                  <a:avLst/>
                  <a:gdLst>
                    <a:gd name="T0" fmla="*/ 0 w 816"/>
                    <a:gd name="T1" fmla="*/ 198 h 217"/>
                    <a:gd name="T2" fmla="*/ 766 w 816"/>
                    <a:gd name="T3" fmla="*/ 7 h 217"/>
                    <a:gd name="T4" fmla="*/ 771 w 816"/>
                    <a:gd name="T5" fmla="*/ 26 h 217"/>
                    <a:gd name="T6" fmla="*/ 5 w 816"/>
                    <a:gd name="T7" fmla="*/ 217 h 217"/>
                    <a:gd name="T8" fmla="*/ 0 w 816"/>
                    <a:gd name="T9" fmla="*/ 198 h 217"/>
                    <a:gd name="T10" fmla="*/ 755 w 816"/>
                    <a:gd name="T11" fmla="*/ 0 h 217"/>
                    <a:gd name="T12" fmla="*/ 816 w 816"/>
                    <a:gd name="T13" fmla="*/ 5 h 217"/>
                    <a:gd name="T14" fmla="*/ 764 w 816"/>
                    <a:gd name="T15" fmla="*/ 38 h 217"/>
                    <a:gd name="T16" fmla="*/ 755 w 816"/>
                    <a:gd name="T17" fmla="*/ 0 h 21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816" h="217">
                      <a:moveTo>
                        <a:pt x="0" y="198"/>
                      </a:moveTo>
                      <a:lnTo>
                        <a:pt x="766" y="7"/>
                      </a:lnTo>
                      <a:lnTo>
                        <a:pt x="771" y="26"/>
                      </a:lnTo>
                      <a:lnTo>
                        <a:pt x="5" y="217"/>
                      </a:lnTo>
                      <a:lnTo>
                        <a:pt x="0" y="198"/>
                      </a:lnTo>
                      <a:close/>
                      <a:moveTo>
                        <a:pt x="755" y="0"/>
                      </a:moveTo>
                      <a:lnTo>
                        <a:pt x="816" y="5"/>
                      </a:lnTo>
                      <a:lnTo>
                        <a:pt x="764" y="38"/>
                      </a:lnTo>
                      <a:lnTo>
                        <a:pt x="755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1588">
                  <a:solidFill>
                    <a:srgbClr val="FF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8" name="Line 248"/>
                <p:cNvSpPr>
                  <a:spLocks noChangeShapeType="1"/>
                </p:cNvSpPr>
                <p:nvPr/>
              </p:nvSpPr>
              <p:spPr bwMode="auto">
                <a:xfrm flipV="1">
                  <a:off x="5218" y="2238"/>
                  <a:ext cx="246" cy="761"/>
                </a:xfrm>
                <a:prstGeom prst="line">
                  <a:avLst/>
                </a:prstGeom>
                <a:noFill/>
                <a:ln w="14288">
                  <a:solidFill>
                    <a:srgbClr val="00CC99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249" name="Line 249"/>
                <p:cNvSpPr>
                  <a:spLocks noChangeShapeType="1"/>
                </p:cNvSpPr>
                <p:nvPr/>
              </p:nvSpPr>
              <p:spPr bwMode="auto">
                <a:xfrm flipV="1">
                  <a:off x="4392" y="2995"/>
                  <a:ext cx="816" cy="188"/>
                </a:xfrm>
                <a:prstGeom prst="line">
                  <a:avLst/>
                </a:prstGeom>
                <a:noFill/>
                <a:ln w="14288">
                  <a:solidFill>
                    <a:srgbClr val="00CC99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250" name="Freeform 250"/>
                <p:cNvSpPr>
                  <a:spLocks noEditPoints="1"/>
                </p:cNvSpPr>
                <p:nvPr/>
              </p:nvSpPr>
              <p:spPr bwMode="auto">
                <a:xfrm>
                  <a:off x="4884" y="2236"/>
                  <a:ext cx="592" cy="594"/>
                </a:xfrm>
                <a:custGeom>
                  <a:avLst/>
                  <a:gdLst>
                    <a:gd name="T0" fmla="*/ 27 w 592"/>
                    <a:gd name="T1" fmla="*/ 559 h 594"/>
                    <a:gd name="T2" fmla="*/ 7 w 592"/>
                    <a:gd name="T3" fmla="*/ 594 h 594"/>
                    <a:gd name="T4" fmla="*/ 48 w 592"/>
                    <a:gd name="T5" fmla="*/ 538 h 594"/>
                    <a:gd name="T6" fmla="*/ 82 w 592"/>
                    <a:gd name="T7" fmla="*/ 518 h 594"/>
                    <a:gd name="T8" fmla="*/ 48 w 592"/>
                    <a:gd name="T9" fmla="*/ 538 h 594"/>
                    <a:gd name="T10" fmla="*/ 124 w 592"/>
                    <a:gd name="T11" fmla="*/ 463 h 594"/>
                    <a:gd name="T12" fmla="*/ 103 w 592"/>
                    <a:gd name="T13" fmla="*/ 497 h 594"/>
                    <a:gd name="T14" fmla="*/ 144 w 592"/>
                    <a:gd name="T15" fmla="*/ 442 h 594"/>
                    <a:gd name="T16" fmla="*/ 179 w 592"/>
                    <a:gd name="T17" fmla="*/ 421 h 594"/>
                    <a:gd name="T18" fmla="*/ 144 w 592"/>
                    <a:gd name="T19" fmla="*/ 442 h 594"/>
                    <a:gd name="T20" fmla="*/ 219 w 592"/>
                    <a:gd name="T21" fmla="*/ 366 h 594"/>
                    <a:gd name="T22" fmla="*/ 200 w 592"/>
                    <a:gd name="T23" fmla="*/ 401 h 594"/>
                    <a:gd name="T24" fmla="*/ 240 w 592"/>
                    <a:gd name="T25" fmla="*/ 345 h 594"/>
                    <a:gd name="T26" fmla="*/ 274 w 592"/>
                    <a:gd name="T27" fmla="*/ 326 h 594"/>
                    <a:gd name="T28" fmla="*/ 240 w 592"/>
                    <a:gd name="T29" fmla="*/ 345 h 594"/>
                    <a:gd name="T30" fmla="*/ 316 w 592"/>
                    <a:gd name="T31" fmla="*/ 271 h 594"/>
                    <a:gd name="T32" fmla="*/ 295 w 592"/>
                    <a:gd name="T33" fmla="*/ 305 h 594"/>
                    <a:gd name="T34" fmla="*/ 336 w 592"/>
                    <a:gd name="T35" fmla="*/ 250 h 594"/>
                    <a:gd name="T36" fmla="*/ 371 w 592"/>
                    <a:gd name="T37" fmla="*/ 229 h 594"/>
                    <a:gd name="T38" fmla="*/ 336 w 592"/>
                    <a:gd name="T39" fmla="*/ 250 h 594"/>
                    <a:gd name="T40" fmla="*/ 412 w 592"/>
                    <a:gd name="T41" fmla="*/ 174 h 594"/>
                    <a:gd name="T42" fmla="*/ 392 w 592"/>
                    <a:gd name="T43" fmla="*/ 209 h 594"/>
                    <a:gd name="T44" fmla="*/ 433 w 592"/>
                    <a:gd name="T45" fmla="*/ 153 h 594"/>
                    <a:gd name="T46" fmla="*/ 466 w 592"/>
                    <a:gd name="T47" fmla="*/ 133 h 594"/>
                    <a:gd name="T48" fmla="*/ 433 w 592"/>
                    <a:gd name="T49" fmla="*/ 153 h 594"/>
                    <a:gd name="T50" fmla="*/ 508 w 592"/>
                    <a:gd name="T51" fmla="*/ 79 h 594"/>
                    <a:gd name="T52" fmla="*/ 487 w 592"/>
                    <a:gd name="T53" fmla="*/ 112 h 594"/>
                    <a:gd name="T54" fmla="*/ 528 w 592"/>
                    <a:gd name="T55" fmla="*/ 58 h 594"/>
                    <a:gd name="T56" fmla="*/ 563 w 592"/>
                    <a:gd name="T57" fmla="*/ 37 h 594"/>
                    <a:gd name="T58" fmla="*/ 528 w 592"/>
                    <a:gd name="T59" fmla="*/ 58 h 594"/>
                    <a:gd name="T60" fmla="*/ 585 w 592"/>
                    <a:gd name="T61" fmla="*/ 0 h 594"/>
                    <a:gd name="T62" fmla="*/ 584 w 592"/>
                    <a:gd name="T63" fmla="*/ 17 h 594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0" t="0" r="r" b="b"/>
                  <a:pathLst>
                    <a:path w="592" h="594">
                      <a:moveTo>
                        <a:pt x="0" y="587"/>
                      </a:moveTo>
                      <a:lnTo>
                        <a:pt x="27" y="559"/>
                      </a:lnTo>
                      <a:lnTo>
                        <a:pt x="34" y="566"/>
                      </a:lnTo>
                      <a:lnTo>
                        <a:pt x="7" y="594"/>
                      </a:lnTo>
                      <a:lnTo>
                        <a:pt x="0" y="587"/>
                      </a:lnTo>
                      <a:close/>
                      <a:moveTo>
                        <a:pt x="48" y="538"/>
                      </a:moveTo>
                      <a:lnTo>
                        <a:pt x="76" y="511"/>
                      </a:lnTo>
                      <a:lnTo>
                        <a:pt x="82" y="518"/>
                      </a:lnTo>
                      <a:lnTo>
                        <a:pt x="55" y="545"/>
                      </a:lnTo>
                      <a:lnTo>
                        <a:pt x="48" y="538"/>
                      </a:lnTo>
                      <a:close/>
                      <a:moveTo>
                        <a:pt x="96" y="490"/>
                      </a:moveTo>
                      <a:lnTo>
                        <a:pt x="124" y="463"/>
                      </a:lnTo>
                      <a:lnTo>
                        <a:pt x="131" y="469"/>
                      </a:lnTo>
                      <a:lnTo>
                        <a:pt x="103" y="497"/>
                      </a:lnTo>
                      <a:lnTo>
                        <a:pt x="96" y="490"/>
                      </a:lnTo>
                      <a:close/>
                      <a:moveTo>
                        <a:pt x="144" y="442"/>
                      </a:moveTo>
                      <a:lnTo>
                        <a:pt x="172" y="414"/>
                      </a:lnTo>
                      <a:lnTo>
                        <a:pt x="179" y="421"/>
                      </a:lnTo>
                      <a:lnTo>
                        <a:pt x="151" y="449"/>
                      </a:lnTo>
                      <a:lnTo>
                        <a:pt x="144" y="442"/>
                      </a:lnTo>
                      <a:close/>
                      <a:moveTo>
                        <a:pt x="193" y="394"/>
                      </a:moveTo>
                      <a:lnTo>
                        <a:pt x="219" y="366"/>
                      </a:lnTo>
                      <a:lnTo>
                        <a:pt x="226" y="373"/>
                      </a:lnTo>
                      <a:lnTo>
                        <a:pt x="200" y="401"/>
                      </a:lnTo>
                      <a:lnTo>
                        <a:pt x="193" y="394"/>
                      </a:lnTo>
                      <a:close/>
                      <a:moveTo>
                        <a:pt x="240" y="345"/>
                      </a:moveTo>
                      <a:lnTo>
                        <a:pt x="268" y="319"/>
                      </a:lnTo>
                      <a:lnTo>
                        <a:pt x="274" y="326"/>
                      </a:lnTo>
                      <a:lnTo>
                        <a:pt x="247" y="352"/>
                      </a:lnTo>
                      <a:lnTo>
                        <a:pt x="240" y="345"/>
                      </a:lnTo>
                      <a:close/>
                      <a:moveTo>
                        <a:pt x="288" y="298"/>
                      </a:moveTo>
                      <a:lnTo>
                        <a:pt x="316" y="271"/>
                      </a:lnTo>
                      <a:lnTo>
                        <a:pt x="323" y="277"/>
                      </a:lnTo>
                      <a:lnTo>
                        <a:pt x="295" y="305"/>
                      </a:lnTo>
                      <a:lnTo>
                        <a:pt x="288" y="298"/>
                      </a:lnTo>
                      <a:close/>
                      <a:moveTo>
                        <a:pt x="336" y="250"/>
                      </a:moveTo>
                      <a:lnTo>
                        <a:pt x="364" y="222"/>
                      </a:lnTo>
                      <a:lnTo>
                        <a:pt x="371" y="229"/>
                      </a:lnTo>
                      <a:lnTo>
                        <a:pt x="343" y="257"/>
                      </a:lnTo>
                      <a:lnTo>
                        <a:pt x="336" y="250"/>
                      </a:lnTo>
                      <a:close/>
                      <a:moveTo>
                        <a:pt x="385" y="202"/>
                      </a:moveTo>
                      <a:lnTo>
                        <a:pt x="412" y="174"/>
                      </a:lnTo>
                      <a:lnTo>
                        <a:pt x="419" y="181"/>
                      </a:lnTo>
                      <a:lnTo>
                        <a:pt x="392" y="209"/>
                      </a:lnTo>
                      <a:lnTo>
                        <a:pt x="385" y="202"/>
                      </a:lnTo>
                      <a:close/>
                      <a:moveTo>
                        <a:pt x="433" y="153"/>
                      </a:moveTo>
                      <a:lnTo>
                        <a:pt x="460" y="126"/>
                      </a:lnTo>
                      <a:lnTo>
                        <a:pt x="466" y="133"/>
                      </a:lnTo>
                      <a:lnTo>
                        <a:pt x="440" y="160"/>
                      </a:lnTo>
                      <a:lnTo>
                        <a:pt x="433" y="153"/>
                      </a:lnTo>
                      <a:close/>
                      <a:moveTo>
                        <a:pt x="480" y="105"/>
                      </a:moveTo>
                      <a:lnTo>
                        <a:pt x="508" y="79"/>
                      </a:lnTo>
                      <a:lnTo>
                        <a:pt x="515" y="84"/>
                      </a:lnTo>
                      <a:lnTo>
                        <a:pt x="487" y="112"/>
                      </a:lnTo>
                      <a:lnTo>
                        <a:pt x="480" y="105"/>
                      </a:lnTo>
                      <a:close/>
                      <a:moveTo>
                        <a:pt x="528" y="58"/>
                      </a:moveTo>
                      <a:lnTo>
                        <a:pt x="556" y="30"/>
                      </a:lnTo>
                      <a:lnTo>
                        <a:pt x="563" y="37"/>
                      </a:lnTo>
                      <a:lnTo>
                        <a:pt x="535" y="65"/>
                      </a:lnTo>
                      <a:lnTo>
                        <a:pt x="528" y="58"/>
                      </a:lnTo>
                      <a:close/>
                      <a:moveTo>
                        <a:pt x="577" y="10"/>
                      </a:moveTo>
                      <a:lnTo>
                        <a:pt x="585" y="0"/>
                      </a:lnTo>
                      <a:lnTo>
                        <a:pt x="592" y="7"/>
                      </a:lnTo>
                      <a:lnTo>
                        <a:pt x="584" y="17"/>
                      </a:lnTo>
                      <a:lnTo>
                        <a:pt x="577" y="10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 w="1588">
                  <a:solidFill>
                    <a:srgbClr val="00CC99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1" name="Freeform 251"/>
                <p:cNvSpPr>
                  <a:spLocks noEditPoints="1"/>
                </p:cNvSpPr>
                <p:nvPr/>
              </p:nvSpPr>
              <p:spPr bwMode="auto">
                <a:xfrm>
                  <a:off x="4608" y="2845"/>
                  <a:ext cx="278" cy="742"/>
                </a:xfrm>
                <a:custGeom>
                  <a:avLst/>
                  <a:gdLst>
                    <a:gd name="T0" fmla="*/ 0 w 278"/>
                    <a:gd name="T1" fmla="*/ 739 h 742"/>
                    <a:gd name="T2" fmla="*/ 13 w 278"/>
                    <a:gd name="T3" fmla="*/ 702 h 742"/>
                    <a:gd name="T4" fmla="*/ 23 w 278"/>
                    <a:gd name="T5" fmla="*/ 706 h 742"/>
                    <a:gd name="T6" fmla="*/ 10 w 278"/>
                    <a:gd name="T7" fmla="*/ 742 h 742"/>
                    <a:gd name="T8" fmla="*/ 0 w 278"/>
                    <a:gd name="T9" fmla="*/ 739 h 742"/>
                    <a:gd name="T10" fmla="*/ 24 w 278"/>
                    <a:gd name="T11" fmla="*/ 674 h 742"/>
                    <a:gd name="T12" fmla="*/ 37 w 278"/>
                    <a:gd name="T13" fmla="*/ 638 h 742"/>
                    <a:gd name="T14" fmla="*/ 46 w 278"/>
                    <a:gd name="T15" fmla="*/ 642 h 742"/>
                    <a:gd name="T16" fmla="*/ 33 w 278"/>
                    <a:gd name="T17" fmla="*/ 678 h 742"/>
                    <a:gd name="T18" fmla="*/ 24 w 278"/>
                    <a:gd name="T19" fmla="*/ 674 h 742"/>
                    <a:gd name="T20" fmla="*/ 47 w 278"/>
                    <a:gd name="T21" fmla="*/ 612 h 742"/>
                    <a:gd name="T22" fmla="*/ 60 w 278"/>
                    <a:gd name="T23" fmla="*/ 574 h 742"/>
                    <a:gd name="T24" fmla="*/ 69 w 278"/>
                    <a:gd name="T25" fmla="*/ 578 h 742"/>
                    <a:gd name="T26" fmla="*/ 55 w 278"/>
                    <a:gd name="T27" fmla="*/ 614 h 742"/>
                    <a:gd name="T28" fmla="*/ 47 w 278"/>
                    <a:gd name="T29" fmla="*/ 612 h 742"/>
                    <a:gd name="T30" fmla="*/ 70 w 278"/>
                    <a:gd name="T31" fmla="*/ 547 h 742"/>
                    <a:gd name="T32" fmla="*/ 83 w 278"/>
                    <a:gd name="T33" fmla="*/ 510 h 742"/>
                    <a:gd name="T34" fmla="*/ 92 w 278"/>
                    <a:gd name="T35" fmla="*/ 514 h 742"/>
                    <a:gd name="T36" fmla="*/ 79 w 278"/>
                    <a:gd name="T37" fmla="*/ 551 h 742"/>
                    <a:gd name="T38" fmla="*/ 70 w 278"/>
                    <a:gd name="T39" fmla="*/ 547 h 742"/>
                    <a:gd name="T40" fmla="*/ 94 w 278"/>
                    <a:gd name="T41" fmla="*/ 483 h 742"/>
                    <a:gd name="T42" fmla="*/ 106 w 278"/>
                    <a:gd name="T43" fmla="*/ 447 h 742"/>
                    <a:gd name="T44" fmla="*/ 116 w 278"/>
                    <a:gd name="T45" fmla="*/ 451 h 742"/>
                    <a:gd name="T46" fmla="*/ 102 w 278"/>
                    <a:gd name="T47" fmla="*/ 487 h 742"/>
                    <a:gd name="T48" fmla="*/ 94 w 278"/>
                    <a:gd name="T49" fmla="*/ 483 h 742"/>
                    <a:gd name="T50" fmla="*/ 116 w 278"/>
                    <a:gd name="T51" fmla="*/ 419 h 742"/>
                    <a:gd name="T52" fmla="*/ 130 w 278"/>
                    <a:gd name="T53" fmla="*/ 383 h 742"/>
                    <a:gd name="T54" fmla="*/ 139 w 278"/>
                    <a:gd name="T55" fmla="*/ 387 h 742"/>
                    <a:gd name="T56" fmla="*/ 125 w 278"/>
                    <a:gd name="T57" fmla="*/ 423 h 742"/>
                    <a:gd name="T58" fmla="*/ 116 w 278"/>
                    <a:gd name="T59" fmla="*/ 419 h 742"/>
                    <a:gd name="T60" fmla="*/ 139 w 278"/>
                    <a:gd name="T61" fmla="*/ 355 h 742"/>
                    <a:gd name="T62" fmla="*/ 153 w 278"/>
                    <a:gd name="T63" fmla="*/ 319 h 742"/>
                    <a:gd name="T64" fmla="*/ 162 w 278"/>
                    <a:gd name="T65" fmla="*/ 323 h 742"/>
                    <a:gd name="T66" fmla="*/ 148 w 278"/>
                    <a:gd name="T67" fmla="*/ 359 h 742"/>
                    <a:gd name="T68" fmla="*/ 139 w 278"/>
                    <a:gd name="T69" fmla="*/ 355 h 742"/>
                    <a:gd name="T70" fmla="*/ 162 w 278"/>
                    <a:gd name="T71" fmla="*/ 292 h 742"/>
                    <a:gd name="T72" fmla="*/ 176 w 278"/>
                    <a:gd name="T73" fmla="*/ 255 h 742"/>
                    <a:gd name="T74" fmla="*/ 186 w 278"/>
                    <a:gd name="T75" fmla="*/ 258 h 742"/>
                    <a:gd name="T76" fmla="*/ 172 w 278"/>
                    <a:gd name="T77" fmla="*/ 295 h 742"/>
                    <a:gd name="T78" fmla="*/ 162 w 278"/>
                    <a:gd name="T79" fmla="*/ 292 h 742"/>
                    <a:gd name="T80" fmla="*/ 186 w 278"/>
                    <a:gd name="T81" fmla="*/ 228 h 742"/>
                    <a:gd name="T82" fmla="*/ 200 w 278"/>
                    <a:gd name="T83" fmla="*/ 191 h 742"/>
                    <a:gd name="T84" fmla="*/ 209 w 278"/>
                    <a:gd name="T85" fmla="*/ 194 h 742"/>
                    <a:gd name="T86" fmla="*/ 195 w 278"/>
                    <a:gd name="T87" fmla="*/ 232 h 742"/>
                    <a:gd name="T88" fmla="*/ 186 w 278"/>
                    <a:gd name="T89" fmla="*/ 228 h 742"/>
                    <a:gd name="T90" fmla="*/ 209 w 278"/>
                    <a:gd name="T91" fmla="*/ 164 h 742"/>
                    <a:gd name="T92" fmla="*/ 223 w 278"/>
                    <a:gd name="T93" fmla="*/ 128 h 742"/>
                    <a:gd name="T94" fmla="*/ 232 w 278"/>
                    <a:gd name="T95" fmla="*/ 130 h 742"/>
                    <a:gd name="T96" fmla="*/ 218 w 278"/>
                    <a:gd name="T97" fmla="*/ 168 h 742"/>
                    <a:gd name="T98" fmla="*/ 209 w 278"/>
                    <a:gd name="T99" fmla="*/ 164 h 742"/>
                    <a:gd name="T100" fmla="*/ 232 w 278"/>
                    <a:gd name="T101" fmla="*/ 100 h 742"/>
                    <a:gd name="T102" fmla="*/ 246 w 278"/>
                    <a:gd name="T103" fmla="*/ 64 h 742"/>
                    <a:gd name="T104" fmla="*/ 254 w 278"/>
                    <a:gd name="T105" fmla="*/ 67 h 742"/>
                    <a:gd name="T106" fmla="*/ 242 w 278"/>
                    <a:gd name="T107" fmla="*/ 103 h 742"/>
                    <a:gd name="T108" fmla="*/ 232 w 278"/>
                    <a:gd name="T109" fmla="*/ 100 h 742"/>
                    <a:gd name="T110" fmla="*/ 256 w 278"/>
                    <a:gd name="T111" fmla="*/ 36 h 742"/>
                    <a:gd name="T112" fmla="*/ 269 w 278"/>
                    <a:gd name="T113" fmla="*/ 0 h 742"/>
                    <a:gd name="T114" fmla="*/ 278 w 278"/>
                    <a:gd name="T115" fmla="*/ 3 h 742"/>
                    <a:gd name="T116" fmla="*/ 265 w 278"/>
                    <a:gd name="T117" fmla="*/ 39 h 742"/>
                    <a:gd name="T118" fmla="*/ 256 w 278"/>
                    <a:gd name="T119" fmla="*/ 36 h 742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0" t="0" r="r" b="b"/>
                  <a:pathLst>
                    <a:path w="278" h="742">
                      <a:moveTo>
                        <a:pt x="0" y="739"/>
                      </a:moveTo>
                      <a:lnTo>
                        <a:pt x="13" y="702"/>
                      </a:lnTo>
                      <a:lnTo>
                        <a:pt x="23" y="706"/>
                      </a:lnTo>
                      <a:lnTo>
                        <a:pt x="10" y="742"/>
                      </a:lnTo>
                      <a:lnTo>
                        <a:pt x="0" y="739"/>
                      </a:lnTo>
                      <a:close/>
                      <a:moveTo>
                        <a:pt x="24" y="674"/>
                      </a:moveTo>
                      <a:lnTo>
                        <a:pt x="37" y="638"/>
                      </a:lnTo>
                      <a:lnTo>
                        <a:pt x="46" y="642"/>
                      </a:lnTo>
                      <a:lnTo>
                        <a:pt x="33" y="678"/>
                      </a:lnTo>
                      <a:lnTo>
                        <a:pt x="24" y="674"/>
                      </a:lnTo>
                      <a:close/>
                      <a:moveTo>
                        <a:pt x="47" y="612"/>
                      </a:moveTo>
                      <a:lnTo>
                        <a:pt x="60" y="574"/>
                      </a:lnTo>
                      <a:lnTo>
                        <a:pt x="69" y="578"/>
                      </a:lnTo>
                      <a:lnTo>
                        <a:pt x="55" y="614"/>
                      </a:lnTo>
                      <a:lnTo>
                        <a:pt x="47" y="612"/>
                      </a:lnTo>
                      <a:close/>
                      <a:moveTo>
                        <a:pt x="70" y="547"/>
                      </a:moveTo>
                      <a:lnTo>
                        <a:pt x="83" y="510"/>
                      </a:lnTo>
                      <a:lnTo>
                        <a:pt x="92" y="514"/>
                      </a:lnTo>
                      <a:lnTo>
                        <a:pt x="79" y="551"/>
                      </a:lnTo>
                      <a:lnTo>
                        <a:pt x="70" y="547"/>
                      </a:lnTo>
                      <a:close/>
                      <a:moveTo>
                        <a:pt x="94" y="483"/>
                      </a:moveTo>
                      <a:lnTo>
                        <a:pt x="106" y="447"/>
                      </a:lnTo>
                      <a:lnTo>
                        <a:pt x="116" y="451"/>
                      </a:lnTo>
                      <a:lnTo>
                        <a:pt x="102" y="487"/>
                      </a:lnTo>
                      <a:lnTo>
                        <a:pt x="94" y="483"/>
                      </a:lnTo>
                      <a:close/>
                      <a:moveTo>
                        <a:pt x="116" y="419"/>
                      </a:moveTo>
                      <a:lnTo>
                        <a:pt x="130" y="383"/>
                      </a:lnTo>
                      <a:lnTo>
                        <a:pt x="139" y="387"/>
                      </a:lnTo>
                      <a:lnTo>
                        <a:pt x="125" y="423"/>
                      </a:lnTo>
                      <a:lnTo>
                        <a:pt x="116" y="419"/>
                      </a:lnTo>
                      <a:close/>
                      <a:moveTo>
                        <a:pt x="139" y="355"/>
                      </a:moveTo>
                      <a:lnTo>
                        <a:pt x="153" y="319"/>
                      </a:lnTo>
                      <a:lnTo>
                        <a:pt x="162" y="323"/>
                      </a:lnTo>
                      <a:lnTo>
                        <a:pt x="148" y="359"/>
                      </a:lnTo>
                      <a:lnTo>
                        <a:pt x="139" y="355"/>
                      </a:lnTo>
                      <a:close/>
                      <a:moveTo>
                        <a:pt x="162" y="292"/>
                      </a:moveTo>
                      <a:lnTo>
                        <a:pt x="176" y="255"/>
                      </a:lnTo>
                      <a:lnTo>
                        <a:pt x="186" y="258"/>
                      </a:lnTo>
                      <a:lnTo>
                        <a:pt x="172" y="295"/>
                      </a:lnTo>
                      <a:lnTo>
                        <a:pt x="162" y="292"/>
                      </a:lnTo>
                      <a:close/>
                      <a:moveTo>
                        <a:pt x="186" y="228"/>
                      </a:moveTo>
                      <a:lnTo>
                        <a:pt x="200" y="191"/>
                      </a:lnTo>
                      <a:lnTo>
                        <a:pt x="209" y="194"/>
                      </a:lnTo>
                      <a:lnTo>
                        <a:pt x="195" y="232"/>
                      </a:lnTo>
                      <a:lnTo>
                        <a:pt x="186" y="228"/>
                      </a:lnTo>
                      <a:close/>
                      <a:moveTo>
                        <a:pt x="209" y="164"/>
                      </a:moveTo>
                      <a:lnTo>
                        <a:pt x="223" y="128"/>
                      </a:lnTo>
                      <a:lnTo>
                        <a:pt x="232" y="130"/>
                      </a:lnTo>
                      <a:lnTo>
                        <a:pt x="218" y="168"/>
                      </a:lnTo>
                      <a:lnTo>
                        <a:pt x="209" y="164"/>
                      </a:lnTo>
                      <a:close/>
                      <a:moveTo>
                        <a:pt x="232" y="100"/>
                      </a:moveTo>
                      <a:lnTo>
                        <a:pt x="246" y="64"/>
                      </a:lnTo>
                      <a:lnTo>
                        <a:pt x="254" y="67"/>
                      </a:lnTo>
                      <a:lnTo>
                        <a:pt x="242" y="103"/>
                      </a:lnTo>
                      <a:lnTo>
                        <a:pt x="232" y="100"/>
                      </a:lnTo>
                      <a:close/>
                      <a:moveTo>
                        <a:pt x="256" y="36"/>
                      </a:moveTo>
                      <a:lnTo>
                        <a:pt x="269" y="0"/>
                      </a:lnTo>
                      <a:lnTo>
                        <a:pt x="278" y="3"/>
                      </a:lnTo>
                      <a:lnTo>
                        <a:pt x="265" y="39"/>
                      </a:lnTo>
                      <a:lnTo>
                        <a:pt x="256" y="36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 w="1588">
                  <a:solidFill>
                    <a:srgbClr val="00CC99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2" name="Line 252"/>
                <p:cNvSpPr>
                  <a:spLocks noChangeShapeType="1"/>
                </p:cNvSpPr>
                <p:nvPr/>
              </p:nvSpPr>
              <p:spPr bwMode="auto">
                <a:xfrm flipV="1">
                  <a:off x="4027" y="2436"/>
                  <a:ext cx="575" cy="556"/>
                </a:xfrm>
                <a:prstGeom prst="line">
                  <a:avLst/>
                </a:prstGeom>
                <a:noFill/>
                <a:ln w="14288">
                  <a:solidFill>
                    <a:srgbClr val="00CC99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253" name="Freeform 253"/>
                <p:cNvSpPr/>
                <p:nvPr/>
              </p:nvSpPr>
              <p:spPr bwMode="auto">
                <a:xfrm>
                  <a:off x="3994" y="2989"/>
                  <a:ext cx="38" cy="40"/>
                </a:xfrm>
                <a:custGeom>
                  <a:avLst/>
                  <a:gdLst>
                    <a:gd name="T0" fmla="*/ 19 w 38"/>
                    <a:gd name="T1" fmla="*/ 0 h 40"/>
                    <a:gd name="T2" fmla="*/ 15 w 38"/>
                    <a:gd name="T3" fmla="*/ 0 h 40"/>
                    <a:gd name="T4" fmla="*/ 11 w 38"/>
                    <a:gd name="T5" fmla="*/ 1 h 40"/>
                    <a:gd name="T6" fmla="*/ 8 w 38"/>
                    <a:gd name="T7" fmla="*/ 4 h 40"/>
                    <a:gd name="T8" fmla="*/ 5 w 38"/>
                    <a:gd name="T9" fmla="*/ 6 h 40"/>
                    <a:gd name="T10" fmla="*/ 3 w 38"/>
                    <a:gd name="T11" fmla="*/ 10 h 40"/>
                    <a:gd name="T12" fmla="*/ 1 w 38"/>
                    <a:gd name="T13" fmla="*/ 13 h 40"/>
                    <a:gd name="T14" fmla="*/ 0 w 38"/>
                    <a:gd name="T15" fmla="*/ 17 h 40"/>
                    <a:gd name="T16" fmla="*/ 0 w 38"/>
                    <a:gd name="T17" fmla="*/ 20 h 40"/>
                    <a:gd name="T18" fmla="*/ 0 w 38"/>
                    <a:gd name="T19" fmla="*/ 25 h 40"/>
                    <a:gd name="T20" fmla="*/ 1 w 38"/>
                    <a:gd name="T21" fmla="*/ 28 h 40"/>
                    <a:gd name="T22" fmla="*/ 3 w 38"/>
                    <a:gd name="T23" fmla="*/ 32 h 40"/>
                    <a:gd name="T24" fmla="*/ 5 w 38"/>
                    <a:gd name="T25" fmla="*/ 34 h 40"/>
                    <a:gd name="T26" fmla="*/ 8 w 38"/>
                    <a:gd name="T27" fmla="*/ 36 h 40"/>
                    <a:gd name="T28" fmla="*/ 11 w 38"/>
                    <a:gd name="T29" fmla="*/ 39 h 40"/>
                    <a:gd name="T30" fmla="*/ 15 w 38"/>
                    <a:gd name="T31" fmla="*/ 40 h 40"/>
                    <a:gd name="T32" fmla="*/ 19 w 38"/>
                    <a:gd name="T33" fmla="*/ 40 h 40"/>
                    <a:gd name="T34" fmla="*/ 23 w 38"/>
                    <a:gd name="T35" fmla="*/ 40 h 40"/>
                    <a:gd name="T36" fmla="*/ 26 w 38"/>
                    <a:gd name="T37" fmla="*/ 39 h 40"/>
                    <a:gd name="T38" fmla="*/ 30 w 38"/>
                    <a:gd name="T39" fmla="*/ 36 h 40"/>
                    <a:gd name="T40" fmla="*/ 32 w 38"/>
                    <a:gd name="T41" fmla="*/ 34 h 40"/>
                    <a:gd name="T42" fmla="*/ 36 w 38"/>
                    <a:gd name="T43" fmla="*/ 32 h 40"/>
                    <a:gd name="T44" fmla="*/ 37 w 38"/>
                    <a:gd name="T45" fmla="*/ 28 h 40"/>
                    <a:gd name="T46" fmla="*/ 38 w 38"/>
                    <a:gd name="T47" fmla="*/ 25 h 40"/>
                    <a:gd name="T48" fmla="*/ 38 w 38"/>
                    <a:gd name="T49" fmla="*/ 20 h 40"/>
                    <a:gd name="T50" fmla="*/ 38 w 38"/>
                    <a:gd name="T51" fmla="*/ 17 h 40"/>
                    <a:gd name="T52" fmla="*/ 37 w 38"/>
                    <a:gd name="T53" fmla="*/ 13 h 40"/>
                    <a:gd name="T54" fmla="*/ 36 w 38"/>
                    <a:gd name="T55" fmla="*/ 10 h 40"/>
                    <a:gd name="T56" fmla="*/ 32 w 38"/>
                    <a:gd name="T57" fmla="*/ 6 h 40"/>
                    <a:gd name="T58" fmla="*/ 30 w 38"/>
                    <a:gd name="T59" fmla="*/ 4 h 40"/>
                    <a:gd name="T60" fmla="*/ 26 w 38"/>
                    <a:gd name="T61" fmla="*/ 1 h 40"/>
                    <a:gd name="T62" fmla="*/ 23 w 38"/>
                    <a:gd name="T63" fmla="*/ 0 h 40"/>
                    <a:gd name="T64" fmla="*/ 19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3" y="10"/>
                      </a:lnTo>
                      <a:lnTo>
                        <a:pt x="1" y="13"/>
                      </a:lnTo>
                      <a:lnTo>
                        <a:pt x="0" y="17"/>
                      </a:lnTo>
                      <a:lnTo>
                        <a:pt x="0" y="20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3" y="32"/>
                      </a:lnTo>
                      <a:lnTo>
                        <a:pt x="5" y="34"/>
                      </a:lnTo>
                      <a:lnTo>
                        <a:pt x="8" y="36"/>
                      </a:lnTo>
                      <a:lnTo>
                        <a:pt x="11" y="39"/>
                      </a:lnTo>
                      <a:lnTo>
                        <a:pt x="15" y="40"/>
                      </a:lnTo>
                      <a:lnTo>
                        <a:pt x="19" y="40"/>
                      </a:lnTo>
                      <a:lnTo>
                        <a:pt x="23" y="40"/>
                      </a:lnTo>
                      <a:lnTo>
                        <a:pt x="26" y="39"/>
                      </a:lnTo>
                      <a:lnTo>
                        <a:pt x="30" y="36"/>
                      </a:lnTo>
                      <a:lnTo>
                        <a:pt x="32" y="34"/>
                      </a:lnTo>
                      <a:lnTo>
                        <a:pt x="36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0"/>
                      </a:lnTo>
                      <a:lnTo>
                        <a:pt x="38" y="17"/>
                      </a:lnTo>
                      <a:lnTo>
                        <a:pt x="37" y="13"/>
                      </a:lnTo>
                      <a:lnTo>
                        <a:pt x="36" y="10"/>
                      </a:lnTo>
                      <a:lnTo>
                        <a:pt x="32" y="6"/>
                      </a:lnTo>
                      <a:lnTo>
                        <a:pt x="30" y="4"/>
                      </a:lnTo>
                      <a:lnTo>
                        <a:pt x="26" y="1"/>
                      </a:lnTo>
                      <a:lnTo>
                        <a:pt x="23" y="0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4" name="Freeform 254"/>
                <p:cNvSpPr/>
                <p:nvPr/>
              </p:nvSpPr>
              <p:spPr bwMode="auto">
                <a:xfrm>
                  <a:off x="3994" y="2989"/>
                  <a:ext cx="38" cy="40"/>
                </a:xfrm>
                <a:custGeom>
                  <a:avLst/>
                  <a:gdLst>
                    <a:gd name="T0" fmla="*/ 19 w 38"/>
                    <a:gd name="T1" fmla="*/ 0 h 40"/>
                    <a:gd name="T2" fmla="*/ 15 w 38"/>
                    <a:gd name="T3" fmla="*/ 0 h 40"/>
                    <a:gd name="T4" fmla="*/ 11 w 38"/>
                    <a:gd name="T5" fmla="*/ 1 h 40"/>
                    <a:gd name="T6" fmla="*/ 8 w 38"/>
                    <a:gd name="T7" fmla="*/ 4 h 40"/>
                    <a:gd name="T8" fmla="*/ 5 w 38"/>
                    <a:gd name="T9" fmla="*/ 6 h 40"/>
                    <a:gd name="T10" fmla="*/ 3 w 38"/>
                    <a:gd name="T11" fmla="*/ 10 h 40"/>
                    <a:gd name="T12" fmla="*/ 1 w 38"/>
                    <a:gd name="T13" fmla="*/ 13 h 40"/>
                    <a:gd name="T14" fmla="*/ 0 w 38"/>
                    <a:gd name="T15" fmla="*/ 17 h 40"/>
                    <a:gd name="T16" fmla="*/ 0 w 38"/>
                    <a:gd name="T17" fmla="*/ 20 h 40"/>
                    <a:gd name="T18" fmla="*/ 0 w 38"/>
                    <a:gd name="T19" fmla="*/ 25 h 40"/>
                    <a:gd name="T20" fmla="*/ 1 w 38"/>
                    <a:gd name="T21" fmla="*/ 28 h 40"/>
                    <a:gd name="T22" fmla="*/ 3 w 38"/>
                    <a:gd name="T23" fmla="*/ 32 h 40"/>
                    <a:gd name="T24" fmla="*/ 5 w 38"/>
                    <a:gd name="T25" fmla="*/ 34 h 40"/>
                    <a:gd name="T26" fmla="*/ 8 w 38"/>
                    <a:gd name="T27" fmla="*/ 36 h 40"/>
                    <a:gd name="T28" fmla="*/ 11 w 38"/>
                    <a:gd name="T29" fmla="*/ 39 h 40"/>
                    <a:gd name="T30" fmla="*/ 15 w 38"/>
                    <a:gd name="T31" fmla="*/ 40 h 40"/>
                    <a:gd name="T32" fmla="*/ 19 w 38"/>
                    <a:gd name="T33" fmla="*/ 40 h 40"/>
                    <a:gd name="T34" fmla="*/ 23 w 38"/>
                    <a:gd name="T35" fmla="*/ 40 h 40"/>
                    <a:gd name="T36" fmla="*/ 26 w 38"/>
                    <a:gd name="T37" fmla="*/ 39 h 40"/>
                    <a:gd name="T38" fmla="*/ 30 w 38"/>
                    <a:gd name="T39" fmla="*/ 36 h 40"/>
                    <a:gd name="T40" fmla="*/ 32 w 38"/>
                    <a:gd name="T41" fmla="*/ 34 h 40"/>
                    <a:gd name="T42" fmla="*/ 36 w 38"/>
                    <a:gd name="T43" fmla="*/ 32 h 40"/>
                    <a:gd name="T44" fmla="*/ 37 w 38"/>
                    <a:gd name="T45" fmla="*/ 28 h 40"/>
                    <a:gd name="T46" fmla="*/ 38 w 38"/>
                    <a:gd name="T47" fmla="*/ 25 h 40"/>
                    <a:gd name="T48" fmla="*/ 38 w 38"/>
                    <a:gd name="T49" fmla="*/ 20 h 40"/>
                    <a:gd name="T50" fmla="*/ 38 w 38"/>
                    <a:gd name="T51" fmla="*/ 17 h 40"/>
                    <a:gd name="T52" fmla="*/ 37 w 38"/>
                    <a:gd name="T53" fmla="*/ 13 h 40"/>
                    <a:gd name="T54" fmla="*/ 36 w 38"/>
                    <a:gd name="T55" fmla="*/ 10 h 40"/>
                    <a:gd name="T56" fmla="*/ 32 w 38"/>
                    <a:gd name="T57" fmla="*/ 6 h 40"/>
                    <a:gd name="T58" fmla="*/ 30 w 38"/>
                    <a:gd name="T59" fmla="*/ 4 h 40"/>
                    <a:gd name="T60" fmla="*/ 26 w 38"/>
                    <a:gd name="T61" fmla="*/ 1 h 40"/>
                    <a:gd name="T62" fmla="*/ 23 w 38"/>
                    <a:gd name="T63" fmla="*/ 0 h 40"/>
                    <a:gd name="T64" fmla="*/ 19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3" y="10"/>
                      </a:lnTo>
                      <a:lnTo>
                        <a:pt x="1" y="13"/>
                      </a:lnTo>
                      <a:lnTo>
                        <a:pt x="0" y="17"/>
                      </a:lnTo>
                      <a:lnTo>
                        <a:pt x="0" y="20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3" y="32"/>
                      </a:lnTo>
                      <a:lnTo>
                        <a:pt x="5" y="34"/>
                      </a:lnTo>
                      <a:lnTo>
                        <a:pt x="8" y="36"/>
                      </a:lnTo>
                      <a:lnTo>
                        <a:pt x="11" y="39"/>
                      </a:lnTo>
                      <a:lnTo>
                        <a:pt x="15" y="40"/>
                      </a:lnTo>
                      <a:lnTo>
                        <a:pt x="19" y="40"/>
                      </a:lnTo>
                      <a:lnTo>
                        <a:pt x="23" y="40"/>
                      </a:lnTo>
                      <a:lnTo>
                        <a:pt x="26" y="39"/>
                      </a:lnTo>
                      <a:lnTo>
                        <a:pt x="30" y="36"/>
                      </a:lnTo>
                      <a:lnTo>
                        <a:pt x="32" y="34"/>
                      </a:lnTo>
                      <a:lnTo>
                        <a:pt x="36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0"/>
                      </a:lnTo>
                      <a:lnTo>
                        <a:pt x="38" y="17"/>
                      </a:lnTo>
                      <a:lnTo>
                        <a:pt x="37" y="13"/>
                      </a:lnTo>
                      <a:lnTo>
                        <a:pt x="36" y="10"/>
                      </a:lnTo>
                      <a:lnTo>
                        <a:pt x="32" y="6"/>
                      </a:lnTo>
                      <a:lnTo>
                        <a:pt x="30" y="4"/>
                      </a:lnTo>
                      <a:lnTo>
                        <a:pt x="26" y="1"/>
                      </a:lnTo>
                      <a:lnTo>
                        <a:pt x="23" y="0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5" name="Freeform 255"/>
                <p:cNvSpPr>
                  <a:spLocks noEditPoints="1"/>
                </p:cNvSpPr>
                <p:nvPr/>
              </p:nvSpPr>
              <p:spPr bwMode="auto">
                <a:xfrm>
                  <a:off x="3789" y="3777"/>
                  <a:ext cx="1169" cy="38"/>
                </a:xfrm>
                <a:custGeom>
                  <a:avLst/>
                  <a:gdLst>
                    <a:gd name="T0" fmla="*/ 0 w 1169"/>
                    <a:gd name="T1" fmla="*/ 9 h 38"/>
                    <a:gd name="T2" fmla="*/ 1121 w 1169"/>
                    <a:gd name="T3" fmla="*/ 9 h 38"/>
                    <a:gd name="T4" fmla="*/ 1121 w 1169"/>
                    <a:gd name="T5" fmla="*/ 29 h 38"/>
                    <a:gd name="T6" fmla="*/ 0 w 1169"/>
                    <a:gd name="T7" fmla="*/ 29 h 38"/>
                    <a:gd name="T8" fmla="*/ 0 w 1169"/>
                    <a:gd name="T9" fmla="*/ 9 h 38"/>
                    <a:gd name="T10" fmla="*/ 1111 w 1169"/>
                    <a:gd name="T11" fmla="*/ 0 h 38"/>
                    <a:gd name="T12" fmla="*/ 1169 w 1169"/>
                    <a:gd name="T13" fmla="*/ 20 h 38"/>
                    <a:gd name="T14" fmla="*/ 1111 w 1169"/>
                    <a:gd name="T15" fmla="*/ 38 h 38"/>
                    <a:gd name="T16" fmla="*/ 1111 w 1169"/>
                    <a:gd name="T17" fmla="*/ 0 h 3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169" h="38">
                      <a:moveTo>
                        <a:pt x="0" y="9"/>
                      </a:moveTo>
                      <a:lnTo>
                        <a:pt x="1121" y="9"/>
                      </a:lnTo>
                      <a:lnTo>
                        <a:pt x="1121" y="29"/>
                      </a:lnTo>
                      <a:lnTo>
                        <a:pt x="0" y="29"/>
                      </a:lnTo>
                      <a:lnTo>
                        <a:pt x="0" y="9"/>
                      </a:lnTo>
                      <a:close/>
                      <a:moveTo>
                        <a:pt x="1111" y="0"/>
                      </a:moveTo>
                      <a:lnTo>
                        <a:pt x="1169" y="20"/>
                      </a:lnTo>
                      <a:lnTo>
                        <a:pt x="1111" y="38"/>
                      </a:lnTo>
                      <a:lnTo>
                        <a:pt x="111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6" name="Line 256"/>
                <p:cNvSpPr>
                  <a:spLocks noChangeShapeType="1"/>
                </p:cNvSpPr>
                <p:nvPr/>
              </p:nvSpPr>
              <p:spPr bwMode="auto">
                <a:xfrm>
                  <a:off x="4303" y="2232"/>
                  <a:ext cx="1170" cy="1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257" name="Line 257"/>
                <p:cNvSpPr>
                  <a:spLocks noChangeShapeType="1"/>
                </p:cNvSpPr>
                <p:nvPr/>
              </p:nvSpPr>
              <p:spPr bwMode="auto">
                <a:xfrm>
                  <a:off x="3792" y="2613"/>
                  <a:ext cx="1169" cy="1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258" name="Freeform 258"/>
                <p:cNvSpPr>
                  <a:spLocks noEditPoints="1"/>
                </p:cNvSpPr>
                <p:nvPr/>
              </p:nvSpPr>
              <p:spPr bwMode="auto">
                <a:xfrm>
                  <a:off x="4300" y="3389"/>
                  <a:ext cx="1149" cy="7"/>
                </a:xfrm>
                <a:custGeom>
                  <a:avLst/>
                  <a:gdLst>
                    <a:gd name="T0" fmla="*/ 28 w 1149"/>
                    <a:gd name="T1" fmla="*/ 6 h 7"/>
                    <a:gd name="T2" fmla="*/ 0 w 1149"/>
                    <a:gd name="T3" fmla="*/ 2 h 7"/>
                    <a:gd name="T4" fmla="*/ 78 w 1149"/>
                    <a:gd name="T5" fmla="*/ 1 h 7"/>
                    <a:gd name="T6" fmla="*/ 52 w 1149"/>
                    <a:gd name="T7" fmla="*/ 7 h 7"/>
                    <a:gd name="T8" fmla="*/ 53 w 1149"/>
                    <a:gd name="T9" fmla="*/ 0 h 7"/>
                    <a:gd name="T10" fmla="*/ 129 w 1149"/>
                    <a:gd name="T11" fmla="*/ 6 h 7"/>
                    <a:gd name="T12" fmla="*/ 101 w 1149"/>
                    <a:gd name="T13" fmla="*/ 2 h 7"/>
                    <a:gd name="T14" fmla="*/ 180 w 1149"/>
                    <a:gd name="T15" fmla="*/ 1 h 7"/>
                    <a:gd name="T16" fmla="*/ 155 w 1149"/>
                    <a:gd name="T17" fmla="*/ 7 h 7"/>
                    <a:gd name="T18" fmla="*/ 156 w 1149"/>
                    <a:gd name="T19" fmla="*/ 0 h 7"/>
                    <a:gd name="T20" fmla="*/ 232 w 1149"/>
                    <a:gd name="T21" fmla="*/ 6 h 7"/>
                    <a:gd name="T22" fmla="*/ 204 w 1149"/>
                    <a:gd name="T23" fmla="*/ 2 h 7"/>
                    <a:gd name="T24" fmla="*/ 282 w 1149"/>
                    <a:gd name="T25" fmla="*/ 1 h 7"/>
                    <a:gd name="T26" fmla="*/ 256 w 1149"/>
                    <a:gd name="T27" fmla="*/ 7 h 7"/>
                    <a:gd name="T28" fmla="*/ 257 w 1149"/>
                    <a:gd name="T29" fmla="*/ 0 h 7"/>
                    <a:gd name="T30" fmla="*/ 333 w 1149"/>
                    <a:gd name="T31" fmla="*/ 6 h 7"/>
                    <a:gd name="T32" fmla="*/ 305 w 1149"/>
                    <a:gd name="T33" fmla="*/ 2 h 7"/>
                    <a:gd name="T34" fmla="*/ 384 w 1149"/>
                    <a:gd name="T35" fmla="*/ 1 h 7"/>
                    <a:gd name="T36" fmla="*/ 359 w 1149"/>
                    <a:gd name="T37" fmla="*/ 7 h 7"/>
                    <a:gd name="T38" fmla="*/ 360 w 1149"/>
                    <a:gd name="T39" fmla="*/ 0 h 7"/>
                    <a:gd name="T40" fmla="*/ 435 w 1149"/>
                    <a:gd name="T41" fmla="*/ 6 h 7"/>
                    <a:gd name="T42" fmla="*/ 407 w 1149"/>
                    <a:gd name="T43" fmla="*/ 2 h 7"/>
                    <a:gd name="T44" fmla="*/ 485 w 1149"/>
                    <a:gd name="T45" fmla="*/ 1 h 7"/>
                    <a:gd name="T46" fmla="*/ 460 w 1149"/>
                    <a:gd name="T47" fmla="*/ 7 h 7"/>
                    <a:gd name="T48" fmla="*/ 461 w 1149"/>
                    <a:gd name="T49" fmla="*/ 0 h 7"/>
                    <a:gd name="T50" fmla="*/ 537 w 1149"/>
                    <a:gd name="T51" fmla="*/ 6 h 7"/>
                    <a:gd name="T52" fmla="*/ 509 w 1149"/>
                    <a:gd name="T53" fmla="*/ 2 h 7"/>
                    <a:gd name="T54" fmla="*/ 588 w 1149"/>
                    <a:gd name="T55" fmla="*/ 1 h 7"/>
                    <a:gd name="T56" fmla="*/ 562 w 1149"/>
                    <a:gd name="T57" fmla="*/ 7 h 7"/>
                    <a:gd name="T58" fmla="*/ 564 w 1149"/>
                    <a:gd name="T59" fmla="*/ 0 h 7"/>
                    <a:gd name="T60" fmla="*/ 639 w 1149"/>
                    <a:gd name="T61" fmla="*/ 6 h 7"/>
                    <a:gd name="T62" fmla="*/ 611 w 1149"/>
                    <a:gd name="T63" fmla="*/ 2 h 7"/>
                    <a:gd name="T64" fmla="*/ 689 w 1149"/>
                    <a:gd name="T65" fmla="*/ 1 h 7"/>
                    <a:gd name="T66" fmla="*/ 664 w 1149"/>
                    <a:gd name="T67" fmla="*/ 7 h 7"/>
                    <a:gd name="T68" fmla="*/ 665 w 1149"/>
                    <a:gd name="T69" fmla="*/ 0 h 7"/>
                    <a:gd name="T70" fmla="*/ 741 w 1149"/>
                    <a:gd name="T71" fmla="*/ 6 h 7"/>
                    <a:gd name="T72" fmla="*/ 713 w 1149"/>
                    <a:gd name="T73" fmla="*/ 2 h 7"/>
                    <a:gd name="T74" fmla="*/ 792 w 1149"/>
                    <a:gd name="T75" fmla="*/ 1 h 7"/>
                    <a:gd name="T76" fmla="*/ 766 w 1149"/>
                    <a:gd name="T77" fmla="*/ 7 h 7"/>
                    <a:gd name="T78" fmla="*/ 767 w 1149"/>
                    <a:gd name="T79" fmla="*/ 0 h 7"/>
                    <a:gd name="T80" fmla="*/ 843 w 1149"/>
                    <a:gd name="T81" fmla="*/ 6 h 7"/>
                    <a:gd name="T82" fmla="*/ 815 w 1149"/>
                    <a:gd name="T83" fmla="*/ 2 h 7"/>
                    <a:gd name="T84" fmla="*/ 893 w 1149"/>
                    <a:gd name="T85" fmla="*/ 1 h 7"/>
                    <a:gd name="T86" fmla="*/ 867 w 1149"/>
                    <a:gd name="T87" fmla="*/ 7 h 7"/>
                    <a:gd name="T88" fmla="*/ 869 w 1149"/>
                    <a:gd name="T89" fmla="*/ 0 h 7"/>
                    <a:gd name="T90" fmla="*/ 944 w 1149"/>
                    <a:gd name="T91" fmla="*/ 6 h 7"/>
                    <a:gd name="T92" fmla="*/ 916 w 1149"/>
                    <a:gd name="T93" fmla="*/ 2 h 7"/>
                    <a:gd name="T94" fmla="*/ 996 w 1149"/>
                    <a:gd name="T95" fmla="*/ 1 h 7"/>
                    <a:gd name="T96" fmla="*/ 970 w 1149"/>
                    <a:gd name="T97" fmla="*/ 7 h 7"/>
                    <a:gd name="T98" fmla="*/ 971 w 1149"/>
                    <a:gd name="T99" fmla="*/ 0 h 7"/>
                    <a:gd name="T100" fmla="*/ 1047 w 1149"/>
                    <a:gd name="T101" fmla="*/ 6 h 7"/>
                    <a:gd name="T102" fmla="*/ 1019 w 1149"/>
                    <a:gd name="T103" fmla="*/ 2 h 7"/>
                    <a:gd name="T104" fmla="*/ 1097 w 1149"/>
                    <a:gd name="T105" fmla="*/ 1 h 7"/>
                    <a:gd name="T106" fmla="*/ 1071 w 1149"/>
                    <a:gd name="T107" fmla="*/ 7 h 7"/>
                    <a:gd name="T108" fmla="*/ 1072 w 1149"/>
                    <a:gd name="T109" fmla="*/ 0 h 7"/>
                    <a:gd name="T110" fmla="*/ 1148 w 1149"/>
                    <a:gd name="T111" fmla="*/ 6 h 7"/>
                    <a:gd name="T112" fmla="*/ 1120 w 1149"/>
                    <a:gd name="T113" fmla="*/ 2 h 7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149" h="7">
                      <a:moveTo>
                        <a:pt x="3" y="0"/>
                      </a:moveTo>
                      <a:lnTo>
                        <a:pt x="24" y="0"/>
                      </a:lnTo>
                      <a:lnTo>
                        <a:pt x="27" y="0"/>
                      </a:lnTo>
                      <a:lnTo>
                        <a:pt x="28" y="1"/>
                      </a:lnTo>
                      <a:lnTo>
                        <a:pt x="28" y="2"/>
                      </a:lnTo>
                      <a:lnTo>
                        <a:pt x="29" y="3"/>
                      </a:lnTo>
                      <a:lnTo>
                        <a:pt x="28" y="5"/>
                      </a:lnTo>
                      <a:lnTo>
                        <a:pt x="28" y="6"/>
                      </a:lnTo>
                      <a:lnTo>
                        <a:pt x="27" y="7"/>
                      </a:lnTo>
                      <a:lnTo>
                        <a:pt x="24" y="7"/>
                      </a:lnTo>
                      <a:lnTo>
                        <a:pt x="3" y="7"/>
                      </a:lnTo>
                      <a:lnTo>
                        <a:pt x="1" y="7"/>
                      </a:lnTo>
                      <a:lnTo>
                        <a:pt x="0" y="6"/>
                      </a:ln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3" y="0"/>
                      </a:lnTo>
                      <a:close/>
                      <a:moveTo>
                        <a:pt x="53" y="0"/>
                      </a:moveTo>
                      <a:lnTo>
                        <a:pt x="76" y="0"/>
                      </a:lnTo>
                      <a:lnTo>
                        <a:pt x="77" y="0"/>
                      </a:lnTo>
                      <a:lnTo>
                        <a:pt x="78" y="1"/>
                      </a:lnTo>
                      <a:lnTo>
                        <a:pt x="79" y="2"/>
                      </a:lnTo>
                      <a:lnTo>
                        <a:pt x="79" y="3"/>
                      </a:lnTo>
                      <a:lnTo>
                        <a:pt x="79" y="5"/>
                      </a:lnTo>
                      <a:lnTo>
                        <a:pt x="78" y="6"/>
                      </a:lnTo>
                      <a:lnTo>
                        <a:pt x="77" y="7"/>
                      </a:lnTo>
                      <a:lnTo>
                        <a:pt x="76" y="7"/>
                      </a:lnTo>
                      <a:lnTo>
                        <a:pt x="53" y="7"/>
                      </a:lnTo>
                      <a:lnTo>
                        <a:pt x="52" y="7"/>
                      </a:lnTo>
                      <a:lnTo>
                        <a:pt x="51" y="6"/>
                      </a:lnTo>
                      <a:lnTo>
                        <a:pt x="51" y="5"/>
                      </a:lnTo>
                      <a:lnTo>
                        <a:pt x="50" y="3"/>
                      </a:lnTo>
                      <a:lnTo>
                        <a:pt x="51" y="2"/>
                      </a:lnTo>
                      <a:lnTo>
                        <a:pt x="51" y="1"/>
                      </a:lnTo>
                      <a:lnTo>
                        <a:pt x="52" y="0"/>
                      </a:lnTo>
                      <a:lnTo>
                        <a:pt x="53" y="0"/>
                      </a:lnTo>
                      <a:close/>
                      <a:moveTo>
                        <a:pt x="105" y="0"/>
                      </a:moveTo>
                      <a:lnTo>
                        <a:pt x="127" y="0"/>
                      </a:lnTo>
                      <a:lnTo>
                        <a:pt x="128" y="0"/>
                      </a:lnTo>
                      <a:lnTo>
                        <a:pt x="129" y="1"/>
                      </a:lnTo>
                      <a:lnTo>
                        <a:pt x="130" y="2"/>
                      </a:lnTo>
                      <a:lnTo>
                        <a:pt x="130" y="3"/>
                      </a:lnTo>
                      <a:lnTo>
                        <a:pt x="130" y="5"/>
                      </a:lnTo>
                      <a:lnTo>
                        <a:pt x="129" y="6"/>
                      </a:lnTo>
                      <a:lnTo>
                        <a:pt x="128" y="7"/>
                      </a:lnTo>
                      <a:lnTo>
                        <a:pt x="127" y="7"/>
                      </a:lnTo>
                      <a:lnTo>
                        <a:pt x="105" y="7"/>
                      </a:lnTo>
                      <a:lnTo>
                        <a:pt x="104" y="7"/>
                      </a:lnTo>
                      <a:lnTo>
                        <a:pt x="102" y="6"/>
                      </a:lnTo>
                      <a:lnTo>
                        <a:pt x="101" y="5"/>
                      </a:lnTo>
                      <a:lnTo>
                        <a:pt x="101" y="3"/>
                      </a:lnTo>
                      <a:lnTo>
                        <a:pt x="101" y="2"/>
                      </a:lnTo>
                      <a:lnTo>
                        <a:pt x="102" y="1"/>
                      </a:lnTo>
                      <a:lnTo>
                        <a:pt x="104" y="0"/>
                      </a:lnTo>
                      <a:lnTo>
                        <a:pt x="105" y="0"/>
                      </a:lnTo>
                      <a:close/>
                      <a:moveTo>
                        <a:pt x="156" y="0"/>
                      </a:moveTo>
                      <a:lnTo>
                        <a:pt x="178" y="0"/>
                      </a:lnTo>
                      <a:lnTo>
                        <a:pt x="179" y="0"/>
                      </a:lnTo>
                      <a:lnTo>
                        <a:pt x="180" y="1"/>
                      </a:lnTo>
                      <a:lnTo>
                        <a:pt x="182" y="2"/>
                      </a:lnTo>
                      <a:lnTo>
                        <a:pt x="182" y="3"/>
                      </a:lnTo>
                      <a:lnTo>
                        <a:pt x="182" y="5"/>
                      </a:lnTo>
                      <a:lnTo>
                        <a:pt x="180" y="6"/>
                      </a:lnTo>
                      <a:lnTo>
                        <a:pt x="179" y="7"/>
                      </a:lnTo>
                      <a:lnTo>
                        <a:pt x="178" y="7"/>
                      </a:lnTo>
                      <a:lnTo>
                        <a:pt x="156" y="7"/>
                      </a:lnTo>
                      <a:lnTo>
                        <a:pt x="155" y="7"/>
                      </a:lnTo>
                      <a:lnTo>
                        <a:pt x="154" y="6"/>
                      </a:lnTo>
                      <a:lnTo>
                        <a:pt x="152" y="5"/>
                      </a:lnTo>
                      <a:lnTo>
                        <a:pt x="152" y="3"/>
                      </a:lnTo>
                      <a:lnTo>
                        <a:pt x="152" y="2"/>
                      </a:lnTo>
                      <a:lnTo>
                        <a:pt x="154" y="1"/>
                      </a:lnTo>
                      <a:lnTo>
                        <a:pt x="155" y="0"/>
                      </a:lnTo>
                      <a:lnTo>
                        <a:pt x="156" y="0"/>
                      </a:lnTo>
                      <a:close/>
                      <a:moveTo>
                        <a:pt x="207" y="0"/>
                      </a:moveTo>
                      <a:lnTo>
                        <a:pt x="228" y="0"/>
                      </a:lnTo>
                      <a:lnTo>
                        <a:pt x="230" y="0"/>
                      </a:lnTo>
                      <a:lnTo>
                        <a:pt x="232" y="1"/>
                      </a:lnTo>
                      <a:lnTo>
                        <a:pt x="232" y="2"/>
                      </a:lnTo>
                      <a:lnTo>
                        <a:pt x="233" y="3"/>
                      </a:lnTo>
                      <a:lnTo>
                        <a:pt x="232" y="5"/>
                      </a:lnTo>
                      <a:lnTo>
                        <a:pt x="232" y="6"/>
                      </a:lnTo>
                      <a:lnTo>
                        <a:pt x="230" y="7"/>
                      </a:lnTo>
                      <a:lnTo>
                        <a:pt x="228" y="7"/>
                      </a:lnTo>
                      <a:lnTo>
                        <a:pt x="207" y="7"/>
                      </a:lnTo>
                      <a:lnTo>
                        <a:pt x="205" y="7"/>
                      </a:lnTo>
                      <a:lnTo>
                        <a:pt x="204" y="6"/>
                      </a:lnTo>
                      <a:lnTo>
                        <a:pt x="204" y="5"/>
                      </a:lnTo>
                      <a:lnTo>
                        <a:pt x="204" y="3"/>
                      </a:lnTo>
                      <a:lnTo>
                        <a:pt x="204" y="2"/>
                      </a:lnTo>
                      <a:lnTo>
                        <a:pt x="204" y="1"/>
                      </a:lnTo>
                      <a:lnTo>
                        <a:pt x="205" y="0"/>
                      </a:lnTo>
                      <a:lnTo>
                        <a:pt x="207" y="0"/>
                      </a:lnTo>
                      <a:close/>
                      <a:moveTo>
                        <a:pt x="257" y="0"/>
                      </a:moveTo>
                      <a:lnTo>
                        <a:pt x="279" y="0"/>
                      </a:lnTo>
                      <a:lnTo>
                        <a:pt x="281" y="0"/>
                      </a:lnTo>
                      <a:lnTo>
                        <a:pt x="282" y="1"/>
                      </a:lnTo>
                      <a:lnTo>
                        <a:pt x="283" y="2"/>
                      </a:lnTo>
                      <a:lnTo>
                        <a:pt x="283" y="3"/>
                      </a:lnTo>
                      <a:lnTo>
                        <a:pt x="283" y="5"/>
                      </a:lnTo>
                      <a:lnTo>
                        <a:pt x="282" y="6"/>
                      </a:lnTo>
                      <a:lnTo>
                        <a:pt x="281" y="7"/>
                      </a:lnTo>
                      <a:lnTo>
                        <a:pt x="279" y="7"/>
                      </a:lnTo>
                      <a:lnTo>
                        <a:pt x="257" y="7"/>
                      </a:lnTo>
                      <a:lnTo>
                        <a:pt x="256" y="7"/>
                      </a:lnTo>
                      <a:lnTo>
                        <a:pt x="255" y="6"/>
                      </a:lnTo>
                      <a:lnTo>
                        <a:pt x="255" y="5"/>
                      </a:lnTo>
                      <a:lnTo>
                        <a:pt x="254" y="3"/>
                      </a:lnTo>
                      <a:lnTo>
                        <a:pt x="255" y="2"/>
                      </a:lnTo>
                      <a:lnTo>
                        <a:pt x="255" y="1"/>
                      </a:lnTo>
                      <a:lnTo>
                        <a:pt x="256" y="0"/>
                      </a:lnTo>
                      <a:lnTo>
                        <a:pt x="257" y="0"/>
                      </a:lnTo>
                      <a:close/>
                      <a:moveTo>
                        <a:pt x="308" y="0"/>
                      </a:moveTo>
                      <a:lnTo>
                        <a:pt x="331" y="0"/>
                      </a:lnTo>
                      <a:lnTo>
                        <a:pt x="332" y="0"/>
                      </a:lnTo>
                      <a:lnTo>
                        <a:pt x="333" y="1"/>
                      </a:lnTo>
                      <a:lnTo>
                        <a:pt x="334" y="2"/>
                      </a:lnTo>
                      <a:lnTo>
                        <a:pt x="334" y="3"/>
                      </a:lnTo>
                      <a:lnTo>
                        <a:pt x="334" y="5"/>
                      </a:lnTo>
                      <a:lnTo>
                        <a:pt x="333" y="6"/>
                      </a:lnTo>
                      <a:lnTo>
                        <a:pt x="332" y="7"/>
                      </a:lnTo>
                      <a:lnTo>
                        <a:pt x="331" y="7"/>
                      </a:lnTo>
                      <a:lnTo>
                        <a:pt x="308" y="7"/>
                      </a:lnTo>
                      <a:lnTo>
                        <a:pt x="307" y="7"/>
                      </a:lnTo>
                      <a:lnTo>
                        <a:pt x="306" y="6"/>
                      </a:lnTo>
                      <a:lnTo>
                        <a:pt x="305" y="5"/>
                      </a:lnTo>
                      <a:lnTo>
                        <a:pt x="305" y="3"/>
                      </a:lnTo>
                      <a:lnTo>
                        <a:pt x="305" y="2"/>
                      </a:lnTo>
                      <a:lnTo>
                        <a:pt x="306" y="1"/>
                      </a:lnTo>
                      <a:lnTo>
                        <a:pt x="307" y="0"/>
                      </a:lnTo>
                      <a:lnTo>
                        <a:pt x="308" y="0"/>
                      </a:lnTo>
                      <a:close/>
                      <a:moveTo>
                        <a:pt x="360" y="0"/>
                      </a:moveTo>
                      <a:lnTo>
                        <a:pt x="382" y="0"/>
                      </a:lnTo>
                      <a:lnTo>
                        <a:pt x="383" y="0"/>
                      </a:lnTo>
                      <a:lnTo>
                        <a:pt x="384" y="1"/>
                      </a:lnTo>
                      <a:lnTo>
                        <a:pt x="385" y="2"/>
                      </a:lnTo>
                      <a:lnTo>
                        <a:pt x="385" y="3"/>
                      </a:lnTo>
                      <a:lnTo>
                        <a:pt x="385" y="5"/>
                      </a:lnTo>
                      <a:lnTo>
                        <a:pt x="384" y="6"/>
                      </a:lnTo>
                      <a:lnTo>
                        <a:pt x="383" y="7"/>
                      </a:lnTo>
                      <a:lnTo>
                        <a:pt x="382" y="7"/>
                      </a:lnTo>
                      <a:lnTo>
                        <a:pt x="360" y="7"/>
                      </a:lnTo>
                      <a:lnTo>
                        <a:pt x="359" y="7"/>
                      </a:lnTo>
                      <a:lnTo>
                        <a:pt x="357" y="6"/>
                      </a:lnTo>
                      <a:lnTo>
                        <a:pt x="356" y="5"/>
                      </a:lnTo>
                      <a:lnTo>
                        <a:pt x="356" y="3"/>
                      </a:lnTo>
                      <a:lnTo>
                        <a:pt x="356" y="2"/>
                      </a:lnTo>
                      <a:lnTo>
                        <a:pt x="357" y="1"/>
                      </a:lnTo>
                      <a:lnTo>
                        <a:pt x="359" y="0"/>
                      </a:lnTo>
                      <a:lnTo>
                        <a:pt x="360" y="0"/>
                      </a:lnTo>
                      <a:close/>
                      <a:moveTo>
                        <a:pt x="411" y="0"/>
                      </a:moveTo>
                      <a:lnTo>
                        <a:pt x="432" y="0"/>
                      </a:lnTo>
                      <a:lnTo>
                        <a:pt x="434" y="0"/>
                      </a:lnTo>
                      <a:lnTo>
                        <a:pt x="435" y="1"/>
                      </a:lnTo>
                      <a:lnTo>
                        <a:pt x="435" y="2"/>
                      </a:lnTo>
                      <a:lnTo>
                        <a:pt x="437" y="3"/>
                      </a:lnTo>
                      <a:lnTo>
                        <a:pt x="435" y="5"/>
                      </a:lnTo>
                      <a:lnTo>
                        <a:pt x="435" y="6"/>
                      </a:lnTo>
                      <a:lnTo>
                        <a:pt x="434" y="7"/>
                      </a:lnTo>
                      <a:lnTo>
                        <a:pt x="432" y="7"/>
                      </a:lnTo>
                      <a:lnTo>
                        <a:pt x="411" y="7"/>
                      </a:lnTo>
                      <a:lnTo>
                        <a:pt x="409" y="7"/>
                      </a:lnTo>
                      <a:lnTo>
                        <a:pt x="407" y="6"/>
                      </a:lnTo>
                      <a:lnTo>
                        <a:pt x="407" y="5"/>
                      </a:lnTo>
                      <a:lnTo>
                        <a:pt x="407" y="3"/>
                      </a:lnTo>
                      <a:lnTo>
                        <a:pt x="407" y="2"/>
                      </a:lnTo>
                      <a:lnTo>
                        <a:pt x="407" y="1"/>
                      </a:lnTo>
                      <a:lnTo>
                        <a:pt x="409" y="0"/>
                      </a:lnTo>
                      <a:lnTo>
                        <a:pt x="411" y="0"/>
                      </a:lnTo>
                      <a:close/>
                      <a:moveTo>
                        <a:pt x="461" y="0"/>
                      </a:moveTo>
                      <a:lnTo>
                        <a:pt x="483" y="0"/>
                      </a:lnTo>
                      <a:lnTo>
                        <a:pt x="484" y="0"/>
                      </a:lnTo>
                      <a:lnTo>
                        <a:pt x="485" y="1"/>
                      </a:lnTo>
                      <a:lnTo>
                        <a:pt x="487" y="2"/>
                      </a:lnTo>
                      <a:lnTo>
                        <a:pt x="487" y="3"/>
                      </a:lnTo>
                      <a:lnTo>
                        <a:pt x="487" y="5"/>
                      </a:lnTo>
                      <a:lnTo>
                        <a:pt x="485" y="6"/>
                      </a:lnTo>
                      <a:lnTo>
                        <a:pt x="484" y="7"/>
                      </a:lnTo>
                      <a:lnTo>
                        <a:pt x="483" y="7"/>
                      </a:lnTo>
                      <a:lnTo>
                        <a:pt x="461" y="7"/>
                      </a:lnTo>
                      <a:lnTo>
                        <a:pt x="460" y="7"/>
                      </a:lnTo>
                      <a:lnTo>
                        <a:pt x="459" y="6"/>
                      </a:lnTo>
                      <a:lnTo>
                        <a:pt x="459" y="5"/>
                      </a:lnTo>
                      <a:lnTo>
                        <a:pt x="458" y="3"/>
                      </a:lnTo>
                      <a:lnTo>
                        <a:pt x="459" y="2"/>
                      </a:lnTo>
                      <a:lnTo>
                        <a:pt x="459" y="1"/>
                      </a:lnTo>
                      <a:lnTo>
                        <a:pt x="460" y="0"/>
                      </a:lnTo>
                      <a:lnTo>
                        <a:pt x="461" y="0"/>
                      </a:lnTo>
                      <a:close/>
                      <a:moveTo>
                        <a:pt x="512" y="0"/>
                      </a:moveTo>
                      <a:lnTo>
                        <a:pt x="534" y="0"/>
                      </a:lnTo>
                      <a:lnTo>
                        <a:pt x="536" y="0"/>
                      </a:lnTo>
                      <a:lnTo>
                        <a:pt x="537" y="1"/>
                      </a:lnTo>
                      <a:lnTo>
                        <a:pt x="538" y="2"/>
                      </a:lnTo>
                      <a:lnTo>
                        <a:pt x="538" y="3"/>
                      </a:lnTo>
                      <a:lnTo>
                        <a:pt x="538" y="5"/>
                      </a:lnTo>
                      <a:lnTo>
                        <a:pt x="537" y="6"/>
                      </a:lnTo>
                      <a:lnTo>
                        <a:pt x="536" y="7"/>
                      </a:lnTo>
                      <a:lnTo>
                        <a:pt x="534" y="7"/>
                      </a:lnTo>
                      <a:lnTo>
                        <a:pt x="512" y="7"/>
                      </a:lnTo>
                      <a:lnTo>
                        <a:pt x="511" y="7"/>
                      </a:lnTo>
                      <a:lnTo>
                        <a:pt x="510" y="6"/>
                      </a:lnTo>
                      <a:lnTo>
                        <a:pt x="509" y="5"/>
                      </a:lnTo>
                      <a:lnTo>
                        <a:pt x="509" y="3"/>
                      </a:lnTo>
                      <a:lnTo>
                        <a:pt x="509" y="2"/>
                      </a:lnTo>
                      <a:lnTo>
                        <a:pt x="510" y="1"/>
                      </a:lnTo>
                      <a:lnTo>
                        <a:pt x="511" y="0"/>
                      </a:lnTo>
                      <a:lnTo>
                        <a:pt x="512" y="0"/>
                      </a:lnTo>
                      <a:close/>
                      <a:moveTo>
                        <a:pt x="564" y="0"/>
                      </a:moveTo>
                      <a:lnTo>
                        <a:pt x="586" y="0"/>
                      </a:lnTo>
                      <a:lnTo>
                        <a:pt x="587" y="0"/>
                      </a:lnTo>
                      <a:lnTo>
                        <a:pt x="588" y="1"/>
                      </a:lnTo>
                      <a:lnTo>
                        <a:pt x="589" y="2"/>
                      </a:lnTo>
                      <a:lnTo>
                        <a:pt x="589" y="3"/>
                      </a:lnTo>
                      <a:lnTo>
                        <a:pt x="589" y="5"/>
                      </a:lnTo>
                      <a:lnTo>
                        <a:pt x="588" y="6"/>
                      </a:lnTo>
                      <a:lnTo>
                        <a:pt x="587" y="7"/>
                      </a:lnTo>
                      <a:lnTo>
                        <a:pt x="586" y="7"/>
                      </a:lnTo>
                      <a:lnTo>
                        <a:pt x="564" y="7"/>
                      </a:lnTo>
                      <a:lnTo>
                        <a:pt x="562" y="7"/>
                      </a:lnTo>
                      <a:lnTo>
                        <a:pt x="561" y="6"/>
                      </a:lnTo>
                      <a:lnTo>
                        <a:pt x="560" y="5"/>
                      </a:lnTo>
                      <a:lnTo>
                        <a:pt x="560" y="3"/>
                      </a:lnTo>
                      <a:lnTo>
                        <a:pt x="560" y="2"/>
                      </a:lnTo>
                      <a:lnTo>
                        <a:pt x="561" y="1"/>
                      </a:lnTo>
                      <a:lnTo>
                        <a:pt x="562" y="0"/>
                      </a:lnTo>
                      <a:lnTo>
                        <a:pt x="564" y="0"/>
                      </a:lnTo>
                      <a:close/>
                      <a:moveTo>
                        <a:pt x="615" y="0"/>
                      </a:moveTo>
                      <a:lnTo>
                        <a:pt x="636" y="0"/>
                      </a:lnTo>
                      <a:lnTo>
                        <a:pt x="638" y="0"/>
                      </a:lnTo>
                      <a:lnTo>
                        <a:pt x="639" y="1"/>
                      </a:lnTo>
                      <a:lnTo>
                        <a:pt x="639" y="2"/>
                      </a:lnTo>
                      <a:lnTo>
                        <a:pt x="640" y="3"/>
                      </a:lnTo>
                      <a:lnTo>
                        <a:pt x="639" y="5"/>
                      </a:lnTo>
                      <a:lnTo>
                        <a:pt x="639" y="6"/>
                      </a:lnTo>
                      <a:lnTo>
                        <a:pt x="638" y="7"/>
                      </a:lnTo>
                      <a:lnTo>
                        <a:pt x="636" y="7"/>
                      </a:lnTo>
                      <a:lnTo>
                        <a:pt x="615" y="7"/>
                      </a:lnTo>
                      <a:lnTo>
                        <a:pt x="612" y="7"/>
                      </a:lnTo>
                      <a:lnTo>
                        <a:pt x="611" y="6"/>
                      </a:lnTo>
                      <a:lnTo>
                        <a:pt x="611" y="5"/>
                      </a:lnTo>
                      <a:lnTo>
                        <a:pt x="611" y="3"/>
                      </a:lnTo>
                      <a:lnTo>
                        <a:pt x="611" y="2"/>
                      </a:lnTo>
                      <a:lnTo>
                        <a:pt x="611" y="1"/>
                      </a:lnTo>
                      <a:lnTo>
                        <a:pt x="612" y="0"/>
                      </a:lnTo>
                      <a:lnTo>
                        <a:pt x="615" y="0"/>
                      </a:lnTo>
                      <a:close/>
                      <a:moveTo>
                        <a:pt x="665" y="0"/>
                      </a:moveTo>
                      <a:lnTo>
                        <a:pt x="687" y="0"/>
                      </a:lnTo>
                      <a:lnTo>
                        <a:pt x="688" y="0"/>
                      </a:lnTo>
                      <a:lnTo>
                        <a:pt x="689" y="1"/>
                      </a:lnTo>
                      <a:lnTo>
                        <a:pt x="690" y="2"/>
                      </a:lnTo>
                      <a:lnTo>
                        <a:pt x="690" y="3"/>
                      </a:lnTo>
                      <a:lnTo>
                        <a:pt x="690" y="5"/>
                      </a:lnTo>
                      <a:lnTo>
                        <a:pt x="689" y="6"/>
                      </a:lnTo>
                      <a:lnTo>
                        <a:pt x="688" y="7"/>
                      </a:lnTo>
                      <a:lnTo>
                        <a:pt x="687" y="7"/>
                      </a:lnTo>
                      <a:lnTo>
                        <a:pt x="665" y="7"/>
                      </a:lnTo>
                      <a:lnTo>
                        <a:pt x="664" y="7"/>
                      </a:lnTo>
                      <a:lnTo>
                        <a:pt x="663" y="6"/>
                      </a:lnTo>
                      <a:lnTo>
                        <a:pt x="663" y="5"/>
                      </a:lnTo>
                      <a:lnTo>
                        <a:pt x="661" y="3"/>
                      </a:lnTo>
                      <a:lnTo>
                        <a:pt x="663" y="2"/>
                      </a:lnTo>
                      <a:lnTo>
                        <a:pt x="663" y="1"/>
                      </a:lnTo>
                      <a:lnTo>
                        <a:pt x="664" y="0"/>
                      </a:lnTo>
                      <a:lnTo>
                        <a:pt x="665" y="0"/>
                      </a:lnTo>
                      <a:close/>
                      <a:moveTo>
                        <a:pt x="716" y="0"/>
                      </a:moveTo>
                      <a:lnTo>
                        <a:pt x="738" y="0"/>
                      </a:lnTo>
                      <a:lnTo>
                        <a:pt x="739" y="0"/>
                      </a:lnTo>
                      <a:lnTo>
                        <a:pt x="741" y="1"/>
                      </a:lnTo>
                      <a:lnTo>
                        <a:pt x="742" y="2"/>
                      </a:lnTo>
                      <a:lnTo>
                        <a:pt x="742" y="3"/>
                      </a:lnTo>
                      <a:lnTo>
                        <a:pt x="742" y="5"/>
                      </a:lnTo>
                      <a:lnTo>
                        <a:pt x="741" y="6"/>
                      </a:lnTo>
                      <a:lnTo>
                        <a:pt x="739" y="7"/>
                      </a:lnTo>
                      <a:lnTo>
                        <a:pt x="738" y="7"/>
                      </a:lnTo>
                      <a:lnTo>
                        <a:pt x="716" y="7"/>
                      </a:lnTo>
                      <a:lnTo>
                        <a:pt x="715" y="7"/>
                      </a:lnTo>
                      <a:lnTo>
                        <a:pt x="714" y="6"/>
                      </a:lnTo>
                      <a:lnTo>
                        <a:pt x="713" y="5"/>
                      </a:lnTo>
                      <a:lnTo>
                        <a:pt x="713" y="3"/>
                      </a:lnTo>
                      <a:lnTo>
                        <a:pt x="713" y="2"/>
                      </a:lnTo>
                      <a:lnTo>
                        <a:pt x="714" y="1"/>
                      </a:lnTo>
                      <a:lnTo>
                        <a:pt x="715" y="0"/>
                      </a:lnTo>
                      <a:lnTo>
                        <a:pt x="716" y="0"/>
                      </a:lnTo>
                      <a:close/>
                      <a:moveTo>
                        <a:pt x="767" y="0"/>
                      </a:moveTo>
                      <a:lnTo>
                        <a:pt x="789" y="0"/>
                      </a:lnTo>
                      <a:lnTo>
                        <a:pt x="791" y="0"/>
                      </a:lnTo>
                      <a:lnTo>
                        <a:pt x="792" y="1"/>
                      </a:lnTo>
                      <a:lnTo>
                        <a:pt x="793" y="2"/>
                      </a:lnTo>
                      <a:lnTo>
                        <a:pt x="793" y="3"/>
                      </a:lnTo>
                      <a:lnTo>
                        <a:pt x="793" y="5"/>
                      </a:lnTo>
                      <a:lnTo>
                        <a:pt x="792" y="6"/>
                      </a:lnTo>
                      <a:lnTo>
                        <a:pt x="791" y="7"/>
                      </a:lnTo>
                      <a:lnTo>
                        <a:pt x="789" y="7"/>
                      </a:lnTo>
                      <a:lnTo>
                        <a:pt x="767" y="7"/>
                      </a:lnTo>
                      <a:lnTo>
                        <a:pt x="766" y="7"/>
                      </a:lnTo>
                      <a:lnTo>
                        <a:pt x="765" y="6"/>
                      </a:lnTo>
                      <a:lnTo>
                        <a:pt x="764" y="5"/>
                      </a:lnTo>
                      <a:lnTo>
                        <a:pt x="764" y="3"/>
                      </a:lnTo>
                      <a:lnTo>
                        <a:pt x="764" y="2"/>
                      </a:lnTo>
                      <a:lnTo>
                        <a:pt x="765" y="1"/>
                      </a:lnTo>
                      <a:lnTo>
                        <a:pt x="766" y="0"/>
                      </a:lnTo>
                      <a:lnTo>
                        <a:pt x="767" y="0"/>
                      </a:lnTo>
                      <a:close/>
                      <a:moveTo>
                        <a:pt x="819" y="0"/>
                      </a:moveTo>
                      <a:lnTo>
                        <a:pt x="840" y="0"/>
                      </a:lnTo>
                      <a:lnTo>
                        <a:pt x="842" y="0"/>
                      </a:lnTo>
                      <a:lnTo>
                        <a:pt x="843" y="1"/>
                      </a:lnTo>
                      <a:lnTo>
                        <a:pt x="843" y="2"/>
                      </a:lnTo>
                      <a:lnTo>
                        <a:pt x="844" y="3"/>
                      </a:lnTo>
                      <a:lnTo>
                        <a:pt x="843" y="5"/>
                      </a:lnTo>
                      <a:lnTo>
                        <a:pt x="843" y="6"/>
                      </a:lnTo>
                      <a:lnTo>
                        <a:pt x="842" y="7"/>
                      </a:lnTo>
                      <a:lnTo>
                        <a:pt x="840" y="7"/>
                      </a:lnTo>
                      <a:lnTo>
                        <a:pt x="819" y="7"/>
                      </a:lnTo>
                      <a:lnTo>
                        <a:pt x="816" y="7"/>
                      </a:lnTo>
                      <a:lnTo>
                        <a:pt x="815" y="6"/>
                      </a:lnTo>
                      <a:lnTo>
                        <a:pt x="815" y="5"/>
                      </a:lnTo>
                      <a:lnTo>
                        <a:pt x="815" y="3"/>
                      </a:lnTo>
                      <a:lnTo>
                        <a:pt x="815" y="2"/>
                      </a:lnTo>
                      <a:lnTo>
                        <a:pt x="815" y="1"/>
                      </a:lnTo>
                      <a:lnTo>
                        <a:pt x="816" y="0"/>
                      </a:lnTo>
                      <a:lnTo>
                        <a:pt x="819" y="0"/>
                      </a:lnTo>
                      <a:close/>
                      <a:moveTo>
                        <a:pt x="869" y="0"/>
                      </a:moveTo>
                      <a:lnTo>
                        <a:pt x="891" y="0"/>
                      </a:lnTo>
                      <a:lnTo>
                        <a:pt x="892" y="0"/>
                      </a:lnTo>
                      <a:lnTo>
                        <a:pt x="893" y="1"/>
                      </a:lnTo>
                      <a:lnTo>
                        <a:pt x="894" y="2"/>
                      </a:lnTo>
                      <a:lnTo>
                        <a:pt x="894" y="3"/>
                      </a:lnTo>
                      <a:lnTo>
                        <a:pt x="894" y="5"/>
                      </a:lnTo>
                      <a:lnTo>
                        <a:pt x="893" y="6"/>
                      </a:lnTo>
                      <a:lnTo>
                        <a:pt x="892" y="7"/>
                      </a:lnTo>
                      <a:lnTo>
                        <a:pt x="891" y="7"/>
                      </a:lnTo>
                      <a:lnTo>
                        <a:pt x="869" y="7"/>
                      </a:lnTo>
                      <a:lnTo>
                        <a:pt x="867" y="7"/>
                      </a:lnTo>
                      <a:lnTo>
                        <a:pt x="866" y="6"/>
                      </a:lnTo>
                      <a:lnTo>
                        <a:pt x="866" y="5"/>
                      </a:lnTo>
                      <a:lnTo>
                        <a:pt x="865" y="3"/>
                      </a:lnTo>
                      <a:lnTo>
                        <a:pt x="866" y="2"/>
                      </a:lnTo>
                      <a:lnTo>
                        <a:pt x="866" y="1"/>
                      </a:lnTo>
                      <a:lnTo>
                        <a:pt x="867" y="0"/>
                      </a:lnTo>
                      <a:lnTo>
                        <a:pt x="869" y="0"/>
                      </a:lnTo>
                      <a:close/>
                      <a:moveTo>
                        <a:pt x="920" y="0"/>
                      </a:moveTo>
                      <a:lnTo>
                        <a:pt x="942" y="0"/>
                      </a:lnTo>
                      <a:lnTo>
                        <a:pt x="943" y="0"/>
                      </a:lnTo>
                      <a:lnTo>
                        <a:pt x="944" y="1"/>
                      </a:lnTo>
                      <a:lnTo>
                        <a:pt x="945" y="2"/>
                      </a:lnTo>
                      <a:lnTo>
                        <a:pt x="945" y="3"/>
                      </a:lnTo>
                      <a:lnTo>
                        <a:pt x="945" y="5"/>
                      </a:lnTo>
                      <a:lnTo>
                        <a:pt x="944" y="6"/>
                      </a:lnTo>
                      <a:lnTo>
                        <a:pt x="943" y="7"/>
                      </a:lnTo>
                      <a:lnTo>
                        <a:pt x="942" y="7"/>
                      </a:lnTo>
                      <a:lnTo>
                        <a:pt x="920" y="7"/>
                      </a:lnTo>
                      <a:lnTo>
                        <a:pt x="919" y="7"/>
                      </a:lnTo>
                      <a:lnTo>
                        <a:pt x="918" y="6"/>
                      </a:lnTo>
                      <a:lnTo>
                        <a:pt x="916" y="5"/>
                      </a:lnTo>
                      <a:lnTo>
                        <a:pt x="916" y="3"/>
                      </a:lnTo>
                      <a:lnTo>
                        <a:pt x="916" y="2"/>
                      </a:lnTo>
                      <a:lnTo>
                        <a:pt x="918" y="1"/>
                      </a:lnTo>
                      <a:lnTo>
                        <a:pt x="919" y="0"/>
                      </a:lnTo>
                      <a:lnTo>
                        <a:pt x="920" y="0"/>
                      </a:lnTo>
                      <a:close/>
                      <a:moveTo>
                        <a:pt x="971" y="0"/>
                      </a:moveTo>
                      <a:lnTo>
                        <a:pt x="993" y="0"/>
                      </a:lnTo>
                      <a:lnTo>
                        <a:pt x="994" y="0"/>
                      </a:lnTo>
                      <a:lnTo>
                        <a:pt x="996" y="1"/>
                      </a:lnTo>
                      <a:lnTo>
                        <a:pt x="997" y="2"/>
                      </a:lnTo>
                      <a:lnTo>
                        <a:pt x="997" y="3"/>
                      </a:lnTo>
                      <a:lnTo>
                        <a:pt x="997" y="5"/>
                      </a:lnTo>
                      <a:lnTo>
                        <a:pt x="996" y="6"/>
                      </a:lnTo>
                      <a:lnTo>
                        <a:pt x="994" y="7"/>
                      </a:lnTo>
                      <a:lnTo>
                        <a:pt x="993" y="7"/>
                      </a:lnTo>
                      <a:lnTo>
                        <a:pt x="971" y="7"/>
                      </a:lnTo>
                      <a:lnTo>
                        <a:pt x="970" y="7"/>
                      </a:lnTo>
                      <a:lnTo>
                        <a:pt x="969" y="6"/>
                      </a:lnTo>
                      <a:lnTo>
                        <a:pt x="968" y="5"/>
                      </a:lnTo>
                      <a:lnTo>
                        <a:pt x="968" y="3"/>
                      </a:lnTo>
                      <a:lnTo>
                        <a:pt x="968" y="2"/>
                      </a:lnTo>
                      <a:lnTo>
                        <a:pt x="969" y="1"/>
                      </a:lnTo>
                      <a:lnTo>
                        <a:pt x="970" y="0"/>
                      </a:lnTo>
                      <a:lnTo>
                        <a:pt x="971" y="0"/>
                      </a:lnTo>
                      <a:close/>
                      <a:moveTo>
                        <a:pt x="1022" y="0"/>
                      </a:moveTo>
                      <a:lnTo>
                        <a:pt x="1043" y="0"/>
                      </a:lnTo>
                      <a:lnTo>
                        <a:pt x="1046" y="0"/>
                      </a:lnTo>
                      <a:lnTo>
                        <a:pt x="1047" y="1"/>
                      </a:lnTo>
                      <a:lnTo>
                        <a:pt x="1047" y="2"/>
                      </a:lnTo>
                      <a:lnTo>
                        <a:pt x="1048" y="3"/>
                      </a:lnTo>
                      <a:lnTo>
                        <a:pt x="1047" y="5"/>
                      </a:lnTo>
                      <a:lnTo>
                        <a:pt x="1047" y="6"/>
                      </a:lnTo>
                      <a:lnTo>
                        <a:pt x="1046" y="7"/>
                      </a:lnTo>
                      <a:lnTo>
                        <a:pt x="1043" y="7"/>
                      </a:lnTo>
                      <a:lnTo>
                        <a:pt x="1022" y="7"/>
                      </a:lnTo>
                      <a:lnTo>
                        <a:pt x="1020" y="7"/>
                      </a:lnTo>
                      <a:lnTo>
                        <a:pt x="1019" y="6"/>
                      </a:lnTo>
                      <a:lnTo>
                        <a:pt x="1019" y="5"/>
                      </a:lnTo>
                      <a:lnTo>
                        <a:pt x="1019" y="3"/>
                      </a:lnTo>
                      <a:lnTo>
                        <a:pt x="1019" y="2"/>
                      </a:lnTo>
                      <a:lnTo>
                        <a:pt x="1019" y="1"/>
                      </a:lnTo>
                      <a:lnTo>
                        <a:pt x="1020" y="0"/>
                      </a:lnTo>
                      <a:lnTo>
                        <a:pt x="1022" y="0"/>
                      </a:lnTo>
                      <a:close/>
                      <a:moveTo>
                        <a:pt x="1072" y="0"/>
                      </a:moveTo>
                      <a:lnTo>
                        <a:pt x="1095" y="0"/>
                      </a:lnTo>
                      <a:lnTo>
                        <a:pt x="1096" y="0"/>
                      </a:lnTo>
                      <a:lnTo>
                        <a:pt x="1097" y="1"/>
                      </a:lnTo>
                      <a:lnTo>
                        <a:pt x="1098" y="2"/>
                      </a:lnTo>
                      <a:lnTo>
                        <a:pt x="1098" y="3"/>
                      </a:lnTo>
                      <a:lnTo>
                        <a:pt x="1098" y="5"/>
                      </a:lnTo>
                      <a:lnTo>
                        <a:pt x="1097" y="6"/>
                      </a:lnTo>
                      <a:lnTo>
                        <a:pt x="1096" y="7"/>
                      </a:lnTo>
                      <a:lnTo>
                        <a:pt x="1095" y="7"/>
                      </a:lnTo>
                      <a:lnTo>
                        <a:pt x="1072" y="7"/>
                      </a:lnTo>
                      <a:lnTo>
                        <a:pt x="1071" y="7"/>
                      </a:lnTo>
                      <a:lnTo>
                        <a:pt x="1070" y="6"/>
                      </a:lnTo>
                      <a:lnTo>
                        <a:pt x="1070" y="5"/>
                      </a:lnTo>
                      <a:lnTo>
                        <a:pt x="1069" y="3"/>
                      </a:lnTo>
                      <a:lnTo>
                        <a:pt x="1070" y="2"/>
                      </a:lnTo>
                      <a:lnTo>
                        <a:pt x="1070" y="1"/>
                      </a:lnTo>
                      <a:lnTo>
                        <a:pt x="1071" y="0"/>
                      </a:lnTo>
                      <a:lnTo>
                        <a:pt x="1072" y="0"/>
                      </a:lnTo>
                      <a:close/>
                      <a:moveTo>
                        <a:pt x="1124" y="0"/>
                      </a:moveTo>
                      <a:lnTo>
                        <a:pt x="1146" y="0"/>
                      </a:lnTo>
                      <a:lnTo>
                        <a:pt x="1147" y="0"/>
                      </a:lnTo>
                      <a:lnTo>
                        <a:pt x="1148" y="1"/>
                      </a:lnTo>
                      <a:lnTo>
                        <a:pt x="1149" y="2"/>
                      </a:lnTo>
                      <a:lnTo>
                        <a:pt x="1149" y="3"/>
                      </a:lnTo>
                      <a:lnTo>
                        <a:pt x="1149" y="5"/>
                      </a:lnTo>
                      <a:lnTo>
                        <a:pt x="1148" y="6"/>
                      </a:lnTo>
                      <a:lnTo>
                        <a:pt x="1147" y="7"/>
                      </a:lnTo>
                      <a:lnTo>
                        <a:pt x="1146" y="7"/>
                      </a:lnTo>
                      <a:lnTo>
                        <a:pt x="1124" y="7"/>
                      </a:lnTo>
                      <a:lnTo>
                        <a:pt x="1122" y="7"/>
                      </a:lnTo>
                      <a:lnTo>
                        <a:pt x="1121" y="6"/>
                      </a:lnTo>
                      <a:lnTo>
                        <a:pt x="1120" y="5"/>
                      </a:lnTo>
                      <a:lnTo>
                        <a:pt x="1120" y="3"/>
                      </a:lnTo>
                      <a:lnTo>
                        <a:pt x="1120" y="2"/>
                      </a:lnTo>
                      <a:lnTo>
                        <a:pt x="1121" y="1"/>
                      </a:lnTo>
                      <a:lnTo>
                        <a:pt x="1122" y="0"/>
                      </a:lnTo>
                      <a:lnTo>
                        <a:pt x="112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9" name="Line 259"/>
                <p:cNvSpPr>
                  <a:spLocks noChangeShapeType="1"/>
                </p:cNvSpPr>
                <p:nvPr/>
              </p:nvSpPr>
              <p:spPr bwMode="auto">
                <a:xfrm>
                  <a:off x="4961" y="2604"/>
                  <a:ext cx="1" cy="1170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260" name="Freeform 260"/>
                <p:cNvSpPr>
                  <a:spLocks noEditPoints="1"/>
                </p:cNvSpPr>
                <p:nvPr/>
              </p:nvSpPr>
              <p:spPr bwMode="auto">
                <a:xfrm>
                  <a:off x="4292" y="2218"/>
                  <a:ext cx="8" cy="1150"/>
                </a:xfrm>
                <a:custGeom>
                  <a:avLst/>
                  <a:gdLst>
                    <a:gd name="T0" fmla="*/ 1 w 8"/>
                    <a:gd name="T1" fmla="*/ 28 h 1150"/>
                    <a:gd name="T2" fmla="*/ 6 w 8"/>
                    <a:gd name="T3" fmla="*/ 0 h 1150"/>
                    <a:gd name="T4" fmla="*/ 7 w 8"/>
                    <a:gd name="T5" fmla="*/ 78 h 1150"/>
                    <a:gd name="T6" fmla="*/ 1 w 8"/>
                    <a:gd name="T7" fmla="*/ 52 h 1150"/>
                    <a:gd name="T8" fmla="*/ 8 w 8"/>
                    <a:gd name="T9" fmla="*/ 53 h 1150"/>
                    <a:gd name="T10" fmla="*/ 1 w 8"/>
                    <a:gd name="T11" fmla="*/ 129 h 1150"/>
                    <a:gd name="T12" fmla="*/ 6 w 8"/>
                    <a:gd name="T13" fmla="*/ 101 h 1150"/>
                    <a:gd name="T14" fmla="*/ 7 w 8"/>
                    <a:gd name="T15" fmla="*/ 180 h 1150"/>
                    <a:gd name="T16" fmla="*/ 1 w 8"/>
                    <a:gd name="T17" fmla="*/ 155 h 1150"/>
                    <a:gd name="T18" fmla="*/ 8 w 8"/>
                    <a:gd name="T19" fmla="*/ 156 h 1150"/>
                    <a:gd name="T20" fmla="*/ 1 w 8"/>
                    <a:gd name="T21" fmla="*/ 232 h 1150"/>
                    <a:gd name="T22" fmla="*/ 6 w 8"/>
                    <a:gd name="T23" fmla="*/ 204 h 1150"/>
                    <a:gd name="T24" fmla="*/ 7 w 8"/>
                    <a:gd name="T25" fmla="*/ 282 h 1150"/>
                    <a:gd name="T26" fmla="*/ 1 w 8"/>
                    <a:gd name="T27" fmla="*/ 256 h 1150"/>
                    <a:gd name="T28" fmla="*/ 8 w 8"/>
                    <a:gd name="T29" fmla="*/ 257 h 1150"/>
                    <a:gd name="T30" fmla="*/ 1 w 8"/>
                    <a:gd name="T31" fmla="*/ 333 h 1150"/>
                    <a:gd name="T32" fmla="*/ 6 w 8"/>
                    <a:gd name="T33" fmla="*/ 305 h 1150"/>
                    <a:gd name="T34" fmla="*/ 7 w 8"/>
                    <a:gd name="T35" fmla="*/ 384 h 1150"/>
                    <a:gd name="T36" fmla="*/ 1 w 8"/>
                    <a:gd name="T37" fmla="*/ 359 h 1150"/>
                    <a:gd name="T38" fmla="*/ 8 w 8"/>
                    <a:gd name="T39" fmla="*/ 360 h 1150"/>
                    <a:gd name="T40" fmla="*/ 1 w 8"/>
                    <a:gd name="T41" fmla="*/ 436 h 1150"/>
                    <a:gd name="T42" fmla="*/ 6 w 8"/>
                    <a:gd name="T43" fmla="*/ 408 h 1150"/>
                    <a:gd name="T44" fmla="*/ 7 w 8"/>
                    <a:gd name="T45" fmla="*/ 486 h 1150"/>
                    <a:gd name="T46" fmla="*/ 1 w 8"/>
                    <a:gd name="T47" fmla="*/ 460 h 1150"/>
                    <a:gd name="T48" fmla="*/ 8 w 8"/>
                    <a:gd name="T49" fmla="*/ 461 h 1150"/>
                    <a:gd name="T50" fmla="*/ 1 w 8"/>
                    <a:gd name="T51" fmla="*/ 537 h 1150"/>
                    <a:gd name="T52" fmla="*/ 6 w 8"/>
                    <a:gd name="T53" fmla="*/ 509 h 1150"/>
                    <a:gd name="T54" fmla="*/ 7 w 8"/>
                    <a:gd name="T55" fmla="*/ 588 h 1150"/>
                    <a:gd name="T56" fmla="*/ 1 w 8"/>
                    <a:gd name="T57" fmla="*/ 563 h 1150"/>
                    <a:gd name="T58" fmla="*/ 8 w 8"/>
                    <a:gd name="T59" fmla="*/ 564 h 1150"/>
                    <a:gd name="T60" fmla="*/ 1 w 8"/>
                    <a:gd name="T61" fmla="*/ 640 h 1150"/>
                    <a:gd name="T62" fmla="*/ 6 w 8"/>
                    <a:gd name="T63" fmla="*/ 612 h 1150"/>
                    <a:gd name="T64" fmla="*/ 7 w 8"/>
                    <a:gd name="T65" fmla="*/ 690 h 1150"/>
                    <a:gd name="T66" fmla="*/ 1 w 8"/>
                    <a:gd name="T67" fmla="*/ 664 h 1150"/>
                    <a:gd name="T68" fmla="*/ 8 w 8"/>
                    <a:gd name="T69" fmla="*/ 665 h 1150"/>
                    <a:gd name="T70" fmla="*/ 1 w 8"/>
                    <a:gd name="T71" fmla="*/ 741 h 1150"/>
                    <a:gd name="T72" fmla="*/ 6 w 8"/>
                    <a:gd name="T73" fmla="*/ 713 h 1150"/>
                    <a:gd name="T74" fmla="*/ 7 w 8"/>
                    <a:gd name="T75" fmla="*/ 792 h 1150"/>
                    <a:gd name="T76" fmla="*/ 1 w 8"/>
                    <a:gd name="T77" fmla="*/ 767 h 1150"/>
                    <a:gd name="T78" fmla="*/ 8 w 8"/>
                    <a:gd name="T79" fmla="*/ 768 h 1150"/>
                    <a:gd name="T80" fmla="*/ 1 w 8"/>
                    <a:gd name="T81" fmla="*/ 844 h 1150"/>
                    <a:gd name="T82" fmla="*/ 6 w 8"/>
                    <a:gd name="T83" fmla="*/ 816 h 1150"/>
                    <a:gd name="T84" fmla="*/ 7 w 8"/>
                    <a:gd name="T85" fmla="*/ 894 h 1150"/>
                    <a:gd name="T86" fmla="*/ 1 w 8"/>
                    <a:gd name="T87" fmla="*/ 868 h 1150"/>
                    <a:gd name="T88" fmla="*/ 8 w 8"/>
                    <a:gd name="T89" fmla="*/ 869 h 1150"/>
                    <a:gd name="T90" fmla="*/ 1 w 8"/>
                    <a:gd name="T91" fmla="*/ 945 h 1150"/>
                    <a:gd name="T92" fmla="*/ 6 w 8"/>
                    <a:gd name="T93" fmla="*/ 917 h 1150"/>
                    <a:gd name="T94" fmla="*/ 7 w 8"/>
                    <a:gd name="T95" fmla="*/ 996 h 1150"/>
                    <a:gd name="T96" fmla="*/ 1 w 8"/>
                    <a:gd name="T97" fmla="*/ 971 h 1150"/>
                    <a:gd name="T98" fmla="*/ 8 w 8"/>
                    <a:gd name="T99" fmla="*/ 972 h 1150"/>
                    <a:gd name="T100" fmla="*/ 1 w 8"/>
                    <a:gd name="T101" fmla="*/ 1047 h 1150"/>
                    <a:gd name="T102" fmla="*/ 6 w 8"/>
                    <a:gd name="T103" fmla="*/ 1019 h 1150"/>
                    <a:gd name="T104" fmla="*/ 7 w 8"/>
                    <a:gd name="T105" fmla="*/ 1098 h 1150"/>
                    <a:gd name="T106" fmla="*/ 1 w 8"/>
                    <a:gd name="T107" fmla="*/ 1072 h 1150"/>
                    <a:gd name="T108" fmla="*/ 8 w 8"/>
                    <a:gd name="T109" fmla="*/ 1073 h 1150"/>
                    <a:gd name="T110" fmla="*/ 1 w 8"/>
                    <a:gd name="T111" fmla="*/ 1149 h 1150"/>
                    <a:gd name="T112" fmla="*/ 6 w 8"/>
                    <a:gd name="T113" fmla="*/ 1121 h 1150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8" h="1150">
                      <a:moveTo>
                        <a:pt x="8" y="3"/>
                      </a:moveTo>
                      <a:lnTo>
                        <a:pt x="8" y="24"/>
                      </a:lnTo>
                      <a:lnTo>
                        <a:pt x="7" y="27"/>
                      </a:lnTo>
                      <a:lnTo>
                        <a:pt x="7" y="28"/>
                      </a:lnTo>
                      <a:lnTo>
                        <a:pt x="6" y="28"/>
                      </a:lnTo>
                      <a:lnTo>
                        <a:pt x="3" y="29"/>
                      </a:lnTo>
                      <a:lnTo>
                        <a:pt x="2" y="28"/>
                      </a:lnTo>
                      <a:lnTo>
                        <a:pt x="1" y="28"/>
                      </a:lnTo>
                      <a:lnTo>
                        <a:pt x="1" y="27"/>
                      </a:lnTo>
                      <a:lnTo>
                        <a:pt x="0" y="24"/>
                      </a:lnTo>
                      <a:lnTo>
                        <a:pt x="0" y="3"/>
                      </a:lnTo>
                      <a:lnTo>
                        <a:pt x="1" y="1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6" y="0"/>
                      </a:lnTo>
                      <a:lnTo>
                        <a:pt x="7" y="0"/>
                      </a:lnTo>
                      <a:lnTo>
                        <a:pt x="7" y="1"/>
                      </a:lnTo>
                      <a:lnTo>
                        <a:pt x="8" y="3"/>
                      </a:lnTo>
                      <a:close/>
                      <a:moveTo>
                        <a:pt x="8" y="53"/>
                      </a:moveTo>
                      <a:lnTo>
                        <a:pt x="8" y="76"/>
                      </a:lnTo>
                      <a:lnTo>
                        <a:pt x="7" y="77"/>
                      </a:lnTo>
                      <a:lnTo>
                        <a:pt x="7" y="78"/>
                      </a:lnTo>
                      <a:lnTo>
                        <a:pt x="6" y="79"/>
                      </a:lnTo>
                      <a:lnTo>
                        <a:pt x="3" y="79"/>
                      </a:lnTo>
                      <a:lnTo>
                        <a:pt x="2" y="79"/>
                      </a:lnTo>
                      <a:lnTo>
                        <a:pt x="1" y="78"/>
                      </a:lnTo>
                      <a:lnTo>
                        <a:pt x="1" y="77"/>
                      </a:lnTo>
                      <a:lnTo>
                        <a:pt x="0" y="76"/>
                      </a:lnTo>
                      <a:lnTo>
                        <a:pt x="0" y="53"/>
                      </a:lnTo>
                      <a:lnTo>
                        <a:pt x="1" y="52"/>
                      </a:lnTo>
                      <a:lnTo>
                        <a:pt x="1" y="51"/>
                      </a:lnTo>
                      <a:lnTo>
                        <a:pt x="2" y="51"/>
                      </a:lnTo>
                      <a:lnTo>
                        <a:pt x="3" y="50"/>
                      </a:lnTo>
                      <a:lnTo>
                        <a:pt x="6" y="51"/>
                      </a:lnTo>
                      <a:lnTo>
                        <a:pt x="7" y="51"/>
                      </a:lnTo>
                      <a:lnTo>
                        <a:pt x="7" y="52"/>
                      </a:lnTo>
                      <a:lnTo>
                        <a:pt x="8" y="53"/>
                      </a:lnTo>
                      <a:close/>
                      <a:moveTo>
                        <a:pt x="8" y="105"/>
                      </a:moveTo>
                      <a:lnTo>
                        <a:pt x="8" y="127"/>
                      </a:lnTo>
                      <a:lnTo>
                        <a:pt x="7" y="128"/>
                      </a:lnTo>
                      <a:lnTo>
                        <a:pt x="7" y="129"/>
                      </a:lnTo>
                      <a:lnTo>
                        <a:pt x="6" y="130"/>
                      </a:lnTo>
                      <a:lnTo>
                        <a:pt x="3" y="130"/>
                      </a:lnTo>
                      <a:lnTo>
                        <a:pt x="2" y="130"/>
                      </a:lnTo>
                      <a:lnTo>
                        <a:pt x="1" y="129"/>
                      </a:lnTo>
                      <a:lnTo>
                        <a:pt x="1" y="128"/>
                      </a:lnTo>
                      <a:lnTo>
                        <a:pt x="0" y="127"/>
                      </a:lnTo>
                      <a:lnTo>
                        <a:pt x="0" y="105"/>
                      </a:lnTo>
                      <a:lnTo>
                        <a:pt x="1" y="104"/>
                      </a:lnTo>
                      <a:lnTo>
                        <a:pt x="1" y="102"/>
                      </a:lnTo>
                      <a:lnTo>
                        <a:pt x="2" y="101"/>
                      </a:lnTo>
                      <a:lnTo>
                        <a:pt x="3" y="101"/>
                      </a:lnTo>
                      <a:lnTo>
                        <a:pt x="6" y="101"/>
                      </a:lnTo>
                      <a:lnTo>
                        <a:pt x="7" y="102"/>
                      </a:lnTo>
                      <a:lnTo>
                        <a:pt x="7" y="104"/>
                      </a:lnTo>
                      <a:lnTo>
                        <a:pt x="8" y="105"/>
                      </a:lnTo>
                      <a:close/>
                      <a:moveTo>
                        <a:pt x="8" y="156"/>
                      </a:moveTo>
                      <a:lnTo>
                        <a:pt x="8" y="178"/>
                      </a:lnTo>
                      <a:lnTo>
                        <a:pt x="7" y="179"/>
                      </a:lnTo>
                      <a:lnTo>
                        <a:pt x="7" y="180"/>
                      </a:lnTo>
                      <a:lnTo>
                        <a:pt x="6" y="182"/>
                      </a:lnTo>
                      <a:lnTo>
                        <a:pt x="3" y="182"/>
                      </a:lnTo>
                      <a:lnTo>
                        <a:pt x="2" y="182"/>
                      </a:lnTo>
                      <a:lnTo>
                        <a:pt x="1" y="180"/>
                      </a:lnTo>
                      <a:lnTo>
                        <a:pt x="1" y="179"/>
                      </a:lnTo>
                      <a:lnTo>
                        <a:pt x="0" y="178"/>
                      </a:lnTo>
                      <a:lnTo>
                        <a:pt x="0" y="156"/>
                      </a:lnTo>
                      <a:lnTo>
                        <a:pt x="1" y="155"/>
                      </a:lnTo>
                      <a:lnTo>
                        <a:pt x="1" y="154"/>
                      </a:lnTo>
                      <a:lnTo>
                        <a:pt x="2" y="152"/>
                      </a:lnTo>
                      <a:lnTo>
                        <a:pt x="3" y="152"/>
                      </a:lnTo>
                      <a:lnTo>
                        <a:pt x="6" y="152"/>
                      </a:lnTo>
                      <a:lnTo>
                        <a:pt x="7" y="154"/>
                      </a:lnTo>
                      <a:lnTo>
                        <a:pt x="7" y="155"/>
                      </a:lnTo>
                      <a:lnTo>
                        <a:pt x="8" y="156"/>
                      </a:lnTo>
                      <a:close/>
                      <a:moveTo>
                        <a:pt x="8" y="207"/>
                      </a:moveTo>
                      <a:lnTo>
                        <a:pt x="8" y="228"/>
                      </a:lnTo>
                      <a:lnTo>
                        <a:pt x="7" y="231"/>
                      </a:lnTo>
                      <a:lnTo>
                        <a:pt x="7" y="232"/>
                      </a:lnTo>
                      <a:lnTo>
                        <a:pt x="6" y="232"/>
                      </a:lnTo>
                      <a:lnTo>
                        <a:pt x="3" y="233"/>
                      </a:lnTo>
                      <a:lnTo>
                        <a:pt x="2" y="232"/>
                      </a:lnTo>
                      <a:lnTo>
                        <a:pt x="1" y="232"/>
                      </a:lnTo>
                      <a:lnTo>
                        <a:pt x="1" y="231"/>
                      </a:lnTo>
                      <a:lnTo>
                        <a:pt x="0" y="228"/>
                      </a:lnTo>
                      <a:lnTo>
                        <a:pt x="0" y="207"/>
                      </a:lnTo>
                      <a:lnTo>
                        <a:pt x="1" y="205"/>
                      </a:lnTo>
                      <a:lnTo>
                        <a:pt x="1" y="204"/>
                      </a:lnTo>
                      <a:lnTo>
                        <a:pt x="2" y="204"/>
                      </a:lnTo>
                      <a:lnTo>
                        <a:pt x="3" y="204"/>
                      </a:lnTo>
                      <a:lnTo>
                        <a:pt x="6" y="204"/>
                      </a:lnTo>
                      <a:lnTo>
                        <a:pt x="7" y="204"/>
                      </a:lnTo>
                      <a:lnTo>
                        <a:pt x="7" y="205"/>
                      </a:lnTo>
                      <a:lnTo>
                        <a:pt x="8" y="207"/>
                      </a:lnTo>
                      <a:close/>
                      <a:moveTo>
                        <a:pt x="8" y="257"/>
                      </a:moveTo>
                      <a:lnTo>
                        <a:pt x="8" y="279"/>
                      </a:lnTo>
                      <a:lnTo>
                        <a:pt x="7" y="281"/>
                      </a:lnTo>
                      <a:lnTo>
                        <a:pt x="7" y="282"/>
                      </a:lnTo>
                      <a:lnTo>
                        <a:pt x="6" y="283"/>
                      </a:lnTo>
                      <a:lnTo>
                        <a:pt x="3" y="283"/>
                      </a:lnTo>
                      <a:lnTo>
                        <a:pt x="2" y="283"/>
                      </a:lnTo>
                      <a:lnTo>
                        <a:pt x="1" y="282"/>
                      </a:lnTo>
                      <a:lnTo>
                        <a:pt x="1" y="281"/>
                      </a:lnTo>
                      <a:lnTo>
                        <a:pt x="0" y="279"/>
                      </a:lnTo>
                      <a:lnTo>
                        <a:pt x="0" y="257"/>
                      </a:lnTo>
                      <a:lnTo>
                        <a:pt x="1" y="256"/>
                      </a:lnTo>
                      <a:lnTo>
                        <a:pt x="1" y="255"/>
                      </a:lnTo>
                      <a:lnTo>
                        <a:pt x="2" y="255"/>
                      </a:lnTo>
                      <a:lnTo>
                        <a:pt x="3" y="254"/>
                      </a:lnTo>
                      <a:lnTo>
                        <a:pt x="6" y="255"/>
                      </a:lnTo>
                      <a:lnTo>
                        <a:pt x="7" y="255"/>
                      </a:lnTo>
                      <a:lnTo>
                        <a:pt x="7" y="256"/>
                      </a:lnTo>
                      <a:lnTo>
                        <a:pt x="8" y="257"/>
                      </a:lnTo>
                      <a:close/>
                      <a:moveTo>
                        <a:pt x="8" y="309"/>
                      </a:moveTo>
                      <a:lnTo>
                        <a:pt x="8" y="331"/>
                      </a:lnTo>
                      <a:lnTo>
                        <a:pt x="7" y="332"/>
                      </a:lnTo>
                      <a:lnTo>
                        <a:pt x="7" y="333"/>
                      </a:lnTo>
                      <a:lnTo>
                        <a:pt x="6" y="334"/>
                      </a:lnTo>
                      <a:lnTo>
                        <a:pt x="3" y="334"/>
                      </a:lnTo>
                      <a:lnTo>
                        <a:pt x="2" y="334"/>
                      </a:lnTo>
                      <a:lnTo>
                        <a:pt x="1" y="333"/>
                      </a:lnTo>
                      <a:lnTo>
                        <a:pt x="1" y="332"/>
                      </a:lnTo>
                      <a:lnTo>
                        <a:pt x="0" y="331"/>
                      </a:lnTo>
                      <a:lnTo>
                        <a:pt x="0" y="309"/>
                      </a:lnTo>
                      <a:lnTo>
                        <a:pt x="1" y="307"/>
                      </a:lnTo>
                      <a:lnTo>
                        <a:pt x="1" y="306"/>
                      </a:lnTo>
                      <a:lnTo>
                        <a:pt x="2" y="305"/>
                      </a:lnTo>
                      <a:lnTo>
                        <a:pt x="3" y="305"/>
                      </a:lnTo>
                      <a:lnTo>
                        <a:pt x="6" y="305"/>
                      </a:lnTo>
                      <a:lnTo>
                        <a:pt x="7" y="306"/>
                      </a:lnTo>
                      <a:lnTo>
                        <a:pt x="7" y="307"/>
                      </a:lnTo>
                      <a:lnTo>
                        <a:pt x="8" y="309"/>
                      </a:lnTo>
                      <a:close/>
                      <a:moveTo>
                        <a:pt x="8" y="360"/>
                      </a:moveTo>
                      <a:lnTo>
                        <a:pt x="8" y="382"/>
                      </a:lnTo>
                      <a:lnTo>
                        <a:pt x="7" y="383"/>
                      </a:lnTo>
                      <a:lnTo>
                        <a:pt x="7" y="384"/>
                      </a:lnTo>
                      <a:lnTo>
                        <a:pt x="6" y="386"/>
                      </a:lnTo>
                      <a:lnTo>
                        <a:pt x="3" y="386"/>
                      </a:lnTo>
                      <a:lnTo>
                        <a:pt x="2" y="386"/>
                      </a:lnTo>
                      <a:lnTo>
                        <a:pt x="1" y="384"/>
                      </a:lnTo>
                      <a:lnTo>
                        <a:pt x="1" y="383"/>
                      </a:lnTo>
                      <a:lnTo>
                        <a:pt x="0" y="382"/>
                      </a:lnTo>
                      <a:lnTo>
                        <a:pt x="0" y="360"/>
                      </a:lnTo>
                      <a:lnTo>
                        <a:pt x="1" y="359"/>
                      </a:lnTo>
                      <a:lnTo>
                        <a:pt x="1" y="358"/>
                      </a:lnTo>
                      <a:lnTo>
                        <a:pt x="2" y="356"/>
                      </a:lnTo>
                      <a:lnTo>
                        <a:pt x="3" y="356"/>
                      </a:lnTo>
                      <a:lnTo>
                        <a:pt x="6" y="356"/>
                      </a:lnTo>
                      <a:lnTo>
                        <a:pt x="7" y="358"/>
                      </a:lnTo>
                      <a:lnTo>
                        <a:pt x="7" y="359"/>
                      </a:lnTo>
                      <a:lnTo>
                        <a:pt x="8" y="360"/>
                      </a:lnTo>
                      <a:close/>
                      <a:moveTo>
                        <a:pt x="8" y="411"/>
                      </a:moveTo>
                      <a:lnTo>
                        <a:pt x="8" y="432"/>
                      </a:lnTo>
                      <a:lnTo>
                        <a:pt x="7" y="434"/>
                      </a:lnTo>
                      <a:lnTo>
                        <a:pt x="7" y="436"/>
                      </a:lnTo>
                      <a:lnTo>
                        <a:pt x="6" y="436"/>
                      </a:lnTo>
                      <a:lnTo>
                        <a:pt x="3" y="437"/>
                      </a:lnTo>
                      <a:lnTo>
                        <a:pt x="2" y="436"/>
                      </a:lnTo>
                      <a:lnTo>
                        <a:pt x="1" y="436"/>
                      </a:lnTo>
                      <a:lnTo>
                        <a:pt x="1" y="434"/>
                      </a:lnTo>
                      <a:lnTo>
                        <a:pt x="0" y="432"/>
                      </a:lnTo>
                      <a:lnTo>
                        <a:pt x="0" y="411"/>
                      </a:lnTo>
                      <a:lnTo>
                        <a:pt x="1" y="409"/>
                      </a:lnTo>
                      <a:lnTo>
                        <a:pt x="1" y="408"/>
                      </a:lnTo>
                      <a:lnTo>
                        <a:pt x="2" y="408"/>
                      </a:lnTo>
                      <a:lnTo>
                        <a:pt x="3" y="408"/>
                      </a:lnTo>
                      <a:lnTo>
                        <a:pt x="6" y="408"/>
                      </a:lnTo>
                      <a:lnTo>
                        <a:pt x="7" y="408"/>
                      </a:lnTo>
                      <a:lnTo>
                        <a:pt x="7" y="409"/>
                      </a:lnTo>
                      <a:lnTo>
                        <a:pt x="8" y="411"/>
                      </a:lnTo>
                      <a:close/>
                      <a:moveTo>
                        <a:pt x="8" y="461"/>
                      </a:moveTo>
                      <a:lnTo>
                        <a:pt x="8" y="483"/>
                      </a:lnTo>
                      <a:lnTo>
                        <a:pt x="7" y="485"/>
                      </a:lnTo>
                      <a:lnTo>
                        <a:pt x="7" y="486"/>
                      </a:lnTo>
                      <a:lnTo>
                        <a:pt x="6" y="487"/>
                      </a:lnTo>
                      <a:lnTo>
                        <a:pt x="3" y="487"/>
                      </a:lnTo>
                      <a:lnTo>
                        <a:pt x="2" y="487"/>
                      </a:lnTo>
                      <a:lnTo>
                        <a:pt x="1" y="486"/>
                      </a:lnTo>
                      <a:lnTo>
                        <a:pt x="1" y="485"/>
                      </a:lnTo>
                      <a:lnTo>
                        <a:pt x="0" y="483"/>
                      </a:lnTo>
                      <a:lnTo>
                        <a:pt x="0" y="461"/>
                      </a:lnTo>
                      <a:lnTo>
                        <a:pt x="1" y="460"/>
                      </a:lnTo>
                      <a:lnTo>
                        <a:pt x="1" y="459"/>
                      </a:lnTo>
                      <a:lnTo>
                        <a:pt x="2" y="459"/>
                      </a:lnTo>
                      <a:lnTo>
                        <a:pt x="3" y="458"/>
                      </a:lnTo>
                      <a:lnTo>
                        <a:pt x="6" y="459"/>
                      </a:lnTo>
                      <a:lnTo>
                        <a:pt x="7" y="459"/>
                      </a:lnTo>
                      <a:lnTo>
                        <a:pt x="7" y="460"/>
                      </a:lnTo>
                      <a:lnTo>
                        <a:pt x="8" y="461"/>
                      </a:lnTo>
                      <a:close/>
                      <a:moveTo>
                        <a:pt x="8" y="513"/>
                      </a:moveTo>
                      <a:lnTo>
                        <a:pt x="8" y="535"/>
                      </a:lnTo>
                      <a:lnTo>
                        <a:pt x="7" y="536"/>
                      </a:lnTo>
                      <a:lnTo>
                        <a:pt x="7" y="537"/>
                      </a:lnTo>
                      <a:lnTo>
                        <a:pt x="6" y="538"/>
                      </a:lnTo>
                      <a:lnTo>
                        <a:pt x="3" y="538"/>
                      </a:lnTo>
                      <a:lnTo>
                        <a:pt x="2" y="538"/>
                      </a:lnTo>
                      <a:lnTo>
                        <a:pt x="1" y="537"/>
                      </a:lnTo>
                      <a:lnTo>
                        <a:pt x="1" y="536"/>
                      </a:lnTo>
                      <a:lnTo>
                        <a:pt x="0" y="535"/>
                      </a:lnTo>
                      <a:lnTo>
                        <a:pt x="0" y="513"/>
                      </a:lnTo>
                      <a:lnTo>
                        <a:pt x="1" y="511"/>
                      </a:lnTo>
                      <a:lnTo>
                        <a:pt x="1" y="510"/>
                      </a:lnTo>
                      <a:lnTo>
                        <a:pt x="2" y="509"/>
                      </a:lnTo>
                      <a:lnTo>
                        <a:pt x="3" y="509"/>
                      </a:lnTo>
                      <a:lnTo>
                        <a:pt x="6" y="509"/>
                      </a:lnTo>
                      <a:lnTo>
                        <a:pt x="7" y="510"/>
                      </a:lnTo>
                      <a:lnTo>
                        <a:pt x="7" y="511"/>
                      </a:lnTo>
                      <a:lnTo>
                        <a:pt x="8" y="513"/>
                      </a:lnTo>
                      <a:close/>
                      <a:moveTo>
                        <a:pt x="8" y="564"/>
                      </a:moveTo>
                      <a:lnTo>
                        <a:pt x="8" y="586"/>
                      </a:lnTo>
                      <a:lnTo>
                        <a:pt x="7" y="587"/>
                      </a:lnTo>
                      <a:lnTo>
                        <a:pt x="7" y="588"/>
                      </a:lnTo>
                      <a:lnTo>
                        <a:pt x="6" y="589"/>
                      </a:lnTo>
                      <a:lnTo>
                        <a:pt x="3" y="589"/>
                      </a:lnTo>
                      <a:lnTo>
                        <a:pt x="2" y="589"/>
                      </a:lnTo>
                      <a:lnTo>
                        <a:pt x="1" y="588"/>
                      </a:lnTo>
                      <a:lnTo>
                        <a:pt x="1" y="587"/>
                      </a:lnTo>
                      <a:lnTo>
                        <a:pt x="0" y="586"/>
                      </a:lnTo>
                      <a:lnTo>
                        <a:pt x="0" y="564"/>
                      </a:lnTo>
                      <a:lnTo>
                        <a:pt x="1" y="563"/>
                      </a:lnTo>
                      <a:lnTo>
                        <a:pt x="1" y="562"/>
                      </a:lnTo>
                      <a:lnTo>
                        <a:pt x="2" y="560"/>
                      </a:lnTo>
                      <a:lnTo>
                        <a:pt x="3" y="560"/>
                      </a:lnTo>
                      <a:lnTo>
                        <a:pt x="6" y="560"/>
                      </a:lnTo>
                      <a:lnTo>
                        <a:pt x="7" y="562"/>
                      </a:lnTo>
                      <a:lnTo>
                        <a:pt x="7" y="563"/>
                      </a:lnTo>
                      <a:lnTo>
                        <a:pt x="8" y="564"/>
                      </a:lnTo>
                      <a:close/>
                      <a:moveTo>
                        <a:pt x="8" y="615"/>
                      </a:moveTo>
                      <a:lnTo>
                        <a:pt x="8" y="636"/>
                      </a:lnTo>
                      <a:lnTo>
                        <a:pt x="7" y="638"/>
                      </a:lnTo>
                      <a:lnTo>
                        <a:pt x="7" y="640"/>
                      </a:lnTo>
                      <a:lnTo>
                        <a:pt x="6" y="640"/>
                      </a:lnTo>
                      <a:lnTo>
                        <a:pt x="3" y="641"/>
                      </a:lnTo>
                      <a:lnTo>
                        <a:pt x="2" y="640"/>
                      </a:lnTo>
                      <a:lnTo>
                        <a:pt x="1" y="640"/>
                      </a:lnTo>
                      <a:lnTo>
                        <a:pt x="1" y="638"/>
                      </a:lnTo>
                      <a:lnTo>
                        <a:pt x="0" y="636"/>
                      </a:lnTo>
                      <a:lnTo>
                        <a:pt x="0" y="615"/>
                      </a:lnTo>
                      <a:lnTo>
                        <a:pt x="1" y="613"/>
                      </a:lnTo>
                      <a:lnTo>
                        <a:pt x="1" y="612"/>
                      </a:lnTo>
                      <a:lnTo>
                        <a:pt x="2" y="612"/>
                      </a:lnTo>
                      <a:lnTo>
                        <a:pt x="3" y="612"/>
                      </a:lnTo>
                      <a:lnTo>
                        <a:pt x="6" y="612"/>
                      </a:lnTo>
                      <a:lnTo>
                        <a:pt x="7" y="612"/>
                      </a:lnTo>
                      <a:lnTo>
                        <a:pt x="7" y="613"/>
                      </a:lnTo>
                      <a:lnTo>
                        <a:pt x="8" y="615"/>
                      </a:lnTo>
                      <a:close/>
                      <a:moveTo>
                        <a:pt x="8" y="665"/>
                      </a:moveTo>
                      <a:lnTo>
                        <a:pt x="8" y="687"/>
                      </a:lnTo>
                      <a:lnTo>
                        <a:pt x="7" y="689"/>
                      </a:lnTo>
                      <a:lnTo>
                        <a:pt x="7" y="690"/>
                      </a:lnTo>
                      <a:lnTo>
                        <a:pt x="6" y="691"/>
                      </a:lnTo>
                      <a:lnTo>
                        <a:pt x="3" y="691"/>
                      </a:lnTo>
                      <a:lnTo>
                        <a:pt x="2" y="691"/>
                      </a:lnTo>
                      <a:lnTo>
                        <a:pt x="1" y="690"/>
                      </a:lnTo>
                      <a:lnTo>
                        <a:pt x="1" y="689"/>
                      </a:lnTo>
                      <a:lnTo>
                        <a:pt x="0" y="687"/>
                      </a:lnTo>
                      <a:lnTo>
                        <a:pt x="0" y="665"/>
                      </a:lnTo>
                      <a:lnTo>
                        <a:pt x="1" y="664"/>
                      </a:lnTo>
                      <a:lnTo>
                        <a:pt x="1" y="663"/>
                      </a:lnTo>
                      <a:lnTo>
                        <a:pt x="2" y="663"/>
                      </a:lnTo>
                      <a:lnTo>
                        <a:pt x="3" y="662"/>
                      </a:lnTo>
                      <a:lnTo>
                        <a:pt x="6" y="663"/>
                      </a:lnTo>
                      <a:lnTo>
                        <a:pt x="7" y="663"/>
                      </a:lnTo>
                      <a:lnTo>
                        <a:pt x="7" y="664"/>
                      </a:lnTo>
                      <a:lnTo>
                        <a:pt x="8" y="665"/>
                      </a:lnTo>
                      <a:close/>
                      <a:moveTo>
                        <a:pt x="8" y="716"/>
                      </a:moveTo>
                      <a:lnTo>
                        <a:pt x="8" y="739"/>
                      </a:lnTo>
                      <a:lnTo>
                        <a:pt x="7" y="740"/>
                      </a:lnTo>
                      <a:lnTo>
                        <a:pt x="7" y="741"/>
                      </a:lnTo>
                      <a:lnTo>
                        <a:pt x="6" y="742"/>
                      </a:lnTo>
                      <a:lnTo>
                        <a:pt x="3" y="742"/>
                      </a:lnTo>
                      <a:lnTo>
                        <a:pt x="2" y="742"/>
                      </a:lnTo>
                      <a:lnTo>
                        <a:pt x="1" y="741"/>
                      </a:lnTo>
                      <a:lnTo>
                        <a:pt x="1" y="740"/>
                      </a:lnTo>
                      <a:lnTo>
                        <a:pt x="0" y="739"/>
                      </a:lnTo>
                      <a:lnTo>
                        <a:pt x="0" y="716"/>
                      </a:lnTo>
                      <a:lnTo>
                        <a:pt x="1" y="715"/>
                      </a:lnTo>
                      <a:lnTo>
                        <a:pt x="1" y="714"/>
                      </a:lnTo>
                      <a:lnTo>
                        <a:pt x="2" y="713"/>
                      </a:lnTo>
                      <a:lnTo>
                        <a:pt x="3" y="713"/>
                      </a:lnTo>
                      <a:lnTo>
                        <a:pt x="6" y="713"/>
                      </a:lnTo>
                      <a:lnTo>
                        <a:pt x="7" y="714"/>
                      </a:lnTo>
                      <a:lnTo>
                        <a:pt x="7" y="715"/>
                      </a:lnTo>
                      <a:lnTo>
                        <a:pt x="8" y="716"/>
                      </a:lnTo>
                      <a:close/>
                      <a:moveTo>
                        <a:pt x="8" y="768"/>
                      </a:moveTo>
                      <a:lnTo>
                        <a:pt x="8" y="790"/>
                      </a:lnTo>
                      <a:lnTo>
                        <a:pt x="7" y="791"/>
                      </a:lnTo>
                      <a:lnTo>
                        <a:pt x="7" y="792"/>
                      </a:lnTo>
                      <a:lnTo>
                        <a:pt x="6" y="793"/>
                      </a:lnTo>
                      <a:lnTo>
                        <a:pt x="3" y="793"/>
                      </a:lnTo>
                      <a:lnTo>
                        <a:pt x="2" y="793"/>
                      </a:lnTo>
                      <a:lnTo>
                        <a:pt x="1" y="792"/>
                      </a:lnTo>
                      <a:lnTo>
                        <a:pt x="1" y="791"/>
                      </a:lnTo>
                      <a:lnTo>
                        <a:pt x="0" y="790"/>
                      </a:lnTo>
                      <a:lnTo>
                        <a:pt x="0" y="768"/>
                      </a:lnTo>
                      <a:lnTo>
                        <a:pt x="1" y="767"/>
                      </a:lnTo>
                      <a:lnTo>
                        <a:pt x="1" y="765"/>
                      </a:lnTo>
                      <a:lnTo>
                        <a:pt x="2" y="764"/>
                      </a:lnTo>
                      <a:lnTo>
                        <a:pt x="3" y="764"/>
                      </a:lnTo>
                      <a:lnTo>
                        <a:pt x="6" y="764"/>
                      </a:lnTo>
                      <a:lnTo>
                        <a:pt x="7" y="765"/>
                      </a:lnTo>
                      <a:lnTo>
                        <a:pt x="7" y="767"/>
                      </a:lnTo>
                      <a:lnTo>
                        <a:pt x="8" y="768"/>
                      </a:lnTo>
                      <a:close/>
                      <a:moveTo>
                        <a:pt x="8" y="819"/>
                      </a:moveTo>
                      <a:lnTo>
                        <a:pt x="8" y="840"/>
                      </a:lnTo>
                      <a:lnTo>
                        <a:pt x="7" y="842"/>
                      </a:lnTo>
                      <a:lnTo>
                        <a:pt x="7" y="844"/>
                      </a:lnTo>
                      <a:lnTo>
                        <a:pt x="6" y="844"/>
                      </a:lnTo>
                      <a:lnTo>
                        <a:pt x="3" y="845"/>
                      </a:lnTo>
                      <a:lnTo>
                        <a:pt x="2" y="844"/>
                      </a:lnTo>
                      <a:lnTo>
                        <a:pt x="1" y="844"/>
                      </a:lnTo>
                      <a:lnTo>
                        <a:pt x="1" y="842"/>
                      </a:lnTo>
                      <a:lnTo>
                        <a:pt x="0" y="840"/>
                      </a:lnTo>
                      <a:lnTo>
                        <a:pt x="0" y="819"/>
                      </a:lnTo>
                      <a:lnTo>
                        <a:pt x="1" y="817"/>
                      </a:lnTo>
                      <a:lnTo>
                        <a:pt x="1" y="816"/>
                      </a:lnTo>
                      <a:lnTo>
                        <a:pt x="2" y="816"/>
                      </a:lnTo>
                      <a:lnTo>
                        <a:pt x="3" y="816"/>
                      </a:lnTo>
                      <a:lnTo>
                        <a:pt x="6" y="816"/>
                      </a:lnTo>
                      <a:lnTo>
                        <a:pt x="7" y="816"/>
                      </a:lnTo>
                      <a:lnTo>
                        <a:pt x="7" y="817"/>
                      </a:lnTo>
                      <a:lnTo>
                        <a:pt x="8" y="819"/>
                      </a:lnTo>
                      <a:close/>
                      <a:moveTo>
                        <a:pt x="8" y="869"/>
                      </a:moveTo>
                      <a:lnTo>
                        <a:pt x="8" y="891"/>
                      </a:lnTo>
                      <a:lnTo>
                        <a:pt x="7" y="892"/>
                      </a:lnTo>
                      <a:lnTo>
                        <a:pt x="7" y="894"/>
                      </a:lnTo>
                      <a:lnTo>
                        <a:pt x="6" y="895"/>
                      </a:lnTo>
                      <a:lnTo>
                        <a:pt x="3" y="895"/>
                      </a:lnTo>
                      <a:lnTo>
                        <a:pt x="2" y="895"/>
                      </a:lnTo>
                      <a:lnTo>
                        <a:pt x="1" y="894"/>
                      </a:lnTo>
                      <a:lnTo>
                        <a:pt x="1" y="892"/>
                      </a:lnTo>
                      <a:lnTo>
                        <a:pt x="0" y="891"/>
                      </a:lnTo>
                      <a:lnTo>
                        <a:pt x="0" y="869"/>
                      </a:lnTo>
                      <a:lnTo>
                        <a:pt x="1" y="868"/>
                      </a:lnTo>
                      <a:lnTo>
                        <a:pt x="1" y="867"/>
                      </a:lnTo>
                      <a:lnTo>
                        <a:pt x="2" y="867"/>
                      </a:lnTo>
                      <a:lnTo>
                        <a:pt x="3" y="866"/>
                      </a:lnTo>
                      <a:lnTo>
                        <a:pt x="6" y="867"/>
                      </a:lnTo>
                      <a:lnTo>
                        <a:pt x="7" y="867"/>
                      </a:lnTo>
                      <a:lnTo>
                        <a:pt x="7" y="868"/>
                      </a:lnTo>
                      <a:lnTo>
                        <a:pt x="8" y="869"/>
                      </a:lnTo>
                      <a:close/>
                      <a:moveTo>
                        <a:pt x="8" y="920"/>
                      </a:moveTo>
                      <a:lnTo>
                        <a:pt x="8" y="943"/>
                      </a:lnTo>
                      <a:lnTo>
                        <a:pt x="7" y="944"/>
                      </a:lnTo>
                      <a:lnTo>
                        <a:pt x="7" y="945"/>
                      </a:lnTo>
                      <a:lnTo>
                        <a:pt x="6" y="946"/>
                      </a:lnTo>
                      <a:lnTo>
                        <a:pt x="3" y="946"/>
                      </a:lnTo>
                      <a:lnTo>
                        <a:pt x="2" y="946"/>
                      </a:lnTo>
                      <a:lnTo>
                        <a:pt x="1" y="945"/>
                      </a:lnTo>
                      <a:lnTo>
                        <a:pt x="1" y="944"/>
                      </a:lnTo>
                      <a:lnTo>
                        <a:pt x="0" y="943"/>
                      </a:lnTo>
                      <a:lnTo>
                        <a:pt x="0" y="920"/>
                      </a:lnTo>
                      <a:lnTo>
                        <a:pt x="1" y="919"/>
                      </a:lnTo>
                      <a:lnTo>
                        <a:pt x="1" y="918"/>
                      </a:lnTo>
                      <a:lnTo>
                        <a:pt x="2" y="917"/>
                      </a:lnTo>
                      <a:lnTo>
                        <a:pt x="3" y="917"/>
                      </a:lnTo>
                      <a:lnTo>
                        <a:pt x="6" y="917"/>
                      </a:lnTo>
                      <a:lnTo>
                        <a:pt x="7" y="918"/>
                      </a:lnTo>
                      <a:lnTo>
                        <a:pt x="7" y="919"/>
                      </a:lnTo>
                      <a:lnTo>
                        <a:pt x="8" y="920"/>
                      </a:lnTo>
                      <a:close/>
                      <a:moveTo>
                        <a:pt x="8" y="972"/>
                      </a:moveTo>
                      <a:lnTo>
                        <a:pt x="8" y="994"/>
                      </a:lnTo>
                      <a:lnTo>
                        <a:pt x="7" y="995"/>
                      </a:lnTo>
                      <a:lnTo>
                        <a:pt x="7" y="996"/>
                      </a:lnTo>
                      <a:lnTo>
                        <a:pt x="6" y="997"/>
                      </a:lnTo>
                      <a:lnTo>
                        <a:pt x="3" y="997"/>
                      </a:lnTo>
                      <a:lnTo>
                        <a:pt x="2" y="997"/>
                      </a:lnTo>
                      <a:lnTo>
                        <a:pt x="1" y="996"/>
                      </a:lnTo>
                      <a:lnTo>
                        <a:pt x="1" y="995"/>
                      </a:lnTo>
                      <a:lnTo>
                        <a:pt x="0" y="994"/>
                      </a:lnTo>
                      <a:lnTo>
                        <a:pt x="0" y="972"/>
                      </a:lnTo>
                      <a:lnTo>
                        <a:pt x="1" y="971"/>
                      </a:lnTo>
                      <a:lnTo>
                        <a:pt x="1" y="969"/>
                      </a:lnTo>
                      <a:lnTo>
                        <a:pt x="2" y="968"/>
                      </a:lnTo>
                      <a:lnTo>
                        <a:pt x="3" y="968"/>
                      </a:lnTo>
                      <a:lnTo>
                        <a:pt x="6" y="968"/>
                      </a:lnTo>
                      <a:lnTo>
                        <a:pt x="7" y="969"/>
                      </a:lnTo>
                      <a:lnTo>
                        <a:pt x="7" y="971"/>
                      </a:lnTo>
                      <a:lnTo>
                        <a:pt x="8" y="972"/>
                      </a:lnTo>
                      <a:close/>
                      <a:moveTo>
                        <a:pt x="8" y="1023"/>
                      </a:moveTo>
                      <a:lnTo>
                        <a:pt x="8" y="1044"/>
                      </a:lnTo>
                      <a:lnTo>
                        <a:pt x="7" y="1046"/>
                      </a:lnTo>
                      <a:lnTo>
                        <a:pt x="7" y="1047"/>
                      </a:lnTo>
                      <a:lnTo>
                        <a:pt x="6" y="1047"/>
                      </a:lnTo>
                      <a:lnTo>
                        <a:pt x="3" y="1049"/>
                      </a:lnTo>
                      <a:lnTo>
                        <a:pt x="2" y="1047"/>
                      </a:lnTo>
                      <a:lnTo>
                        <a:pt x="1" y="1047"/>
                      </a:lnTo>
                      <a:lnTo>
                        <a:pt x="1" y="1046"/>
                      </a:lnTo>
                      <a:lnTo>
                        <a:pt x="0" y="1044"/>
                      </a:lnTo>
                      <a:lnTo>
                        <a:pt x="0" y="1023"/>
                      </a:lnTo>
                      <a:lnTo>
                        <a:pt x="1" y="1021"/>
                      </a:lnTo>
                      <a:lnTo>
                        <a:pt x="1" y="1019"/>
                      </a:lnTo>
                      <a:lnTo>
                        <a:pt x="2" y="1019"/>
                      </a:lnTo>
                      <a:lnTo>
                        <a:pt x="3" y="1019"/>
                      </a:lnTo>
                      <a:lnTo>
                        <a:pt x="6" y="1019"/>
                      </a:lnTo>
                      <a:lnTo>
                        <a:pt x="7" y="1019"/>
                      </a:lnTo>
                      <a:lnTo>
                        <a:pt x="7" y="1021"/>
                      </a:lnTo>
                      <a:lnTo>
                        <a:pt x="8" y="1023"/>
                      </a:lnTo>
                      <a:close/>
                      <a:moveTo>
                        <a:pt x="8" y="1073"/>
                      </a:moveTo>
                      <a:lnTo>
                        <a:pt x="8" y="1095"/>
                      </a:lnTo>
                      <a:lnTo>
                        <a:pt x="7" y="1096"/>
                      </a:lnTo>
                      <a:lnTo>
                        <a:pt x="7" y="1098"/>
                      </a:lnTo>
                      <a:lnTo>
                        <a:pt x="6" y="1099"/>
                      </a:lnTo>
                      <a:lnTo>
                        <a:pt x="3" y="1099"/>
                      </a:lnTo>
                      <a:lnTo>
                        <a:pt x="2" y="1099"/>
                      </a:lnTo>
                      <a:lnTo>
                        <a:pt x="1" y="1098"/>
                      </a:lnTo>
                      <a:lnTo>
                        <a:pt x="1" y="1096"/>
                      </a:lnTo>
                      <a:lnTo>
                        <a:pt x="0" y="1095"/>
                      </a:lnTo>
                      <a:lnTo>
                        <a:pt x="0" y="1073"/>
                      </a:lnTo>
                      <a:lnTo>
                        <a:pt x="1" y="1072"/>
                      </a:lnTo>
                      <a:lnTo>
                        <a:pt x="1" y="1071"/>
                      </a:lnTo>
                      <a:lnTo>
                        <a:pt x="2" y="1071"/>
                      </a:lnTo>
                      <a:lnTo>
                        <a:pt x="3" y="1070"/>
                      </a:lnTo>
                      <a:lnTo>
                        <a:pt x="6" y="1071"/>
                      </a:lnTo>
                      <a:lnTo>
                        <a:pt x="7" y="1071"/>
                      </a:lnTo>
                      <a:lnTo>
                        <a:pt x="7" y="1072"/>
                      </a:lnTo>
                      <a:lnTo>
                        <a:pt x="8" y="1073"/>
                      </a:lnTo>
                      <a:close/>
                      <a:moveTo>
                        <a:pt x="8" y="1124"/>
                      </a:moveTo>
                      <a:lnTo>
                        <a:pt x="8" y="1147"/>
                      </a:lnTo>
                      <a:lnTo>
                        <a:pt x="7" y="1148"/>
                      </a:lnTo>
                      <a:lnTo>
                        <a:pt x="7" y="1149"/>
                      </a:lnTo>
                      <a:lnTo>
                        <a:pt x="6" y="1150"/>
                      </a:lnTo>
                      <a:lnTo>
                        <a:pt x="3" y="1150"/>
                      </a:lnTo>
                      <a:lnTo>
                        <a:pt x="2" y="1150"/>
                      </a:lnTo>
                      <a:lnTo>
                        <a:pt x="1" y="1149"/>
                      </a:lnTo>
                      <a:lnTo>
                        <a:pt x="1" y="1148"/>
                      </a:lnTo>
                      <a:lnTo>
                        <a:pt x="0" y="1147"/>
                      </a:lnTo>
                      <a:lnTo>
                        <a:pt x="0" y="1124"/>
                      </a:lnTo>
                      <a:lnTo>
                        <a:pt x="1" y="1123"/>
                      </a:lnTo>
                      <a:lnTo>
                        <a:pt x="1" y="1122"/>
                      </a:lnTo>
                      <a:lnTo>
                        <a:pt x="2" y="1121"/>
                      </a:lnTo>
                      <a:lnTo>
                        <a:pt x="3" y="1121"/>
                      </a:lnTo>
                      <a:lnTo>
                        <a:pt x="6" y="1121"/>
                      </a:lnTo>
                      <a:lnTo>
                        <a:pt x="7" y="1122"/>
                      </a:lnTo>
                      <a:lnTo>
                        <a:pt x="7" y="1123"/>
                      </a:lnTo>
                      <a:lnTo>
                        <a:pt x="8" y="112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1" name="Line 261"/>
                <p:cNvSpPr>
                  <a:spLocks noChangeShapeType="1"/>
                </p:cNvSpPr>
                <p:nvPr/>
              </p:nvSpPr>
              <p:spPr bwMode="auto">
                <a:xfrm>
                  <a:off x="5478" y="2226"/>
                  <a:ext cx="1" cy="1171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262" name="Freeform 262"/>
                <p:cNvSpPr>
                  <a:spLocks noEditPoints="1"/>
                </p:cNvSpPr>
                <p:nvPr/>
              </p:nvSpPr>
              <p:spPr bwMode="auto">
                <a:xfrm>
                  <a:off x="3778" y="2616"/>
                  <a:ext cx="39" cy="1172"/>
                </a:xfrm>
                <a:custGeom>
                  <a:avLst/>
                  <a:gdLst>
                    <a:gd name="T0" fmla="*/ 29 w 39"/>
                    <a:gd name="T1" fmla="*/ 49 h 1172"/>
                    <a:gd name="T2" fmla="*/ 29 w 39"/>
                    <a:gd name="T3" fmla="*/ 1172 h 1172"/>
                    <a:gd name="T4" fmla="*/ 9 w 39"/>
                    <a:gd name="T5" fmla="*/ 1172 h 1172"/>
                    <a:gd name="T6" fmla="*/ 9 w 39"/>
                    <a:gd name="T7" fmla="*/ 49 h 1172"/>
                    <a:gd name="T8" fmla="*/ 29 w 39"/>
                    <a:gd name="T9" fmla="*/ 49 h 1172"/>
                    <a:gd name="T10" fmla="*/ 0 w 39"/>
                    <a:gd name="T11" fmla="*/ 59 h 1172"/>
                    <a:gd name="T12" fmla="*/ 19 w 39"/>
                    <a:gd name="T13" fmla="*/ 0 h 1172"/>
                    <a:gd name="T14" fmla="*/ 39 w 39"/>
                    <a:gd name="T15" fmla="*/ 59 h 1172"/>
                    <a:gd name="T16" fmla="*/ 0 w 39"/>
                    <a:gd name="T17" fmla="*/ 59 h 117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39" h="1172">
                      <a:moveTo>
                        <a:pt x="29" y="49"/>
                      </a:moveTo>
                      <a:lnTo>
                        <a:pt x="29" y="1172"/>
                      </a:lnTo>
                      <a:lnTo>
                        <a:pt x="9" y="1172"/>
                      </a:lnTo>
                      <a:lnTo>
                        <a:pt x="9" y="49"/>
                      </a:lnTo>
                      <a:lnTo>
                        <a:pt x="29" y="49"/>
                      </a:lnTo>
                      <a:close/>
                      <a:moveTo>
                        <a:pt x="0" y="59"/>
                      </a:moveTo>
                      <a:lnTo>
                        <a:pt x="19" y="0"/>
                      </a:lnTo>
                      <a:lnTo>
                        <a:pt x="39" y="59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3" name="Line 263"/>
                <p:cNvSpPr>
                  <a:spLocks noChangeShapeType="1"/>
                </p:cNvSpPr>
                <p:nvPr/>
              </p:nvSpPr>
              <p:spPr bwMode="auto">
                <a:xfrm flipV="1">
                  <a:off x="4981" y="3397"/>
                  <a:ext cx="482" cy="364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264" name="Freeform 264"/>
                <p:cNvSpPr>
                  <a:spLocks noEditPoints="1"/>
                </p:cNvSpPr>
                <p:nvPr/>
              </p:nvSpPr>
              <p:spPr bwMode="auto">
                <a:xfrm>
                  <a:off x="3797" y="3399"/>
                  <a:ext cx="489" cy="372"/>
                </a:xfrm>
                <a:custGeom>
                  <a:avLst/>
                  <a:gdLst>
                    <a:gd name="T0" fmla="*/ 0 w 489"/>
                    <a:gd name="T1" fmla="*/ 357 h 372"/>
                    <a:gd name="T2" fmla="*/ 445 w 489"/>
                    <a:gd name="T3" fmla="*/ 21 h 372"/>
                    <a:gd name="T4" fmla="*/ 456 w 489"/>
                    <a:gd name="T5" fmla="*/ 38 h 372"/>
                    <a:gd name="T6" fmla="*/ 11 w 489"/>
                    <a:gd name="T7" fmla="*/ 372 h 372"/>
                    <a:gd name="T8" fmla="*/ 0 w 489"/>
                    <a:gd name="T9" fmla="*/ 357 h 372"/>
                    <a:gd name="T10" fmla="*/ 431 w 489"/>
                    <a:gd name="T11" fmla="*/ 20 h 372"/>
                    <a:gd name="T12" fmla="*/ 489 w 489"/>
                    <a:gd name="T13" fmla="*/ 0 h 372"/>
                    <a:gd name="T14" fmla="*/ 454 w 489"/>
                    <a:gd name="T15" fmla="*/ 51 h 372"/>
                    <a:gd name="T16" fmla="*/ 431 w 489"/>
                    <a:gd name="T17" fmla="*/ 20 h 37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489" h="372">
                      <a:moveTo>
                        <a:pt x="0" y="357"/>
                      </a:moveTo>
                      <a:lnTo>
                        <a:pt x="445" y="21"/>
                      </a:lnTo>
                      <a:lnTo>
                        <a:pt x="456" y="38"/>
                      </a:lnTo>
                      <a:lnTo>
                        <a:pt x="11" y="372"/>
                      </a:lnTo>
                      <a:lnTo>
                        <a:pt x="0" y="357"/>
                      </a:lnTo>
                      <a:close/>
                      <a:moveTo>
                        <a:pt x="431" y="20"/>
                      </a:moveTo>
                      <a:lnTo>
                        <a:pt x="489" y="0"/>
                      </a:lnTo>
                      <a:lnTo>
                        <a:pt x="454" y="51"/>
                      </a:lnTo>
                      <a:lnTo>
                        <a:pt x="431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5" name="Line 265"/>
                <p:cNvSpPr>
                  <a:spLocks noChangeShapeType="1"/>
                </p:cNvSpPr>
                <p:nvPr/>
              </p:nvSpPr>
              <p:spPr bwMode="auto">
                <a:xfrm flipV="1">
                  <a:off x="4976" y="2240"/>
                  <a:ext cx="484" cy="365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266" name="Line 266"/>
                <p:cNvSpPr>
                  <a:spLocks noChangeShapeType="1"/>
                </p:cNvSpPr>
                <p:nvPr/>
              </p:nvSpPr>
              <p:spPr bwMode="auto">
                <a:xfrm flipV="1">
                  <a:off x="3798" y="2232"/>
                  <a:ext cx="483" cy="363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267" name="Freeform 267"/>
                <p:cNvSpPr/>
                <p:nvPr/>
              </p:nvSpPr>
              <p:spPr bwMode="auto">
                <a:xfrm>
                  <a:off x="5456" y="2210"/>
                  <a:ext cx="40" cy="40"/>
                </a:xfrm>
                <a:custGeom>
                  <a:avLst/>
                  <a:gdLst>
                    <a:gd name="T0" fmla="*/ 20 w 40"/>
                    <a:gd name="T1" fmla="*/ 0 h 40"/>
                    <a:gd name="T2" fmla="*/ 17 w 40"/>
                    <a:gd name="T3" fmla="*/ 1 h 40"/>
                    <a:gd name="T4" fmla="*/ 12 w 40"/>
                    <a:gd name="T5" fmla="*/ 2 h 40"/>
                    <a:gd name="T6" fmla="*/ 10 w 40"/>
                    <a:gd name="T7" fmla="*/ 3 h 40"/>
                    <a:gd name="T8" fmla="*/ 6 w 40"/>
                    <a:gd name="T9" fmla="*/ 5 h 40"/>
                    <a:gd name="T10" fmla="*/ 4 w 40"/>
                    <a:gd name="T11" fmla="*/ 9 h 40"/>
                    <a:gd name="T12" fmla="*/ 3 w 40"/>
                    <a:gd name="T13" fmla="*/ 12 h 40"/>
                    <a:gd name="T14" fmla="*/ 1 w 40"/>
                    <a:gd name="T15" fmla="*/ 16 h 40"/>
                    <a:gd name="T16" fmla="*/ 0 w 40"/>
                    <a:gd name="T17" fmla="*/ 21 h 40"/>
                    <a:gd name="T18" fmla="*/ 1 w 40"/>
                    <a:gd name="T19" fmla="*/ 24 h 40"/>
                    <a:gd name="T20" fmla="*/ 3 w 40"/>
                    <a:gd name="T21" fmla="*/ 28 h 40"/>
                    <a:gd name="T22" fmla="*/ 4 w 40"/>
                    <a:gd name="T23" fmla="*/ 31 h 40"/>
                    <a:gd name="T24" fmla="*/ 6 w 40"/>
                    <a:gd name="T25" fmla="*/ 35 h 40"/>
                    <a:gd name="T26" fmla="*/ 10 w 40"/>
                    <a:gd name="T27" fmla="*/ 37 h 40"/>
                    <a:gd name="T28" fmla="*/ 12 w 40"/>
                    <a:gd name="T29" fmla="*/ 38 h 40"/>
                    <a:gd name="T30" fmla="*/ 17 w 40"/>
                    <a:gd name="T31" fmla="*/ 39 h 40"/>
                    <a:gd name="T32" fmla="*/ 20 w 40"/>
                    <a:gd name="T33" fmla="*/ 40 h 40"/>
                    <a:gd name="T34" fmla="*/ 24 w 40"/>
                    <a:gd name="T35" fmla="*/ 39 h 40"/>
                    <a:gd name="T36" fmla="*/ 27 w 40"/>
                    <a:gd name="T37" fmla="*/ 38 h 40"/>
                    <a:gd name="T38" fmla="*/ 31 w 40"/>
                    <a:gd name="T39" fmla="*/ 37 h 40"/>
                    <a:gd name="T40" fmla="*/ 34 w 40"/>
                    <a:gd name="T41" fmla="*/ 35 h 40"/>
                    <a:gd name="T42" fmla="*/ 36 w 40"/>
                    <a:gd name="T43" fmla="*/ 31 h 40"/>
                    <a:gd name="T44" fmla="*/ 38 w 40"/>
                    <a:gd name="T45" fmla="*/ 28 h 40"/>
                    <a:gd name="T46" fmla="*/ 39 w 40"/>
                    <a:gd name="T47" fmla="*/ 24 h 40"/>
                    <a:gd name="T48" fmla="*/ 40 w 40"/>
                    <a:gd name="T49" fmla="*/ 21 h 40"/>
                    <a:gd name="T50" fmla="*/ 39 w 40"/>
                    <a:gd name="T51" fmla="*/ 16 h 40"/>
                    <a:gd name="T52" fmla="*/ 38 w 40"/>
                    <a:gd name="T53" fmla="*/ 12 h 40"/>
                    <a:gd name="T54" fmla="*/ 36 w 40"/>
                    <a:gd name="T55" fmla="*/ 9 h 40"/>
                    <a:gd name="T56" fmla="*/ 34 w 40"/>
                    <a:gd name="T57" fmla="*/ 5 h 40"/>
                    <a:gd name="T58" fmla="*/ 31 w 40"/>
                    <a:gd name="T59" fmla="*/ 3 h 40"/>
                    <a:gd name="T60" fmla="*/ 27 w 40"/>
                    <a:gd name="T61" fmla="*/ 2 h 40"/>
                    <a:gd name="T62" fmla="*/ 24 w 40"/>
                    <a:gd name="T63" fmla="*/ 1 h 40"/>
                    <a:gd name="T64" fmla="*/ 20 w 40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40">
                      <a:moveTo>
                        <a:pt x="20" y="0"/>
                      </a:moveTo>
                      <a:lnTo>
                        <a:pt x="17" y="1"/>
                      </a:lnTo>
                      <a:lnTo>
                        <a:pt x="12" y="2"/>
                      </a:lnTo>
                      <a:lnTo>
                        <a:pt x="10" y="3"/>
                      </a:lnTo>
                      <a:lnTo>
                        <a:pt x="6" y="5"/>
                      </a:lnTo>
                      <a:lnTo>
                        <a:pt x="4" y="9"/>
                      </a:lnTo>
                      <a:lnTo>
                        <a:pt x="3" y="12"/>
                      </a:lnTo>
                      <a:lnTo>
                        <a:pt x="1" y="16"/>
                      </a:lnTo>
                      <a:lnTo>
                        <a:pt x="0" y="21"/>
                      </a:lnTo>
                      <a:lnTo>
                        <a:pt x="1" y="24"/>
                      </a:lnTo>
                      <a:lnTo>
                        <a:pt x="3" y="28"/>
                      </a:lnTo>
                      <a:lnTo>
                        <a:pt x="4" y="31"/>
                      </a:lnTo>
                      <a:lnTo>
                        <a:pt x="6" y="35"/>
                      </a:lnTo>
                      <a:lnTo>
                        <a:pt x="10" y="37"/>
                      </a:lnTo>
                      <a:lnTo>
                        <a:pt x="12" y="38"/>
                      </a:lnTo>
                      <a:lnTo>
                        <a:pt x="17" y="39"/>
                      </a:lnTo>
                      <a:lnTo>
                        <a:pt x="20" y="40"/>
                      </a:lnTo>
                      <a:lnTo>
                        <a:pt x="24" y="39"/>
                      </a:lnTo>
                      <a:lnTo>
                        <a:pt x="27" y="38"/>
                      </a:lnTo>
                      <a:lnTo>
                        <a:pt x="31" y="37"/>
                      </a:lnTo>
                      <a:lnTo>
                        <a:pt x="34" y="35"/>
                      </a:lnTo>
                      <a:lnTo>
                        <a:pt x="36" y="31"/>
                      </a:lnTo>
                      <a:lnTo>
                        <a:pt x="38" y="28"/>
                      </a:lnTo>
                      <a:lnTo>
                        <a:pt x="39" y="24"/>
                      </a:lnTo>
                      <a:lnTo>
                        <a:pt x="40" y="21"/>
                      </a:lnTo>
                      <a:lnTo>
                        <a:pt x="39" y="16"/>
                      </a:lnTo>
                      <a:lnTo>
                        <a:pt x="38" y="12"/>
                      </a:lnTo>
                      <a:lnTo>
                        <a:pt x="36" y="9"/>
                      </a:lnTo>
                      <a:lnTo>
                        <a:pt x="34" y="5"/>
                      </a:lnTo>
                      <a:lnTo>
                        <a:pt x="31" y="3"/>
                      </a:lnTo>
                      <a:lnTo>
                        <a:pt x="27" y="2"/>
                      </a:lnTo>
                      <a:lnTo>
                        <a:pt x="24" y="1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8" name="Freeform 268"/>
                <p:cNvSpPr/>
                <p:nvPr/>
              </p:nvSpPr>
              <p:spPr bwMode="auto">
                <a:xfrm>
                  <a:off x="5456" y="2210"/>
                  <a:ext cx="40" cy="40"/>
                </a:xfrm>
                <a:custGeom>
                  <a:avLst/>
                  <a:gdLst>
                    <a:gd name="T0" fmla="*/ 20 w 40"/>
                    <a:gd name="T1" fmla="*/ 0 h 40"/>
                    <a:gd name="T2" fmla="*/ 17 w 40"/>
                    <a:gd name="T3" fmla="*/ 1 h 40"/>
                    <a:gd name="T4" fmla="*/ 12 w 40"/>
                    <a:gd name="T5" fmla="*/ 2 h 40"/>
                    <a:gd name="T6" fmla="*/ 10 w 40"/>
                    <a:gd name="T7" fmla="*/ 3 h 40"/>
                    <a:gd name="T8" fmla="*/ 6 w 40"/>
                    <a:gd name="T9" fmla="*/ 5 h 40"/>
                    <a:gd name="T10" fmla="*/ 4 w 40"/>
                    <a:gd name="T11" fmla="*/ 9 h 40"/>
                    <a:gd name="T12" fmla="*/ 3 w 40"/>
                    <a:gd name="T13" fmla="*/ 12 h 40"/>
                    <a:gd name="T14" fmla="*/ 1 w 40"/>
                    <a:gd name="T15" fmla="*/ 16 h 40"/>
                    <a:gd name="T16" fmla="*/ 0 w 40"/>
                    <a:gd name="T17" fmla="*/ 21 h 40"/>
                    <a:gd name="T18" fmla="*/ 1 w 40"/>
                    <a:gd name="T19" fmla="*/ 24 h 40"/>
                    <a:gd name="T20" fmla="*/ 3 w 40"/>
                    <a:gd name="T21" fmla="*/ 28 h 40"/>
                    <a:gd name="T22" fmla="*/ 4 w 40"/>
                    <a:gd name="T23" fmla="*/ 31 h 40"/>
                    <a:gd name="T24" fmla="*/ 6 w 40"/>
                    <a:gd name="T25" fmla="*/ 35 h 40"/>
                    <a:gd name="T26" fmla="*/ 10 w 40"/>
                    <a:gd name="T27" fmla="*/ 37 h 40"/>
                    <a:gd name="T28" fmla="*/ 12 w 40"/>
                    <a:gd name="T29" fmla="*/ 38 h 40"/>
                    <a:gd name="T30" fmla="*/ 17 w 40"/>
                    <a:gd name="T31" fmla="*/ 39 h 40"/>
                    <a:gd name="T32" fmla="*/ 20 w 40"/>
                    <a:gd name="T33" fmla="*/ 40 h 40"/>
                    <a:gd name="T34" fmla="*/ 24 w 40"/>
                    <a:gd name="T35" fmla="*/ 39 h 40"/>
                    <a:gd name="T36" fmla="*/ 27 w 40"/>
                    <a:gd name="T37" fmla="*/ 38 h 40"/>
                    <a:gd name="T38" fmla="*/ 31 w 40"/>
                    <a:gd name="T39" fmla="*/ 37 h 40"/>
                    <a:gd name="T40" fmla="*/ 34 w 40"/>
                    <a:gd name="T41" fmla="*/ 35 h 40"/>
                    <a:gd name="T42" fmla="*/ 36 w 40"/>
                    <a:gd name="T43" fmla="*/ 31 h 40"/>
                    <a:gd name="T44" fmla="*/ 38 w 40"/>
                    <a:gd name="T45" fmla="*/ 28 h 40"/>
                    <a:gd name="T46" fmla="*/ 39 w 40"/>
                    <a:gd name="T47" fmla="*/ 24 h 40"/>
                    <a:gd name="T48" fmla="*/ 40 w 40"/>
                    <a:gd name="T49" fmla="*/ 21 h 40"/>
                    <a:gd name="T50" fmla="*/ 39 w 40"/>
                    <a:gd name="T51" fmla="*/ 16 h 40"/>
                    <a:gd name="T52" fmla="*/ 38 w 40"/>
                    <a:gd name="T53" fmla="*/ 12 h 40"/>
                    <a:gd name="T54" fmla="*/ 36 w 40"/>
                    <a:gd name="T55" fmla="*/ 9 h 40"/>
                    <a:gd name="T56" fmla="*/ 34 w 40"/>
                    <a:gd name="T57" fmla="*/ 5 h 40"/>
                    <a:gd name="T58" fmla="*/ 31 w 40"/>
                    <a:gd name="T59" fmla="*/ 3 h 40"/>
                    <a:gd name="T60" fmla="*/ 27 w 40"/>
                    <a:gd name="T61" fmla="*/ 2 h 40"/>
                    <a:gd name="T62" fmla="*/ 24 w 40"/>
                    <a:gd name="T63" fmla="*/ 1 h 40"/>
                    <a:gd name="T64" fmla="*/ 20 w 40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40">
                      <a:moveTo>
                        <a:pt x="20" y="0"/>
                      </a:moveTo>
                      <a:lnTo>
                        <a:pt x="17" y="1"/>
                      </a:lnTo>
                      <a:lnTo>
                        <a:pt x="12" y="2"/>
                      </a:lnTo>
                      <a:lnTo>
                        <a:pt x="10" y="3"/>
                      </a:lnTo>
                      <a:lnTo>
                        <a:pt x="6" y="5"/>
                      </a:lnTo>
                      <a:lnTo>
                        <a:pt x="4" y="9"/>
                      </a:lnTo>
                      <a:lnTo>
                        <a:pt x="3" y="12"/>
                      </a:lnTo>
                      <a:lnTo>
                        <a:pt x="1" y="16"/>
                      </a:lnTo>
                      <a:lnTo>
                        <a:pt x="0" y="21"/>
                      </a:lnTo>
                      <a:lnTo>
                        <a:pt x="1" y="24"/>
                      </a:lnTo>
                      <a:lnTo>
                        <a:pt x="3" y="28"/>
                      </a:lnTo>
                      <a:lnTo>
                        <a:pt x="4" y="31"/>
                      </a:lnTo>
                      <a:lnTo>
                        <a:pt x="6" y="35"/>
                      </a:lnTo>
                      <a:lnTo>
                        <a:pt x="10" y="37"/>
                      </a:lnTo>
                      <a:lnTo>
                        <a:pt x="12" y="38"/>
                      </a:lnTo>
                      <a:lnTo>
                        <a:pt x="17" y="39"/>
                      </a:lnTo>
                      <a:lnTo>
                        <a:pt x="20" y="40"/>
                      </a:lnTo>
                      <a:lnTo>
                        <a:pt x="24" y="39"/>
                      </a:lnTo>
                      <a:lnTo>
                        <a:pt x="27" y="38"/>
                      </a:lnTo>
                      <a:lnTo>
                        <a:pt x="31" y="37"/>
                      </a:lnTo>
                      <a:lnTo>
                        <a:pt x="34" y="35"/>
                      </a:lnTo>
                      <a:lnTo>
                        <a:pt x="36" y="31"/>
                      </a:lnTo>
                      <a:lnTo>
                        <a:pt x="38" y="28"/>
                      </a:lnTo>
                      <a:lnTo>
                        <a:pt x="39" y="24"/>
                      </a:lnTo>
                      <a:lnTo>
                        <a:pt x="40" y="21"/>
                      </a:lnTo>
                      <a:lnTo>
                        <a:pt x="39" y="16"/>
                      </a:lnTo>
                      <a:lnTo>
                        <a:pt x="38" y="12"/>
                      </a:lnTo>
                      <a:lnTo>
                        <a:pt x="36" y="9"/>
                      </a:lnTo>
                      <a:lnTo>
                        <a:pt x="34" y="5"/>
                      </a:lnTo>
                      <a:lnTo>
                        <a:pt x="31" y="3"/>
                      </a:lnTo>
                      <a:lnTo>
                        <a:pt x="27" y="2"/>
                      </a:lnTo>
                      <a:lnTo>
                        <a:pt x="24" y="1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9" name="Freeform 269"/>
                <p:cNvSpPr/>
                <p:nvPr/>
              </p:nvSpPr>
              <p:spPr bwMode="auto">
                <a:xfrm>
                  <a:off x="4271" y="3369"/>
                  <a:ext cx="38" cy="40"/>
                </a:xfrm>
                <a:custGeom>
                  <a:avLst/>
                  <a:gdLst>
                    <a:gd name="T0" fmla="*/ 18 w 38"/>
                    <a:gd name="T1" fmla="*/ 0 h 40"/>
                    <a:gd name="T2" fmla="*/ 15 w 38"/>
                    <a:gd name="T3" fmla="*/ 0 h 40"/>
                    <a:gd name="T4" fmla="*/ 11 w 38"/>
                    <a:gd name="T5" fmla="*/ 1 h 40"/>
                    <a:gd name="T6" fmla="*/ 8 w 38"/>
                    <a:gd name="T7" fmla="*/ 4 h 40"/>
                    <a:gd name="T8" fmla="*/ 4 w 38"/>
                    <a:gd name="T9" fmla="*/ 6 h 40"/>
                    <a:gd name="T10" fmla="*/ 2 w 38"/>
                    <a:gd name="T11" fmla="*/ 9 h 40"/>
                    <a:gd name="T12" fmla="*/ 1 w 38"/>
                    <a:gd name="T13" fmla="*/ 13 h 40"/>
                    <a:gd name="T14" fmla="*/ 0 w 38"/>
                    <a:gd name="T15" fmla="*/ 16 h 40"/>
                    <a:gd name="T16" fmla="*/ 0 w 38"/>
                    <a:gd name="T17" fmla="*/ 20 h 40"/>
                    <a:gd name="T18" fmla="*/ 0 w 38"/>
                    <a:gd name="T19" fmla="*/ 25 h 40"/>
                    <a:gd name="T20" fmla="*/ 1 w 38"/>
                    <a:gd name="T21" fmla="*/ 28 h 40"/>
                    <a:gd name="T22" fmla="*/ 2 w 38"/>
                    <a:gd name="T23" fmla="*/ 32 h 40"/>
                    <a:gd name="T24" fmla="*/ 4 w 38"/>
                    <a:gd name="T25" fmla="*/ 34 h 40"/>
                    <a:gd name="T26" fmla="*/ 8 w 38"/>
                    <a:gd name="T27" fmla="*/ 36 h 40"/>
                    <a:gd name="T28" fmla="*/ 11 w 38"/>
                    <a:gd name="T29" fmla="*/ 39 h 40"/>
                    <a:gd name="T30" fmla="*/ 15 w 38"/>
                    <a:gd name="T31" fmla="*/ 40 h 40"/>
                    <a:gd name="T32" fmla="*/ 18 w 38"/>
                    <a:gd name="T33" fmla="*/ 40 h 40"/>
                    <a:gd name="T34" fmla="*/ 23 w 38"/>
                    <a:gd name="T35" fmla="*/ 40 h 40"/>
                    <a:gd name="T36" fmla="*/ 27 w 38"/>
                    <a:gd name="T37" fmla="*/ 39 h 40"/>
                    <a:gd name="T38" fmla="*/ 29 w 38"/>
                    <a:gd name="T39" fmla="*/ 36 h 40"/>
                    <a:gd name="T40" fmla="*/ 32 w 38"/>
                    <a:gd name="T41" fmla="*/ 34 h 40"/>
                    <a:gd name="T42" fmla="*/ 35 w 38"/>
                    <a:gd name="T43" fmla="*/ 32 h 40"/>
                    <a:gd name="T44" fmla="*/ 37 w 38"/>
                    <a:gd name="T45" fmla="*/ 28 h 40"/>
                    <a:gd name="T46" fmla="*/ 38 w 38"/>
                    <a:gd name="T47" fmla="*/ 25 h 40"/>
                    <a:gd name="T48" fmla="*/ 38 w 38"/>
                    <a:gd name="T49" fmla="*/ 20 h 40"/>
                    <a:gd name="T50" fmla="*/ 38 w 38"/>
                    <a:gd name="T51" fmla="*/ 16 h 40"/>
                    <a:gd name="T52" fmla="*/ 37 w 38"/>
                    <a:gd name="T53" fmla="*/ 13 h 40"/>
                    <a:gd name="T54" fmla="*/ 35 w 38"/>
                    <a:gd name="T55" fmla="*/ 9 h 40"/>
                    <a:gd name="T56" fmla="*/ 32 w 38"/>
                    <a:gd name="T57" fmla="*/ 6 h 40"/>
                    <a:gd name="T58" fmla="*/ 29 w 38"/>
                    <a:gd name="T59" fmla="*/ 4 h 40"/>
                    <a:gd name="T60" fmla="*/ 27 w 38"/>
                    <a:gd name="T61" fmla="*/ 1 h 40"/>
                    <a:gd name="T62" fmla="*/ 23 w 38"/>
                    <a:gd name="T63" fmla="*/ 0 h 40"/>
                    <a:gd name="T64" fmla="*/ 18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8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4"/>
                      </a:lnTo>
                      <a:lnTo>
                        <a:pt x="4" y="6"/>
                      </a:lnTo>
                      <a:lnTo>
                        <a:pt x="2" y="9"/>
                      </a:lnTo>
                      <a:lnTo>
                        <a:pt x="1" y="13"/>
                      </a:lnTo>
                      <a:lnTo>
                        <a:pt x="0" y="16"/>
                      </a:lnTo>
                      <a:lnTo>
                        <a:pt x="0" y="20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2" y="32"/>
                      </a:lnTo>
                      <a:lnTo>
                        <a:pt x="4" y="34"/>
                      </a:lnTo>
                      <a:lnTo>
                        <a:pt x="8" y="36"/>
                      </a:lnTo>
                      <a:lnTo>
                        <a:pt x="11" y="39"/>
                      </a:lnTo>
                      <a:lnTo>
                        <a:pt x="15" y="40"/>
                      </a:lnTo>
                      <a:lnTo>
                        <a:pt x="18" y="40"/>
                      </a:lnTo>
                      <a:lnTo>
                        <a:pt x="23" y="40"/>
                      </a:lnTo>
                      <a:lnTo>
                        <a:pt x="27" y="39"/>
                      </a:lnTo>
                      <a:lnTo>
                        <a:pt x="29" y="36"/>
                      </a:lnTo>
                      <a:lnTo>
                        <a:pt x="32" y="34"/>
                      </a:lnTo>
                      <a:lnTo>
                        <a:pt x="35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0"/>
                      </a:lnTo>
                      <a:lnTo>
                        <a:pt x="38" y="16"/>
                      </a:lnTo>
                      <a:lnTo>
                        <a:pt x="37" y="13"/>
                      </a:lnTo>
                      <a:lnTo>
                        <a:pt x="35" y="9"/>
                      </a:lnTo>
                      <a:lnTo>
                        <a:pt x="32" y="6"/>
                      </a:lnTo>
                      <a:lnTo>
                        <a:pt x="29" y="4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0" name="Freeform 270"/>
                <p:cNvSpPr/>
                <p:nvPr/>
              </p:nvSpPr>
              <p:spPr bwMode="auto">
                <a:xfrm>
                  <a:off x="4271" y="3369"/>
                  <a:ext cx="38" cy="40"/>
                </a:xfrm>
                <a:custGeom>
                  <a:avLst/>
                  <a:gdLst>
                    <a:gd name="T0" fmla="*/ 18 w 38"/>
                    <a:gd name="T1" fmla="*/ 0 h 40"/>
                    <a:gd name="T2" fmla="*/ 15 w 38"/>
                    <a:gd name="T3" fmla="*/ 0 h 40"/>
                    <a:gd name="T4" fmla="*/ 11 w 38"/>
                    <a:gd name="T5" fmla="*/ 1 h 40"/>
                    <a:gd name="T6" fmla="*/ 8 w 38"/>
                    <a:gd name="T7" fmla="*/ 4 h 40"/>
                    <a:gd name="T8" fmla="*/ 4 w 38"/>
                    <a:gd name="T9" fmla="*/ 6 h 40"/>
                    <a:gd name="T10" fmla="*/ 2 w 38"/>
                    <a:gd name="T11" fmla="*/ 9 h 40"/>
                    <a:gd name="T12" fmla="*/ 1 w 38"/>
                    <a:gd name="T13" fmla="*/ 13 h 40"/>
                    <a:gd name="T14" fmla="*/ 0 w 38"/>
                    <a:gd name="T15" fmla="*/ 16 h 40"/>
                    <a:gd name="T16" fmla="*/ 0 w 38"/>
                    <a:gd name="T17" fmla="*/ 20 h 40"/>
                    <a:gd name="T18" fmla="*/ 0 w 38"/>
                    <a:gd name="T19" fmla="*/ 25 h 40"/>
                    <a:gd name="T20" fmla="*/ 1 w 38"/>
                    <a:gd name="T21" fmla="*/ 28 h 40"/>
                    <a:gd name="T22" fmla="*/ 2 w 38"/>
                    <a:gd name="T23" fmla="*/ 32 h 40"/>
                    <a:gd name="T24" fmla="*/ 4 w 38"/>
                    <a:gd name="T25" fmla="*/ 34 h 40"/>
                    <a:gd name="T26" fmla="*/ 8 w 38"/>
                    <a:gd name="T27" fmla="*/ 36 h 40"/>
                    <a:gd name="T28" fmla="*/ 11 w 38"/>
                    <a:gd name="T29" fmla="*/ 39 h 40"/>
                    <a:gd name="T30" fmla="*/ 15 w 38"/>
                    <a:gd name="T31" fmla="*/ 40 h 40"/>
                    <a:gd name="T32" fmla="*/ 18 w 38"/>
                    <a:gd name="T33" fmla="*/ 40 h 40"/>
                    <a:gd name="T34" fmla="*/ 23 w 38"/>
                    <a:gd name="T35" fmla="*/ 40 h 40"/>
                    <a:gd name="T36" fmla="*/ 27 w 38"/>
                    <a:gd name="T37" fmla="*/ 39 h 40"/>
                    <a:gd name="T38" fmla="*/ 29 w 38"/>
                    <a:gd name="T39" fmla="*/ 36 h 40"/>
                    <a:gd name="T40" fmla="*/ 32 w 38"/>
                    <a:gd name="T41" fmla="*/ 34 h 40"/>
                    <a:gd name="T42" fmla="*/ 35 w 38"/>
                    <a:gd name="T43" fmla="*/ 32 h 40"/>
                    <a:gd name="T44" fmla="*/ 37 w 38"/>
                    <a:gd name="T45" fmla="*/ 28 h 40"/>
                    <a:gd name="T46" fmla="*/ 38 w 38"/>
                    <a:gd name="T47" fmla="*/ 25 h 40"/>
                    <a:gd name="T48" fmla="*/ 38 w 38"/>
                    <a:gd name="T49" fmla="*/ 20 h 40"/>
                    <a:gd name="T50" fmla="*/ 38 w 38"/>
                    <a:gd name="T51" fmla="*/ 16 h 40"/>
                    <a:gd name="T52" fmla="*/ 37 w 38"/>
                    <a:gd name="T53" fmla="*/ 13 h 40"/>
                    <a:gd name="T54" fmla="*/ 35 w 38"/>
                    <a:gd name="T55" fmla="*/ 9 h 40"/>
                    <a:gd name="T56" fmla="*/ 32 w 38"/>
                    <a:gd name="T57" fmla="*/ 6 h 40"/>
                    <a:gd name="T58" fmla="*/ 29 w 38"/>
                    <a:gd name="T59" fmla="*/ 4 h 40"/>
                    <a:gd name="T60" fmla="*/ 27 w 38"/>
                    <a:gd name="T61" fmla="*/ 1 h 40"/>
                    <a:gd name="T62" fmla="*/ 23 w 38"/>
                    <a:gd name="T63" fmla="*/ 0 h 40"/>
                    <a:gd name="T64" fmla="*/ 18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8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4"/>
                      </a:lnTo>
                      <a:lnTo>
                        <a:pt x="4" y="6"/>
                      </a:lnTo>
                      <a:lnTo>
                        <a:pt x="2" y="9"/>
                      </a:lnTo>
                      <a:lnTo>
                        <a:pt x="1" y="13"/>
                      </a:lnTo>
                      <a:lnTo>
                        <a:pt x="0" y="16"/>
                      </a:lnTo>
                      <a:lnTo>
                        <a:pt x="0" y="20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2" y="32"/>
                      </a:lnTo>
                      <a:lnTo>
                        <a:pt x="4" y="34"/>
                      </a:lnTo>
                      <a:lnTo>
                        <a:pt x="8" y="36"/>
                      </a:lnTo>
                      <a:lnTo>
                        <a:pt x="11" y="39"/>
                      </a:lnTo>
                      <a:lnTo>
                        <a:pt x="15" y="40"/>
                      </a:lnTo>
                      <a:lnTo>
                        <a:pt x="18" y="40"/>
                      </a:lnTo>
                      <a:lnTo>
                        <a:pt x="23" y="40"/>
                      </a:lnTo>
                      <a:lnTo>
                        <a:pt x="27" y="39"/>
                      </a:lnTo>
                      <a:lnTo>
                        <a:pt x="29" y="36"/>
                      </a:lnTo>
                      <a:lnTo>
                        <a:pt x="32" y="34"/>
                      </a:lnTo>
                      <a:lnTo>
                        <a:pt x="35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0"/>
                      </a:lnTo>
                      <a:lnTo>
                        <a:pt x="38" y="16"/>
                      </a:lnTo>
                      <a:lnTo>
                        <a:pt x="37" y="13"/>
                      </a:lnTo>
                      <a:lnTo>
                        <a:pt x="35" y="9"/>
                      </a:lnTo>
                      <a:lnTo>
                        <a:pt x="32" y="6"/>
                      </a:lnTo>
                      <a:lnTo>
                        <a:pt x="29" y="4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18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1" name="Freeform 271"/>
                <p:cNvSpPr/>
                <p:nvPr/>
              </p:nvSpPr>
              <p:spPr bwMode="auto">
                <a:xfrm>
                  <a:off x="5456" y="3369"/>
                  <a:ext cx="40" cy="40"/>
                </a:xfrm>
                <a:custGeom>
                  <a:avLst/>
                  <a:gdLst>
                    <a:gd name="T0" fmla="*/ 20 w 40"/>
                    <a:gd name="T1" fmla="*/ 0 h 40"/>
                    <a:gd name="T2" fmla="*/ 17 w 40"/>
                    <a:gd name="T3" fmla="*/ 0 h 40"/>
                    <a:gd name="T4" fmla="*/ 12 w 40"/>
                    <a:gd name="T5" fmla="*/ 1 h 40"/>
                    <a:gd name="T6" fmla="*/ 10 w 40"/>
                    <a:gd name="T7" fmla="*/ 4 h 40"/>
                    <a:gd name="T8" fmla="*/ 6 w 40"/>
                    <a:gd name="T9" fmla="*/ 6 h 40"/>
                    <a:gd name="T10" fmla="*/ 4 w 40"/>
                    <a:gd name="T11" fmla="*/ 9 h 40"/>
                    <a:gd name="T12" fmla="*/ 3 w 40"/>
                    <a:gd name="T13" fmla="*/ 13 h 40"/>
                    <a:gd name="T14" fmla="*/ 1 w 40"/>
                    <a:gd name="T15" fmla="*/ 16 h 40"/>
                    <a:gd name="T16" fmla="*/ 0 w 40"/>
                    <a:gd name="T17" fmla="*/ 20 h 40"/>
                    <a:gd name="T18" fmla="*/ 1 w 40"/>
                    <a:gd name="T19" fmla="*/ 25 h 40"/>
                    <a:gd name="T20" fmla="*/ 3 w 40"/>
                    <a:gd name="T21" fmla="*/ 28 h 40"/>
                    <a:gd name="T22" fmla="*/ 4 w 40"/>
                    <a:gd name="T23" fmla="*/ 32 h 40"/>
                    <a:gd name="T24" fmla="*/ 6 w 40"/>
                    <a:gd name="T25" fmla="*/ 34 h 40"/>
                    <a:gd name="T26" fmla="*/ 10 w 40"/>
                    <a:gd name="T27" fmla="*/ 36 h 40"/>
                    <a:gd name="T28" fmla="*/ 12 w 40"/>
                    <a:gd name="T29" fmla="*/ 39 h 40"/>
                    <a:gd name="T30" fmla="*/ 17 w 40"/>
                    <a:gd name="T31" fmla="*/ 40 h 40"/>
                    <a:gd name="T32" fmla="*/ 20 w 40"/>
                    <a:gd name="T33" fmla="*/ 40 h 40"/>
                    <a:gd name="T34" fmla="*/ 24 w 40"/>
                    <a:gd name="T35" fmla="*/ 40 h 40"/>
                    <a:gd name="T36" fmla="*/ 27 w 40"/>
                    <a:gd name="T37" fmla="*/ 39 h 40"/>
                    <a:gd name="T38" fmla="*/ 31 w 40"/>
                    <a:gd name="T39" fmla="*/ 36 h 40"/>
                    <a:gd name="T40" fmla="*/ 34 w 40"/>
                    <a:gd name="T41" fmla="*/ 34 h 40"/>
                    <a:gd name="T42" fmla="*/ 36 w 40"/>
                    <a:gd name="T43" fmla="*/ 32 h 40"/>
                    <a:gd name="T44" fmla="*/ 38 w 40"/>
                    <a:gd name="T45" fmla="*/ 28 h 40"/>
                    <a:gd name="T46" fmla="*/ 39 w 40"/>
                    <a:gd name="T47" fmla="*/ 25 h 40"/>
                    <a:gd name="T48" fmla="*/ 40 w 40"/>
                    <a:gd name="T49" fmla="*/ 20 h 40"/>
                    <a:gd name="T50" fmla="*/ 39 w 40"/>
                    <a:gd name="T51" fmla="*/ 16 h 40"/>
                    <a:gd name="T52" fmla="*/ 38 w 40"/>
                    <a:gd name="T53" fmla="*/ 13 h 40"/>
                    <a:gd name="T54" fmla="*/ 36 w 40"/>
                    <a:gd name="T55" fmla="*/ 9 h 40"/>
                    <a:gd name="T56" fmla="*/ 34 w 40"/>
                    <a:gd name="T57" fmla="*/ 6 h 40"/>
                    <a:gd name="T58" fmla="*/ 31 w 40"/>
                    <a:gd name="T59" fmla="*/ 4 h 40"/>
                    <a:gd name="T60" fmla="*/ 27 w 40"/>
                    <a:gd name="T61" fmla="*/ 1 h 40"/>
                    <a:gd name="T62" fmla="*/ 24 w 40"/>
                    <a:gd name="T63" fmla="*/ 0 h 40"/>
                    <a:gd name="T64" fmla="*/ 20 w 40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40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2" y="1"/>
                      </a:lnTo>
                      <a:lnTo>
                        <a:pt x="10" y="4"/>
                      </a:lnTo>
                      <a:lnTo>
                        <a:pt x="6" y="6"/>
                      </a:lnTo>
                      <a:lnTo>
                        <a:pt x="4" y="9"/>
                      </a:lnTo>
                      <a:lnTo>
                        <a:pt x="3" y="13"/>
                      </a:lnTo>
                      <a:lnTo>
                        <a:pt x="1" y="16"/>
                      </a:lnTo>
                      <a:lnTo>
                        <a:pt x="0" y="20"/>
                      </a:lnTo>
                      <a:lnTo>
                        <a:pt x="1" y="25"/>
                      </a:lnTo>
                      <a:lnTo>
                        <a:pt x="3" y="28"/>
                      </a:lnTo>
                      <a:lnTo>
                        <a:pt x="4" y="32"/>
                      </a:lnTo>
                      <a:lnTo>
                        <a:pt x="6" y="34"/>
                      </a:lnTo>
                      <a:lnTo>
                        <a:pt x="10" y="36"/>
                      </a:lnTo>
                      <a:lnTo>
                        <a:pt x="12" y="39"/>
                      </a:lnTo>
                      <a:lnTo>
                        <a:pt x="17" y="40"/>
                      </a:lnTo>
                      <a:lnTo>
                        <a:pt x="20" y="40"/>
                      </a:lnTo>
                      <a:lnTo>
                        <a:pt x="24" y="40"/>
                      </a:lnTo>
                      <a:lnTo>
                        <a:pt x="27" y="39"/>
                      </a:lnTo>
                      <a:lnTo>
                        <a:pt x="31" y="36"/>
                      </a:lnTo>
                      <a:lnTo>
                        <a:pt x="34" y="34"/>
                      </a:lnTo>
                      <a:lnTo>
                        <a:pt x="36" y="32"/>
                      </a:lnTo>
                      <a:lnTo>
                        <a:pt x="38" y="28"/>
                      </a:lnTo>
                      <a:lnTo>
                        <a:pt x="39" y="25"/>
                      </a:lnTo>
                      <a:lnTo>
                        <a:pt x="40" y="20"/>
                      </a:lnTo>
                      <a:lnTo>
                        <a:pt x="39" y="16"/>
                      </a:lnTo>
                      <a:lnTo>
                        <a:pt x="38" y="13"/>
                      </a:lnTo>
                      <a:lnTo>
                        <a:pt x="36" y="9"/>
                      </a:lnTo>
                      <a:lnTo>
                        <a:pt x="34" y="6"/>
                      </a:lnTo>
                      <a:lnTo>
                        <a:pt x="31" y="4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2" name="Freeform 272"/>
                <p:cNvSpPr/>
                <p:nvPr/>
              </p:nvSpPr>
              <p:spPr bwMode="auto">
                <a:xfrm>
                  <a:off x="5456" y="3369"/>
                  <a:ext cx="40" cy="40"/>
                </a:xfrm>
                <a:custGeom>
                  <a:avLst/>
                  <a:gdLst>
                    <a:gd name="T0" fmla="*/ 20 w 40"/>
                    <a:gd name="T1" fmla="*/ 0 h 40"/>
                    <a:gd name="T2" fmla="*/ 17 w 40"/>
                    <a:gd name="T3" fmla="*/ 0 h 40"/>
                    <a:gd name="T4" fmla="*/ 12 w 40"/>
                    <a:gd name="T5" fmla="*/ 1 h 40"/>
                    <a:gd name="T6" fmla="*/ 10 w 40"/>
                    <a:gd name="T7" fmla="*/ 4 h 40"/>
                    <a:gd name="T8" fmla="*/ 6 w 40"/>
                    <a:gd name="T9" fmla="*/ 6 h 40"/>
                    <a:gd name="T10" fmla="*/ 4 w 40"/>
                    <a:gd name="T11" fmla="*/ 9 h 40"/>
                    <a:gd name="T12" fmla="*/ 3 w 40"/>
                    <a:gd name="T13" fmla="*/ 13 h 40"/>
                    <a:gd name="T14" fmla="*/ 1 w 40"/>
                    <a:gd name="T15" fmla="*/ 16 h 40"/>
                    <a:gd name="T16" fmla="*/ 0 w 40"/>
                    <a:gd name="T17" fmla="*/ 20 h 40"/>
                    <a:gd name="T18" fmla="*/ 1 w 40"/>
                    <a:gd name="T19" fmla="*/ 25 h 40"/>
                    <a:gd name="T20" fmla="*/ 3 w 40"/>
                    <a:gd name="T21" fmla="*/ 28 h 40"/>
                    <a:gd name="T22" fmla="*/ 4 w 40"/>
                    <a:gd name="T23" fmla="*/ 32 h 40"/>
                    <a:gd name="T24" fmla="*/ 6 w 40"/>
                    <a:gd name="T25" fmla="*/ 34 h 40"/>
                    <a:gd name="T26" fmla="*/ 10 w 40"/>
                    <a:gd name="T27" fmla="*/ 36 h 40"/>
                    <a:gd name="T28" fmla="*/ 12 w 40"/>
                    <a:gd name="T29" fmla="*/ 39 h 40"/>
                    <a:gd name="T30" fmla="*/ 17 w 40"/>
                    <a:gd name="T31" fmla="*/ 40 h 40"/>
                    <a:gd name="T32" fmla="*/ 20 w 40"/>
                    <a:gd name="T33" fmla="*/ 40 h 40"/>
                    <a:gd name="T34" fmla="*/ 24 w 40"/>
                    <a:gd name="T35" fmla="*/ 40 h 40"/>
                    <a:gd name="T36" fmla="*/ 27 w 40"/>
                    <a:gd name="T37" fmla="*/ 39 h 40"/>
                    <a:gd name="T38" fmla="*/ 31 w 40"/>
                    <a:gd name="T39" fmla="*/ 36 h 40"/>
                    <a:gd name="T40" fmla="*/ 34 w 40"/>
                    <a:gd name="T41" fmla="*/ 34 h 40"/>
                    <a:gd name="T42" fmla="*/ 36 w 40"/>
                    <a:gd name="T43" fmla="*/ 32 h 40"/>
                    <a:gd name="T44" fmla="*/ 38 w 40"/>
                    <a:gd name="T45" fmla="*/ 28 h 40"/>
                    <a:gd name="T46" fmla="*/ 39 w 40"/>
                    <a:gd name="T47" fmla="*/ 25 h 40"/>
                    <a:gd name="T48" fmla="*/ 40 w 40"/>
                    <a:gd name="T49" fmla="*/ 20 h 40"/>
                    <a:gd name="T50" fmla="*/ 39 w 40"/>
                    <a:gd name="T51" fmla="*/ 16 h 40"/>
                    <a:gd name="T52" fmla="*/ 38 w 40"/>
                    <a:gd name="T53" fmla="*/ 13 h 40"/>
                    <a:gd name="T54" fmla="*/ 36 w 40"/>
                    <a:gd name="T55" fmla="*/ 9 h 40"/>
                    <a:gd name="T56" fmla="*/ 34 w 40"/>
                    <a:gd name="T57" fmla="*/ 6 h 40"/>
                    <a:gd name="T58" fmla="*/ 31 w 40"/>
                    <a:gd name="T59" fmla="*/ 4 h 40"/>
                    <a:gd name="T60" fmla="*/ 27 w 40"/>
                    <a:gd name="T61" fmla="*/ 1 h 40"/>
                    <a:gd name="T62" fmla="*/ 24 w 40"/>
                    <a:gd name="T63" fmla="*/ 0 h 40"/>
                    <a:gd name="T64" fmla="*/ 20 w 40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40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2" y="1"/>
                      </a:lnTo>
                      <a:lnTo>
                        <a:pt x="10" y="4"/>
                      </a:lnTo>
                      <a:lnTo>
                        <a:pt x="6" y="6"/>
                      </a:lnTo>
                      <a:lnTo>
                        <a:pt x="4" y="9"/>
                      </a:lnTo>
                      <a:lnTo>
                        <a:pt x="3" y="13"/>
                      </a:lnTo>
                      <a:lnTo>
                        <a:pt x="1" y="16"/>
                      </a:lnTo>
                      <a:lnTo>
                        <a:pt x="0" y="20"/>
                      </a:lnTo>
                      <a:lnTo>
                        <a:pt x="1" y="25"/>
                      </a:lnTo>
                      <a:lnTo>
                        <a:pt x="3" y="28"/>
                      </a:lnTo>
                      <a:lnTo>
                        <a:pt x="4" y="32"/>
                      </a:lnTo>
                      <a:lnTo>
                        <a:pt x="6" y="34"/>
                      </a:lnTo>
                      <a:lnTo>
                        <a:pt x="10" y="36"/>
                      </a:lnTo>
                      <a:lnTo>
                        <a:pt x="12" y="39"/>
                      </a:lnTo>
                      <a:lnTo>
                        <a:pt x="17" y="40"/>
                      </a:lnTo>
                      <a:lnTo>
                        <a:pt x="20" y="40"/>
                      </a:lnTo>
                      <a:lnTo>
                        <a:pt x="24" y="40"/>
                      </a:lnTo>
                      <a:lnTo>
                        <a:pt x="27" y="39"/>
                      </a:lnTo>
                      <a:lnTo>
                        <a:pt x="31" y="36"/>
                      </a:lnTo>
                      <a:lnTo>
                        <a:pt x="34" y="34"/>
                      </a:lnTo>
                      <a:lnTo>
                        <a:pt x="36" y="32"/>
                      </a:lnTo>
                      <a:lnTo>
                        <a:pt x="38" y="28"/>
                      </a:lnTo>
                      <a:lnTo>
                        <a:pt x="39" y="25"/>
                      </a:lnTo>
                      <a:lnTo>
                        <a:pt x="40" y="20"/>
                      </a:lnTo>
                      <a:lnTo>
                        <a:pt x="39" y="16"/>
                      </a:lnTo>
                      <a:lnTo>
                        <a:pt x="38" y="13"/>
                      </a:lnTo>
                      <a:lnTo>
                        <a:pt x="36" y="9"/>
                      </a:lnTo>
                      <a:lnTo>
                        <a:pt x="34" y="6"/>
                      </a:lnTo>
                      <a:lnTo>
                        <a:pt x="31" y="4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3" name="Freeform 273"/>
                <p:cNvSpPr/>
                <p:nvPr/>
              </p:nvSpPr>
              <p:spPr bwMode="auto">
                <a:xfrm>
                  <a:off x="4940" y="3757"/>
                  <a:ext cx="39" cy="41"/>
                </a:xfrm>
                <a:custGeom>
                  <a:avLst/>
                  <a:gdLst>
                    <a:gd name="T0" fmla="*/ 19 w 39"/>
                    <a:gd name="T1" fmla="*/ 0 h 41"/>
                    <a:gd name="T2" fmla="*/ 16 w 39"/>
                    <a:gd name="T3" fmla="*/ 1 h 41"/>
                    <a:gd name="T4" fmla="*/ 12 w 39"/>
                    <a:gd name="T5" fmla="*/ 3 h 41"/>
                    <a:gd name="T6" fmla="*/ 9 w 39"/>
                    <a:gd name="T7" fmla="*/ 4 h 41"/>
                    <a:gd name="T8" fmla="*/ 5 w 39"/>
                    <a:gd name="T9" fmla="*/ 6 h 41"/>
                    <a:gd name="T10" fmla="*/ 3 w 39"/>
                    <a:gd name="T11" fmla="*/ 10 h 41"/>
                    <a:gd name="T12" fmla="*/ 2 w 39"/>
                    <a:gd name="T13" fmla="*/ 13 h 41"/>
                    <a:gd name="T14" fmla="*/ 0 w 39"/>
                    <a:gd name="T15" fmla="*/ 17 h 41"/>
                    <a:gd name="T16" fmla="*/ 0 w 39"/>
                    <a:gd name="T17" fmla="*/ 21 h 41"/>
                    <a:gd name="T18" fmla="*/ 0 w 39"/>
                    <a:gd name="T19" fmla="*/ 25 h 41"/>
                    <a:gd name="T20" fmla="*/ 2 w 39"/>
                    <a:gd name="T21" fmla="*/ 28 h 41"/>
                    <a:gd name="T22" fmla="*/ 3 w 39"/>
                    <a:gd name="T23" fmla="*/ 32 h 41"/>
                    <a:gd name="T24" fmla="*/ 5 w 39"/>
                    <a:gd name="T25" fmla="*/ 35 h 41"/>
                    <a:gd name="T26" fmla="*/ 9 w 39"/>
                    <a:gd name="T27" fmla="*/ 38 h 41"/>
                    <a:gd name="T28" fmla="*/ 12 w 39"/>
                    <a:gd name="T29" fmla="*/ 39 h 41"/>
                    <a:gd name="T30" fmla="*/ 16 w 39"/>
                    <a:gd name="T31" fmla="*/ 40 h 41"/>
                    <a:gd name="T32" fmla="*/ 19 w 39"/>
                    <a:gd name="T33" fmla="*/ 41 h 41"/>
                    <a:gd name="T34" fmla="*/ 24 w 39"/>
                    <a:gd name="T35" fmla="*/ 40 h 41"/>
                    <a:gd name="T36" fmla="*/ 27 w 39"/>
                    <a:gd name="T37" fmla="*/ 39 h 41"/>
                    <a:gd name="T38" fmla="*/ 31 w 39"/>
                    <a:gd name="T39" fmla="*/ 38 h 41"/>
                    <a:gd name="T40" fmla="*/ 33 w 39"/>
                    <a:gd name="T41" fmla="*/ 35 h 41"/>
                    <a:gd name="T42" fmla="*/ 35 w 39"/>
                    <a:gd name="T43" fmla="*/ 32 h 41"/>
                    <a:gd name="T44" fmla="*/ 38 w 39"/>
                    <a:gd name="T45" fmla="*/ 28 h 41"/>
                    <a:gd name="T46" fmla="*/ 39 w 39"/>
                    <a:gd name="T47" fmla="*/ 25 h 41"/>
                    <a:gd name="T48" fmla="*/ 39 w 39"/>
                    <a:gd name="T49" fmla="*/ 21 h 41"/>
                    <a:gd name="T50" fmla="*/ 39 w 39"/>
                    <a:gd name="T51" fmla="*/ 17 h 41"/>
                    <a:gd name="T52" fmla="*/ 38 w 39"/>
                    <a:gd name="T53" fmla="*/ 13 h 41"/>
                    <a:gd name="T54" fmla="*/ 35 w 39"/>
                    <a:gd name="T55" fmla="*/ 10 h 41"/>
                    <a:gd name="T56" fmla="*/ 33 w 39"/>
                    <a:gd name="T57" fmla="*/ 6 h 41"/>
                    <a:gd name="T58" fmla="*/ 31 w 39"/>
                    <a:gd name="T59" fmla="*/ 4 h 41"/>
                    <a:gd name="T60" fmla="*/ 27 w 39"/>
                    <a:gd name="T61" fmla="*/ 3 h 41"/>
                    <a:gd name="T62" fmla="*/ 24 w 39"/>
                    <a:gd name="T63" fmla="*/ 1 h 41"/>
                    <a:gd name="T64" fmla="*/ 19 w 39"/>
                    <a:gd name="T65" fmla="*/ 0 h 4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41">
                      <a:moveTo>
                        <a:pt x="19" y="0"/>
                      </a:moveTo>
                      <a:lnTo>
                        <a:pt x="16" y="1"/>
                      </a:lnTo>
                      <a:lnTo>
                        <a:pt x="12" y="3"/>
                      </a:lnTo>
                      <a:lnTo>
                        <a:pt x="9" y="4"/>
                      </a:lnTo>
                      <a:lnTo>
                        <a:pt x="5" y="6"/>
                      </a:lnTo>
                      <a:lnTo>
                        <a:pt x="3" y="10"/>
                      </a:lnTo>
                      <a:lnTo>
                        <a:pt x="2" y="13"/>
                      </a:lnTo>
                      <a:lnTo>
                        <a:pt x="0" y="17"/>
                      </a:lnTo>
                      <a:lnTo>
                        <a:pt x="0" y="21"/>
                      </a:lnTo>
                      <a:lnTo>
                        <a:pt x="0" y="25"/>
                      </a:lnTo>
                      <a:lnTo>
                        <a:pt x="2" y="28"/>
                      </a:lnTo>
                      <a:lnTo>
                        <a:pt x="3" y="32"/>
                      </a:lnTo>
                      <a:lnTo>
                        <a:pt x="5" y="35"/>
                      </a:lnTo>
                      <a:lnTo>
                        <a:pt x="9" y="38"/>
                      </a:lnTo>
                      <a:lnTo>
                        <a:pt x="12" y="39"/>
                      </a:lnTo>
                      <a:lnTo>
                        <a:pt x="16" y="40"/>
                      </a:lnTo>
                      <a:lnTo>
                        <a:pt x="19" y="41"/>
                      </a:lnTo>
                      <a:lnTo>
                        <a:pt x="24" y="40"/>
                      </a:lnTo>
                      <a:lnTo>
                        <a:pt x="27" y="39"/>
                      </a:lnTo>
                      <a:lnTo>
                        <a:pt x="31" y="38"/>
                      </a:lnTo>
                      <a:lnTo>
                        <a:pt x="33" y="35"/>
                      </a:lnTo>
                      <a:lnTo>
                        <a:pt x="35" y="32"/>
                      </a:lnTo>
                      <a:lnTo>
                        <a:pt x="38" y="28"/>
                      </a:lnTo>
                      <a:lnTo>
                        <a:pt x="39" y="25"/>
                      </a:lnTo>
                      <a:lnTo>
                        <a:pt x="39" y="21"/>
                      </a:lnTo>
                      <a:lnTo>
                        <a:pt x="39" y="17"/>
                      </a:lnTo>
                      <a:lnTo>
                        <a:pt x="38" y="13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1" y="4"/>
                      </a:lnTo>
                      <a:lnTo>
                        <a:pt x="27" y="3"/>
                      </a:lnTo>
                      <a:lnTo>
                        <a:pt x="24" y="1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4" name="Freeform 274"/>
                <p:cNvSpPr/>
                <p:nvPr/>
              </p:nvSpPr>
              <p:spPr bwMode="auto">
                <a:xfrm>
                  <a:off x="4940" y="3757"/>
                  <a:ext cx="39" cy="41"/>
                </a:xfrm>
                <a:custGeom>
                  <a:avLst/>
                  <a:gdLst>
                    <a:gd name="T0" fmla="*/ 19 w 39"/>
                    <a:gd name="T1" fmla="*/ 0 h 41"/>
                    <a:gd name="T2" fmla="*/ 16 w 39"/>
                    <a:gd name="T3" fmla="*/ 1 h 41"/>
                    <a:gd name="T4" fmla="*/ 12 w 39"/>
                    <a:gd name="T5" fmla="*/ 3 h 41"/>
                    <a:gd name="T6" fmla="*/ 9 w 39"/>
                    <a:gd name="T7" fmla="*/ 4 h 41"/>
                    <a:gd name="T8" fmla="*/ 5 w 39"/>
                    <a:gd name="T9" fmla="*/ 6 h 41"/>
                    <a:gd name="T10" fmla="*/ 3 w 39"/>
                    <a:gd name="T11" fmla="*/ 10 h 41"/>
                    <a:gd name="T12" fmla="*/ 2 w 39"/>
                    <a:gd name="T13" fmla="*/ 13 h 41"/>
                    <a:gd name="T14" fmla="*/ 0 w 39"/>
                    <a:gd name="T15" fmla="*/ 17 h 41"/>
                    <a:gd name="T16" fmla="*/ 0 w 39"/>
                    <a:gd name="T17" fmla="*/ 21 h 41"/>
                    <a:gd name="T18" fmla="*/ 0 w 39"/>
                    <a:gd name="T19" fmla="*/ 25 h 41"/>
                    <a:gd name="T20" fmla="*/ 2 w 39"/>
                    <a:gd name="T21" fmla="*/ 28 h 41"/>
                    <a:gd name="T22" fmla="*/ 3 w 39"/>
                    <a:gd name="T23" fmla="*/ 32 h 41"/>
                    <a:gd name="T24" fmla="*/ 5 w 39"/>
                    <a:gd name="T25" fmla="*/ 35 h 41"/>
                    <a:gd name="T26" fmla="*/ 9 w 39"/>
                    <a:gd name="T27" fmla="*/ 38 h 41"/>
                    <a:gd name="T28" fmla="*/ 12 w 39"/>
                    <a:gd name="T29" fmla="*/ 39 h 41"/>
                    <a:gd name="T30" fmla="*/ 16 w 39"/>
                    <a:gd name="T31" fmla="*/ 40 h 41"/>
                    <a:gd name="T32" fmla="*/ 19 w 39"/>
                    <a:gd name="T33" fmla="*/ 41 h 41"/>
                    <a:gd name="T34" fmla="*/ 24 w 39"/>
                    <a:gd name="T35" fmla="*/ 40 h 41"/>
                    <a:gd name="T36" fmla="*/ 27 w 39"/>
                    <a:gd name="T37" fmla="*/ 39 h 41"/>
                    <a:gd name="T38" fmla="*/ 31 w 39"/>
                    <a:gd name="T39" fmla="*/ 38 h 41"/>
                    <a:gd name="T40" fmla="*/ 33 w 39"/>
                    <a:gd name="T41" fmla="*/ 35 h 41"/>
                    <a:gd name="T42" fmla="*/ 35 w 39"/>
                    <a:gd name="T43" fmla="*/ 32 h 41"/>
                    <a:gd name="T44" fmla="*/ 38 w 39"/>
                    <a:gd name="T45" fmla="*/ 28 h 41"/>
                    <a:gd name="T46" fmla="*/ 39 w 39"/>
                    <a:gd name="T47" fmla="*/ 25 h 41"/>
                    <a:gd name="T48" fmla="*/ 39 w 39"/>
                    <a:gd name="T49" fmla="*/ 21 h 41"/>
                    <a:gd name="T50" fmla="*/ 39 w 39"/>
                    <a:gd name="T51" fmla="*/ 17 h 41"/>
                    <a:gd name="T52" fmla="*/ 38 w 39"/>
                    <a:gd name="T53" fmla="*/ 13 h 41"/>
                    <a:gd name="T54" fmla="*/ 35 w 39"/>
                    <a:gd name="T55" fmla="*/ 10 h 41"/>
                    <a:gd name="T56" fmla="*/ 33 w 39"/>
                    <a:gd name="T57" fmla="*/ 6 h 41"/>
                    <a:gd name="T58" fmla="*/ 31 w 39"/>
                    <a:gd name="T59" fmla="*/ 4 h 41"/>
                    <a:gd name="T60" fmla="*/ 27 w 39"/>
                    <a:gd name="T61" fmla="*/ 3 h 41"/>
                    <a:gd name="T62" fmla="*/ 24 w 39"/>
                    <a:gd name="T63" fmla="*/ 1 h 41"/>
                    <a:gd name="T64" fmla="*/ 19 w 39"/>
                    <a:gd name="T65" fmla="*/ 0 h 4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41">
                      <a:moveTo>
                        <a:pt x="19" y="0"/>
                      </a:moveTo>
                      <a:lnTo>
                        <a:pt x="16" y="1"/>
                      </a:lnTo>
                      <a:lnTo>
                        <a:pt x="12" y="3"/>
                      </a:lnTo>
                      <a:lnTo>
                        <a:pt x="9" y="4"/>
                      </a:lnTo>
                      <a:lnTo>
                        <a:pt x="5" y="6"/>
                      </a:lnTo>
                      <a:lnTo>
                        <a:pt x="3" y="10"/>
                      </a:lnTo>
                      <a:lnTo>
                        <a:pt x="2" y="13"/>
                      </a:lnTo>
                      <a:lnTo>
                        <a:pt x="0" y="17"/>
                      </a:lnTo>
                      <a:lnTo>
                        <a:pt x="0" y="21"/>
                      </a:lnTo>
                      <a:lnTo>
                        <a:pt x="0" y="25"/>
                      </a:lnTo>
                      <a:lnTo>
                        <a:pt x="2" y="28"/>
                      </a:lnTo>
                      <a:lnTo>
                        <a:pt x="3" y="32"/>
                      </a:lnTo>
                      <a:lnTo>
                        <a:pt x="5" y="35"/>
                      </a:lnTo>
                      <a:lnTo>
                        <a:pt x="9" y="38"/>
                      </a:lnTo>
                      <a:lnTo>
                        <a:pt x="12" y="39"/>
                      </a:lnTo>
                      <a:lnTo>
                        <a:pt x="16" y="40"/>
                      </a:lnTo>
                      <a:lnTo>
                        <a:pt x="19" y="41"/>
                      </a:lnTo>
                      <a:lnTo>
                        <a:pt x="24" y="40"/>
                      </a:lnTo>
                      <a:lnTo>
                        <a:pt x="27" y="39"/>
                      </a:lnTo>
                      <a:lnTo>
                        <a:pt x="31" y="38"/>
                      </a:lnTo>
                      <a:lnTo>
                        <a:pt x="33" y="35"/>
                      </a:lnTo>
                      <a:lnTo>
                        <a:pt x="35" y="32"/>
                      </a:lnTo>
                      <a:lnTo>
                        <a:pt x="38" y="28"/>
                      </a:lnTo>
                      <a:lnTo>
                        <a:pt x="39" y="25"/>
                      </a:lnTo>
                      <a:lnTo>
                        <a:pt x="39" y="21"/>
                      </a:lnTo>
                      <a:lnTo>
                        <a:pt x="39" y="17"/>
                      </a:lnTo>
                      <a:lnTo>
                        <a:pt x="38" y="13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1" y="4"/>
                      </a:lnTo>
                      <a:lnTo>
                        <a:pt x="27" y="3"/>
                      </a:lnTo>
                      <a:lnTo>
                        <a:pt x="24" y="1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5" name="Freeform 275"/>
                <p:cNvSpPr/>
                <p:nvPr/>
              </p:nvSpPr>
              <p:spPr bwMode="auto">
                <a:xfrm>
                  <a:off x="3777" y="2590"/>
                  <a:ext cx="38" cy="40"/>
                </a:xfrm>
                <a:custGeom>
                  <a:avLst/>
                  <a:gdLst>
                    <a:gd name="T0" fmla="*/ 19 w 38"/>
                    <a:gd name="T1" fmla="*/ 0 h 40"/>
                    <a:gd name="T2" fmla="*/ 15 w 38"/>
                    <a:gd name="T3" fmla="*/ 1 h 40"/>
                    <a:gd name="T4" fmla="*/ 12 w 38"/>
                    <a:gd name="T5" fmla="*/ 2 h 40"/>
                    <a:gd name="T6" fmla="*/ 8 w 38"/>
                    <a:gd name="T7" fmla="*/ 3 h 40"/>
                    <a:gd name="T8" fmla="*/ 5 w 38"/>
                    <a:gd name="T9" fmla="*/ 5 h 40"/>
                    <a:gd name="T10" fmla="*/ 2 w 38"/>
                    <a:gd name="T11" fmla="*/ 9 h 40"/>
                    <a:gd name="T12" fmla="*/ 1 w 38"/>
                    <a:gd name="T13" fmla="*/ 12 h 40"/>
                    <a:gd name="T14" fmla="*/ 0 w 38"/>
                    <a:gd name="T15" fmla="*/ 16 h 40"/>
                    <a:gd name="T16" fmla="*/ 0 w 38"/>
                    <a:gd name="T17" fmla="*/ 19 h 40"/>
                    <a:gd name="T18" fmla="*/ 0 w 38"/>
                    <a:gd name="T19" fmla="*/ 24 h 40"/>
                    <a:gd name="T20" fmla="*/ 1 w 38"/>
                    <a:gd name="T21" fmla="*/ 28 h 40"/>
                    <a:gd name="T22" fmla="*/ 2 w 38"/>
                    <a:gd name="T23" fmla="*/ 31 h 40"/>
                    <a:gd name="T24" fmla="*/ 5 w 38"/>
                    <a:gd name="T25" fmla="*/ 35 h 40"/>
                    <a:gd name="T26" fmla="*/ 8 w 38"/>
                    <a:gd name="T27" fmla="*/ 37 h 40"/>
                    <a:gd name="T28" fmla="*/ 12 w 38"/>
                    <a:gd name="T29" fmla="*/ 38 h 40"/>
                    <a:gd name="T30" fmla="*/ 15 w 38"/>
                    <a:gd name="T31" fmla="*/ 39 h 40"/>
                    <a:gd name="T32" fmla="*/ 19 w 38"/>
                    <a:gd name="T33" fmla="*/ 40 h 40"/>
                    <a:gd name="T34" fmla="*/ 23 w 38"/>
                    <a:gd name="T35" fmla="*/ 39 h 40"/>
                    <a:gd name="T36" fmla="*/ 27 w 38"/>
                    <a:gd name="T37" fmla="*/ 38 h 40"/>
                    <a:gd name="T38" fmla="*/ 30 w 38"/>
                    <a:gd name="T39" fmla="*/ 37 h 40"/>
                    <a:gd name="T40" fmla="*/ 33 w 38"/>
                    <a:gd name="T41" fmla="*/ 35 h 40"/>
                    <a:gd name="T42" fmla="*/ 35 w 38"/>
                    <a:gd name="T43" fmla="*/ 31 h 40"/>
                    <a:gd name="T44" fmla="*/ 37 w 38"/>
                    <a:gd name="T45" fmla="*/ 28 h 40"/>
                    <a:gd name="T46" fmla="*/ 38 w 38"/>
                    <a:gd name="T47" fmla="*/ 24 h 40"/>
                    <a:gd name="T48" fmla="*/ 38 w 38"/>
                    <a:gd name="T49" fmla="*/ 19 h 40"/>
                    <a:gd name="T50" fmla="*/ 38 w 38"/>
                    <a:gd name="T51" fmla="*/ 16 h 40"/>
                    <a:gd name="T52" fmla="*/ 37 w 38"/>
                    <a:gd name="T53" fmla="*/ 12 h 40"/>
                    <a:gd name="T54" fmla="*/ 35 w 38"/>
                    <a:gd name="T55" fmla="*/ 9 h 40"/>
                    <a:gd name="T56" fmla="*/ 33 w 38"/>
                    <a:gd name="T57" fmla="*/ 5 h 40"/>
                    <a:gd name="T58" fmla="*/ 30 w 38"/>
                    <a:gd name="T59" fmla="*/ 3 h 40"/>
                    <a:gd name="T60" fmla="*/ 27 w 38"/>
                    <a:gd name="T61" fmla="*/ 2 h 40"/>
                    <a:gd name="T62" fmla="*/ 23 w 38"/>
                    <a:gd name="T63" fmla="*/ 1 h 40"/>
                    <a:gd name="T64" fmla="*/ 19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9" y="0"/>
                      </a:moveTo>
                      <a:lnTo>
                        <a:pt x="15" y="1"/>
                      </a:lnTo>
                      <a:lnTo>
                        <a:pt x="12" y="2"/>
                      </a:lnTo>
                      <a:lnTo>
                        <a:pt x="8" y="3"/>
                      </a:lnTo>
                      <a:lnTo>
                        <a:pt x="5" y="5"/>
                      </a:lnTo>
                      <a:lnTo>
                        <a:pt x="2" y="9"/>
                      </a:lnTo>
                      <a:lnTo>
                        <a:pt x="1" y="12"/>
                      </a:lnTo>
                      <a:lnTo>
                        <a:pt x="0" y="16"/>
                      </a:lnTo>
                      <a:lnTo>
                        <a:pt x="0" y="19"/>
                      </a:lnTo>
                      <a:lnTo>
                        <a:pt x="0" y="24"/>
                      </a:lnTo>
                      <a:lnTo>
                        <a:pt x="1" y="28"/>
                      </a:lnTo>
                      <a:lnTo>
                        <a:pt x="2" y="31"/>
                      </a:lnTo>
                      <a:lnTo>
                        <a:pt x="5" y="35"/>
                      </a:lnTo>
                      <a:lnTo>
                        <a:pt x="8" y="37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40"/>
                      </a:lnTo>
                      <a:lnTo>
                        <a:pt x="23" y="39"/>
                      </a:lnTo>
                      <a:lnTo>
                        <a:pt x="27" y="38"/>
                      </a:lnTo>
                      <a:lnTo>
                        <a:pt x="30" y="37"/>
                      </a:lnTo>
                      <a:lnTo>
                        <a:pt x="33" y="35"/>
                      </a:lnTo>
                      <a:lnTo>
                        <a:pt x="35" y="31"/>
                      </a:lnTo>
                      <a:lnTo>
                        <a:pt x="37" y="28"/>
                      </a:lnTo>
                      <a:lnTo>
                        <a:pt x="38" y="24"/>
                      </a:lnTo>
                      <a:lnTo>
                        <a:pt x="38" y="19"/>
                      </a:lnTo>
                      <a:lnTo>
                        <a:pt x="38" y="16"/>
                      </a:lnTo>
                      <a:lnTo>
                        <a:pt x="37" y="12"/>
                      </a:lnTo>
                      <a:lnTo>
                        <a:pt x="35" y="9"/>
                      </a:lnTo>
                      <a:lnTo>
                        <a:pt x="33" y="5"/>
                      </a:lnTo>
                      <a:lnTo>
                        <a:pt x="30" y="3"/>
                      </a:lnTo>
                      <a:lnTo>
                        <a:pt x="27" y="2"/>
                      </a:lnTo>
                      <a:lnTo>
                        <a:pt x="23" y="1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6" name="Freeform 276"/>
                <p:cNvSpPr/>
                <p:nvPr/>
              </p:nvSpPr>
              <p:spPr bwMode="auto">
                <a:xfrm>
                  <a:off x="3777" y="2590"/>
                  <a:ext cx="38" cy="40"/>
                </a:xfrm>
                <a:custGeom>
                  <a:avLst/>
                  <a:gdLst>
                    <a:gd name="T0" fmla="*/ 19 w 38"/>
                    <a:gd name="T1" fmla="*/ 0 h 40"/>
                    <a:gd name="T2" fmla="*/ 15 w 38"/>
                    <a:gd name="T3" fmla="*/ 1 h 40"/>
                    <a:gd name="T4" fmla="*/ 12 w 38"/>
                    <a:gd name="T5" fmla="*/ 2 h 40"/>
                    <a:gd name="T6" fmla="*/ 8 w 38"/>
                    <a:gd name="T7" fmla="*/ 3 h 40"/>
                    <a:gd name="T8" fmla="*/ 5 w 38"/>
                    <a:gd name="T9" fmla="*/ 5 h 40"/>
                    <a:gd name="T10" fmla="*/ 2 w 38"/>
                    <a:gd name="T11" fmla="*/ 9 h 40"/>
                    <a:gd name="T12" fmla="*/ 1 w 38"/>
                    <a:gd name="T13" fmla="*/ 12 h 40"/>
                    <a:gd name="T14" fmla="*/ 0 w 38"/>
                    <a:gd name="T15" fmla="*/ 16 h 40"/>
                    <a:gd name="T16" fmla="*/ 0 w 38"/>
                    <a:gd name="T17" fmla="*/ 19 h 40"/>
                    <a:gd name="T18" fmla="*/ 0 w 38"/>
                    <a:gd name="T19" fmla="*/ 24 h 40"/>
                    <a:gd name="T20" fmla="*/ 1 w 38"/>
                    <a:gd name="T21" fmla="*/ 28 h 40"/>
                    <a:gd name="T22" fmla="*/ 2 w 38"/>
                    <a:gd name="T23" fmla="*/ 31 h 40"/>
                    <a:gd name="T24" fmla="*/ 5 w 38"/>
                    <a:gd name="T25" fmla="*/ 35 h 40"/>
                    <a:gd name="T26" fmla="*/ 8 w 38"/>
                    <a:gd name="T27" fmla="*/ 37 h 40"/>
                    <a:gd name="T28" fmla="*/ 12 w 38"/>
                    <a:gd name="T29" fmla="*/ 38 h 40"/>
                    <a:gd name="T30" fmla="*/ 15 w 38"/>
                    <a:gd name="T31" fmla="*/ 39 h 40"/>
                    <a:gd name="T32" fmla="*/ 19 w 38"/>
                    <a:gd name="T33" fmla="*/ 40 h 40"/>
                    <a:gd name="T34" fmla="*/ 23 w 38"/>
                    <a:gd name="T35" fmla="*/ 39 h 40"/>
                    <a:gd name="T36" fmla="*/ 27 w 38"/>
                    <a:gd name="T37" fmla="*/ 38 h 40"/>
                    <a:gd name="T38" fmla="*/ 30 w 38"/>
                    <a:gd name="T39" fmla="*/ 37 h 40"/>
                    <a:gd name="T40" fmla="*/ 33 w 38"/>
                    <a:gd name="T41" fmla="*/ 35 h 40"/>
                    <a:gd name="T42" fmla="*/ 35 w 38"/>
                    <a:gd name="T43" fmla="*/ 31 h 40"/>
                    <a:gd name="T44" fmla="*/ 37 w 38"/>
                    <a:gd name="T45" fmla="*/ 28 h 40"/>
                    <a:gd name="T46" fmla="*/ 38 w 38"/>
                    <a:gd name="T47" fmla="*/ 24 h 40"/>
                    <a:gd name="T48" fmla="*/ 38 w 38"/>
                    <a:gd name="T49" fmla="*/ 19 h 40"/>
                    <a:gd name="T50" fmla="*/ 38 w 38"/>
                    <a:gd name="T51" fmla="*/ 16 h 40"/>
                    <a:gd name="T52" fmla="*/ 37 w 38"/>
                    <a:gd name="T53" fmla="*/ 12 h 40"/>
                    <a:gd name="T54" fmla="*/ 35 w 38"/>
                    <a:gd name="T55" fmla="*/ 9 h 40"/>
                    <a:gd name="T56" fmla="*/ 33 w 38"/>
                    <a:gd name="T57" fmla="*/ 5 h 40"/>
                    <a:gd name="T58" fmla="*/ 30 w 38"/>
                    <a:gd name="T59" fmla="*/ 3 h 40"/>
                    <a:gd name="T60" fmla="*/ 27 w 38"/>
                    <a:gd name="T61" fmla="*/ 2 h 40"/>
                    <a:gd name="T62" fmla="*/ 23 w 38"/>
                    <a:gd name="T63" fmla="*/ 1 h 40"/>
                    <a:gd name="T64" fmla="*/ 19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9" y="0"/>
                      </a:moveTo>
                      <a:lnTo>
                        <a:pt x="15" y="1"/>
                      </a:lnTo>
                      <a:lnTo>
                        <a:pt x="12" y="2"/>
                      </a:lnTo>
                      <a:lnTo>
                        <a:pt x="8" y="3"/>
                      </a:lnTo>
                      <a:lnTo>
                        <a:pt x="5" y="5"/>
                      </a:lnTo>
                      <a:lnTo>
                        <a:pt x="2" y="9"/>
                      </a:lnTo>
                      <a:lnTo>
                        <a:pt x="1" y="12"/>
                      </a:lnTo>
                      <a:lnTo>
                        <a:pt x="0" y="16"/>
                      </a:lnTo>
                      <a:lnTo>
                        <a:pt x="0" y="19"/>
                      </a:lnTo>
                      <a:lnTo>
                        <a:pt x="0" y="24"/>
                      </a:lnTo>
                      <a:lnTo>
                        <a:pt x="1" y="28"/>
                      </a:lnTo>
                      <a:lnTo>
                        <a:pt x="2" y="31"/>
                      </a:lnTo>
                      <a:lnTo>
                        <a:pt x="5" y="35"/>
                      </a:lnTo>
                      <a:lnTo>
                        <a:pt x="8" y="37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40"/>
                      </a:lnTo>
                      <a:lnTo>
                        <a:pt x="23" y="39"/>
                      </a:lnTo>
                      <a:lnTo>
                        <a:pt x="27" y="38"/>
                      </a:lnTo>
                      <a:lnTo>
                        <a:pt x="30" y="37"/>
                      </a:lnTo>
                      <a:lnTo>
                        <a:pt x="33" y="35"/>
                      </a:lnTo>
                      <a:lnTo>
                        <a:pt x="35" y="31"/>
                      </a:lnTo>
                      <a:lnTo>
                        <a:pt x="37" y="28"/>
                      </a:lnTo>
                      <a:lnTo>
                        <a:pt x="38" y="24"/>
                      </a:lnTo>
                      <a:lnTo>
                        <a:pt x="38" y="19"/>
                      </a:lnTo>
                      <a:lnTo>
                        <a:pt x="38" y="16"/>
                      </a:lnTo>
                      <a:lnTo>
                        <a:pt x="37" y="12"/>
                      </a:lnTo>
                      <a:lnTo>
                        <a:pt x="35" y="9"/>
                      </a:lnTo>
                      <a:lnTo>
                        <a:pt x="33" y="5"/>
                      </a:lnTo>
                      <a:lnTo>
                        <a:pt x="30" y="3"/>
                      </a:lnTo>
                      <a:lnTo>
                        <a:pt x="27" y="2"/>
                      </a:lnTo>
                      <a:lnTo>
                        <a:pt x="23" y="1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7" name="Freeform 277"/>
                <p:cNvSpPr/>
                <p:nvPr/>
              </p:nvSpPr>
              <p:spPr bwMode="auto">
                <a:xfrm>
                  <a:off x="4933" y="2597"/>
                  <a:ext cx="40" cy="38"/>
                </a:xfrm>
                <a:custGeom>
                  <a:avLst/>
                  <a:gdLst>
                    <a:gd name="T0" fmla="*/ 20 w 40"/>
                    <a:gd name="T1" fmla="*/ 0 h 38"/>
                    <a:gd name="T2" fmla="*/ 17 w 40"/>
                    <a:gd name="T3" fmla="*/ 0 h 38"/>
                    <a:gd name="T4" fmla="*/ 13 w 40"/>
                    <a:gd name="T5" fmla="*/ 1 h 38"/>
                    <a:gd name="T6" fmla="*/ 10 w 40"/>
                    <a:gd name="T7" fmla="*/ 2 h 38"/>
                    <a:gd name="T8" fmla="*/ 6 w 40"/>
                    <a:gd name="T9" fmla="*/ 4 h 38"/>
                    <a:gd name="T10" fmla="*/ 4 w 40"/>
                    <a:gd name="T11" fmla="*/ 8 h 38"/>
                    <a:gd name="T12" fmla="*/ 3 w 40"/>
                    <a:gd name="T13" fmla="*/ 11 h 38"/>
                    <a:gd name="T14" fmla="*/ 2 w 40"/>
                    <a:gd name="T15" fmla="*/ 15 h 38"/>
                    <a:gd name="T16" fmla="*/ 0 w 40"/>
                    <a:gd name="T17" fmla="*/ 18 h 38"/>
                    <a:gd name="T18" fmla="*/ 2 w 40"/>
                    <a:gd name="T19" fmla="*/ 23 h 38"/>
                    <a:gd name="T20" fmla="*/ 3 w 40"/>
                    <a:gd name="T21" fmla="*/ 26 h 38"/>
                    <a:gd name="T22" fmla="*/ 4 w 40"/>
                    <a:gd name="T23" fmla="*/ 30 h 38"/>
                    <a:gd name="T24" fmla="*/ 6 w 40"/>
                    <a:gd name="T25" fmla="*/ 32 h 38"/>
                    <a:gd name="T26" fmla="*/ 10 w 40"/>
                    <a:gd name="T27" fmla="*/ 35 h 38"/>
                    <a:gd name="T28" fmla="*/ 13 w 40"/>
                    <a:gd name="T29" fmla="*/ 37 h 38"/>
                    <a:gd name="T30" fmla="*/ 17 w 40"/>
                    <a:gd name="T31" fmla="*/ 38 h 38"/>
                    <a:gd name="T32" fmla="*/ 20 w 40"/>
                    <a:gd name="T33" fmla="*/ 38 h 38"/>
                    <a:gd name="T34" fmla="*/ 24 w 40"/>
                    <a:gd name="T35" fmla="*/ 38 h 38"/>
                    <a:gd name="T36" fmla="*/ 27 w 40"/>
                    <a:gd name="T37" fmla="*/ 37 h 38"/>
                    <a:gd name="T38" fmla="*/ 31 w 40"/>
                    <a:gd name="T39" fmla="*/ 35 h 38"/>
                    <a:gd name="T40" fmla="*/ 34 w 40"/>
                    <a:gd name="T41" fmla="*/ 32 h 38"/>
                    <a:gd name="T42" fmla="*/ 36 w 40"/>
                    <a:gd name="T43" fmla="*/ 30 h 38"/>
                    <a:gd name="T44" fmla="*/ 38 w 40"/>
                    <a:gd name="T45" fmla="*/ 26 h 38"/>
                    <a:gd name="T46" fmla="*/ 39 w 40"/>
                    <a:gd name="T47" fmla="*/ 23 h 38"/>
                    <a:gd name="T48" fmla="*/ 40 w 40"/>
                    <a:gd name="T49" fmla="*/ 18 h 38"/>
                    <a:gd name="T50" fmla="*/ 39 w 40"/>
                    <a:gd name="T51" fmla="*/ 15 h 38"/>
                    <a:gd name="T52" fmla="*/ 38 w 40"/>
                    <a:gd name="T53" fmla="*/ 11 h 38"/>
                    <a:gd name="T54" fmla="*/ 36 w 40"/>
                    <a:gd name="T55" fmla="*/ 8 h 38"/>
                    <a:gd name="T56" fmla="*/ 34 w 40"/>
                    <a:gd name="T57" fmla="*/ 4 h 38"/>
                    <a:gd name="T58" fmla="*/ 31 w 40"/>
                    <a:gd name="T59" fmla="*/ 2 h 38"/>
                    <a:gd name="T60" fmla="*/ 27 w 40"/>
                    <a:gd name="T61" fmla="*/ 1 h 38"/>
                    <a:gd name="T62" fmla="*/ 24 w 40"/>
                    <a:gd name="T63" fmla="*/ 0 h 38"/>
                    <a:gd name="T64" fmla="*/ 20 w 40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38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3" y="1"/>
                      </a:lnTo>
                      <a:lnTo>
                        <a:pt x="10" y="2"/>
                      </a:lnTo>
                      <a:lnTo>
                        <a:pt x="6" y="4"/>
                      </a:lnTo>
                      <a:lnTo>
                        <a:pt x="4" y="8"/>
                      </a:lnTo>
                      <a:lnTo>
                        <a:pt x="3" y="11"/>
                      </a:lnTo>
                      <a:lnTo>
                        <a:pt x="2" y="15"/>
                      </a:lnTo>
                      <a:lnTo>
                        <a:pt x="0" y="18"/>
                      </a:lnTo>
                      <a:lnTo>
                        <a:pt x="2" y="23"/>
                      </a:lnTo>
                      <a:lnTo>
                        <a:pt x="3" y="26"/>
                      </a:lnTo>
                      <a:lnTo>
                        <a:pt x="4" y="30"/>
                      </a:lnTo>
                      <a:lnTo>
                        <a:pt x="6" y="32"/>
                      </a:lnTo>
                      <a:lnTo>
                        <a:pt x="10" y="35"/>
                      </a:lnTo>
                      <a:lnTo>
                        <a:pt x="13" y="37"/>
                      </a:lnTo>
                      <a:lnTo>
                        <a:pt x="17" y="38"/>
                      </a:lnTo>
                      <a:lnTo>
                        <a:pt x="20" y="38"/>
                      </a:lnTo>
                      <a:lnTo>
                        <a:pt x="24" y="38"/>
                      </a:lnTo>
                      <a:lnTo>
                        <a:pt x="27" y="37"/>
                      </a:lnTo>
                      <a:lnTo>
                        <a:pt x="31" y="35"/>
                      </a:lnTo>
                      <a:lnTo>
                        <a:pt x="34" y="32"/>
                      </a:lnTo>
                      <a:lnTo>
                        <a:pt x="36" y="30"/>
                      </a:lnTo>
                      <a:lnTo>
                        <a:pt x="38" y="26"/>
                      </a:lnTo>
                      <a:lnTo>
                        <a:pt x="39" y="23"/>
                      </a:lnTo>
                      <a:lnTo>
                        <a:pt x="40" y="18"/>
                      </a:lnTo>
                      <a:lnTo>
                        <a:pt x="39" y="15"/>
                      </a:lnTo>
                      <a:lnTo>
                        <a:pt x="38" y="11"/>
                      </a:lnTo>
                      <a:lnTo>
                        <a:pt x="36" y="8"/>
                      </a:lnTo>
                      <a:lnTo>
                        <a:pt x="34" y="4"/>
                      </a:lnTo>
                      <a:lnTo>
                        <a:pt x="31" y="2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8" name="Freeform 278"/>
                <p:cNvSpPr/>
                <p:nvPr/>
              </p:nvSpPr>
              <p:spPr bwMode="auto">
                <a:xfrm>
                  <a:off x="4933" y="2597"/>
                  <a:ext cx="40" cy="38"/>
                </a:xfrm>
                <a:custGeom>
                  <a:avLst/>
                  <a:gdLst>
                    <a:gd name="T0" fmla="*/ 20 w 40"/>
                    <a:gd name="T1" fmla="*/ 0 h 38"/>
                    <a:gd name="T2" fmla="*/ 17 w 40"/>
                    <a:gd name="T3" fmla="*/ 0 h 38"/>
                    <a:gd name="T4" fmla="*/ 13 w 40"/>
                    <a:gd name="T5" fmla="*/ 1 h 38"/>
                    <a:gd name="T6" fmla="*/ 10 w 40"/>
                    <a:gd name="T7" fmla="*/ 2 h 38"/>
                    <a:gd name="T8" fmla="*/ 6 w 40"/>
                    <a:gd name="T9" fmla="*/ 4 h 38"/>
                    <a:gd name="T10" fmla="*/ 4 w 40"/>
                    <a:gd name="T11" fmla="*/ 8 h 38"/>
                    <a:gd name="T12" fmla="*/ 3 w 40"/>
                    <a:gd name="T13" fmla="*/ 11 h 38"/>
                    <a:gd name="T14" fmla="*/ 2 w 40"/>
                    <a:gd name="T15" fmla="*/ 15 h 38"/>
                    <a:gd name="T16" fmla="*/ 0 w 40"/>
                    <a:gd name="T17" fmla="*/ 18 h 38"/>
                    <a:gd name="T18" fmla="*/ 2 w 40"/>
                    <a:gd name="T19" fmla="*/ 23 h 38"/>
                    <a:gd name="T20" fmla="*/ 3 w 40"/>
                    <a:gd name="T21" fmla="*/ 26 h 38"/>
                    <a:gd name="T22" fmla="*/ 4 w 40"/>
                    <a:gd name="T23" fmla="*/ 30 h 38"/>
                    <a:gd name="T24" fmla="*/ 6 w 40"/>
                    <a:gd name="T25" fmla="*/ 32 h 38"/>
                    <a:gd name="T26" fmla="*/ 10 w 40"/>
                    <a:gd name="T27" fmla="*/ 35 h 38"/>
                    <a:gd name="T28" fmla="*/ 13 w 40"/>
                    <a:gd name="T29" fmla="*/ 37 h 38"/>
                    <a:gd name="T30" fmla="*/ 17 w 40"/>
                    <a:gd name="T31" fmla="*/ 38 h 38"/>
                    <a:gd name="T32" fmla="*/ 20 w 40"/>
                    <a:gd name="T33" fmla="*/ 38 h 38"/>
                    <a:gd name="T34" fmla="*/ 24 w 40"/>
                    <a:gd name="T35" fmla="*/ 38 h 38"/>
                    <a:gd name="T36" fmla="*/ 27 w 40"/>
                    <a:gd name="T37" fmla="*/ 37 h 38"/>
                    <a:gd name="T38" fmla="*/ 31 w 40"/>
                    <a:gd name="T39" fmla="*/ 35 h 38"/>
                    <a:gd name="T40" fmla="*/ 34 w 40"/>
                    <a:gd name="T41" fmla="*/ 32 h 38"/>
                    <a:gd name="T42" fmla="*/ 36 w 40"/>
                    <a:gd name="T43" fmla="*/ 30 h 38"/>
                    <a:gd name="T44" fmla="*/ 38 w 40"/>
                    <a:gd name="T45" fmla="*/ 26 h 38"/>
                    <a:gd name="T46" fmla="*/ 39 w 40"/>
                    <a:gd name="T47" fmla="*/ 23 h 38"/>
                    <a:gd name="T48" fmla="*/ 40 w 40"/>
                    <a:gd name="T49" fmla="*/ 18 h 38"/>
                    <a:gd name="T50" fmla="*/ 39 w 40"/>
                    <a:gd name="T51" fmla="*/ 15 h 38"/>
                    <a:gd name="T52" fmla="*/ 38 w 40"/>
                    <a:gd name="T53" fmla="*/ 11 h 38"/>
                    <a:gd name="T54" fmla="*/ 36 w 40"/>
                    <a:gd name="T55" fmla="*/ 8 h 38"/>
                    <a:gd name="T56" fmla="*/ 34 w 40"/>
                    <a:gd name="T57" fmla="*/ 4 h 38"/>
                    <a:gd name="T58" fmla="*/ 31 w 40"/>
                    <a:gd name="T59" fmla="*/ 2 h 38"/>
                    <a:gd name="T60" fmla="*/ 27 w 40"/>
                    <a:gd name="T61" fmla="*/ 1 h 38"/>
                    <a:gd name="T62" fmla="*/ 24 w 40"/>
                    <a:gd name="T63" fmla="*/ 0 h 38"/>
                    <a:gd name="T64" fmla="*/ 20 w 40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38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3" y="1"/>
                      </a:lnTo>
                      <a:lnTo>
                        <a:pt x="10" y="2"/>
                      </a:lnTo>
                      <a:lnTo>
                        <a:pt x="6" y="4"/>
                      </a:lnTo>
                      <a:lnTo>
                        <a:pt x="4" y="8"/>
                      </a:lnTo>
                      <a:lnTo>
                        <a:pt x="3" y="11"/>
                      </a:lnTo>
                      <a:lnTo>
                        <a:pt x="2" y="15"/>
                      </a:lnTo>
                      <a:lnTo>
                        <a:pt x="0" y="18"/>
                      </a:lnTo>
                      <a:lnTo>
                        <a:pt x="2" y="23"/>
                      </a:lnTo>
                      <a:lnTo>
                        <a:pt x="3" y="26"/>
                      </a:lnTo>
                      <a:lnTo>
                        <a:pt x="4" y="30"/>
                      </a:lnTo>
                      <a:lnTo>
                        <a:pt x="6" y="32"/>
                      </a:lnTo>
                      <a:lnTo>
                        <a:pt x="10" y="35"/>
                      </a:lnTo>
                      <a:lnTo>
                        <a:pt x="13" y="37"/>
                      </a:lnTo>
                      <a:lnTo>
                        <a:pt x="17" y="38"/>
                      </a:lnTo>
                      <a:lnTo>
                        <a:pt x="20" y="38"/>
                      </a:lnTo>
                      <a:lnTo>
                        <a:pt x="24" y="38"/>
                      </a:lnTo>
                      <a:lnTo>
                        <a:pt x="27" y="37"/>
                      </a:lnTo>
                      <a:lnTo>
                        <a:pt x="31" y="35"/>
                      </a:lnTo>
                      <a:lnTo>
                        <a:pt x="34" y="32"/>
                      </a:lnTo>
                      <a:lnTo>
                        <a:pt x="36" y="30"/>
                      </a:lnTo>
                      <a:lnTo>
                        <a:pt x="38" y="26"/>
                      </a:lnTo>
                      <a:lnTo>
                        <a:pt x="39" y="23"/>
                      </a:lnTo>
                      <a:lnTo>
                        <a:pt x="40" y="18"/>
                      </a:lnTo>
                      <a:lnTo>
                        <a:pt x="39" y="15"/>
                      </a:lnTo>
                      <a:lnTo>
                        <a:pt x="38" y="11"/>
                      </a:lnTo>
                      <a:lnTo>
                        <a:pt x="36" y="8"/>
                      </a:lnTo>
                      <a:lnTo>
                        <a:pt x="34" y="4"/>
                      </a:lnTo>
                      <a:lnTo>
                        <a:pt x="31" y="2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9" name="Freeform 279"/>
                <p:cNvSpPr/>
                <p:nvPr/>
              </p:nvSpPr>
              <p:spPr bwMode="auto">
                <a:xfrm>
                  <a:off x="4274" y="2207"/>
                  <a:ext cx="39" cy="40"/>
                </a:xfrm>
                <a:custGeom>
                  <a:avLst/>
                  <a:gdLst>
                    <a:gd name="T0" fmla="*/ 19 w 39"/>
                    <a:gd name="T1" fmla="*/ 0 h 40"/>
                    <a:gd name="T2" fmla="*/ 15 w 39"/>
                    <a:gd name="T3" fmla="*/ 0 h 40"/>
                    <a:gd name="T4" fmla="*/ 12 w 39"/>
                    <a:gd name="T5" fmla="*/ 1 h 40"/>
                    <a:gd name="T6" fmla="*/ 8 w 39"/>
                    <a:gd name="T7" fmla="*/ 4 h 40"/>
                    <a:gd name="T8" fmla="*/ 6 w 39"/>
                    <a:gd name="T9" fmla="*/ 6 h 40"/>
                    <a:gd name="T10" fmla="*/ 3 w 39"/>
                    <a:gd name="T11" fmla="*/ 10 h 40"/>
                    <a:gd name="T12" fmla="*/ 1 w 39"/>
                    <a:gd name="T13" fmla="*/ 12 h 40"/>
                    <a:gd name="T14" fmla="*/ 0 w 39"/>
                    <a:gd name="T15" fmla="*/ 15 h 40"/>
                    <a:gd name="T16" fmla="*/ 0 w 39"/>
                    <a:gd name="T17" fmla="*/ 20 h 40"/>
                    <a:gd name="T18" fmla="*/ 0 w 39"/>
                    <a:gd name="T19" fmla="*/ 24 h 40"/>
                    <a:gd name="T20" fmla="*/ 1 w 39"/>
                    <a:gd name="T21" fmla="*/ 27 h 40"/>
                    <a:gd name="T22" fmla="*/ 3 w 39"/>
                    <a:gd name="T23" fmla="*/ 31 h 40"/>
                    <a:gd name="T24" fmla="*/ 6 w 39"/>
                    <a:gd name="T25" fmla="*/ 34 h 40"/>
                    <a:gd name="T26" fmla="*/ 8 w 39"/>
                    <a:gd name="T27" fmla="*/ 36 h 40"/>
                    <a:gd name="T28" fmla="*/ 12 w 39"/>
                    <a:gd name="T29" fmla="*/ 38 h 40"/>
                    <a:gd name="T30" fmla="*/ 15 w 39"/>
                    <a:gd name="T31" fmla="*/ 39 h 40"/>
                    <a:gd name="T32" fmla="*/ 19 w 39"/>
                    <a:gd name="T33" fmla="*/ 40 h 40"/>
                    <a:gd name="T34" fmla="*/ 24 w 39"/>
                    <a:gd name="T35" fmla="*/ 39 h 40"/>
                    <a:gd name="T36" fmla="*/ 27 w 39"/>
                    <a:gd name="T37" fmla="*/ 38 h 40"/>
                    <a:gd name="T38" fmla="*/ 31 w 39"/>
                    <a:gd name="T39" fmla="*/ 36 h 40"/>
                    <a:gd name="T40" fmla="*/ 33 w 39"/>
                    <a:gd name="T41" fmla="*/ 34 h 40"/>
                    <a:gd name="T42" fmla="*/ 35 w 39"/>
                    <a:gd name="T43" fmla="*/ 31 h 40"/>
                    <a:gd name="T44" fmla="*/ 38 w 39"/>
                    <a:gd name="T45" fmla="*/ 27 h 40"/>
                    <a:gd name="T46" fmla="*/ 39 w 39"/>
                    <a:gd name="T47" fmla="*/ 24 h 40"/>
                    <a:gd name="T48" fmla="*/ 39 w 39"/>
                    <a:gd name="T49" fmla="*/ 20 h 40"/>
                    <a:gd name="T50" fmla="*/ 39 w 39"/>
                    <a:gd name="T51" fmla="*/ 15 h 40"/>
                    <a:gd name="T52" fmla="*/ 38 w 39"/>
                    <a:gd name="T53" fmla="*/ 12 h 40"/>
                    <a:gd name="T54" fmla="*/ 35 w 39"/>
                    <a:gd name="T55" fmla="*/ 10 h 40"/>
                    <a:gd name="T56" fmla="*/ 33 w 39"/>
                    <a:gd name="T57" fmla="*/ 6 h 40"/>
                    <a:gd name="T58" fmla="*/ 31 w 39"/>
                    <a:gd name="T59" fmla="*/ 4 h 40"/>
                    <a:gd name="T60" fmla="*/ 27 w 39"/>
                    <a:gd name="T61" fmla="*/ 1 h 40"/>
                    <a:gd name="T62" fmla="*/ 24 w 39"/>
                    <a:gd name="T63" fmla="*/ 0 h 40"/>
                    <a:gd name="T64" fmla="*/ 19 w 39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40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8" y="4"/>
                      </a:lnTo>
                      <a:lnTo>
                        <a:pt x="6" y="6"/>
                      </a:lnTo>
                      <a:lnTo>
                        <a:pt x="3" y="10"/>
                      </a:lnTo>
                      <a:lnTo>
                        <a:pt x="1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4"/>
                      </a:lnTo>
                      <a:lnTo>
                        <a:pt x="1" y="27"/>
                      </a:lnTo>
                      <a:lnTo>
                        <a:pt x="3" y="31"/>
                      </a:lnTo>
                      <a:lnTo>
                        <a:pt x="6" y="34"/>
                      </a:lnTo>
                      <a:lnTo>
                        <a:pt x="8" y="36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40"/>
                      </a:lnTo>
                      <a:lnTo>
                        <a:pt x="24" y="39"/>
                      </a:lnTo>
                      <a:lnTo>
                        <a:pt x="27" y="38"/>
                      </a:lnTo>
                      <a:lnTo>
                        <a:pt x="31" y="36"/>
                      </a:lnTo>
                      <a:lnTo>
                        <a:pt x="33" y="34"/>
                      </a:lnTo>
                      <a:lnTo>
                        <a:pt x="35" y="31"/>
                      </a:lnTo>
                      <a:lnTo>
                        <a:pt x="38" y="27"/>
                      </a:lnTo>
                      <a:lnTo>
                        <a:pt x="39" y="24"/>
                      </a:lnTo>
                      <a:lnTo>
                        <a:pt x="39" y="20"/>
                      </a:lnTo>
                      <a:lnTo>
                        <a:pt x="39" y="15"/>
                      </a:lnTo>
                      <a:lnTo>
                        <a:pt x="38" y="12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1" y="4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0" name="Freeform 280"/>
                <p:cNvSpPr/>
                <p:nvPr/>
              </p:nvSpPr>
              <p:spPr bwMode="auto">
                <a:xfrm>
                  <a:off x="4274" y="2207"/>
                  <a:ext cx="39" cy="40"/>
                </a:xfrm>
                <a:custGeom>
                  <a:avLst/>
                  <a:gdLst>
                    <a:gd name="T0" fmla="*/ 19 w 39"/>
                    <a:gd name="T1" fmla="*/ 0 h 40"/>
                    <a:gd name="T2" fmla="*/ 15 w 39"/>
                    <a:gd name="T3" fmla="*/ 0 h 40"/>
                    <a:gd name="T4" fmla="*/ 12 w 39"/>
                    <a:gd name="T5" fmla="*/ 1 h 40"/>
                    <a:gd name="T6" fmla="*/ 8 w 39"/>
                    <a:gd name="T7" fmla="*/ 4 h 40"/>
                    <a:gd name="T8" fmla="*/ 6 w 39"/>
                    <a:gd name="T9" fmla="*/ 6 h 40"/>
                    <a:gd name="T10" fmla="*/ 3 w 39"/>
                    <a:gd name="T11" fmla="*/ 10 h 40"/>
                    <a:gd name="T12" fmla="*/ 1 w 39"/>
                    <a:gd name="T13" fmla="*/ 12 h 40"/>
                    <a:gd name="T14" fmla="*/ 0 w 39"/>
                    <a:gd name="T15" fmla="*/ 15 h 40"/>
                    <a:gd name="T16" fmla="*/ 0 w 39"/>
                    <a:gd name="T17" fmla="*/ 20 h 40"/>
                    <a:gd name="T18" fmla="*/ 0 w 39"/>
                    <a:gd name="T19" fmla="*/ 24 h 40"/>
                    <a:gd name="T20" fmla="*/ 1 w 39"/>
                    <a:gd name="T21" fmla="*/ 27 h 40"/>
                    <a:gd name="T22" fmla="*/ 3 w 39"/>
                    <a:gd name="T23" fmla="*/ 31 h 40"/>
                    <a:gd name="T24" fmla="*/ 6 w 39"/>
                    <a:gd name="T25" fmla="*/ 34 h 40"/>
                    <a:gd name="T26" fmla="*/ 8 w 39"/>
                    <a:gd name="T27" fmla="*/ 36 h 40"/>
                    <a:gd name="T28" fmla="*/ 12 w 39"/>
                    <a:gd name="T29" fmla="*/ 38 h 40"/>
                    <a:gd name="T30" fmla="*/ 15 w 39"/>
                    <a:gd name="T31" fmla="*/ 39 h 40"/>
                    <a:gd name="T32" fmla="*/ 19 w 39"/>
                    <a:gd name="T33" fmla="*/ 40 h 40"/>
                    <a:gd name="T34" fmla="*/ 24 w 39"/>
                    <a:gd name="T35" fmla="*/ 39 h 40"/>
                    <a:gd name="T36" fmla="*/ 27 w 39"/>
                    <a:gd name="T37" fmla="*/ 38 h 40"/>
                    <a:gd name="T38" fmla="*/ 31 w 39"/>
                    <a:gd name="T39" fmla="*/ 36 h 40"/>
                    <a:gd name="T40" fmla="*/ 33 w 39"/>
                    <a:gd name="T41" fmla="*/ 34 h 40"/>
                    <a:gd name="T42" fmla="*/ 35 w 39"/>
                    <a:gd name="T43" fmla="*/ 31 h 40"/>
                    <a:gd name="T44" fmla="*/ 38 w 39"/>
                    <a:gd name="T45" fmla="*/ 27 h 40"/>
                    <a:gd name="T46" fmla="*/ 39 w 39"/>
                    <a:gd name="T47" fmla="*/ 24 h 40"/>
                    <a:gd name="T48" fmla="*/ 39 w 39"/>
                    <a:gd name="T49" fmla="*/ 20 h 40"/>
                    <a:gd name="T50" fmla="*/ 39 w 39"/>
                    <a:gd name="T51" fmla="*/ 15 h 40"/>
                    <a:gd name="T52" fmla="*/ 38 w 39"/>
                    <a:gd name="T53" fmla="*/ 12 h 40"/>
                    <a:gd name="T54" fmla="*/ 35 w 39"/>
                    <a:gd name="T55" fmla="*/ 10 h 40"/>
                    <a:gd name="T56" fmla="*/ 33 w 39"/>
                    <a:gd name="T57" fmla="*/ 6 h 40"/>
                    <a:gd name="T58" fmla="*/ 31 w 39"/>
                    <a:gd name="T59" fmla="*/ 4 h 40"/>
                    <a:gd name="T60" fmla="*/ 27 w 39"/>
                    <a:gd name="T61" fmla="*/ 1 h 40"/>
                    <a:gd name="T62" fmla="*/ 24 w 39"/>
                    <a:gd name="T63" fmla="*/ 0 h 40"/>
                    <a:gd name="T64" fmla="*/ 19 w 39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40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8" y="4"/>
                      </a:lnTo>
                      <a:lnTo>
                        <a:pt x="6" y="6"/>
                      </a:lnTo>
                      <a:lnTo>
                        <a:pt x="3" y="10"/>
                      </a:lnTo>
                      <a:lnTo>
                        <a:pt x="1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4"/>
                      </a:lnTo>
                      <a:lnTo>
                        <a:pt x="1" y="27"/>
                      </a:lnTo>
                      <a:lnTo>
                        <a:pt x="3" y="31"/>
                      </a:lnTo>
                      <a:lnTo>
                        <a:pt x="6" y="34"/>
                      </a:lnTo>
                      <a:lnTo>
                        <a:pt x="8" y="36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40"/>
                      </a:lnTo>
                      <a:lnTo>
                        <a:pt x="24" y="39"/>
                      </a:lnTo>
                      <a:lnTo>
                        <a:pt x="27" y="38"/>
                      </a:lnTo>
                      <a:lnTo>
                        <a:pt x="31" y="36"/>
                      </a:lnTo>
                      <a:lnTo>
                        <a:pt x="33" y="34"/>
                      </a:lnTo>
                      <a:lnTo>
                        <a:pt x="35" y="31"/>
                      </a:lnTo>
                      <a:lnTo>
                        <a:pt x="38" y="27"/>
                      </a:lnTo>
                      <a:lnTo>
                        <a:pt x="39" y="24"/>
                      </a:lnTo>
                      <a:lnTo>
                        <a:pt x="39" y="20"/>
                      </a:lnTo>
                      <a:lnTo>
                        <a:pt x="39" y="15"/>
                      </a:lnTo>
                      <a:lnTo>
                        <a:pt x="38" y="12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1" y="4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1" name="Freeform 281"/>
                <p:cNvSpPr/>
                <p:nvPr/>
              </p:nvSpPr>
              <p:spPr bwMode="auto">
                <a:xfrm>
                  <a:off x="3777" y="3757"/>
                  <a:ext cx="38" cy="41"/>
                </a:xfrm>
                <a:custGeom>
                  <a:avLst/>
                  <a:gdLst>
                    <a:gd name="T0" fmla="*/ 19 w 38"/>
                    <a:gd name="T1" fmla="*/ 0 h 41"/>
                    <a:gd name="T2" fmla="*/ 15 w 38"/>
                    <a:gd name="T3" fmla="*/ 1 h 41"/>
                    <a:gd name="T4" fmla="*/ 12 w 38"/>
                    <a:gd name="T5" fmla="*/ 3 h 41"/>
                    <a:gd name="T6" fmla="*/ 8 w 38"/>
                    <a:gd name="T7" fmla="*/ 4 h 41"/>
                    <a:gd name="T8" fmla="*/ 5 w 38"/>
                    <a:gd name="T9" fmla="*/ 6 h 41"/>
                    <a:gd name="T10" fmla="*/ 2 w 38"/>
                    <a:gd name="T11" fmla="*/ 10 h 41"/>
                    <a:gd name="T12" fmla="*/ 1 w 38"/>
                    <a:gd name="T13" fmla="*/ 13 h 41"/>
                    <a:gd name="T14" fmla="*/ 0 w 38"/>
                    <a:gd name="T15" fmla="*/ 17 h 41"/>
                    <a:gd name="T16" fmla="*/ 0 w 38"/>
                    <a:gd name="T17" fmla="*/ 21 h 41"/>
                    <a:gd name="T18" fmla="*/ 0 w 38"/>
                    <a:gd name="T19" fmla="*/ 25 h 41"/>
                    <a:gd name="T20" fmla="*/ 1 w 38"/>
                    <a:gd name="T21" fmla="*/ 28 h 41"/>
                    <a:gd name="T22" fmla="*/ 2 w 38"/>
                    <a:gd name="T23" fmla="*/ 32 h 41"/>
                    <a:gd name="T24" fmla="*/ 5 w 38"/>
                    <a:gd name="T25" fmla="*/ 35 h 41"/>
                    <a:gd name="T26" fmla="*/ 8 w 38"/>
                    <a:gd name="T27" fmla="*/ 38 h 41"/>
                    <a:gd name="T28" fmla="*/ 12 w 38"/>
                    <a:gd name="T29" fmla="*/ 39 h 41"/>
                    <a:gd name="T30" fmla="*/ 15 w 38"/>
                    <a:gd name="T31" fmla="*/ 40 h 41"/>
                    <a:gd name="T32" fmla="*/ 19 w 38"/>
                    <a:gd name="T33" fmla="*/ 41 h 41"/>
                    <a:gd name="T34" fmla="*/ 23 w 38"/>
                    <a:gd name="T35" fmla="*/ 40 h 41"/>
                    <a:gd name="T36" fmla="*/ 27 w 38"/>
                    <a:gd name="T37" fmla="*/ 39 h 41"/>
                    <a:gd name="T38" fmla="*/ 30 w 38"/>
                    <a:gd name="T39" fmla="*/ 38 h 41"/>
                    <a:gd name="T40" fmla="*/ 33 w 38"/>
                    <a:gd name="T41" fmla="*/ 35 h 41"/>
                    <a:gd name="T42" fmla="*/ 35 w 38"/>
                    <a:gd name="T43" fmla="*/ 32 h 41"/>
                    <a:gd name="T44" fmla="*/ 37 w 38"/>
                    <a:gd name="T45" fmla="*/ 28 h 41"/>
                    <a:gd name="T46" fmla="*/ 38 w 38"/>
                    <a:gd name="T47" fmla="*/ 25 h 41"/>
                    <a:gd name="T48" fmla="*/ 38 w 38"/>
                    <a:gd name="T49" fmla="*/ 21 h 41"/>
                    <a:gd name="T50" fmla="*/ 38 w 38"/>
                    <a:gd name="T51" fmla="*/ 17 h 41"/>
                    <a:gd name="T52" fmla="*/ 37 w 38"/>
                    <a:gd name="T53" fmla="*/ 13 h 41"/>
                    <a:gd name="T54" fmla="*/ 35 w 38"/>
                    <a:gd name="T55" fmla="*/ 10 h 41"/>
                    <a:gd name="T56" fmla="*/ 33 w 38"/>
                    <a:gd name="T57" fmla="*/ 6 h 41"/>
                    <a:gd name="T58" fmla="*/ 30 w 38"/>
                    <a:gd name="T59" fmla="*/ 4 h 41"/>
                    <a:gd name="T60" fmla="*/ 27 w 38"/>
                    <a:gd name="T61" fmla="*/ 3 h 41"/>
                    <a:gd name="T62" fmla="*/ 23 w 38"/>
                    <a:gd name="T63" fmla="*/ 1 h 41"/>
                    <a:gd name="T64" fmla="*/ 19 w 38"/>
                    <a:gd name="T65" fmla="*/ 0 h 4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1">
                      <a:moveTo>
                        <a:pt x="19" y="0"/>
                      </a:moveTo>
                      <a:lnTo>
                        <a:pt x="15" y="1"/>
                      </a:lnTo>
                      <a:lnTo>
                        <a:pt x="12" y="3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2" y="10"/>
                      </a:lnTo>
                      <a:lnTo>
                        <a:pt x="1" y="13"/>
                      </a:lnTo>
                      <a:lnTo>
                        <a:pt x="0" y="17"/>
                      </a:lnTo>
                      <a:lnTo>
                        <a:pt x="0" y="21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2" y="32"/>
                      </a:lnTo>
                      <a:lnTo>
                        <a:pt x="5" y="35"/>
                      </a:lnTo>
                      <a:lnTo>
                        <a:pt x="8" y="38"/>
                      </a:lnTo>
                      <a:lnTo>
                        <a:pt x="12" y="39"/>
                      </a:lnTo>
                      <a:lnTo>
                        <a:pt x="15" y="40"/>
                      </a:lnTo>
                      <a:lnTo>
                        <a:pt x="19" y="41"/>
                      </a:lnTo>
                      <a:lnTo>
                        <a:pt x="23" y="40"/>
                      </a:lnTo>
                      <a:lnTo>
                        <a:pt x="27" y="39"/>
                      </a:lnTo>
                      <a:lnTo>
                        <a:pt x="30" y="38"/>
                      </a:lnTo>
                      <a:lnTo>
                        <a:pt x="33" y="35"/>
                      </a:lnTo>
                      <a:lnTo>
                        <a:pt x="35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1"/>
                      </a:lnTo>
                      <a:lnTo>
                        <a:pt x="38" y="17"/>
                      </a:lnTo>
                      <a:lnTo>
                        <a:pt x="37" y="13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0" y="4"/>
                      </a:lnTo>
                      <a:lnTo>
                        <a:pt x="27" y="3"/>
                      </a:lnTo>
                      <a:lnTo>
                        <a:pt x="23" y="1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2" name="Freeform 282"/>
                <p:cNvSpPr/>
                <p:nvPr/>
              </p:nvSpPr>
              <p:spPr bwMode="auto">
                <a:xfrm>
                  <a:off x="3777" y="3757"/>
                  <a:ext cx="38" cy="41"/>
                </a:xfrm>
                <a:custGeom>
                  <a:avLst/>
                  <a:gdLst>
                    <a:gd name="T0" fmla="*/ 19 w 38"/>
                    <a:gd name="T1" fmla="*/ 0 h 41"/>
                    <a:gd name="T2" fmla="*/ 15 w 38"/>
                    <a:gd name="T3" fmla="*/ 1 h 41"/>
                    <a:gd name="T4" fmla="*/ 12 w 38"/>
                    <a:gd name="T5" fmla="*/ 3 h 41"/>
                    <a:gd name="T6" fmla="*/ 8 w 38"/>
                    <a:gd name="T7" fmla="*/ 4 h 41"/>
                    <a:gd name="T8" fmla="*/ 5 w 38"/>
                    <a:gd name="T9" fmla="*/ 6 h 41"/>
                    <a:gd name="T10" fmla="*/ 2 w 38"/>
                    <a:gd name="T11" fmla="*/ 10 h 41"/>
                    <a:gd name="T12" fmla="*/ 1 w 38"/>
                    <a:gd name="T13" fmla="*/ 13 h 41"/>
                    <a:gd name="T14" fmla="*/ 0 w 38"/>
                    <a:gd name="T15" fmla="*/ 17 h 41"/>
                    <a:gd name="T16" fmla="*/ 0 w 38"/>
                    <a:gd name="T17" fmla="*/ 21 h 41"/>
                    <a:gd name="T18" fmla="*/ 0 w 38"/>
                    <a:gd name="T19" fmla="*/ 25 h 41"/>
                    <a:gd name="T20" fmla="*/ 1 w 38"/>
                    <a:gd name="T21" fmla="*/ 28 h 41"/>
                    <a:gd name="T22" fmla="*/ 2 w 38"/>
                    <a:gd name="T23" fmla="*/ 32 h 41"/>
                    <a:gd name="T24" fmla="*/ 5 w 38"/>
                    <a:gd name="T25" fmla="*/ 35 h 41"/>
                    <a:gd name="T26" fmla="*/ 8 w 38"/>
                    <a:gd name="T27" fmla="*/ 38 h 41"/>
                    <a:gd name="T28" fmla="*/ 12 w 38"/>
                    <a:gd name="T29" fmla="*/ 39 h 41"/>
                    <a:gd name="T30" fmla="*/ 15 w 38"/>
                    <a:gd name="T31" fmla="*/ 40 h 41"/>
                    <a:gd name="T32" fmla="*/ 19 w 38"/>
                    <a:gd name="T33" fmla="*/ 41 h 41"/>
                    <a:gd name="T34" fmla="*/ 23 w 38"/>
                    <a:gd name="T35" fmla="*/ 40 h 41"/>
                    <a:gd name="T36" fmla="*/ 27 w 38"/>
                    <a:gd name="T37" fmla="*/ 39 h 41"/>
                    <a:gd name="T38" fmla="*/ 30 w 38"/>
                    <a:gd name="T39" fmla="*/ 38 h 41"/>
                    <a:gd name="T40" fmla="*/ 33 w 38"/>
                    <a:gd name="T41" fmla="*/ 35 h 41"/>
                    <a:gd name="T42" fmla="*/ 35 w 38"/>
                    <a:gd name="T43" fmla="*/ 32 h 41"/>
                    <a:gd name="T44" fmla="*/ 37 w 38"/>
                    <a:gd name="T45" fmla="*/ 28 h 41"/>
                    <a:gd name="T46" fmla="*/ 38 w 38"/>
                    <a:gd name="T47" fmla="*/ 25 h 41"/>
                    <a:gd name="T48" fmla="*/ 38 w 38"/>
                    <a:gd name="T49" fmla="*/ 21 h 41"/>
                    <a:gd name="T50" fmla="*/ 38 w 38"/>
                    <a:gd name="T51" fmla="*/ 17 h 41"/>
                    <a:gd name="T52" fmla="*/ 37 w 38"/>
                    <a:gd name="T53" fmla="*/ 13 h 41"/>
                    <a:gd name="T54" fmla="*/ 35 w 38"/>
                    <a:gd name="T55" fmla="*/ 10 h 41"/>
                    <a:gd name="T56" fmla="*/ 33 w 38"/>
                    <a:gd name="T57" fmla="*/ 6 h 41"/>
                    <a:gd name="T58" fmla="*/ 30 w 38"/>
                    <a:gd name="T59" fmla="*/ 4 h 41"/>
                    <a:gd name="T60" fmla="*/ 27 w 38"/>
                    <a:gd name="T61" fmla="*/ 3 h 41"/>
                    <a:gd name="T62" fmla="*/ 23 w 38"/>
                    <a:gd name="T63" fmla="*/ 1 h 41"/>
                    <a:gd name="T64" fmla="*/ 19 w 38"/>
                    <a:gd name="T65" fmla="*/ 0 h 4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1">
                      <a:moveTo>
                        <a:pt x="19" y="0"/>
                      </a:moveTo>
                      <a:lnTo>
                        <a:pt x="15" y="1"/>
                      </a:lnTo>
                      <a:lnTo>
                        <a:pt x="12" y="3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2" y="10"/>
                      </a:lnTo>
                      <a:lnTo>
                        <a:pt x="1" y="13"/>
                      </a:lnTo>
                      <a:lnTo>
                        <a:pt x="0" y="17"/>
                      </a:lnTo>
                      <a:lnTo>
                        <a:pt x="0" y="21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2" y="32"/>
                      </a:lnTo>
                      <a:lnTo>
                        <a:pt x="5" y="35"/>
                      </a:lnTo>
                      <a:lnTo>
                        <a:pt x="8" y="38"/>
                      </a:lnTo>
                      <a:lnTo>
                        <a:pt x="12" y="39"/>
                      </a:lnTo>
                      <a:lnTo>
                        <a:pt x="15" y="40"/>
                      </a:lnTo>
                      <a:lnTo>
                        <a:pt x="19" y="41"/>
                      </a:lnTo>
                      <a:lnTo>
                        <a:pt x="23" y="40"/>
                      </a:lnTo>
                      <a:lnTo>
                        <a:pt x="27" y="39"/>
                      </a:lnTo>
                      <a:lnTo>
                        <a:pt x="30" y="38"/>
                      </a:lnTo>
                      <a:lnTo>
                        <a:pt x="33" y="35"/>
                      </a:lnTo>
                      <a:lnTo>
                        <a:pt x="35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1"/>
                      </a:lnTo>
                      <a:lnTo>
                        <a:pt x="38" y="17"/>
                      </a:lnTo>
                      <a:lnTo>
                        <a:pt x="37" y="13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0" y="4"/>
                      </a:lnTo>
                      <a:lnTo>
                        <a:pt x="27" y="3"/>
                      </a:lnTo>
                      <a:lnTo>
                        <a:pt x="23" y="1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3" name="Freeform 283"/>
                <p:cNvSpPr/>
                <p:nvPr/>
              </p:nvSpPr>
              <p:spPr bwMode="auto">
                <a:xfrm>
                  <a:off x="4869" y="2805"/>
                  <a:ext cx="41" cy="40"/>
                </a:xfrm>
                <a:custGeom>
                  <a:avLst/>
                  <a:gdLst>
                    <a:gd name="T0" fmla="*/ 20 w 41"/>
                    <a:gd name="T1" fmla="*/ 0 h 40"/>
                    <a:gd name="T2" fmla="*/ 17 w 41"/>
                    <a:gd name="T3" fmla="*/ 0 h 40"/>
                    <a:gd name="T4" fmla="*/ 13 w 41"/>
                    <a:gd name="T5" fmla="*/ 1 h 40"/>
                    <a:gd name="T6" fmla="*/ 10 w 41"/>
                    <a:gd name="T7" fmla="*/ 4 h 40"/>
                    <a:gd name="T8" fmla="*/ 6 w 41"/>
                    <a:gd name="T9" fmla="*/ 6 h 40"/>
                    <a:gd name="T10" fmla="*/ 4 w 41"/>
                    <a:gd name="T11" fmla="*/ 8 h 40"/>
                    <a:gd name="T12" fmla="*/ 2 w 41"/>
                    <a:gd name="T13" fmla="*/ 12 h 40"/>
                    <a:gd name="T14" fmla="*/ 0 w 41"/>
                    <a:gd name="T15" fmla="*/ 15 h 40"/>
                    <a:gd name="T16" fmla="*/ 0 w 41"/>
                    <a:gd name="T17" fmla="*/ 20 h 40"/>
                    <a:gd name="T18" fmla="*/ 0 w 41"/>
                    <a:gd name="T19" fmla="*/ 23 h 40"/>
                    <a:gd name="T20" fmla="*/ 2 w 41"/>
                    <a:gd name="T21" fmla="*/ 28 h 40"/>
                    <a:gd name="T22" fmla="*/ 4 w 41"/>
                    <a:gd name="T23" fmla="*/ 30 h 40"/>
                    <a:gd name="T24" fmla="*/ 6 w 41"/>
                    <a:gd name="T25" fmla="*/ 34 h 40"/>
                    <a:gd name="T26" fmla="*/ 10 w 41"/>
                    <a:gd name="T27" fmla="*/ 36 h 40"/>
                    <a:gd name="T28" fmla="*/ 13 w 41"/>
                    <a:gd name="T29" fmla="*/ 39 h 40"/>
                    <a:gd name="T30" fmla="*/ 17 w 41"/>
                    <a:gd name="T31" fmla="*/ 40 h 40"/>
                    <a:gd name="T32" fmla="*/ 20 w 41"/>
                    <a:gd name="T33" fmla="*/ 40 h 40"/>
                    <a:gd name="T34" fmla="*/ 25 w 41"/>
                    <a:gd name="T35" fmla="*/ 40 h 40"/>
                    <a:gd name="T36" fmla="*/ 28 w 41"/>
                    <a:gd name="T37" fmla="*/ 39 h 40"/>
                    <a:gd name="T38" fmla="*/ 32 w 41"/>
                    <a:gd name="T39" fmla="*/ 36 h 40"/>
                    <a:gd name="T40" fmla="*/ 34 w 41"/>
                    <a:gd name="T41" fmla="*/ 34 h 40"/>
                    <a:gd name="T42" fmla="*/ 38 w 41"/>
                    <a:gd name="T43" fmla="*/ 30 h 40"/>
                    <a:gd name="T44" fmla="*/ 39 w 41"/>
                    <a:gd name="T45" fmla="*/ 28 h 40"/>
                    <a:gd name="T46" fmla="*/ 40 w 41"/>
                    <a:gd name="T47" fmla="*/ 23 h 40"/>
                    <a:gd name="T48" fmla="*/ 41 w 41"/>
                    <a:gd name="T49" fmla="*/ 20 h 40"/>
                    <a:gd name="T50" fmla="*/ 40 w 41"/>
                    <a:gd name="T51" fmla="*/ 15 h 40"/>
                    <a:gd name="T52" fmla="*/ 39 w 41"/>
                    <a:gd name="T53" fmla="*/ 12 h 40"/>
                    <a:gd name="T54" fmla="*/ 38 w 41"/>
                    <a:gd name="T55" fmla="*/ 8 h 40"/>
                    <a:gd name="T56" fmla="*/ 34 w 41"/>
                    <a:gd name="T57" fmla="*/ 6 h 40"/>
                    <a:gd name="T58" fmla="*/ 32 w 41"/>
                    <a:gd name="T59" fmla="*/ 4 h 40"/>
                    <a:gd name="T60" fmla="*/ 28 w 41"/>
                    <a:gd name="T61" fmla="*/ 1 h 40"/>
                    <a:gd name="T62" fmla="*/ 25 w 41"/>
                    <a:gd name="T63" fmla="*/ 0 h 40"/>
                    <a:gd name="T64" fmla="*/ 20 w 41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1" h="40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3" y="1"/>
                      </a:lnTo>
                      <a:lnTo>
                        <a:pt x="10" y="4"/>
                      </a:lnTo>
                      <a:lnTo>
                        <a:pt x="6" y="6"/>
                      </a:lnTo>
                      <a:lnTo>
                        <a:pt x="4" y="8"/>
                      </a:lnTo>
                      <a:lnTo>
                        <a:pt x="2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3"/>
                      </a:lnTo>
                      <a:lnTo>
                        <a:pt x="2" y="28"/>
                      </a:lnTo>
                      <a:lnTo>
                        <a:pt x="4" y="30"/>
                      </a:lnTo>
                      <a:lnTo>
                        <a:pt x="6" y="34"/>
                      </a:lnTo>
                      <a:lnTo>
                        <a:pt x="10" y="36"/>
                      </a:lnTo>
                      <a:lnTo>
                        <a:pt x="13" y="39"/>
                      </a:lnTo>
                      <a:lnTo>
                        <a:pt x="17" y="40"/>
                      </a:lnTo>
                      <a:lnTo>
                        <a:pt x="20" y="40"/>
                      </a:lnTo>
                      <a:lnTo>
                        <a:pt x="25" y="40"/>
                      </a:lnTo>
                      <a:lnTo>
                        <a:pt x="28" y="39"/>
                      </a:lnTo>
                      <a:lnTo>
                        <a:pt x="32" y="36"/>
                      </a:lnTo>
                      <a:lnTo>
                        <a:pt x="34" y="34"/>
                      </a:lnTo>
                      <a:lnTo>
                        <a:pt x="38" y="30"/>
                      </a:lnTo>
                      <a:lnTo>
                        <a:pt x="39" y="28"/>
                      </a:lnTo>
                      <a:lnTo>
                        <a:pt x="40" y="23"/>
                      </a:lnTo>
                      <a:lnTo>
                        <a:pt x="41" y="20"/>
                      </a:lnTo>
                      <a:lnTo>
                        <a:pt x="40" y="15"/>
                      </a:lnTo>
                      <a:lnTo>
                        <a:pt x="39" y="12"/>
                      </a:lnTo>
                      <a:lnTo>
                        <a:pt x="38" y="8"/>
                      </a:lnTo>
                      <a:lnTo>
                        <a:pt x="34" y="6"/>
                      </a:lnTo>
                      <a:lnTo>
                        <a:pt x="32" y="4"/>
                      </a:lnTo>
                      <a:lnTo>
                        <a:pt x="28" y="1"/>
                      </a:lnTo>
                      <a:lnTo>
                        <a:pt x="25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4" name="Freeform 284"/>
                <p:cNvSpPr/>
                <p:nvPr/>
              </p:nvSpPr>
              <p:spPr bwMode="auto">
                <a:xfrm>
                  <a:off x="4869" y="2805"/>
                  <a:ext cx="41" cy="40"/>
                </a:xfrm>
                <a:custGeom>
                  <a:avLst/>
                  <a:gdLst>
                    <a:gd name="T0" fmla="*/ 20 w 41"/>
                    <a:gd name="T1" fmla="*/ 0 h 40"/>
                    <a:gd name="T2" fmla="*/ 17 w 41"/>
                    <a:gd name="T3" fmla="*/ 0 h 40"/>
                    <a:gd name="T4" fmla="*/ 13 w 41"/>
                    <a:gd name="T5" fmla="*/ 1 h 40"/>
                    <a:gd name="T6" fmla="*/ 10 w 41"/>
                    <a:gd name="T7" fmla="*/ 4 h 40"/>
                    <a:gd name="T8" fmla="*/ 6 w 41"/>
                    <a:gd name="T9" fmla="*/ 6 h 40"/>
                    <a:gd name="T10" fmla="*/ 4 w 41"/>
                    <a:gd name="T11" fmla="*/ 8 h 40"/>
                    <a:gd name="T12" fmla="*/ 2 w 41"/>
                    <a:gd name="T13" fmla="*/ 12 h 40"/>
                    <a:gd name="T14" fmla="*/ 0 w 41"/>
                    <a:gd name="T15" fmla="*/ 15 h 40"/>
                    <a:gd name="T16" fmla="*/ 0 w 41"/>
                    <a:gd name="T17" fmla="*/ 20 h 40"/>
                    <a:gd name="T18" fmla="*/ 0 w 41"/>
                    <a:gd name="T19" fmla="*/ 23 h 40"/>
                    <a:gd name="T20" fmla="*/ 2 w 41"/>
                    <a:gd name="T21" fmla="*/ 28 h 40"/>
                    <a:gd name="T22" fmla="*/ 4 w 41"/>
                    <a:gd name="T23" fmla="*/ 30 h 40"/>
                    <a:gd name="T24" fmla="*/ 6 w 41"/>
                    <a:gd name="T25" fmla="*/ 34 h 40"/>
                    <a:gd name="T26" fmla="*/ 10 w 41"/>
                    <a:gd name="T27" fmla="*/ 36 h 40"/>
                    <a:gd name="T28" fmla="*/ 13 w 41"/>
                    <a:gd name="T29" fmla="*/ 39 h 40"/>
                    <a:gd name="T30" fmla="*/ 17 w 41"/>
                    <a:gd name="T31" fmla="*/ 40 h 40"/>
                    <a:gd name="T32" fmla="*/ 20 w 41"/>
                    <a:gd name="T33" fmla="*/ 40 h 40"/>
                    <a:gd name="T34" fmla="*/ 25 w 41"/>
                    <a:gd name="T35" fmla="*/ 40 h 40"/>
                    <a:gd name="T36" fmla="*/ 28 w 41"/>
                    <a:gd name="T37" fmla="*/ 39 h 40"/>
                    <a:gd name="T38" fmla="*/ 32 w 41"/>
                    <a:gd name="T39" fmla="*/ 36 h 40"/>
                    <a:gd name="T40" fmla="*/ 34 w 41"/>
                    <a:gd name="T41" fmla="*/ 34 h 40"/>
                    <a:gd name="T42" fmla="*/ 38 w 41"/>
                    <a:gd name="T43" fmla="*/ 30 h 40"/>
                    <a:gd name="T44" fmla="*/ 39 w 41"/>
                    <a:gd name="T45" fmla="*/ 28 h 40"/>
                    <a:gd name="T46" fmla="*/ 40 w 41"/>
                    <a:gd name="T47" fmla="*/ 23 h 40"/>
                    <a:gd name="T48" fmla="*/ 41 w 41"/>
                    <a:gd name="T49" fmla="*/ 20 h 40"/>
                    <a:gd name="T50" fmla="*/ 40 w 41"/>
                    <a:gd name="T51" fmla="*/ 15 h 40"/>
                    <a:gd name="T52" fmla="*/ 39 w 41"/>
                    <a:gd name="T53" fmla="*/ 12 h 40"/>
                    <a:gd name="T54" fmla="*/ 38 w 41"/>
                    <a:gd name="T55" fmla="*/ 8 h 40"/>
                    <a:gd name="T56" fmla="*/ 34 w 41"/>
                    <a:gd name="T57" fmla="*/ 6 h 40"/>
                    <a:gd name="T58" fmla="*/ 32 w 41"/>
                    <a:gd name="T59" fmla="*/ 4 h 40"/>
                    <a:gd name="T60" fmla="*/ 28 w 41"/>
                    <a:gd name="T61" fmla="*/ 1 h 40"/>
                    <a:gd name="T62" fmla="*/ 25 w 41"/>
                    <a:gd name="T63" fmla="*/ 0 h 40"/>
                    <a:gd name="T64" fmla="*/ 20 w 41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1" h="40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3" y="1"/>
                      </a:lnTo>
                      <a:lnTo>
                        <a:pt x="10" y="4"/>
                      </a:lnTo>
                      <a:lnTo>
                        <a:pt x="6" y="6"/>
                      </a:lnTo>
                      <a:lnTo>
                        <a:pt x="4" y="8"/>
                      </a:lnTo>
                      <a:lnTo>
                        <a:pt x="2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3"/>
                      </a:lnTo>
                      <a:lnTo>
                        <a:pt x="2" y="28"/>
                      </a:lnTo>
                      <a:lnTo>
                        <a:pt x="4" y="30"/>
                      </a:lnTo>
                      <a:lnTo>
                        <a:pt x="6" y="34"/>
                      </a:lnTo>
                      <a:lnTo>
                        <a:pt x="10" y="36"/>
                      </a:lnTo>
                      <a:lnTo>
                        <a:pt x="13" y="39"/>
                      </a:lnTo>
                      <a:lnTo>
                        <a:pt x="17" y="40"/>
                      </a:lnTo>
                      <a:lnTo>
                        <a:pt x="20" y="40"/>
                      </a:lnTo>
                      <a:lnTo>
                        <a:pt x="25" y="40"/>
                      </a:lnTo>
                      <a:lnTo>
                        <a:pt x="28" y="39"/>
                      </a:lnTo>
                      <a:lnTo>
                        <a:pt x="32" y="36"/>
                      </a:lnTo>
                      <a:lnTo>
                        <a:pt x="34" y="34"/>
                      </a:lnTo>
                      <a:lnTo>
                        <a:pt x="38" y="30"/>
                      </a:lnTo>
                      <a:lnTo>
                        <a:pt x="39" y="28"/>
                      </a:lnTo>
                      <a:lnTo>
                        <a:pt x="40" y="23"/>
                      </a:lnTo>
                      <a:lnTo>
                        <a:pt x="41" y="20"/>
                      </a:lnTo>
                      <a:lnTo>
                        <a:pt x="40" y="15"/>
                      </a:lnTo>
                      <a:lnTo>
                        <a:pt x="39" y="12"/>
                      </a:lnTo>
                      <a:lnTo>
                        <a:pt x="38" y="8"/>
                      </a:lnTo>
                      <a:lnTo>
                        <a:pt x="34" y="6"/>
                      </a:lnTo>
                      <a:lnTo>
                        <a:pt x="32" y="4"/>
                      </a:lnTo>
                      <a:lnTo>
                        <a:pt x="28" y="1"/>
                      </a:lnTo>
                      <a:lnTo>
                        <a:pt x="25" y="0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5" name="Freeform 285"/>
                <p:cNvSpPr/>
                <p:nvPr/>
              </p:nvSpPr>
              <p:spPr bwMode="auto">
                <a:xfrm>
                  <a:off x="4604" y="2409"/>
                  <a:ext cx="38" cy="38"/>
                </a:xfrm>
                <a:custGeom>
                  <a:avLst/>
                  <a:gdLst>
                    <a:gd name="T0" fmla="*/ 20 w 38"/>
                    <a:gd name="T1" fmla="*/ 0 h 38"/>
                    <a:gd name="T2" fmla="*/ 15 w 38"/>
                    <a:gd name="T3" fmla="*/ 0 h 38"/>
                    <a:gd name="T4" fmla="*/ 11 w 38"/>
                    <a:gd name="T5" fmla="*/ 1 h 38"/>
                    <a:gd name="T6" fmla="*/ 8 w 38"/>
                    <a:gd name="T7" fmla="*/ 3 h 38"/>
                    <a:gd name="T8" fmla="*/ 6 w 38"/>
                    <a:gd name="T9" fmla="*/ 6 h 38"/>
                    <a:gd name="T10" fmla="*/ 3 w 38"/>
                    <a:gd name="T11" fmla="*/ 8 h 38"/>
                    <a:gd name="T12" fmla="*/ 1 w 38"/>
                    <a:gd name="T13" fmla="*/ 12 h 38"/>
                    <a:gd name="T14" fmla="*/ 0 w 38"/>
                    <a:gd name="T15" fmla="*/ 15 h 38"/>
                    <a:gd name="T16" fmla="*/ 0 w 38"/>
                    <a:gd name="T17" fmla="*/ 20 h 38"/>
                    <a:gd name="T18" fmla="*/ 0 w 38"/>
                    <a:gd name="T19" fmla="*/ 23 h 38"/>
                    <a:gd name="T20" fmla="*/ 1 w 38"/>
                    <a:gd name="T21" fmla="*/ 27 h 38"/>
                    <a:gd name="T22" fmla="*/ 3 w 38"/>
                    <a:gd name="T23" fmla="*/ 30 h 38"/>
                    <a:gd name="T24" fmla="*/ 6 w 38"/>
                    <a:gd name="T25" fmla="*/ 34 h 38"/>
                    <a:gd name="T26" fmla="*/ 8 w 38"/>
                    <a:gd name="T27" fmla="*/ 36 h 38"/>
                    <a:gd name="T28" fmla="*/ 11 w 38"/>
                    <a:gd name="T29" fmla="*/ 37 h 38"/>
                    <a:gd name="T30" fmla="*/ 15 w 38"/>
                    <a:gd name="T31" fmla="*/ 38 h 38"/>
                    <a:gd name="T32" fmla="*/ 20 w 38"/>
                    <a:gd name="T33" fmla="*/ 38 h 38"/>
                    <a:gd name="T34" fmla="*/ 23 w 38"/>
                    <a:gd name="T35" fmla="*/ 38 h 38"/>
                    <a:gd name="T36" fmla="*/ 27 w 38"/>
                    <a:gd name="T37" fmla="*/ 37 h 38"/>
                    <a:gd name="T38" fmla="*/ 30 w 38"/>
                    <a:gd name="T39" fmla="*/ 36 h 38"/>
                    <a:gd name="T40" fmla="*/ 32 w 38"/>
                    <a:gd name="T41" fmla="*/ 34 h 38"/>
                    <a:gd name="T42" fmla="*/ 35 w 38"/>
                    <a:gd name="T43" fmla="*/ 30 h 38"/>
                    <a:gd name="T44" fmla="*/ 37 w 38"/>
                    <a:gd name="T45" fmla="*/ 27 h 38"/>
                    <a:gd name="T46" fmla="*/ 38 w 38"/>
                    <a:gd name="T47" fmla="*/ 23 h 38"/>
                    <a:gd name="T48" fmla="*/ 38 w 38"/>
                    <a:gd name="T49" fmla="*/ 20 h 38"/>
                    <a:gd name="T50" fmla="*/ 38 w 38"/>
                    <a:gd name="T51" fmla="*/ 15 h 38"/>
                    <a:gd name="T52" fmla="*/ 37 w 38"/>
                    <a:gd name="T53" fmla="*/ 12 h 38"/>
                    <a:gd name="T54" fmla="*/ 35 w 38"/>
                    <a:gd name="T55" fmla="*/ 8 h 38"/>
                    <a:gd name="T56" fmla="*/ 32 w 38"/>
                    <a:gd name="T57" fmla="*/ 6 h 38"/>
                    <a:gd name="T58" fmla="*/ 30 w 38"/>
                    <a:gd name="T59" fmla="*/ 3 h 38"/>
                    <a:gd name="T60" fmla="*/ 27 w 38"/>
                    <a:gd name="T61" fmla="*/ 1 h 38"/>
                    <a:gd name="T62" fmla="*/ 23 w 38"/>
                    <a:gd name="T63" fmla="*/ 0 h 38"/>
                    <a:gd name="T64" fmla="*/ 20 w 38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38">
                      <a:moveTo>
                        <a:pt x="20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3"/>
                      </a:lnTo>
                      <a:lnTo>
                        <a:pt x="6" y="6"/>
                      </a:lnTo>
                      <a:lnTo>
                        <a:pt x="3" y="8"/>
                      </a:lnTo>
                      <a:lnTo>
                        <a:pt x="1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3"/>
                      </a:lnTo>
                      <a:lnTo>
                        <a:pt x="1" y="27"/>
                      </a:lnTo>
                      <a:lnTo>
                        <a:pt x="3" y="30"/>
                      </a:lnTo>
                      <a:lnTo>
                        <a:pt x="6" y="34"/>
                      </a:lnTo>
                      <a:lnTo>
                        <a:pt x="8" y="36"/>
                      </a:lnTo>
                      <a:lnTo>
                        <a:pt x="11" y="37"/>
                      </a:lnTo>
                      <a:lnTo>
                        <a:pt x="15" y="38"/>
                      </a:lnTo>
                      <a:lnTo>
                        <a:pt x="20" y="38"/>
                      </a:lnTo>
                      <a:lnTo>
                        <a:pt x="23" y="38"/>
                      </a:lnTo>
                      <a:lnTo>
                        <a:pt x="27" y="37"/>
                      </a:lnTo>
                      <a:lnTo>
                        <a:pt x="30" y="36"/>
                      </a:lnTo>
                      <a:lnTo>
                        <a:pt x="32" y="34"/>
                      </a:lnTo>
                      <a:lnTo>
                        <a:pt x="35" y="30"/>
                      </a:lnTo>
                      <a:lnTo>
                        <a:pt x="37" y="27"/>
                      </a:lnTo>
                      <a:lnTo>
                        <a:pt x="38" y="23"/>
                      </a:lnTo>
                      <a:lnTo>
                        <a:pt x="38" y="20"/>
                      </a:lnTo>
                      <a:lnTo>
                        <a:pt x="38" y="15"/>
                      </a:lnTo>
                      <a:lnTo>
                        <a:pt x="37" y="12"/>
                      </a:lnTo>
                      <a:lnTo>
                        <a:pt x="35" y="8"/>
                      </a:lnTo>
                      <a:lnTo>
                        <a:pt x="32" y="6"/>
                      </a:lnTo>
                      <a:lnTo>
                        <a:pt x="30" y="3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6" name="Freeform 286"/>
                <p:cNvSpPr/>
                <p:nvPr/>
              </p:nvSpPr>
              <p:spPr bwMode="auto">
                <a:xfrm>
                  <a:off x="4604" y="2409"/>
                  <a:ext cx="38" cy="38"/>
                </a:xfrm>
                <a:custGeom>
                  <a:avLst/>
                  <a:gdLst>
                    <a:gd name="T0" fmla="*/ 20 w 38"/>
                    <a:gd name="T1" fmla="*/ 0 h 38"/>
                    <a:gd name="T2" fmla="*/ 15 w 38"/>
                    <a:gd name="T3" fmla="*/ 0 h 38"/>
                    <a:gd name="T4" fmla="*/ 11 w 38"/>
                    <a:gd name="T5" fmla="*/ 1 h 38"/>
                    <a:gd name="T6" fmla="*/ 8 w 38"/>
                    <a:gd name="T7" fmla="*/ 3 h 38"/>
                    <a:gd name="T8" fmla="*/ 6 w 38"/>
                    <a:gd name="T9" fmla="*/ 6 h 38"/>
                    <a:gd name="T10" fmla="*/ 3 w 38"/>
                    <a:gd name="T11" fmla="*/ 8 h 38"/>
                    <a:gd name="T12" fmla="*/ 1 w 38"/>
                    <a:gd name="T13" fmla="*/ 12 h 38"/>
                    <a:gd name="T14" fmla="*/ 0 w 38"/>
                    <a:gd name="T15" fmla="*/ 15 h 38"/>
                    <a:gd name="T16" fmla="*/ 0 w 38"/>
                    <a:gd name="T17" fmla="*/ 20 h 38"/>
                    <a:gd name="T18" fmla="*/ 0 w 38"/>
                    <a:gd name="T19" fmla="*/ 23 h 38"/>
                    <a:gd name="T20" fmla="*/ 1 w 38"/>
                    <a:gd name="T21" fmla="*/ 27 h 38"/>
                    <a:gd name="T22" fmla="*/ 3 w 38"/>
                    <a:gd name="T23" fmla="*/ 30 h 38"/>
                    <a:gd name="T24" fmla="*/ 6 w 38"/>
                    <a:gd name="T25" fmla="*/ 34 h 38"/>
                    <a:gd name="T26" fmla="*/ 8 w 38"/>
                    <a:gd name="T27" fmla="*/ 36 h 38"/>
                    <a:gd name="T28" fmla="*/ 11 w 38"/>
                    <a:gd name="T29" fmla="*/ 37 h 38"/>
                    <a:gd name="T30" fmla="*/ 15 w 38"/>
                    <a:gd name="T31" fmla="*/ 38 h 38"/>
                    <a:gd name="T32" fmla="*/ 20 w 38"/>
                    <a:gd name="T33" fmla="*/ 38 h 38"/>
                    <a:gd name="T34" fmla="*/ 23 w 38"/>
                    <a:gd name="T35" fmla="*/ 38 h 38"/>
                    <a:gd name="T36" fmla="*/ 27 w 38"/>
                    <a:gd name="T37" fmla="*/ 37 h 38"/>
                    <a:gd name="T38" fmla="*/ 30 w 38"/>
                    <a:gd name="T39" fmla="*/ 36 h 38"/>
                    <a:gd name="T40" fmla="*/ 32 w 38"/>
                    <a:gd name="T41" fmla="*/ 34 h 38"/>
                    <a:gd name="T42" fmla="*/ 35 w 38"/>
                    <a:gd name="T43" fmla="*/ 30 h 38"/>
                    <a:gd name="T44" fmla="*/ 37 w 38"/>
                    <a:gd name="T45" fmla="*/ 27 h 38"/>
                    <a:gd name="T46" fmla="*/ 38 w 38"/>
                    <a:gd name="T47" fmla="*/ 23 h 38"/>
                    <a:gd name="T48" fmla="*/ 38 w 38"/>
                    <a:gd name="T49" fmla="*/ 20 h 38"/>
                    <a:gd name="T50" fmla="*/ 38 w 38"/>
                    <a:gd name="T51" fmla="*/ 15 h 38"/>
                    <a:gd name="T52" fmla="*/ 37 w 38"/>
                    <a:gd name="T53" fmla="*/ 12 h 38"/>
                    <a:gd name="T54" fmla="*/ 35 w 38"/>
                    <a:gd name="T55" fmla="*/ 8 h 38"/>
                    <a:gd name="T56" fmla="*/ 32 w 38"/>
                    <a:gd name="T57" fmla="*/ 6 h 38"/>
                    <a:gd name="T58" fmla="*/ 30 w 38"/>
                    <a:gd name="T59" fmla="*/ 3 h 38"/>
                    <a:gd name="T60" fmla="*/ 27 w 38"/>
                    <a:gd name="T61" fmla="*/ 1 h 38"/>
                    <a:gd name="T62" fmla="*/ 23 w 38"/>
                    <a:gd name="T63" fmla="*/ 0 h 38"/>
                    <a:gd name="T64" fmla="*/ 20 w 38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38">
                      <a:moveTo>
                        <a:pt x="20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3"/>
                      </a:lnTo>
                      <a:lnTo>
                        <a:pt x="6" y="6"/>
                      </a:lnTo>
                      <a:lnTo>
                        <a:pt x="3" y="8"/>
                      </a:lnTo>
                      <a:lnTo>
                        <a:pt x="1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3"/>
                      </a:lnTo>
                      <a:lnTo>
                        <a:pt x="1" y="27"/>
                      </a:lnTo>
                      <a:lnTo>
                        <a:pt x="3" y="30"/>
                      </a:lnTo>
                      <a:lnTo>
                        <a:pt x="6" y="34"/>
                      </a:lnTo>
                      <a:lnTo>
                        <a:pt x="8" y="36"/>
                      </a:lnTo>
                      <a:lnTo>
                        <a:pt x="11" y="37"/>
                      </a:lnTo>
                      <a:lnTo>
                        <a:pt x="15" y="38"/>
                      </a:lnTo>
                      <a:lnTo>
                        <a:pt x="20" y="38"/>
                      </a:lnTo>
                      <a:lnTo>
                        <a:pt x="23" y="38"/>
                      </a:lnTo>
                      <a:lnTo>
                        <a:pt x="27" y="37"/>
                      </a:lnTo>
                      <a:lnTo>
                        <a:pt x="30" y="36"/>
                      </a:lnTo>
                      <a:lnTo>
                        <a:pt x="32" y="34"/>
                      </a:lnTo>
                      <a:lnTo>
                        <a:pt x="35" y="30"/>
                      </a:lnTo>
                      <a:lnTo>
                        <a:pt x="37" y="27"/>
                      </a:lnTo>
                      <a:lnTo>
                        <a:pt x="38" y="23"/>
                      </a:lnTo>
                      <a:lnTo>
                        <a:pt x="38" y="20"/>
                      </a:lnTo>
                      <a:lnTo>
                        <a:pt x="38" y="15"/>
                      </a:lnTo>
                      <a:lnTo>
                        <a:pt x="37" y="12"/>
                      </a:lnTo>
                      <a:lnTo>
                        <a:pt x="35" y="8"/>
                      </a:lnTo>
                      <a:lnTo>
                        <a:pt x="32" y="6"/>
                      </a:lnTo>
                      <a:lnTo>
                        <a:pt x="30" y="3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7" name="Freeform 287"/>
                <p:cNvSpPr/>
                <p:nvPr/>
              </p:nvSpPr>
              <p:spPr bwMode="auto">
                <a:xfrm>
                  <a:off x="4591" y="3568"/>
                  <a:ext cx="38" cy="39"/>
                </a:xfrm>
                <a:custGeom>
                  <a:avLst/>
                  <a:gdLst>
                    <a:gd name="T0" fmla="*/ 19 w 38"/>
                    <a:gd name="T1" fmla="*/ 0 h 39"/>
                    <a:gd name="T2" fmla="*/ 15 w 38"/>
                    <a:gd name="T3" fmla="*/ 0 h 39"/>
                    <a:gd name="T4" fmla="*/ 12 w 38"/>
                    <a:gd name="T5" fmla="*/ 2 h 39"/>
                    <a:gd name="T6" fmla="*/ 8 w 38"/>
                    <a:gd name="T7" fmla="*/ 4 h 39"/>
                    <a:gd name="T8" fmla="*/ 5 w 38"/>
                    <a:gd name="T9" fmla="*/ 6 h 39"/>
                    <a:gd name="T10" fmla="*/ 2 w 38"/>
                    <a:gd name="T11" fmla="*/ 9 h 39"/>
                    <a:gd name="T12" fmla="*/ 1 w 38"/>
                    <a:gd name="T13" fmla="*/ 12 h 39"/>
                    <a:gd name="T14" fmla="*/ 0 w 38"/>
                    <a:gd name="T15" fmla="*/ 16 h 39"/>
                    <a:gd name="T16" fmla="*/ 0 w 38"/>
                    <a:gd name="T17" fmla="*/ 20 h 39"/>
                    <a:gd name="T18" fmla="*/ 0 w 38"/>
                    <a:gd name="T19" fmla="*/ 24 h 39"/>
                    <a:gd name="T20" fmla="*/ 1 w 38"/>
                    <a:gd name="T21" fmla="*/ 27 h 39"/>
                    <a:gd name="T22" fmla="*/ 2 w 38"/>
                    <a:gd name="T23" fmla="*/ 31 h 39"/>
                    <a:gd name="T24" fmla="*/ 5 w 38"/>
                    <a:gd name="T25" fmla="*/ 33 h 39"/>
                    <a:gd name="T26" fmla="*/ 8 w 38"/>
                    <a:gd name="T27" fmla="*/ 35 h 39"/>
                    <a:gd name="T28" fmla="*/ 12 w 38"/>
                    <a:gd name="T29" fmla="*/ 38 h 39"/>
                    <a:gd name="T30" fmla="*/ 15 w 38"/>
                    <a:gd name="T31" fmla="*/ 39 h 39"/>
                    <a:gd name="T32" fmla="*/ 19 w 38"/>
                    <a:gd name="T33" fmla="*/ 39 h 39"/>
                    <a:gd name="T34" fmla="*/ 23 w 38"/>
                    <a:gd name="T35" fmla="*/ 39 h 39"/>
                    <a:gd name="T36" fmla="*/ 27 w 38"/>
                    <a:gd name="T37" fmla="*/ 38 h 39"/>
                    <a:gd name="T38" fmla="*/ 30 w 38"/>
                    <a:gd name="T39" fmla="*/ 35 h 39"/>
                    <a:gd name="T40" fmla="*/ 33 w 38"/>
                    <a:gd name="T41" fmla="*/ 33 h 39"/>
                    <a:gd name="T42" fmla="*/ 35 w 38"/>
                    <a:gd name="T43" fmla="*/ 31 h 39"/>
                    <a:gd name="T44" fmla="*/ 37 w 38"/>
                    <a:gd name="T45" fmla="*/ 27 h 39"/>
                    <a:gd name="T46" fmla="*/ 38 w 38"/>
                    <a:gd name="T47" fmla="*/ 24 h 39"/>
                    <a:gd name="T48" fmla="*/ 38 w 38"/>
                    <a:gd name="T49" fmla="*/ 20 h 39"/>
                    <a:gd name="T50" fmla="*/ 38 w 38"/>
                    <a:gd name="T51" fmla="*/ 16 h 39"/>
                    <a:gd name="T52" fmla="*/ 37 w 38"/>
                    <a:gd name="T53" fmla="*/ 12 h 39"/>
                    <a:gd name="T54" fmla="*/ 35 w 38"/>
                    <a:gd name="T55" fmla="*/ 9 h 39"/>
                    <a:gd name="T56" fmla="*/ 33 w 38"/>
                    <a:gd name="T57" fmla="*/ 6 h 39"/>
                    <a:gd name="T58" fmla="*/ 30 w 38"/>
                    <a:gd name="T59" fmla="*/ 4 h 39"/>
                    <a:gd name="T60" fmla="*/ 27 w 38"/>
                    <a:gd name="T61" fmla="*/ 2 h 39"/>
                    <a:gd name="T62" fmla="*/ 23 w 38"/>
                    <a:gd name="T63" fmla="*/ 0 h 39"/>
                    <a:gd name="T64" fmla="*/ 19 w 38"/>
                    <a:gd name="T65" fmla="*/ 0 h 39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39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2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2" y="9"/>
                      </a:lnTo>
                      <a:lnTo>
                        <a:pt x="1" y="12"/>
                      </a:lnTo>
                      <a:lnTo>
                        <a:pt x="0" y="16"/>
                      </a:lnTo>
                      <a:lnTo>
                        <a:pt x="0" y="20"/>
                      </a:lnTo>
                      <a:lnTo>
                        <a:pt x="0" y="24"/>
                      </a:lnTo>
                      <a:lnTo>
                        <a:pt x="1" y="27"/>
                      </a:lnTo>
                      <a:lnTo>
                        <a:pt x="2" y="31"/>
                      </a:lnTo>
                      <a:lnTo>
                        <a:pt x="5" y="33"/>
                      </a:lnTo>
                      <a:lnTo>
                        <a:pt x="8" y="35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39"/>
                      </a:lnTo>
                      <a:lnTo>
                        <a:pt x="23" y="39"/>
                      </a:lnTo>
                      <a:lnTo>
                        <a:pt x="27" y="38"/>
                      </a:lnTo>
                      <a:lnTo>
                        <a:pt x="30" y="35"/>
                      </a:lnTo>
                      <a:lnTo>
                        <a:pt x="33" y="33"/>
                      </a:lnTo>
                      <a:lnTo>
                        <a:pt x="35" y="31"/>
                      </a:lnTo>
                      <a:lnTo>
                        <a:pt x="37" y="27"/>
                      </a:lnTo>
                      <a:lnTo>
                        <a:pt x="38" y="24"/>
                      </a:lnTo>
                      <a:lnTo>
                        <a:pt x="38" y="20"/>
                      </a:lnTo>
                      <a:lnTo>
                        <a:pt x="38" y="16"/>
                      </a:lnTo>
                      <a:lnTo>
                        <a:pt x="37" y="12"/>
                      </a:lnTo>
                      <a:lnTo>
                        <a:pt x="35" y="9"/>
                      </a:lnTo>
                      <a:lnTo>
                        <a:pt x="33" y="6"/>
                      </a:lnTo>
                      <a:lnTo>
                        <a:pt x="30" y="4"/>
                      </a:lnTo>
                      <a:lnTo>
                        <a:pt x="27" y="2"/>
                      </a:lnTo>
                      <a:lnTo>
                        <a:pt x="23" y="0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8" name="Freeform 288"/>
                <p:cNvSpPr/>
                <p:nvPr/>
              </p:nvSpPr>
              <p:spPr bwMode="auto">
                <a:xfrm>
                  <a:off x="4591" y="3568"/>
                  <a:ext cx="38" cy="39"/>
                </a:xfrm>
                <a:custGeom>
                  <a:avLst/>
                  <a:gdLst>
                    <a:gd name="T0" fmla="*/ 19 w 38"/>
                    <a:gd name="T1" fmla="*/ 0 h 39"/>
                    <a:gd name="T2" fmla="*/ 15 w 38"/>
                    <a:gd name="T3" fmla="*/ 0 h 39"/>
                    <a:gd name="T4" fmla="*/ 12 w 38"/>
                    <a:gd name="T5" fmla="*/ 2 h 39"/>
                    <a:gd name="T6" fmla="*/ 8 w 38"/>
                    <a:gd name="T7" fmla="*/ 4 h 39"/>
                    <a:gd name="T8" fmla="*/ 5 w 38"/>
                    <a:gd name="T9" fmla="*/ 6 h 39"/>
                    <a:gd name="T10" fmla="*/ 2 w 38"/>
                    <a:gd name="T11" fmla="*/ 9 h 39"/>
                    <a:gd name="T12" fmla="*/ 1 w 38"/>
                    <a:gd name="T13" fmla="*/ 12 h 39"/>
                    <a:gd name="T14" fmla="*/ 0 w 38"/>
                    <a:gd name="T15" fmla="*/ 16 h 39"/>
                    <a:gd name="T16" fmla="*/ 0 w 38"/>
                    <a:gd name="T17" fmla="*/ 20 h 39"/>
                    <a:gd name="T18" fmla="*/ 0 w 38"/>
                    <a:gd name="T19" fmla="*/ 24 h 39"/>
                    <a:gd name="T20" fmla="*/ 1 w 38"/>
                    <a:gd name="T21" fmla="*/ 27 h 39"/>
                    <a:gd name="T22" fmla="*/ 2 w 38"/>
                    <a:gd name="T23" fmla="*/ 31 h 39"/>
                    <a:gd name="T24" fmla="*/ 5 w 38"/>
                    <a:gd name="T25" fmla="*/ 33 h 39"/>
                    <a:gd name="T26" fmla="*/ 8 w 38"/>
                    <a:gd name="T27" fmla="*/ 35 h 39"/>
                    <a:gd name="T28" fmla="*/ 12 w 38"/>
                    <a:gd name="T29" fmla="*/ 38 h 39"/>
                    <a:gd name="T30" fmla="*/ 15 w 38"/>
                    <a:gd name="T31" fmla="*/ 39 h 39"/>
                    <a:gd name="T32" fmla="*/ 19 w 38"/>
                    <a:gd name="T33" fmla="*/ 39 h 39"/>
                    <a:gd name="T34" fmla="*/ 23 w 38"/>
                    <a:gd name="T35" fmla="*/ 39 h 39"/>
                    <a:gd name="T36" fmla="*/ 27 w 38"/>
                    <a:gd name="T37" fmla="*/ 38 h 39"/>
                    <a:gd name="T38" fmla="*/ 30 w 38"/>
                    <a:gd name="T39" fmla="*/ 35 h 39"/>
                    <a:gd name="T40" fmla="*/ 33 w 38"/>
                    <a:gd name="T41" fmla="*/ 33 h 39"/>
                    <a:gd name="T42" fmla="*/ 35 w 38"/>
                    <a:gd name="T43" fmla="*/ 31 h 39"/>
                    <a:gd name="T44" fmla="*/ 37 w 38"/>
                    <a:gd name="T45" fmla="*/ 27 h 39"/>
                    <a:gd name="T46" fmla="*/ 38 w 38"/>
                    <a:gd name="T47" fmla="*/ 24 h 39"/>
                    <a:gd name="T48" fmla="*/ 38 w 38"/>
                    <a:gd name="T49" fmla="*/ 20 h 39"/>
                    <a:gd name="T50" fmla="*/ 38 w 38"/>
                    <a:gd name="T51" fmla="*/ 16 h 39"/>
                    <a:gd name="T52" fmla="*/ 37 w 38"/>
                    <a:gd name="T53" fmla="*/ 12 h 39"/>
                    <a:gd name="T54" fmla="*/ 35 w 38"/>
                    <a:gd name="T55" fmla="*/ 9 h 39"/>
                    <a:gd name="T56" fmla="*/ 33 w 38"/>
                    <a:gd name="T57" fmla="*/ 6 h 39"/>
                    <a:gd name="T58" fmla="*/ 30 w 38"/>
                    <a:gd name="T59" fmla="*/ 4 h 39"/>
                    <a:gd name="T60" fmla="*/ 27 w 38"/>
                    <a:gd name="T61" fmla="*/ 2 h 39"/>
                    <a:gd name="T62" fmla="*/ 23 w 38"/>
                    <a:gd name="T63" fmla="*/ 0 h 39"/>
                    <a:gd name="T64" fmla="*/ 19 w 38"/>
                    <a:gd name="T65" fmla="*/ 0 h 39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39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2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2" y="9"/>
                      </a:lnTo>
                      <a:lnTo>
                        <a:pt x="1" y="12"/>
                      </a:lnTo>
                      <a:lnTo>
                        <a:pt x="0" y="16"/>
                      </a:lnTo>
                      <a:lnTo>
                        <a:pt x="0" y="20"/>
                      </a:lnTo>
                      <a:lnTo>
                        <a:pt x="0" y="24"/>
                      </a:lnTo>
                      <a:lnTo>
                        <a:pt x="1" y="27"/>
                      </a:lnTo>
                      <a:lnTo>
                        <a:pt x="2" y="31"/>
                      </a:lnTo>
                      <a:lnTo>
                        <a:pt x="5" y="33"/>
                      </a:lnTo>
                      <a:lnTo>
                        <a:pt x="8" y="35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39"/>
                      </a:lnTo>
                      <a:lnTo>
                        <a:pt x="23" y="39"/>
                      </a:lnTo>
                      <a:lnTo>
                        <a:pt x="27" y="38"/>
                      </a:lnTo>
                      <a:lnTo>
                        <a:pt x="30" y="35"/>
                      </a:lnTo>
                      <a:lnTo>
                        <a:pt x="33" y="33"/>
                      </a:lnTo>
                      <a:lnTo>
                        <a:pt x="35" y="31"/>
                      </a:lnTo>
                      <a:lnTo>
                        <a:pt x="37" y="27"/>
                      </a:lnTo>
                      <a:lnTo>
                        <a:pt x="38" y="24"/>
                      </a:lnTo>
                      <a:lnTo>
                        <a:pt x="38" y="20"/>
                      </a:lnTo>
                      <a:lnTo>
                        <a:pt x="38" y="16"/>
                      </a:lnTo>
                      <a:lnTo>
                        <a:pt x="37" y="12"/>
                      </a:lnTo>
                      <a:lnTo>
                        <a:pt x="35" y="9"/>
                      </a:lnTo>
                      <a:lnTo>
                        <a:pt x="33" y="6"/>
                      </a:lnTo>
                      <a:lnTo>
                        <a:pt x="30" y="4"/>
                      </a:lnTo>
                      <a:lnTo>
                        <a:pt x="27" y="2"/>
                      </a:lnTo>
                      <a:lnTo>
                        <a:pt x="23" y="0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9" name="Freeform 289"/>
                <p:cNvSpPr/>
                <p:nvPr/>
              </p:nvSpPr>
              <p:spPr bwMode="auto">
                <a:xfrm>
                  <a:off x="5192" y="2976"/>
                  <a:ext cx="41" cy="39"/>
                </a:xfrm>
                <a:custGeom>
                  <a:avLst/>
                  <a:gdLst>
                    <a:gd name="T0" fmla="*/ 20 w 41"/>
                    <a:gd name="T1" fmla="*/ 0 h 39"/>
                    <a:gd name="T2" fmla="*/ 16 w 41"/>
                    <a:gd name="T3" fmla="*/ 0 h 39"/>
                    <a:gd name="T4" fmla="*/ 13 w 41"/>
                    <a:gd name="T5" fmla="*/ 2 h 39"/>
                    <a:gd name="T6" fmla="*/ 9 w 41"/>
                    <a:gd name="T7" fmla="*/ 3 h 39"/>
                    <a:gd name="T8" fmla="*/ 6 w 41"/>
                    <a:gd name="T9" fmla="*/ 5 h 39"/>
                    <a:gd name="T10" fmla="*/ 3 w 41"/>
                    <a:gd name="T11" fmla="*/ 9 h 39"/>
                    <a:gd name="T12" fmla="*/ 2 w 41"/>
                    <a:gd name="T13" fmla="*/ 12 h 39"/>
                    <a:gd name="T14" fmla="*/ 0 w 41"/>
                    <a:gd name="T15" fmla="*/ 16 h 39"/>
                    <a:gd name="T16" fmla="*/ 0 w 41"/>
                    <a:gd name="T17" fmla="*/ 19 h 39"/>
                    <a:gd name="T18" fmla="*/ 0 w 41"/>
                    <a:gd name="T19" fmla="*/ 24 h 39"/>
                    <a:gd name="T20" fmla="*/ 2 w 41"/>
                    <a:gd name="T21" fmla="*/ 27 h 39"/>
                    <a:gd name="T22" fmla="*/ 3 w 41"/>
                    <a:gd name="T23" fmla="*/ 31 h 39"/>
                    <a:gd name="T24" fmla="*/ 6 w 41"/>
                    <a:gd name="T25" fmla="*/ 33 h 39"/>
                    <a:gd name="T26" fmla="*/ 9 w 41"/>
                    <a:gd name="T27" fmla="*/ 35 h 39"/>
                    <a:gd name="T28" fmla="*/ 13 w 41"/>
                    <a:gd name="T29" fmla="*/ 38 h 39"/>
                    <a:gd name="T30" fmla="*/ 16 w 41"/>
                    <a:gd name="T31" fmla="*/ 39 h 39"/>
                    <a:gd name="T32" fmla="*/ 20 w 41"/>
                    <a:gd name="T33" fmla="*/ 39 h 39"/>
                    <a:gd name="T34" fmla="*/ 24 w 41"/>
                    <a:gd name="T35" fmla="*/ 39 h 39"/>
                    <a:gd name="T36" fmla="*/ 28 w 41"/>
                    <a:gd name="T37" fmla="*/ 38 h 39"/>
                    <a:gd name="T38" fmla="*/ 31 w 41"/>
                    <a:gd name="T39" fmla="*/ 35 h 39"/>
                    <a:gd name="T40" fmla="*/ 35 w 41"/>
                    <a:gd name="T41" fmla="*/ 33 h 39"/>
                    <a:gd name="T42" fmla="*/ 37 w 41"/>
                    <a:gd name="T43" fmla="*/ 31 h 39"/>
                    <a:gd name="T44" fmla="*/ 38 w 41"/>
                    <a:gd name="T45" fmla="*/ 27 h 39"/>
                    <a:gd name="T46" fmla="*/ 40 w 41"/>
                    <a:gd name="T47" fmla="*/ 24 h 39"/>
                    <a:gd name="T48" fmla="*/ 41 w 41"/>
                    <a:gd name="T49" fmla="*/ 19 h 39"/>
                    <a:gd name="T50" fmla="*/ 40 w 41"/>
                    <a:gd name="T51" fmla="*/ 16 h 39"/>
                    <a:gd name="T52" fmla="*/ 38 w 41"/>
                    <a:gd name="T53" fmla="*/ 12 h 39"/>
                    <a:gd name="T54" fmla="*/ 37 w 41"/>
                    <a:gd name="T55" fmla="*/ 9 h 39"/>
                    <a:gd name="T56" fmla="*/ 35 w 41"/>
                    <a:gd name="T57" fmla="*/ 5 h 39"/>
                    <a:gd name="T58" fmla="*/ 31 w 41"/>
                    <a:gd name="T59" fmla="*/ 3 h 39"/>
                    <a:gd name="T60" fmla="*/ 28 w 41"/>
                    <a:gd name="T61" fmla="*/ 2 h 39"/>
                    <a:gd name="T62" fmla="*/ 24 w 41"/>
                    <a:gd name="T63" fmla="*/ 0 h 39"/>
                    <a:gd name="T64" fmla="*/ 20 w 41"/>
                    <a:gd name="T65" fmla="*/ 0 h 39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1" h="39">
                      <a:moveTo>
                        <a:pt x="20" y="0"/>
                      </a:moveTo>
                      <a:lnTo>
                        <a:pt x="16" y="0"/>
                      </a:lnTo>
                      <a:lnTo>
                        <a:pt x="13" y="2"/>
                      </a:lnTo>
                      <a:lnTo>
                        <a:pt x="9" y="3"/>
                      </a:lnTo>
                      <a:lnTo>
                        <a:pt x="6" y="5"/>
                      </a:lnTo>
                      <a:lnTo>
                        <a:pt x="3" y="9"/>
                      </a:lnTo>
                      <a:lnTo>
                        <a:pt x="2" y="12"/>
                      </a:lnTo>
                      <a:lnTo>
                        <a:pt x="0" y="16"/>
                      </a:lnTo>
                      <a:lnTo>
                        <a:pt x="0" y="19"/>
                      </a:lnTo>
                      <a:lnTo>
                        <a:pt x="0" y="24"/>
                      </a:lnTo>
                      <a:lnTo>
                        <a:pt x="2" y="27"/>
                      </a:lnTo>
                      <a:lnTo>
                        <a:pt x="3" y="31"/>
                      </a:lnTo>
                      <a:lnTo>
                        <a:pt x="6" y="33"/>
                      </a:lnTo>
                      <a:lnTo>
                        <a:pt x="9" y="35"/>
                      </a:lnTo>
                      <a:lnTo>
                        <a:pt x="13" y="38"/>
                      </a:lnTo>
                      <a:lnTo>
                        <a:pt x="16" y="39"/>
                      </a:lnTo>
                      <a:lnTo>
                        <a:pt x="20" y="39"/>
                      </a:lnTo>
                      <a:lnTo>
                        <a:pt x="24" y="39"/>
                      </a:lnTo>
                      <a:lnTo>
                        <a:pt x="28" y="38"/>
                      </a:lnTo>
                      <a:lnTo>
                        <a:pt x="31" y="35"/>
                      </a:lnTo>
                      <a:lnTo>
                        <a:pt x="35" y="33"/>
                      </a:lnTo>
                      <a:lnTo>
                        <a:pt x="37" y="31"/>
                      </a:lnTo>
                      <a:lnTo>
                        <a:pt x="38" y="27"/>
                      </a:lnTo>
                      <a:lnTo>
                        <a:pt x="40" y="24"/>
                      </a:lnTo>
                      <a:lnTo>
                        <a:pt x="41" y="19"/>
                      </a:lnTo>
                      <a:lnTo>
                        <a:pt x="40" y="16"/>
                      </a:lnTo>
                      <a:lnTo>
                        <a:pt x="38" y="12"/>
                      </a:lnTo>
                      <a:lnTo>
                        <a:pt x="37" y="9"/>
                      </a:lnTo>
                      <a:lnTo>
                        <a:pt x="35" y="5"/>
                      </a:lnTo>
                      <a:lnTo>
                        <a:pt x="31" y="3"/>
                      </a:lnTo>
                      <a:lnTo>
                        <a:pt x="28" y="2"/>
                      </a:lnTo>
                      <a:lnTo>
                        <a:pt x="24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0" name="Freeform 290"/>
                <p:cNvSpPr/>
                <p:nvPr/>
              </p:nvSpPr>
              <p:spPr bwMode="auto">
                <a:xfrm>
                  <a:off x="5192" y="2976"/>
                  <a:ext cx="41" cy="39"/>
                </a:xfrm>
                <a:custGeom>
                  <a:avLst/>
                  <a:gdLst>
                    <a:gd name="T0" fmla="*/ 20 w 41"/>
                    <a:gd name="T1" fmla="*/ 0 h 39"/>
                    <a:gd name="T2" fmla="*/ 16 w 41"/>
                    <a:gd name="T3" fmla="*/ 0 h 39"/>
                    <a:gd name="T4" fmla="*/ 13 w 41"/>
                    <a:gd name="T5" fmla="*/ 2 h 39"/>
                    <a:gd name="T6" fmla="*/ 9 w 41"/>
                    <a:gd name="T7" fmla="*/ 3 h 39"/>
                    <a:gd name="T8" fmla="*/ 6 w 41"/>
                    <a:gd name="T9" fmla="*/ 5 h 39"/>
                    <a:gd name="T10" fmla="*/ 3 w 41"/>
                    <a:gd name="T11" fmla="*/ 9 h 39"/>
                    <a:gd name="T12" fmla="*/ 2 w 41"/>
                    <a:gd name="T13" fmla="*/ 12 h 39"/>
                    <a:gd name="T14" fmla="*/ 0 w 41"/>
                    <a:gd name="T15" fmla="*/ 16 h 39"/>
                    <a:gd name="T16" fmla="*/ 0 w 41"/>
                    <a:gd name="T17" fmla="*/ 19 h 39"/>
                    <a:gd name="T18" fmla="*/ 0 w 41"/>
                    <a:gd name="T19" fmla="*/ 24 h 39"/>
                    <a:gd name="T20" fmla="*/ 2 w 41"/>
                    <a:gd name="T21" fmla="*/ 27 h 39"/>
                    <a:gd name="T22" fmla="*/ 3 w 41"/>
                    <a:gd name="T23" fmla="*/ 31 h 39"/>
                    <a:gd name="T24" fmla="*/ 6 w 41"/>
                    <a:gd name="T25" fmla="*/ 33 h 39"/>
                    <a:gd name="T26" fmla="*/ 9 w 41"/>
                    <a:gd name="T27" fmla="*/ 35 h 39"/>
                    <a:gd name="T28" fmla="*/ 13 w 41"/>
                    <a:gd name="T29" fmla="*/ 38 h 39"/>
                    <a:gd name="T30" fmla="*/ 16 w 41"/>
                    <a:gd name="T31" fmla="*/ 39 h 39"/>
                    <a:gd name="T32" fmla="*/ 20 w 41"/>
                    <a:gd name="T33" fmla="*/ 39 h 39"/>
                    <a:gd name="T34" fmla="*/ 24 w 41"/>
                    <a:gd name="T35" fmla="*/ 39 h 39"/>
                    <a:gd name="T36" fmla="*/ 28 w 41"/>
                    <a:gd name="T37" fmla="*/ 38 h 39"/>
                    <a:gd name="T38" fmla="*/ 31 w 41"/>
                    <a:gd name="T39" fmla="*/ 35 h 39"/>
                    <a:gd name="T40" fmla="*/ 35 w 41"/>
                    <a:gd name="T41" fmla="*/ 33 h 39"/>
                    <a:gd name="T42" fmla="*/ 37 w 41"/>
                    <a:gd name="T43" fmla="*/ 31 h 39"/>
                    <a:gd name="T44" fmla="*/ 38 w 41"/>
                    <a:gd name="T45" fmla="*/ 27 h 39"/>
                    <a:gd name="T46" fmla="*/ 40 w 41"/>
                    <a:gd name="T47" fmla="*/ 24 h 39"/>
                    <a:gd name="T48" fmla="*/ 41 w 41"/>
                    <a:gd name="T49" fmla="*/ 19 h 39"/>
                    <a:gd name="T50" fmla="*/ 40 w 41"/>
                    <a:gd name="T51" fmla="*/ 16 h 39"/>
                    <a:gd name="T52" fmla="*/ 38 w 41"/>
                    <a:gd name="T53" fmla="*/ 12 h 39"/>
                    <a:gd name="T54" fmla="*/ 37 w 41"/>
                    <a:gd name="T55" fmla="*/ 9 h 39"/>
                    <a:gd name="T56" fmla="*/ 35 w 41"/>
                    <a:gd name="T57" fmla="*/ 5 h 39"/>
                    <a:gd name="T58" fmla="*/ 31 w 41"/>
                    <a:gd name="T59" fmla="*/ 3 h 39"/>
                    <a:gd name="T60" fmla="*/ 28 w 41"/>
                    <a:gd name="T61" fmla="*/ 2 h 39"/>
                    <a:gd name="T62" fmla="*/ 24 w 41"/>
                    <a:gd name="T63" fmla="*/ 0 h 39"/>
                    <a:gd name="T64" fmla="*/ 20 w 41"/>
                    <a:gd name="T65" fmla="*/ 0 h 39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1" h="39">
                      <a:moveTo>
                        <a:pt x="20" y="0"/>
                      </a:moveTo>
                      <a:lnTo>
                        <a:pt x="16" y="0"/>
                      </a:lnTo>
                      <a:lnTo>
                        <a:pt x="13" y="2"/>
                      </a:lnTo>
                      <a:lnTo>
                        <a:pt x="9" y="3"/>
                      </a:lnTo>
                      <a:lnTo>
                        <a:pt x="6" y="5"/>
                      </a:lnTo>
                      <a:lnTo>
                        <a:pt x="3" y="9"/>
                      </a:lnTo>
                      <a:lnTo>
                        <a:pt x="2" y="12"/>
                      </a:lnTo>
                      <a:lnTo>
                        <a:pt x="0" y="16"/>
                      </a:lnTo>
                      <a:lnTo>
                        <a:pt x="0" y="19"/>
                      </a:lnTo>
                      <a:lnTo>
                        <a:pt x="0" y="24"/>
                      </a:lnTo>
                      <a:lnTo>
                        <a:pt x="2" y="27"/>
                      </a:lnTo>
                      <a:lnTo>
                        <a:pt x="3" y="31"/>
                      </a:lnTo>
                      <a:lnTo>
                        <a:pt x="6" y="33"/>
                      </a:lnTo>
                      <a:lnTo>
                        <a:pt x="9" y="35"/>
                      </a:lnTo>
                      <a:lnTo>
                        <a:pt x="13" y="38"/>
                      </a:lnTo>
                      <a:lnTo>
                        <a:pt x="16" y="39"/>
                      </a:lnTo>
                      <a:lnTo>
                        <a:pt x="20" y="39"/>
                      </a:lnTo>
                      <a:lnTo>
                        <a:pt x="24" y="39"/>
                      </a:lnTo>
                      <a:lnTo>
                        <a:pt x="28" y="38"/>
                      </a:lnTo>
                      <a:lnTo>
                        <a:pt x="31" y="35"/>
                      </a:lnTo>
                      <a:lnTo>
                        <a:pt x="35" y="33"/>
                      </a:lnTo>
                      <a:lnTo>
                        <a:pt x="37" y="31"/>
                      </a:lnTo>
                      <a:lnTo>
                        <a:pt x="38" y="27"/>
                      </a:lnTo>
                      <a:lnTo>
                        <a:pt x="40" y="24"/>
                      </a:lnTo>
                      <a:lnTo>
                        <a:pt x="41" y="19"/>
                      </a:lnTo>
                      <a:lnTo>
                        <a:pt x="40" y="16"/>
                      </a:lnTo>
                      <a:lnTo>
                        <a:pt x="38" y="12"/>
                      </a:lnTo>
                      <a:lnTo>
                        <a:pt x="37" y="9"/>
                      </a:lnTo>
                      <a:lnTo>
                        <a:pt x="35" y="5"/>
                      </a:lnTo>
                      <a:lnTo>
                        <a:pt x="31" y="3"/>
                      </a:lnTo>
                      <a:lnTo>
                        <a:pt x="28" y="2"/>
                      </a:lnTo>
                      <a:lnTo>
                        <a:pt x="24" y="0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1" name="Freeform 291"/>
                <p:cNvSpPr/>
                <p:nvPr/>
              </p:nvSpPr>
              <p:spPr bwMode="auto">
                <a:xfrm>
                  <a:off x="4365" y="3161"/>
                  <a:ext cx="39" cy="38"/>
                </a:xfrm>
                <a:custGeom>
                  <a:avLst/>
                  <a:gdLst>
                    <a:gd name="T0" fmla="*/ 19 w 39"/>
                    <a:gd name="T1" fmla="*/ 0 h 38"/>
                    <a:gd name="T2" fmla="*/ 15 w 39"/>
                    <a:gd name="T3" fmla="*/ 0 h 38"/>
                    <a:gd name="T4" fmla="*/ 12 w 39"/>
                    <a:gd name="T5" fmla="*/ 1 h 38"/>
                    <a:gd name="T6" fmla="*/ 8 w 39"/>
                    <a:gd name="T7" fmla="*/ 3 h 38"/>
                    <a:gd name="T8" fmla="*/ 6 w 39"/>
                    <a:gd name="T9" fmla="*/ 5 h 38"/>
                    <a:gd name="T10" fmla="*/ 4 w 39"/>
                    <a:gd name="T11" fmla="*/ 8 h 38"/>
                    <a:gd name="T12" fmla="*/ 1 w 39"/>
                    <a:gd name="T13" fmla="*/ 11 h 38"/>
                    <a:gd name="T14" fmla="*/ 0 w 39"/>
                    <a:gd name="T15" fmla="*/ 15 h 38"/>
                    <a:gd name="T16" fmla="*/ 0 w 39"/>
                    <a:gd name="T17" fmla="*/ 19 h 38"/>
                    <a:gd name="T18" fmla="*/ 0 w 39"/>
                    <a:gd name="T19" fmla="*/ 23 h 38"/>
                    <a:gd name="T20" fmla="*/ 1 w 39"/>
                    <a:gd name="T21" fmla="*/ 26 h 38"/>
                    <a:gd name="T22" fmla="*/ 4 w 39"/>
                    <a:gd name="T23" fmla="*/ 30 h 38"/>
                    <a:gd name="T24" fmla="*/ 6 w 39"/>
                    <a:gd name="T25" fmla="*/ 32 h 38"/>
                    <a:gd name="T26" fmla="*/ 8 w 39"/>
                    <a:gd name="T27" fmla="*/ 35 h 38"/>
                    <a:gd name="T28" fmla="*/ 12 w 39"/>
                    <a:gd name="T29" fmla="*/ 37 h 38"/>
                    <a:gd name="T30" fmla="*/ 15 w 39"/>
                    <a:gd name="T31" fmla="*/ 38 h 38"/>
                    <a:gd name="T32" fmla="*/ 19 w 39"/>
                    <a:gd name="T33" fmla="*/ 38 h 38"/>
                    <a:gd name="T34" fmla="*/ 23 w 39"/>
                    <a:gd name="T35" fmla="*/ 38 h 38"/>
                    <a:gd name="T36" fmla="*/ 27 w 39"/>
                    <a:gd name="T37" fmla="*/ 37 h 38"/>
                    <a:gd name="T38" fmla="*/ 30 w 39"/>
                    <a:gd name="T39" fmla="*/ 35 h 38"/>
                    <a:gd name="T40" fmla="*/ 33 w 39"/>
                    <a:gd name="T41" fmla="*/ 32 h 38"/>
                    <a:gd name="T42" fmla="*/ 35 w 39"/>
                    <a:gd name="T43" fmla="*/ 30 h 38"/>
                    <a:gd name="T44" fmla="*/ 37 w 39"/>
                    <a:gd name="T45" fmla="*/ 26 h 38"/>
                    <a:gd name="T46" fmla="*/ 39 w 39"/>
                    <a:gd name="T47" fmla="*/ 23 h 38"/>
                    <a:gd name="T48" fmla="*/ 39 w 39"/>
                    <a:gd name="T49" fmla="*/ 19 h 38"/>
                    <a:gd name="T50" fmla="*/ 39 w 39"/>
                    <a:gd name="T51" fmla="*/ 15 h 38"/>
                    <a:gd name="T52" fmla="*/ 37 w 39"/>
                    <a:gd name="T53" fmla="*/ 11 h 38"/>
                    <a:gd name="T54" fmla="*/ 35 w 39"/>
                    <a:gd name="T55" fmla="*/ 8 h 38"/>
                    <a:gd name="T56" fmla="*/ 33 w 39"/>
                    <a:gd name="T57" fmla="*/ 5 h 38"/>
                    <a:gd name="T58" fmla="*/ 30 w 39"/>
                    <a:gd name="T59" fmla="*/ 3 h 38"/>
                    <a:gd name="T60" fmla="*/ 27 w 39"/>
                    <a:gd name="T61" fmla="*/ 1 h 38"/>
                    <a:gd name="T62" fmla="*/ 23 w 39"/>
                    <a:gd name="T63" fmla="*/ 0 h 38"/>
                    <a:gd name="T64" fmla="*/ 19 w 39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38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8" y="3"/>
                      </a:lnTo>
                      <a:lnTo>
                        <a:pt x="6" y="5"/>
                      </a:lnTo>
                      <a:lnTo>
                        <a:pt x="4" y="8"/>
                      </a:lnTo>
                      <a:lnTo>
                        <a:pt x="1" y="11"/>
                      </a:lnTo>
                      <a:lnTo>
                        <a:pt x="0" y="15"/>
                      </a:lnTo>
                      <a:lnTo>
                        <a:pt x="0" y="19"/>
                      </a:lnTo>
                      <a:lnTo>
                        <a:pt x="0" y="23"/>
                      </a:lnTo>
                      <a:lnTo>
                        <a:pt x="1" y="26"/>
                      </a:lnTo>
                      <a:lnTo>
                        <a:pt x="4" y="30"/>
                      </a:lnTo>
                      <a:lnTo>
                        <a:pt x="6" y="32"/>
                      </a:lnTo>
                      <a:lnTo>
                        <a:pt x="8" y="35"/>
                      </a:lnTo>
                      <a:lnTo>
                        <a:pt x="12" y="37"/>
                      </a:lnTo>
                      <a:lnTo>
                        <a:pt x="15" y="38"/>
                      </a:lnTo>
                      <a:lnTo>
                        <a:pt x="19" y="38"/>
                      </a:lnTo>
                      <a:lnTo>
                        <a:pt x="23" y="38"/>
                      </a:lnTo>
                      <a:lnTo>
                        <a:pt x="27" y="37"/>
                      </a:lnTo>
                      <a:lnTo>
                        <a:pt x="30" y="35"/>
                      </a:lnTo>
                      <a:lnTo>
                        <a:pt x="33" y="32"/>
                      </a:lnTo>
                      <a:lnTo>
                        <a:pt x="35" y="30"/>
                      </a:lnTo>
                      <a:lnTo>
                        <a:pt x="37" y="26"/>
                      </a:lnTo>
                      <a:lnTo>
                        <a:pt x="39" y="23"/>
                      </a:lnTo>
                      <a:lnTo>
                        <a:pt x="39" y="19"/>
                      </a:lnTo>
                      <a:lnTo>
                        <a:pt x="39" y="15"/>
                      </a:lnTo>
                      <a:lnTo>
                        <a:pt x="37" y="11"/>
                      </a:lnTo>
                      <a:lnTo>
                        <a:pt x="35" y="8"/>
                      </a:lnTo>
                      <a:lnTo>
                        <a:pt x="33" y="5"/>
                      </a:lnTo>
                      <a:lnTo>
                        <a:pt x="30" y="3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2" name="Freeform 292"/>
                <p:cNvSpPr/>
                <p:nvPr/>
              </p:nvSpPr>
              <p:spPr bwMode="auto">
                <a:xfrm>
                  <a:off x="4365" y="3161"/>
                  <a:ext cx="39" cy="38"/>
                </a:xfrm>
                <a:custGeom>
                  <a:avLst/>
                  <a:gdLst>
                    <a:gd name="T0" fmla="*/ 19 w 39"/>
                    <a:gd name="T1" fmla="*/ 0 h 38"/>
                    <a:gd name="T2" fmla="*/ 15 w 39"/>
                    <a:gd name="T3" fmla="*/ 0 h 38"/>
                    <a:gd name="T4" fmla="*/ 12 w 39"/>
                    <a:gd name="T5" fmla="*/ 1 h 38"/>
                    <a:gd name="T6" fmla="*/ 8 w 39"/>
                    <a:gd name="T7" fmla="*/ 3 h 38"/>
                    <a:gd name="T8" fmla="*/ 6 w 39"/>
                    <a:gd name="T9" fmla="*/ 5 h 38"/>
                    <a:gd name="T10" fmla="*/ 4 w 39"/>
                    <a:gd name="T11" fmla="*/ 8 h 38"/>
                    <a:gd name="T12" fmla="*/ 1 w 39"/>
                    <a:gd name="T13" fmla="*/ 11 h 38"/>
                    <a:gd name="T14" fmla="*/ 0 w 39"/>
                    <a:gd name="T15" fmla="*/ 15 h 38"/>
                    <a:gd name="T16" fmla="*/ 0 w 39"/>
                    <a:gd name="T17" fmla="*/ 19 h 38"/>
                    <a:gd name="T18" fmla="*/ 0 w 39"/>
                    <a:gd name="T19" fmla="*/ 23 h 38"/>
                    <a:gd name="T20" fmla="*/ 1 w 39"/>
                    <a:gd name="T21" fmla="*/ 26 h 38"/>
                    <a:gd name="T22" fmla="*/ 4 w 39"/>
                    <a:gd name="T23" fmla="*/ 30 h 38"/>
                    <a:gd name="T24" fmla="*/ 6 w 39"/>
                    <a:gd name="T25" fmla="*/ 32 h 38"/>
                    <a:gd name="T26" fmla="*/ 8 w 39"/>
                    <a:gd name="T27" fmla="*/ 35 h 38"/>
                    <a:gd name="T28" fmla="*/ 12 w 39"/>
                    <a:gd name="T29" fmla="*/ 37 h 38"/>
                    <a:gd name="T30" fmla="*/ 15 w 39"/>
                    <a:gd name="T31" fmla="*/ 38 h 38"/>
                    <a:gd name="T32" fmla="*/ 19 w 39"/>
                    <a:gd name="T33" fmla="*/ 38 h 38"/>
                    <a:gd name="T34" fmla="*/ 23 w 39"/>
                    <a:gd name="T35" fmla="*/ 38 h 38"/>
                    <a:gd name="T36" fmla="*/ 27 w 39"/>
                    <a:gd name="T37" fmla="*/ 37 h 38"/>
                    <a:gd name="T38" fmla="*/ 30 w 39"/>
                    <a:gd name="T39" fmla="*/ 35 h 38"/>
                    <a:gd name="T40" fmla="*/ 33 w 39"/>
                    <a:gd name="T41" fmla="*/ 32 h 38"/>
                    <a:gd name="T42" fmla="*/ 35 w 39"/>
                    <a:gd name="T43" fmla="*/ 30 h 38"/>
                    <a:gd name="T44" fmla="*/ 37 w 39"/>
                    <a:gd name="T45" fmla="*/ 26 h 38"/>
                    <a:gd name="T46" fmla="*/ 39 w 39"/>
                    <a:gd name="T47" fmla="*/ 23 h 38"/>
                    <a:gd name="T48" fmla="*/ 39 w 39"/>
                    <a:gd name="T49" fmla="*/ 19 h 38"/>
                    <a:gd name="T50" fmla="*/ 39 w 39"/>
                    <a:gd name="T51" fmla="*/ 15 h 38"/>
                    <a:gd name="T52" fmla="*/ 37 w 39"/>
                    <a:gd name="T53" fmla="*/ 11 h 38"/>
                    <a:gd name="T54" fmla="*/ 35 w 39"/>
                    <a:gd name="T55" fmla="*/ 8 h 38"/>
                    <a:gd name="T56" fmla="*/ 33 w 39"/>
                    <a:gd name="T57" fmla="*/ 5 h 38"/>
                    <a:gd name="T58" fmla="*/ 30 w 39"/>
                    <a:gd name="T59" fmla="*/ 3 h 38"/>
                    <a:gd name="T60" fmla="*/ 27 w 39"/>
                    <a:gd name="T61" fmla="*/ 1 h 38"/>
                    <a:gd name="T62" fmla="*/ 23 w 39"/>
                    <a:gd name="T63" fmla="*/ 0 h 38"/>
                    <a:gd name="T64" fmla="*/ 19 w 39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38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8" y="3"/>
                      </a:lnTo>
                      <a:lnTo>
                        <a:pt x="6" y="5"/>
                      </a:lnTo>
                      <a:lnTo>
                        <a:pt x="4" y="8"/>
                      </a:lnTo>
                      <a:lnTo>
                        <a:pt x="1" y="11"/>
                      </a:lnTo>
                      <a:lnTo>
                        <a:pt x="0" y="15"/>
                      </a:lnTo>
                      <a:lnTo>
                        <a:pt x="0" y="19"/>
                      </a:lnTo>
                      <a:lnTo>
                        <a:pt x="0" y="23"/>
                      </a:lnTo>
                      <a:lnTo>
                        <a:pt x="1" y="26"/>
                      </a:lnTo>
                      <a:lnTo>
                        <a:pt x="4" y="30"/>
                      </a:lnTo>
                      <a:lnTo>
                        <a:pt x="6" y="32"/>
                      </a:lnTo>
                      <a:lnTo>
                        <a:pt x="8" y="35"/>
                      </a:lnTo>
                      <a:lnTo>
                        <a:pt x="12" y="37"/>
                      </a:lnTo>
                      <a:lnTo>
                        <a:pt x="15" y="38"/>
                      </a:lnTo>
                      <a:lnTo>
                        <a:pt x="19" y="38"/>
                      </a:lnTo>
                      <a:lnTo>
                        <a:pt x="23" y="38"/>
                      </a:lnTo>
                      <a:lnTo>
                        <a:pt x="27" y="37"/>
                      </a:lnTo>
                      <a:lnTo>
                        <a:pt x="30" y="35"/>
                      </a:lnTo>
                      <a:lnTo>
                        <a:pt x="33" y="32"/>
                      </a:lnTo>
                      <a:lnTo>
                        <a:pt x="35" y="30"/>
                      </a:lnTo>
                      <a:lnTo>
                        <a:pt x="37" y="26"/>
                      </a:lnTo>
                      <a:lnTo>
                        <a:pt x="39" y="23"/>
                      </a:lnTo>
                      <a:lnTo>
                        <a:pt x="39" y="19"/>
                      </a:lnTo>
                      <a:lnTo>
                        <a:pt x="39" y="15"/>
                      </a:lnTo>
                      <a:lnTo>
                        <a:pt x="37" y="11"/>
                      </a:lnTo>
                      <a:lnTo>
                        <a:pt x="35" y="8"/>
                      </a:lnTo>
                      <a:lnTo>
                        <a:pt x="33" y="5"/>
                      </a:lnTo>
                      <a:lnTo>
                        <a:pt x="30" y="3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3" name="Rectangle 293"/>
                <p:cNvSpPr>
                  <a:spLocks noChangeArrowheads="1"/>
                </p:cNvSpPr>
                <p:nvPr/>
              </p:nvSpPr>
              <p:spPr bwMode="auto">
                <a:xfrm>
                  <a:off x="4831" y="3805"/>
                  <a:ext cx="185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lang="en-US" altLang="zh-CN" sz="24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a</a:t>
                  </a:r>
                </a:p>
              </p:txBody>
            </p:sp>
            <p:sp>
              <p:nvSpPr>
                <p:cNvPr id="294" name="Rectangle 294"/>
                <p:cNvSpPr>
                  <a:spLocks noChangeArrowheads="1"/>
                </p:cNvSpPr>
                <p:nvPr/>
              </p:nvSpPr>
              <p:spPr bwMode="auto">
                <a:xfrm>
                  <a:off x="4358" y="3272"/>
                  <a:ext cx="197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lang="en-US" altLang="zh-CN" sz="24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b</a:t>
                  </a:r>
                </a:p>
              </p:txBody>
            </p:sp>
            <p:sp>
              <p:nvSpPr>
                <p:cNvPr id="295" name="Rectangle 295"/>
                <p:cNvSpPr>
                  <a:spLocks noChangeArrowheads="1"/>
                </p:cNvSpPr>
                <p:nvPr/>
              </p:nvSpPr>
              <p:spPr bwMode="auto">
                <a:xfrm>
                  <a:off x="3585" y="2560"/>
                  <a:ext cx="174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lang="en-US" altLang="zh-CN" sz="24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c</a:t>
                  </a:r>
                </a:p>
              </p:txBody>
            </p:sp>
            <p:sp>
              <p:nvSpPr>
                <p:cNvPr id="296" name="Rectangle 302"/>
                <p:cNvSpPr>
                  <a:spLocks noChangeArrowheads="1"/>
                </p:cNvSpPr>
                <p:nvPr/>
              </p:nvSpPr>
              <p:spPr bwMode="auto">
                <a:xfrm>
                  <a:off x="3655" y="3780"/>
                  <a:ext cx="108" cy="1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lang="en-US" altLang="zh-CN" sz="15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0</a:t>
                  </a:r>
                  <a:endParaRPr lang="en-US" altLang="zh-CN" sz="1500" b="1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7" name="Freeform 303"/>
                <p:cNvSpPr/>
                <p:nvPr/>
              </p:nvSpPr>
              <p:spPr bwMode="auto">
                <a:xfrm>
                  <a:off x="3994" y="2989"/>
                  <a:ext cx="38" cy="40"/>
                </a:xfrm>
                <a:custGeom>
                  <a:avLst/>
                  <a:gdLst>
                    <a:gd name="T0" fmla="*/ 19 w 38"/>
                    <a:gd name="T1" fmla="*/ 0 h 40"/>
                    <a:gd name="T2" fmla="*/ 15 w 38"/>
                    <a:gd name="T3" fmla="*/ 0 h 40"/>
                    <a:gd name="T4" fmla="*/ 11 w 38"/>
                    <a:gd name="T5" fmla="*/ 1 h 40"/>
                    <a:gd name="T6" fmla="*/ 8 w 38"/>
                    <a:gd name="T7" fmla="*/ 4 h 40"/>
                    <a:gd name="T8" fmla="*/ 5 w 38"/>
                    <a:gd name="T9" fmla="*/ 6 h 40"/>
                    <a:gd name="T10" fmla="*/ 3 w 38"/>
                    <a:gd name="T11" fmla="*/ 10 h 40"/>
                    <a:gd name="T12" fmla="*/ 1 w 38"/>
                    <a:gd name="T13" fmla="*/ 13 h 40"/>
                    <a:gd name="T14" fmla="*/ 0 w 38"/>
                    <a:gd name="T15" fmla="*/ 17 h 40"/>
                    <a:gd name="T16" fmla="*/ 0 w 38"/>
                    <a:gd name="T17" fmla="*/ 20 h 40"/>
                    <a:gd name="T18" fmla="*/ 0 w 38"/>
                    <a:gd name="T19" fmla="*/ 25 h 40"/>
                    <a:gd name="T20" fmla="*/ 1 w 38"/>
                    <a:gd name="T21" fmla="*/ 28 h 40"/>
                    <a:gd name="T22" fmla="*/ 3 w 38"/>
                    <a:gd name="T23" fmla="*/ 32 h 40"/>
                    <a:gd name="T24" fmla="*/ 5 w 38"/>
                    <a:gd name="T25" fmla="*/ 34 h 40"/>
                    <a:gd name="T26" fmla="*/ 8 w 38"/>
                    <a:gd name="T27" fmla="*/ 36 h 40"/>
                    <a:gd name="T28" fmla="*/ 11 w 38"/>
                    <a:gd name="T29" fmla="*/ 39 h 40"/>
                    <a:gd name="T30" fmla="*/ 15 w 38"/>
                    <a:gd name="T31" fmla="*/ 40 h 40"/>
                    <a:gd name="T32" fmla="*/ 19 w 38"/>
                    <a:gd name="T33" fmla="*/ 40 h 40"/>
                    <a:gd name="T34" fmla="*/ 23 w 38"/>
                    <a:gd name="T35" fmla="*/ 40 h 40"/>
                    <a:gd name="T36" fmla="*/ 26 w 38"/>
                    <a:gd name="T37" fmla="*/ 39 h 40"/>
                    <a:gd name="T38" fmla="*/ 30 w 38"/>
                    <a:gd name="T39" fmla="*/ 36 h 40"/>
                    <a:gd name="T40" fmla="*/ 32 w 38"/>
                    <a:gd name="T41" fmla="*/ 34 h 40"/>
                    <a:gd name="T42" fmla="*/ 36 w 38"/>
                    <a:gd name="T43" fmla="*/ 32 h 40"/>
                    <a:gd name="T44" fmla="*/ 37 w 38"/>
                    <a:gd name="T45" fmla="*/ 28 h 40"/>
                    <a:gd name="T46" fmla="*/ 38 w 38"/>
                    <a:gd name="T47" fmla="*/ 25 h 40"/>
                    <a:gd name="T48" fmla="*/ 38 w 38"/>
                    <a:gd name="T49" fmla="*/ 20 h 40"/>
                    <a:gd name="T50" fmla="*/ 38 w 38"/>
                    <a:gd name="T51" fmla="*/ 17 h 40"/>
                    <a:gd name="T52" fmla="*/ 37 w 38"/>
                    <a:gd name="T53" fmla="*/ 13 h 40"/>
                    <a:gd name="T54" fmla="*/ 36 w 38"/>
                    <a:gd name="T55" fmla="*/ 10 h 40"/>
                    <a:gd name="T56" fmla="*/ 32 w 38"/>
                    <a:gd name="T57" fmla="*/ 6 h 40"/>
                    <a:gd name="T58" fmla="*/ 30 w 38"/>
                    <a:gd name="T59" fmla="*/ 4 h 40"/>
                    <a:gd name="T60" fmla="*/ 26 w 38"/>
                    <a:gd name="T61" fmla="*/ 1 h 40"/>
                    <a:gd name="T62" fmla="*/ 23 w 38"/>
                    <a:gd name="T63" fmla="*/ 0 h 40"/>
                    <a:gd name="T64" fmla="*/ 19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3" y="10"/>
                      </a:lnTo>
                      <a:lnTo>
                        <a:pt x="1" y="13"/>
                      </a:lnTo>
                      <a:lnTo>
                        <a:pt x="0" y="17"/>
                      </a:lnTo>
                      <a:lnTo>
                        <a:pt x="0" y="20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3" y="32"/>
                      </a:lnTo>
                      <a:lnTo>
                        <a:pt x="5" y="34"/>
                      </a:lnTo>
                      <a:lnTo>
                        <a:pt x="8" y="36"/>
                      </a:lnTo>
                      <a:lnTo>
                        <a:pt x="11" y="39"/>
                      </a:lnTo>
                      <a:lnTo>
                        <a:pt x="15" y="40"/>
                      </a:lnTo>
                      <a:lnTo>
                        <a:pt x="19" y="40"/>
                      </a:lnTo>
                      <a:lnTo>
                        <a:pt x="23" y="40"/>
                      </a:lnTo>
                      <a:lnTo>
                        <a:pt x="26" y="39"/>
                      </a:lnTo>
                      <a:lnTo>
                        <a:pt x="30" y="36"/>
                      </a:lnTo>
                      <a:lnTo>
                        <a:pt x="32" y="34"/>
                      </a:lnTo>
                      <a:lnTo>
                        <a:pt x="36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0"/>
                      </a:lnTo>
                      <a:lnTo>
                        <a:pt x="38" y="17"/>
                      </a:lnTo>
                      <a:lnTo>
                        <a:pt x="37" y="13"/>
                      </a:lnTo>
                      <a:lnTo>
                        <a:pt x="36" y="10"/>
                      </a:lnTo>
                      <a:lnTo>
                        <a:pt x="32" y="6"/>
                      </a:lnTo>
                      <a:lnTo>
                        <a:pt x="30" y="4"/>
                      </a:lnTo>
                      <a:lnTo>
                        <a:pt x="26" y="1"/>
                      </a:lnTo>
                      <a:lnTo>
                        <a:pt x="23" y="0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8" name="Freeform 304"/>
                <p:cNvSpPr/>
                <p:nvPr/>
              </p:nvSpPr>
              <p:spPr bwMode="auto">
                <a:xfrm>
                  <a:off x="3994" y="2989"/>
                  <a:ext cx="38" cy="40"/>
                </a:xfrm>
                <a:custGeom>
                  <a:avLst/>
                  <a:gdLst>
                    <a:gd name="T0" fmla="*/ 19 w 38"/>
                    <a:gd name="T1" fmla="*/ 0 h 40"/>
                    <a:gd name="T2" fmla="*/ 15 w 38"/>
                    <a:gd name="T3" fmla="*/ 0 h 40"/>
                    <a:gd name="T4" fmla="*/ 11 w 38"/>
                    <a:gd name="T5" fmla="*/ 1 h 40"/>
                    <a:gd name="T6" fmla="*/ 8 w 38"/>
                    <a:gd name="T7" fmla="*/ 4 h 40"/>
                    <a:gd name="T8" fmla="*/ 5 w 38"/>
                    <a:gd name="T9" fmla="*/ 6 h 40"/>
                    <a:gd name="T10" fmla="*/ 3 w 38"/>
                    <a:gd name="T11" fmla="*/ 10 h 40"/>
                    <a:gd name="T12" fmla="*/ 1 w 38"/>
                    <a:gd name="T13" fmla="*/ 13 h 40"/>
                    <a:gd name="T14" fmla="*/ 0 w 38"/>
                    <a:gd name="T15" fmla="*/ 17 h 40"/>
                    <a:gd name="T16" fmla="*/ 0 w 38"/>
                    <a:gd name="T17" fmla="*/ 20 h 40"/>
                    <a:gd name="T18" fmla="*/ 0 w 38"/>
                    <a:gd name="T19" fmla="*/ 25 h 40"/>
                    <a:gd name="T20" fmla="*/ 1 w 38"/>
                    <a:gd name="T21" fmla="*/ 28 h 40"/>
                    <a:gd name="T22" fmla="*/ 3 w 38"/>
                    <a:gd name="T23" fmla="*/ 32 h 40"/>
                    <a:gd name="T24" fmla="*/ 5 w 38"/>
                    <a:gd name="T25" fmla="*/ 34 h 40"/>
                    <a:gd name="T26" fmla="*/ 8 w 38"/>
                    <a:gd name="T27" fmla="*/ 36 h 40"/>
                    <a:gd name="T28" fmla="*/ 11 w 38"/>
                    <a:gd name="T29" fmla="*/ 39 h 40"/>
                    <a:gd name="T30" fmla="*/ 15 w 38"/>
                    <a:gd name="T31" fmla="*/ 40 h 40"/>
                    <a:gd name="T32" fmla="*/ 19 w 38"/>
                    <a:gd name="T33" fmla="*/ 40 h 40"/>
                    <a:gd name="T34" fmla="*/ 23 w 38"/>
                    <a:gd name="T35" fmla="*/ 40 h 40"/>
                    <a:gd name="T36" fmla="*/ 26 w 38"/>
                    <a:gd name="T37" fmla="*/ 39 h 40"/>
                    <a:gd name="T38" fmla="*/ 30 w 38"/>
                    <a:gd name="T39" fmla="*/ 36 h 40"/>
                    <a:gd name="T40" fmla="*/ 32 w 38"/>
                    <a:gd name="T41" fmla="*/ 34 h 40"/>
                    <a:gd name="T42" fmla="*/ 36 w 38"/>
                    <a:gd name="T43" fmla="*/ 32 h 40"/>
                    <a:gd name="T44" fmla="*/ 37 w 38"/>
                    <a:gd name="T45" fmla="*/ 28 h 40"/>
                    <a:gd name="T46" fmla="*/ 38 w 38"/>
                    <a:gd name="T47" fmla="*/ 25 h 40"/>
                    <a:gd name="T48" fmla="*/ 38 w 38"/>
                    <a:gd name="T49" fmla="*/ 20 h 40"/>
                    <a:gd name="T50" fmla="*/ 38 w 38"/>
                    <a:gd name="T51" fmla="*/ 17 h 40"/>
                    <a:gd name="T52" fmla="*/ 37 w 38"/>
                    <a:gd name="T53" fmla="*/ 13 h 40"/>
                    <a:gd name="T54" fmla="*/ 36 w 38"/>
                    <a:gd name="T55" fmla="*/ 10 h 40"/>
                    <a:gd name="T56" fmla="*/ 32 w 38"/>
                    <a:gd name="T57" fmla="*/ 6 h 40"/>
                    <a:gd name="T58" fmla="*/ 30 w 38"/>
                    <a:gd name="T59" fmla="*/ 4 h 40"/>
                    <a:gd name="T60" fmla="*/ 26 w 38"/>
                    <a:gd name="T61" fmla="*/ 1 h 40"/>
                    <a:gd name="T62" fmla="*/ 23 w 38"/>
                    <a:gd name="T63" fmla="*/ 0 h 40"/>
                    <a:gd name="T64" fmla="*/ 19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3" y="10"/>
                      </a:lnTo>
                      <a:lnTo>
                        <a:pt x="1" y="13"/>
                      </a:lnTo>
                      <a:lnTo>
                        <a:pt x="0" y="17"/>
                      </a:lnTo>
                      <a:lnTo>
                        <a:pt x="0" y="20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3" y="32"/>
                      </a:lnTo>
                      <a:lnTo>
                        <a:pt x="5" y="34"/>
                      </a:lnTo>
                      <a:lnTo>
                        <a:pt x="8" y="36"/>
                      </a:lnTo>
                      <a:lnTo>
                        <a:pt x="11" y="39"/>
                      </a:lnTo>
                      <a:lnTo>
                        <a:pt x="15" y="40"/>
                      </a:lnTo>
                      <a:lnTo>
                        <a:pt x="19" y="40"/>
                      </a:lnTo>
                      <a:lnTo>
                        <a:pt x="23" y="40"/>
                      </a:lnTo>
                      <a:lnTo>
                        <a:pt x="26" y="39"/>
                      </a:lnTo>
                      <a:lnTo>
                        <a:pt x="30" y="36"/>
                      </a:lnTo>
                      <a:lnTo>
                        <a:pt x="32" y="34"/>
                      </a:lnTo>
                      <a:lnTo>
                        <a:pt x="36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0"/>
                      </a:lnTo>
                      <a:lnTo>
                        <a:pt x="38" y="17"/>
                      </a:lnTo>
                      <a:lnTo>
                        <a:pt x="37" y="13"/>
                      </a:lnTo>
                      <a:lnTo>
                        <a:pt x="36" y="10"/>
                      </a:lnTo>
                      <a:lnTo>
                        <a:pt x="32" y="6"/>
                      </a:lnTo>
                      <a:lnTo>
                        <a:pt x="30" y="4"/>
                      </a:lnTo>
                      <a:lnTo>
                        <a:pt x="26" y="1"/>
                      </a:lnTo>
                      <a:lnTo>
                        <a:pt x="23" y="0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9" name="Freeform 305"/>
                <p:cNvSpPr>
                  <a:spLocks noEditPoints="1"/>
                </p:cNvSpPr>
                <p:nvPr/>
              </p:nvSpPr>
              <p:spPr bwMode="auto">
                <a:xfrm>
                  <a:off x="3789" y="3777"/>
                  <a:ext cx="1169" cy="38"/>
                </a:xfrm>
                <a:custGeom>
                  <a:avLst/>
                  <a:gdLst>
                    <a:gd name="T0" fmla="*/ 0 w 1169"/>
                    <a:gd name="T1" fmla="*/ 9 h 38"/>
                    <a:gd name="T2" fmla="*/ 1121 w 1169"/>
                    <a:gd name="T3" fmla="*/ 9 h 38"/>
                    <a:gd name="T4" fmla="*/ 1121 w 1169"/>
                    <a:gd name="T5" fmla="*/ 29 h 38"/>
                    <a:gd name="T6" fmla="*/ 0 w 1169"/>
                    <a:gd name="T7" fmla="*/ 29 h 38"/>
                    <a:gd name="T8" fmla="*/ 0 w 1169"/>
                    <a:gd name="T9" fmla="*/ 9 h 38"/>
                    <a:gd name="T10" fmla="*/ 1111 w 1169"/>
                    <a:gd name="T11" fmla="*/ 0 h 38"/>
                    <a:gd name="T12" fmla="*/ 1169 w 1169"/>
                    <a:gd name="T13" fmla="*/ 20 h 38"/>
                    <a:gd name="T14" fmla="*/ 1111 w 1169"/>
                    <a:gd name="T15" fmla="*/ 38 h 38"/>
                    <a:gd name="T16" fmla="*/ 1111 w 1169"/>
                    <a:gd name="T17" fmla="*/ 0 h 3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169" h="38">
                      <a:moveTo>
                        <a:pt x="0" y="9"/>
                      </a:moveTo>
                      <a:lnTo>
                        <a:pt x="1121" y="9"/>
                      </a:lnTo>
                      <a:lnTo>
                        <a:pt x="1121" y="29"/>
                      </a:lnTo>
                      <a:lnTo>
                        <a:pt x="0" y="29"/>
                      </a:lnTo>
                      <a:lnTo>
                        <a:pt x="0" y="9"/>
                      </a:lnTo>
                      <a:close/>
                      <a:moveTo>
                        <a:pt x="1111" y="0"/>
                      </a:moveTo>
                      <a:lnTo>
                        <a:pt x="1169" y="20"/>
                      </a:lnTo>
                      <a:lnTo>
                        <a:pt x="1111" y="38"/>
                      </a:lnTo>
                      <a:lnTo>
                        <a:pt x="111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0" name="Line 306"/>
                <p:cNvSpPr>
                  <a:spLocks noChangeShapeType="1"/>
                </p:cNvSpPr>
                <p:nvPr/>
              </p:nvSpPr>
              <p:spPr bwMode="auto">
                <a:xfrm>
                  <a:off x="4303" y="2232"/>
                  <a:ext cx="1170" cy="1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301" name="Line 307"/>
                <p:cNvSpPr>
                  <a:spLocks noChangeShapeType="1"/>
                </p:cNvSpPr>
                <p:nvPr/>
              </p:nvSpPr>
              <p:spPr bwMode="auto">
                <a:xfrm>
                  <a:off x="3792" y="2613"/>
                  <a:ext cx="1169" cy="1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302" name="Freeform 308"/>
                <p:cNvSpPr>
                  <a:spLocks noEditPoints="1"/>
                </p:cNvSpPr>
                <p:nvPr/>
              </p:nvSpPr>
              <p:spPr bwMode="auto">
                <a:xfrm>
                  <a:off x="4300" y="3389"/>
                  <a:ext cx="1149" cy="7"/>
                </a:xfrm>
                <a:custGeom>
                  <a:avLst/>
                  <a:gdLst>
                    <a:gd name="T0" fmla="*/ 28 w 1149"/>
                    <a:gd name="T1" fmla="*/ 6 h 7"/>
                    <a:gd name="T2" fmla="*/ 0 w 1149"/>
                    <a:gd name="T3" fmla="*/ 2 h 7"/>
                    <a:gd name="T4" fmla="*/ 78 w 1149"/>
                    <a:gd name="T5" fmla="*/ 1 h 7"/>
                    <a:gd name="T6" fmla="*/ 52 w 1149"/>
                    <a:gd name="T7" fmla="*/ 7 h 7"/>
                    <a:gd name="T8" fmla="*/ 53 w 1149"/>
                    <a:gd name="T9" fmla="*/ 0 h 7"/>
                    <a:gd name="T10" fmla="*/ 129 w 1149"/>
                    <a:gd name="T11" fmla="*/ 6 h 7"/>
                    <a:gd name="T12" fmla="*/ 101 w 1149"/>
                    <a:gd name="T13" fmla="*/ 2 h 7"/>
                    <a:gd name="T14" fmla="*/ 180 w 1149"/>
                    <a:gd name="T15" fmla="*/ 1 h 7"/>
                    <a:gd name="T16" fmla="*/ 155 w 1149"/>
                    <a:gd name="T17" fmla="*/ 7 h 7"/>
                    <a:gd name="T18" fmla="*/ 156 w 1149"/>
                    <a:gd name="T19" fmla="*/ 0 h 7"/>
                    <a:gd name="T20" fmla="*/ 232 w 1149"/>
                    <a:gd name="T21" fmla="*/ 6 h 7"/>
                    <a:gd name="T22" fmla="*/ 204 w 1149"/>
                    <a:gd name="T23" fmla="*/ 2 h 7"/>
                    <a:gd name="T24" fmla="*/ 282 w 1149"/>
                    <a:gd name="T25" fmla="*/ 1 h 7"/>
                    <a:gd name="T26" fmla="*/ 256 w 1149"/>
                    <a:gd name="T27" fmla="*/ 7 h 7"/>
                    <a:gd name="T28" fmla="*/ 257 w 1149"/>
                    <a:gd name="T29" fmla="*/ 0 h 7"/>
                    <a:gd name="T30" fmla="*/ 333 w 1149"/>
                    <a:gd name="T31" fmla="*/ 6 h 7"/>
                    <a:gd name="T32" fmla="*/ 305 w 1149"/>
                    <a:gd name="T33" fmla="*/ 2 h 7"/>
                    <a:gd name="T34" fmla="*/ 384 w 1149"/>
                    <a:gd name="T35" fmla="*/ 1 h 7"/>
                    <a:gd name="T36" fmla="*/ 359 w 1149"/>
                    <a:gd name="T37" fmla="*/ 7 h 7"/>
                    <a:gd name="T38" fmla="*/ 360 w 1149"/>
                    <a:gd name="T39" fmla="*/ 0 h 7"/>
                    <a:gd name="T40" fmla="*/ 435 w 1149"/>
                    <a:gd name="T41" fmla="*/ 6 h 7"/>
                    <a:gd name="T42" fmla="*/ 407 w 1149"/>
                    <a:gd name="T43" fmla="*/ 2 h 7"/>
                    <a:gd name="T44" fmla="*/ 485 w 1149"/>
                    <a:gd name="T45" fmla="*/ 1 h 7"/>
                    <a:gd name="T46" fmla="*/ 460 w 1149"/>
                    <a:gd name="T47" fmla="*/ 7 h 7"/>
                    <a:gd name="T48" fmla="*/ 461 w 1149"/>
                    <a:gd name="T49" fmla="*/ 0 h 7"/>
                    <a:gd name="T50" fmla="*/ 537 w 1149"/>
                    <a:gd name="T51" fmla="*/ 6 h 7"/>
                    <a:gd name="T52" fmla="*/ 509 w 1149"/>
                    <a:gd name="T53" fmla="*/ 2 h 7"/>
                    <a:gd name="T54" fmla="*/ 588 w 1149"/>
                    <a:gd name="T55" fmla="*/ 1 h 7"/>
                    <a:gd name="T56" fmla="*/ 562 w 1149"/>
                    <a:gd name="T57" fmla="*/ 7 h 7"/>
                    <a:gd name="T58" fmla="*/ 564 w 1149"/>
                    <a:gd name="T59" fmla="*/ 0 h 7"/>
                    <a:gd name="T60" fmla="*/ 639 w 1149"/>
                    <a:gd name="T61" fmla="*/ 6 h 7"/>
                    <a:gd name="T62" fmla="*/ 611 w 1149"/>
                    <a:gd name="T63" fmla="*/ 2 h 7"/>
                    <a:gd name="T64" fmla="*/ 689 w 1149"/>
                    <a:gd name="T65" fmla="*/ 1 h 7"/>
                    <a:gd name="T66" fmla="*/ 664 w 1149"/>
                    <a:gd name="T67" fmla="*/ 7 h 7"/>
                    <a:gd name="T68" fmla="*/ 665 w 1149"/>
                    <a:gd name="T69" fmla="*/ 0 h 7"/>
                    <a:gd name="T70" fmla="*/ 741 w 1149"/>
                    <a:gd name="T71" fmla="*/ 6 h 7"/>
                    <a:gd name="T72" fmla="*/ 713 w 1149"/>
                    <a:gd name="T73" fmla="*/ 2 h 7"/>
                    <a:gd name="T74" fmla="*/ 792 w 1149"/>
                    <a:gd name="T75" fmla="*/ 1 h 7"/>
                    <a:gd name="T76" fmla="*/ 766 w 1149"/>
                    <a:gd name="T77" fmla="*/ 7 h 7"/>
                    <a:gd name="T78" fmla="*/ 767 w 1149"/>
                    <a:gd name="T79" fmla="*/ 0 h 7"/>
                    <a:gd name="T80" fmla="*/ 843 w 1149"/>
                    <a:gd name="T81" fmla="*/ 6 h 7"/>
                    <a:gd name="T82" fmla="*/ 815 w 1149"/>
                    <a:gd name="T83" fmla="*/ 2 h 7"/>
                    <a:gd name="T84" fmla="*/ 893 w 1149"/>
                    <a:gd name="T85" fmla="*/ 1 h 7"/>
                    <a:gd name="T86" fmla="*/ 867 w 1149"/>
                    <a:gd name="T87" fmla="*/ 7 h 7"/>
                    <a:gd name="T88" fmla="*/ 869 w 1149"/>
                    <a:gd name="T89" fmla="*/ 0 h 7"/>
                    <a:gd name="T90" fmla="*/ 944 w 1149"/>
                    <a:gd name="T91" fmla="*/ 6 h 7"/>
                    <a:gd name="T92" fmla="*/ 916 w 1149"/>
                    <a:gd name="T93" fmla="*/ 2 h 7"/>
                    <a:gd name="T94" fmla="*/ 996 w 1149"/>
                    <a:gd name="T95" fmla="*/ 1 h 7"/>
                    <a:gd name="T96" fmla="*/ 970 w 1149"/>
                    <a:gd name="T97" fmla="*/ 7 h 7"/>
                    <a:gd name="T98" fmla="*/ 971 w 1149"/>
                    <a:gd name="T99" fmla="*/ 0 h 7"/>
                    <a:gd name="T100" fmla="*/ 1047 w 1149"/>
                    <a:gd name="T101" fmla="*/ 6 h 7"/>
                    <a:gd name="T102" fmla="*/ 1019 w 1149"/>
                    <a:gd name="T103" fmla="*/ 2 h 7"/>
                    <a:gd name="T104" fmla="*/ 1097 w 1149"/>
                    <a:gd name="T105" fmla="*/ 1 h 7"/>
                    <a:gd name="T106" fmla="*/ 1071 w 1149"/>
                    <a:gd name="T107" fmla="*/ 7 h 7"/>
                    <a:gd name="T108" fmla="*/ 1072 w 1149"/>
                    <a:gd name="T109" fmla="*/ 0 h 7"/>
                    <a:gd name="T110" fmla="*/ 1148 w 1149"/>
                    <a:gd name="T111" fmla="*/ 6 h 7"/>
                    <a:gd name="T112" fmla="*/ 1120 w 1149"/>
                    <a:gd name="T113" fmla="*/ 2 h 7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149" h="7">
                      <a:moveTo>
                        <a:pt x="3" y="0"/>
                      </a:moveTo>
                      <a:lnTo>
                        <a:pt x="24" y="0"/>
                      </a:lnTo>
                      <a:lnTo>
                        <a:pt x="27" y="0"/>
                      </a:lnTo>
                      <a:lnTo>
                        <a:pt x="28" y="1"/>
                      </a:lnTo>
                      <a:lnTo>
                        <a:pt x="28" y="2"/>
                      </a:lnTo>
                      <a:lnTo>
                        <a:pt x="29" y="3"/>
                      </a:lnTo>
                      <a:lnTo>
                        <a:pt x="28" y="5"/>
                      </a:lnTo>
                      <a:lnTo>
                        <a:pt x="28" y="6"/>
                      </a:lnTo>
                      <a:lnTo>
                        <a:pt x="27" y="7"/>
                      </a:lnTo>
                      <a:lnTo>
                        <a:pt x="24" y="7"/>
                      </a:lnTo>
                      <a:lnTo>
                        <a:pt x="3" y="7"/>
                      </a:lnTo>
                      <a:lnTo>
                        <a:pt x="1" y="7"/>
                      </a:lnTo>
                      <a:lnTo>
                        <a:pt x="0" y="6"/>
                      </a:ln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3" y="0"/>
                      </a:lnTo>
                      <a:close/>
                      <a:moveTo>
                        <a:pt x="53" y="0"/>
                      </a:moveTo>
                      <a:lnTo>
                        <a:pt x="76" y="0"/>
                      </a:lnTo>
                      <a:lnTo>
                        <a:pt x="77" y="0"/>
                      </a:lnTo>
                      <a:lnTo>
                        <a:pt x="78" y="1"/>
                      </a:lnTo>
                      <a:lnTo>
                        <a:pt x="79" y="2"/>
                      </a:lnTo>
                      <a:lnTo>
                        <a:pt x="79" y="3"/>
                      </a:lnTo>
                      <a:lnTo>
                        <a:pt x="79" y="5"/>
                      </a:lnTo>
                      <a:lnTo>
                        <a:pt x="78" y="6"/>
                      </a:lnTo>
                      <a:lnTo>
                        <a:pt x="77" y="7"/>
                      </a:lnTo>
                      <a:lnTo>
                        <a:pt x="76" y="7"/>
                      </a:lnTo>
                      <a:lnTo>
                        <a:pt x="53" y="7"/>
                      </a:lnTo>
                      <a:lnTo>
                        <a:pt x="52" y="7"/>
                      </a:lnTo>
                      <a:lnTo>
                        <a:pt x="51" y="6"/>
                      </a:lnTo>
                      <a:lnTo>
                        <a:pt x="51" y="5"/>
                      </a:lnTo>
                      <a:lnTo>
                        <a:pt x="50" y="3"/>
                      </a:lnTo>
                      <a:lnTo>
                        <a:pt x="51" y="2"/>
                      </a:lnTo>
                      <a:lnTo>
                        <a:pt x="51" y="1"/>
                      </a:lnTo>
                      <a:lnTo>
                        <a:pt x="52" y="0"/>
                      </a:lnTo>
                      <a:lnTo>
                        <a:pt x="53" y="0"/>
                      </a:lnTo>
                      <a:close/>
                      <a:moveTo>
                        <a:pt x="105" y="0"/>
                      </a:moveTo>
                      <a:lnTo>
                        <a:pt x="127" y="0"/>
                      </a:lnTo>
                      <a:lnTo>
                        <a:pt x="128" y="0"/>
                      </a:lnTo>
                      <a:lnTo>
                        <a:pt x="129" y="1"/>
                      </a:lnTo>
                      <a:lnTo>
                        <a:pt x="130" y="2"/>
                      </a:lnTo>
                      <a:lnTo>
                        <a:pt x="130" y="3"/>
                      </a:lnTo>
                      <a:lnTo>
                        <a:pt x="130" y="5"/>
                      </a:lnTo>
                      <a:lnTo>
                        <a:pt x="129" y="6"/>
                      </a:lnTo>
                      <a:lnTo>
                        <a:pt x="128" y="7"/>
                      </a:lnTo>
                      <a:lnTo>
                        <a:pt x="127" y="7"/>
                      </a:lnTo>
                      <a:lnTo>
                        <a:pt x="105" y="7"/>
                      </a:lnTo>
                      <a:lnTo>
                        <a:pt x="104" y="7"/>
                      </a:lnTo>
                      <a:lnTo>
                        <a:pt x="102" y="6"/>
                      </a:lnTo>
                      <a:lnTo>
                        <a:pt x="101" y="5"/>
                      </a:lnTo>
                      <a:lnTo>
                        <a:pt x="101" y="3"/>
                      </a:lnTo>
                      <a:lnTo>
                        <a:pt x="101" y="2"/>
                      </a:lnTo>
                      <a:lnTo>
                        <a:pt x="102" y="1"/>
                      </a:lnTo>
                      <a:lnTo>
                        <a:pt x="104" y="0"/>
                      </a:lnTo>
                      <a:lnTo>
                        <a:pt x="105" y="0"/>
                      </a:lnTo>
                      <a:close/>
                      <a:moveTo>
                        <a:pt x="156" y="0"/>
                      </a:moveTo>
                      <a:lnTo>
                        <a:pt x="178" y="0"/>
                      </a:lnTo>
                      <a:lnTo>
                        <a:pt x="179" y="0"/>
                      </a:lnTo>
                      <a:lnTo>
                        <a:pt x="180" y="1"/>
                      </a:lnTo>
                      <a:lnTo>
                        <a:pt x="182" y="2"/>
                      </a:lnTo>
                      <a:lnTo>
                        <a:pt x="182" y="3"/>
                      </a:lnTo>
                      <a:lnTo>
                        <a:pt x="182" y="5"/>
                      </a:lnTo>
                      <a:lnTo>
                        <a:pt x="180" y="6"/>
                      </a:lnTo>
                      <a:lnTo>
                        <a:pt x="179" y="7"/>
                      </a:lnTo>
                      <a:lnTo>
                        <a:pt x="178" y="7"/>
                      </a:lnTo>
                      <a:lnTo>
                        <a:pt x="156" y="7"/>
                      </a:lnTo>
                      <a:lnTo>
                        <a:pt x="155" y="7"/>
                      </a:lnTo>
                      <a:lnTo>
                        <a:pt x="154" y="6"/>
                      </a:lnTo>
                      <a:lnTo>
                        <a:pt x="152" y="5"/>
                      </a:lnTo>
                      <a:lnTo>
                        <a:pt x="152" y="3"/>
                      </a:lnTo>
                      <a:lnTo>
                        <a:pt x="152" y="2"/>
                      </a:lnTo>
                      <a:lnTo>
                        <a:pt x="154" y="1"/>
                      </a:lnTo>
                      <a:lnTo>
                        <a:pt x="155" y="0"/>
                      </a:lnTo>
                      <a:lnTo>
                        <a:pt x="156" y="0"/>
                      </a:lnTo>
                      <a:close/>
                      <a:moveTo>
                        <a:pt x="207" y="0"/>
                      </a:moveTo>
                      <a:lnTo>
                        <a:pt x="228" y="0"/>
                      </a:lnTo>
                      <a:lnTo>
                        <a:pt x="230" y="0"/>
                      </a:lnTo>
                      <a:lnTo>
                        <a:pt x="232" y="1"/>
                      </a:lnTo>
                      <a:lnTo>
                        <a:pt x="232" y="2"/>
                      </a:lnTo>
                      <a:lnTo>
                        <a:pt x="233" y="3"/>
                      </a:lnTo>
                      <a:lnTo>
                        <a:pt x="232" y="5"/>
                      </a:lnTo>
                      <a:lnTo>
                        <a:pt x="232" y="6"/>
                      </a:lnTo>
                      <a:lnTo>
                        <a:pt x="230" y="7"/>
                      </a:lnTo>
                      <a:lnTo>
                        <a:pt x="228" y="7"/>
                      </a:lnTo>
                      <a:lnTo>
                        <a:pt x="207" y="7"/>
                      </a:lnTo>
                      <a:lnTo>
                        <a:pt x="205" y="7"/>
                      </a:lnTo>
                      <a:lnTo>
                        <a:pt x="204" y="6"/>
                      </a:lnTo>
                      <a:lnTo>
                        <a:pt x="204" y="5"/>
                      </a:lnTo>
                      <a:lnTo>
                        <a:pt x="204" y="3"/>
                      </a:lnTo>
                      <a:lnTo>
                        <a:pt x="204" y="2"/>
                      </a:lnTo>
                      <a:lnTo>
                        <a:pt x="204" y="1"/>
                      </a:lnTo>
                      <a:lnTo>
                        <a:pt x="205" y="0"/>
                      </a:lnTo>
                      <a:lnTo>
                        <a:pt x="207" y="0"/>
                      </a:lnTo>
                      <a:close/>
                      <a:moveTo>
                        <a:pt x="257" y="0"/>
                      </a:moveTo>
                      <a:lnTo>
                        <a:pt x="279" y="0"/>
                      </a:lnTo>
                      <a:lnTo>
                        <a:pt x="281" y="0"/>
                      </a:lnTo>
                      <a:lnTo>
                        <a:pt x="282" y="1"/>
                      </a:lnTo>
                      <a:lnTo>
                        <a:pt x="283" y="2"/>
                      </a:lnTo>
                      <a:lnTo>
                        <a:pt x="283" y="3"/>
                      </a:lnTo>
                      <a:lnTo>
                        <a:pt x="283" y="5"/>
                      </a:lnTo>
                      <a:lnTo>
                        <a:pt x="282" y="6"/>
                      </a:lnTo>
                      <a:lnTo>
                        <a:pt x="281" y="7"/>
                      </a:lnTo>
                      <a:lnTo>
                        <a:pt x="279" y="7"/>
                      </a:lnTo>
                      <a:lnTo>
                        <a:pt x="257" y="7"/>
                      </a:lnTo>
                      <a:lnTo>
                        <a:pt x="256" y="7"/>
                      </a:lnTo>
                      <a:lnTo>
                        <a:pt x="255" y="6"/>
                      </a:lnTo>
                      <a:lnTo>
                        <a:pt x="255" y="5"/>
                      </a:lnTo>
                      <a:lnTo>
                        <a:pt x="254" y="3"/>
                      </a:lnTo>
                      <a:lnTo>
                        <a:pt x="255" y="2"/>
                      </a:lnTo>
                      <a:lnTo>
                        <a:pt x="255" y="1"/>
                      </a:lnTo>
                      <a:lnTo>
                        <a:pt x="256" y="0"/>
                      </a:lnTo>
                      <a:lnTo>
                        <a:pt x="257" y="0"/>
                      </a:lnTo>
                      <a:close/>
                      <a:moveTo>
                        <a:pt x="308" y="0"/>
                      </a:moveTo>
                      <a:lnTo>
                        <a:pt x="331" y="0"/>
                      </a:lnTo>
                      <a:lnTo>
                        <a:pt x="332" y="0"/>
                      </a:lnTo>
                      <a:lnTo>
                        <a:pt x="333" y="1"/>
                      </a:lnTo>
                      <a:lnTo>
                        <a:pt x="334" y="2"/>
                      </a:lnTo>
                      <a:lnTo>
                        <a:pt x="334" y="3"/>
                      </a:lnTo>
                      <a:lnTo>
                        <a:pt x="334" y="5"/>
                      </a:lnTo>
                      <a:lnTo>
                        <a:pt x="333" y="6"/>
                      </a:lnTo>
                      <a:lnTo>
                        <a:pt x="332" y="7"/>
                      </a:lnTo>
                      <a:lnTo>
                        <a:pt x="331" y="7"/>
                      </a:lnTo>
                      <a:lnTo>
                        <a:pt x="308" y="7"/>
                      </a:lnTo>
                      <a:lnTo>
                        <a:pt x="307" y="7"/>
                      </a:lnTo>
                      <a:lnTo>
                        <a:pt x="306" y="6"/>
                      </a:lnTo>
                      <a:lnTo>
                        <a:pt x="305" y="5"/>
                      </a:lnTo>
                      <a:lnTo>
                        <a:pt x="305" y="3"/>
                      </a:lnTo>
                      <a:lnTo>
                        <a:pt x="305" y="2"/>
                      </a:lnTo>
                      <a:lnTo>
                        <a:pt x="306" y="1"/>
                      </a:lnTo>
                      <a:lnTo>
                        <a:pt x="307" y="0"/>
                      </a:lnTo>
                      <a:lnTo>
                        <a:pt x="308" y="0"/>
                      </a:lnTo>
                      <a:close/>
                      <a:moveTo>
                        <a:pt x="360" y="0"/>
                      </a:moveTo>
                      <a:lnTo>
                        <a:pt x="382" y="0"/>
                      </a:lnTo>
                      <a:lnTo>
                        <a:pt x="383" y="0"/>
                      </a:lnTo>
                      <a:lnTo>
                        <a:pt x="384" y="1"/>
                      </a:lnTo>
                      <a:lnTo>
                        <a:pt x="385" y="2"/>
                      </a:lnTo>
                      <a:lnTo>
                        <a:pt x="385" y="3"/>
                      </a:lnTo>
                      <a:lnTo>
                        <a:pt x="385" y="5"/>
                      </a:lnTo>
                      <a:lnTo>
                        <a:pt x="384" y="6"/>
                      </a:lnTo>
                      <a:lnTo>
                        <a:pt x="383" y="7"/>
                      </a:lnTo>
                      <a:lnTo>
                        <a:pt x="382" y="7"/>
                      </a:lnTo>
                      <a:lnTo>
                        <a:pt x="360" y="7"/>
                      </a:lnTo>
                      <a:lnTo>
                        <a:pt x="359" y="7"/>
                      </a:lnTo>
                      <a:lnTo>
                        <a:pt x="357" y="6"/>
                      </a:lnTo>
                      <a:lnTo>
                        <a:pt x="356" y="5"/>
                      </a:lnTo>
                      <a:lnTo>
                        <a:pt x="356" y="3"/>
                      </a:lnTo>
                      <a:lnTo>
                        <a:pt x="356" y="2"/>
                      </a:lnTo>
                      <a:lnTo>
                        <a:pt x="357" y="1"/>
                      </a:lnTo>
                      <a:lnTo>
                        <a:pt x="359" y="0"/>
                      </a:lnTo>
                      <a:lnTo>
                        <a:pt x="360" y="0"/>
                      </a:lnTo>
                      <a:close/>
                      <a:moveTo>
                        <a:pt x="411" y="0"/>
                      </a:moveTo>
                      <a:lnTo>
                        <a:pt x="432" y="0"/>
                      </a:lnTo>
                      <a:lnTo>
                        <a:pt x="434" y="0"/>
                      </a:lnTo>
                      <a:lnTo>
                        <a:pt x="435" y="1"/>
                      </a:lnTo>
                      <a:lnTo>
                        <a:pt x="435" y="2"/>
                      </a:lnTo>
                      <a:lnTo>
                        <a:pt x="437" y="3"/>
                      </a:lnTo>
                      <a:lnTo>
                        <a:pt x="435" y="5"/>
                      </a:lnTo>
                      <a:lnTo>
                        <a:pt x="435" y="6"/>
                      </a:lnTo>
                      <a:lnTo>
                        <a:pt x="434" y="7"/>
                      </a:lnTo>
                      <a:lnTo>
                        <a:pt x="432" y="7"/>
                      </a:lnTo>
                      <a:lnTo>
                        <a:pt x="411" y="7"/>
                      </a:lnTo>
                      <a:lnTo>
                        <a:pt x="409" y="7"/>
                      </a:lnTo>
                      <a:lnTo>
                        <a:pt x="407" y="6"/>
                      </a:lnTo>
                      <a:lnTo>
                        <a:pt x="407" y="5"/>
                      </a:lnTo>
                      <a:lnTo>
                        <a:pt x="407" y="3"/>
                      </a:lnTo>
                      <a:lnTo>
                        <a:pt x="407" y="2"/>
                      </a:lnTo>
                      <a:lnTo>
                        <a:pt x="407" y="1"/>
                      </a:lnTo>
                      <a:lnTo>
                        <a:pt x="409" y="0"/>
                      </a:lnTo>
                      <a:lnTo>
                        <a:pt x="411" y="0"/>
                      </a:lnTo>
                      <a:close/>
                      <a:moveTo>
                        <a:pt x="461" y="0"/>
                      </a:moveTo>
                      <a:lnTo>
                        <a:pt x="483" y="0"/>
                      </a:lnTo>
                      <a:lnTo>
                        <a:pt x="484" y="0"/>
                      </a:lnTo>
                      <a:lnTo>
                        <a:pt x="485" y="1"/>
                      </a:lnTo>
                      <a:lnTo>
                        <a:pt x="487" y="2"/>
                      </a:lnTo>
                      <a:lnTo>
                        <a:pt x="487" y="3"/>
                      </a:lnTo>
                      <a:lnTo>
                        <a:pt x="487" y="5"/>
                      </a:lnTo>
                      <a:lnTo>
                        <a:pt x="485" y="6"/>
                      </a:lnTo>
                      <a:lnTo>
                        <a:pt x="484" y="7"/>
                      </a:lnTo>
                      <a:lnTo>
                        <a:pt x="483" y="7"/>
                      </a:lnTo>
                      <a:lnTo>
                        <a:pt x="461" y="7"/>
                      </a:lnTo>
                      <a:lnTo>
                        <a:pt x="460" y="7"/>
                      </a:lnTo>
                      <a:lnTo>
                        <a:pt x="459" y="6"/>
                      </a:lnTo>
                      <a:lnTo>
                        <a:pt x="459" y="5"/>
                      </a:lnTo>
                      <a:lnTo>
                        <a:pt x="458" y="3"/>
                      </a:lnTo>
                      <a:lnTo>
                        <a:pt x="459" y="2"/>
                      </a:lnTo>
                      <a:lnTo>
                        <a:pt x="459" y="1"/>
                      </a:lnTo>
                      <a:lnTo>
                        <a:pt x="460" y="0"/>
                      </a:lnTo>
                      <a:lnTo>
                        <a:pt x="461" y="0"/>
                      </a:lnTo>
                      <a:close/>
                      <a:moveTo>
                        <a:pt x="512" y="0"/>
                      </a:moveTo>
                      <a:lnTo>
                        <a:pt x="534" y="0"/>
                      </a:lnTo>
                      <a:lnTo>
                        <a:pt x="536" y="0"/>
                      </a:lnTo>
                      <a:lnTo>
                        <a:pt x="537" y="1"/>
                      </a:lnTo>
                      <a:lnTo>
                        <a:pt x="538" y="2"/>
                      </a:lnTo>
                      <a:lnTo>
                        <a:pt x="538" y="3"/>
                      </a:lnTo>
                      <a:lnTo>
                        <a:pt x="538" y="5"/>
                      </a:lnTo>
                      <a:lnTo>
                        <a:pt x="537" y="6"/>
                      </a:lnTo>
                      <a:lnTo>
                        <a:pt x="536" y="7"/>
                      </a:lnTo>
                      <a:lnTo>
                        <a:pt x="534" y="7"/>
                      </a:lnTo>
                      <a:lnTo>
                        <a:pt x="512" y="7"/>
                      </a:lnTo>
                      <a:lnTo>
                        <a:pt x="511" y="7"/>
                      </a:lnTo>
                      <a:lnTo>
                        <a:pt x="510" y="6"/>
                      </a:lnTo>
                      <a:lnTo>
                        <a:pt x="509" y="5"/>
                      </a:lnTo>
                      <a:lnTo>
                        <a:pt x="509" y="3"/>
                      </a:lnTo>
                      <a:lnTo>
                        <a:pt x="509" y="2"/>
                      </a:lnTo>
                      <a:lnTo>
                        <a:pt x="510" y="1"/>
                      </a:lnTo>
                      <a:lnTo>
                        <a:pt x="511" y="0"/>
                      </a:lnTo>
                      <a:lnTo>
                        <a:pt x="512" y="0"/>
                      </a:lnTo>
                      <a:close/>
                      <a:moveTo>
                        <a:pt x="564" y="0"/>
                      </a:moveTo>
                      <a:lnTo>
                        <a:pt x="586" y="0"/>
                      </a:lnTo>
                      <a:lnTo>
                        <a:pt x="587" y="0"/>
                      </a:lnTo>
                      <a:lnTo>
                        <a:pt x="588" y="1"/>
                      </a:lnTo>
                      <a:lnTo>
                        <a:pt x="589" y="2"/>
                      </a:lnTo>
                      <a:lnTo>
                        <a:pt x="589" y="3"/>
                      </a:lnTo>
                      <a:lnTo>
                        <a:pt x="589" y="5"/>
                      </a:lnTo>
                      <a:lnTo>
                        <a:pt x="588" y="6"/>
                      </a:lnTo>
                      <a:lnTo>
                        <a:pt x="587" y="7"/>
                      </a:lnTo>
                      <a:lnTo>
                        <a:pt x="586" y="7"/>
                      </a:lnTo>
                      <a:lnTo>
                        <a:pt x="564" y="7"/>
                      </a:lnTo>
                      <a:lnTo>
                        <a:pt x="562" y="7"/>
                      </a:lnTo>
                      <a:lnTo>
                        <a:pt x="561" y="6"/>
                      </a:lnTo>
                      <a:lnTo>
                        <a:pt x="560" y="5"/>
                      </a:lnTo>
                      <a:lnTo>
                        <a:pt x="560" y="3"/>
                      </a:lnTo>
                      <a:lnTo>
                        <a:pt x="560" y="2"/>
                      </a:lnTo>
                      <a:lnTo>
                        <a:pt x="561" y="1"/>
                      </a:lnTo>
                      <a:lnTo>
                        <a:pt x="562" y="0"/>
                      </a:lnTo>
                      <a:lnTo>
                        <a:pt x="564" y="0"/>
                      </a:lnTo>
                      <a:close/>
                      <a:moveTo>
                        <a:pt x="615" y="0"/>
                      </a:moveTo>
                      <a:lnTo>
                        <a:pt x="636" y="0"/>
                      </a:lnTo>
                      <a:lnTo>
                        <a:pt x="638" y="0"/>
                      </a:lnTo>
                      <a:lnTo>
                        <a:pt x="639" y="1"/>
                      </a:lnTo>
                      <a:lnTo>
                        <a:pt x="639" y="2"/>
                      </a:lnTo>
                      <a:lnTo>
                        <a:pt x="640" y="3"/>
                      </a:lnTo>
                      <a:lnTo>
                        <a:pt x="639" y="5"/>
                      </a:lnTo>
                      <a:lnTo>
                        <a:pt x="639" y="6"/>
                      </a:lnTo>
                      <a:lnTo>
                        <a:pt x="638" y="7"/>
                      </a:lnTo>
                      <a:lnTo>
                        <a:pt x="636" y="7"/>
                      </a:lnTo>
                      <a:lnTo>
                        <a:pt x="615" y="7"/>
                      </a:lnTo>
                      <a:lnTo>
                        <a:pt x="612" y="7"/>
                      </a:lnTo>
                      <a:lnTo>
                        <a:pt x="611" y="6"/>
                      </a:lnTo>
                      <a:lnTo>
                        <a:pt x="611" y="5"/>
                      </a:lnTo>
                      <a:lnTo>
                        <a:pt x="611" y="3"/>
                      </a:lnTo>
                      <a:lnTo>
                        <a:pt x="611" y="2"/>
                      </a:lnTo>
                      <a:lnTo>
                        <a:pt x="611" y="1"/>
                      </a:lnTo>
                      <a:lnTo>
                        <a:pt x="612" y="0"/>
                      </a:lnTo>
                      <a:lnTo>
                        <a:pt x="615" y="0"/>
                      </a:lnTo>
                      <a:close/>
                      <a:moveTo>
                        <a:pt x="665" y="0"/>
                      </a:moveTo>
                      <a:lnTo>
                        <a:pt x="687" y="0"/>
                      </a:lnTo>
                      <a:lnTo>
                        <a:pt x="688" y="0"/>
                      </a:lnTo>
                      <a:lnTo>
                        <a:pt x="689" y="1"/>
                      </a:lnTo>
                      <a:lnTo>
                        <a:pt x="690" y="2"/>
                      </a:lnTo>
                      <a:lnTo>
                        <a:pt x="690" y="3"/>
                      </a:lnTo>
                      <a:lnTo>
                        <a:pt x="690" y="5"/>
                      </a:lnTo>
                      <a:lnTo>
                        <a:pt x="689" y="6"/>
                      </a:lnTo>
                      <a:lnTo>
                        <a:pt x="688" y="7"/>
                      </a:lnTo>
                      <a:lnTo>
                        <a:pt x="687" y="7"/>
                      </a:lnTo>
                      <a:lnTo>
                        <a:pt x="665" y="7"/>
                      </a:lnTo>
                      <a:lnTo>
                        <a:pt x="664" y="7"/>
                      </a:lnTo>
                      <a:lnTo>
                        <a:pt x="663" y="6"/>
                      </a:lnTo>
                      <a:lnTo>
                        <a:pt x="663" y="5"/>
                      </a:lnTo>
                      <a:lnTo>
                        <a:pt x="661" y="3"/>
                      </a:lnTo>
                      <a:lnTo>
                        <a:pt x="663" y="2"/>
                      </a:lnTo>
                      <a:lnTo>
                        <a:pt x="663" y="1"/>
                      </a:lnTo>
                      <a:lnTo>
                        <a:pt x="664" y="0"/>
                      </a:lnTo>
                      <a:lnTo>
                        <a:pt x="665" y="0"/>
                      </a:lnTo>
                      <a:close/>
                      <a:moveTo>
                        <a:pt x="716" y="0"/>
                      </a:moveTo>
                      <a:lnTo>
                        <a:pt x="738" y="0"/>
                      </a:lnTo>
                      <a:lnTo>
                        <a:pt x="739" y="0"/>
                      </a:lnTo>
                      <a:lnTo>
                        <a:pt x="741" y="1"/>
                      </a:lnTo>
                      <a:lnTo>
                        <a:pt x="742" y="2"/>
                      </a:lnTo>
                      <a:lnTo>
                        <a:pt x="742" y="3"/>
                      </a:lnTo>
                      <a:lnTo>
                        <a:pt x="742" y="5"/>
                      </a:lnTo>
                      <a:lnTo>
                        <a:pt x="741" y="6"/>
                      </a:lnTo>
                      <a:lnTo>
                        <a:pt x="739" y="7"/>
                      </a:lnTo>
                      <a:lnTo>
                        <a:pt x="738" y="7"/>
                      </a:lnTo>
                      <a:lnTo>
                        <a:pt x="716" y="7"/>
                      </a:lnTo>
                      <a:lnTo>
                        <a:pt x="715" y="7"/>
                      </a:lnTo>
                      <a:lnTo>
                        <a:pt x="714" y="6"/>
                      </a:lnTo>
                      <a:lnTo>
                        <a:pt x="713" y="5"/>
                      </a:lnTo>
                      <a:lnTo>
                        <a:pt x="713" y="3"/>
                      </a:lnTo>
                      <a:lnTo>
                        <a:pt x="713" y="2"/>
                      </a:lnTo>
                      <a:lnTo>
                        <a:pt x="714" y="1"/>
                      </a:lnTo>
                      <a:lnTo>
                        <a:pt x="715" y="0"/>
                      </a:lnTo>
                      <a:lnTo>
                        <a:pt x="716" y="0"/>
                      </a:lnTo>
                      <a:close/>
                      <a:moveTo>
                        <a:pt x="767" y="0"/>
                      </a:moveTo>
                      <a:lnTo>
                        <a:pt x="789" y="0"/>
                      </a:lnTo>
                      <a:lnTo>
                        <a:pt x="791" y="0"/>
                      </a:lnTo>
                      <a:lnTo>
                        <a:pt x="792" y="1"/>
                      </a:lnTo>
                      <a:lnTo>
                        <a:pt x="793" y="2"/>
                      </a:lnTo>
                      <a:lnTo>
                        <a:pt x="793" y="3"/>
                      </a:lnTo>
                      <a:lnTo>
                        <a:pt x="793" y="5"/>
                      </a:lnTo>
                      <a:lnTo>
                        <a:pt x="792" y="6"/>
                      </a:lnTo>
                      <a:lnTo>
                        <a:pt x="791" y="7"/>
                      </a:lnTo>
                      <a:lnTo>
                        <a:pt x="789" y="7"/>
                      </a:lnTo>
                      <a:lnTo>
                        <a:pt x="767" y="7"/>
                      </a:lnTo>
                      <a:lnTo>
                        <a:pt x="766" y="7"/>
                      </a:lnTo>
                      <a:lnTo>
                        <a:pt x="765" y="6"/>
                      </a:lnTo>
                      <a:lnTo>
                        <a:pt x="764" y="5"/>
                      </a:lnTo>
                      <a:lnTo>
                        <a:pt x="764" y="3"/>
                      </a:lnTo>
                      <a:lnTo>
                        <a:pt x="764" y="2"/>
                      </a:lnTo>
                      <a:lnTo>
                        <a:pt x="765" y="1"/>
                      </a:lnTo>
                      <a:lnTo>
                        <a:pt x="766" y="0"/>
                      </a:lnTo>
                      <a:lnTo>
                        <a:pt x="767" y="0"/>
                      </a:lnTo>
                      <a:close/>
                      <a:moveTo>
                        <a:pt x="819" y="0"/>
                      </a:moveTo>
                      <a:lnTo>
                        <a:pt x="840" y="0"/>
                      </a:lnTo>
                      <a:lnTo>
                        <a:pt x="842" y="0"/>
                      </a:lnTo>
                      <a:lnTo>
                        <a:pt x="843" y="1"/>
                      </a:lnTo>
                      <a:lnTo>
                        <a:pt x="843" y="2"/>
                      </a:lnTo>
                      <a:lnTo>
                        <a:pt x="844" y="3"/>
                      </a:lnTo>
                      <a:lnTo>
                        <a:pt x="843" y="5"/>
                      </a:lnTo>
                      <a:lnTo>
                        <a:pt x="843" y="6"/>
                      </a:lnTo>
                      <a:lnTo>
                        <a:pt x="842" y="7"/>
                      </a:lnTo>
                      <a:lnTo>
                        <a:pt x="840" y="7"/>
                      </a:lnTo>
                      <a:lnTo>
                        <a:pt x="819" y="7"/>
                      </a:lnTo>
                      <a:lnTo>
                        <a:pt x="816" y="7"/>
                      </a:lnTo>
                      <a:lnTo>
                        <a:pt x="815" y="6"/>
                      </a:lnTo>
                      <a:lnTo>
                        <a:pt x="815" y="5"/>
                      </a:lnTo>
                      <a:lnTo>
                        <a:pt x="815" y="3"/>
                      </a:lnTo>
                      <a:lnTo>
                        <a:pt x="815" y="2"/>
                      </a:lnTo>
                      <a:lnTo>
                        <a:pt x="815" y="1"/>
                      </a:lnTo>
                      <a:lnTo>
                        <a:pt x="816" y="0"/>
                      </a:lnTo>
                      <a:lnTo>
                        <a:pt x="819" y="0"/>
                      </a:lnTo>
                      <a:close/>
                      <a:moveTo>
                        <a:pt x="869" y="0"/>
                      </a:moveTo>
                      <a:lnTo>
                        <a:pt x="891" y="0"/>
                      </a:lnTo>
                      <a:lnTo>
                        <a:pt x="892" y="0"/>
                      </a:lnTo>
                      <a:lnTo>
                        <a:pt x="893" y="1"/>
                      </a:lnTo>
                      <a:lnTo>
                        <a:pt x="894" y="2"/>
                      </a:lnTo>
                      <a:lnTo>
                        <a:pt x="894" y="3"/>
                      </a:lnTo>
                      <a:lnTo>
                        <a:pt x="894" y="5"/>
                      </a:lnTo>
                      <a:lnTo>
                        <a:pt x="893" y="6"/>
                      </a:lnTo>
                      <a:lnTo>
                        <a:pt x="892" y="7"/>
                      </a:lnTo>
                      <a:lnTo>
                        <a:pt x="891" y="7"/>
                      </a:lnTo>
                      <a:lnTo>
                        <a:pt x="869" y="7"/>
                      </a:lnTo>
                      <a:lnTo>
                        <a:pt x="867" y="7"/>
                      </a:lnTo>
                      <a:lnTo>
                        <a:pt x="866" y="6"/>
                      </a:lnTo>
                      <a:lnTo>
                        <a:pt x="866" y="5"/>
                      </a:lnTo>
                      <a:lnTo>
                        <a:pt x="865" y="3"/>
                      </a:lnTo>
                      <a:lnTo>
                        <a:pt x="866" y="2"/>
                      </a:lnTo>
                      <a:lnTo>
                        <a:pt x="866" y="1"/>
                      </a:lnTo>
                      <a:lnTo>
                        <a:pt x="867" y="0"/>
                      </a:lnTo>
                      <a:lnTo>
                        <a:pt x="869" y="0"/>
                      </a:lnTo>
                      <a:close/>
                      <a:moveTo>
                        <a:pt x="920" y="0"/>
                      </a:moveTo>
                      <a:lnTo>
                        <a:pt x="942" y="0"/>
                      </a:lnTo>
                      <a:lnTo>
                        <a:pt x="943" y="0"/>
                      </a:lnTo>
                      <a:lnTo>
                        <a:pt x="944" y="1"/>
                      </a:lnTo>
                      <a:lnTo>
                        <a:pt x="945" y="2"/>
                      </a:lnTo>
                      <a:lnTo>
                        <a:pt x="945" y="3"/>
                      </a:lnTo>
                      <a:lnTo>
                        <a:pt x="945" y="5"/>
                      </a:lnTo>
                      <a:lnTo>
                        <a:pt x="944" y="6"/>
                      </a:lnTo>
                      <a:lnTo>
                        <a:pt x="943" y="7"/>
                      </a:lnTo>
                      <a:lnTo>
                        <a:pt x="942" y="7"/>
                      </a:lnTo>
                      <a:lnTo>
                        <a:pt x="920" y="7"/>
                      </a:lnTo>
                      <a:lnTo>
                        <a:pt x="919" y="7"/>
                      </a:lnTo>
                      <a:lnTo>
                        <a:pt x="918" y="6"/>
                      </a:lnTo>
                      <a:lnTo>
                        <a:pt x="916" y="5"/>
                      </a:lnTo>
                      <a:lnTo>
                        <a:pt x="916" y="3"/>
                      </a:lnTo>
                      <a:lnTo>
                        <a:pt x="916" y="2"/>
                      </a:lnTo>
                      <a:lnTo>
                        <a:pt x="918" y="1"/>
                      </a:lnTo>
                      <a:lnTo>
                        <a:pt x="919" y="0"/>
                      </a:lnTo>
                      <a:lnTo>
                        <a:pt x="920" y="0"/>
                      </a:lnTo>
                      <a:close/>
                      <a:moveTo>
                        <a:pt x="971" y="0"/>
                      </a:moveTo>
                      <a:lnTo>
                        <a:pt x="993" y="0"/>
                      </a:lnTo>
                      <a:lnTo>
                        <a:pt x="994" y="0"/>
                      </a:lnTo>
                      <a:lnTo>
                        <a:pt x="996" y="1"/>
                      </a:lnTo>
                      <a:lnTo>
                        <a:pt x="997" y="2"/>
                      </a:lnTo>
                      <a:lnTo>
                        <a:pt x="997" y="3"/>
                      </a:lnTo>
                      <a:lnTo>
                        <a:pt x="997" y="5"/>
                      </a:lnTo>
                      <a:lnTo>
                        <a:pt x="996" y="6"/>
                      </a:lnTo>
                      <a:lnTo>
                        <a:pt x="994" y="7"/>
                      </a:lnTo>
                      <a:lnTo>
                        <a:pt x="993" y="7"/>
                      </a:lnTo>
                      <a:lnTo>
                        <a:pt x="971" y="7"/>
                      </a:lnTo>
                      <a:lnTo>
                        <a:pt x="970" y="7"/>
                      </a:lnTo>
                      <a:lnTo>
                        <a:pt x="969" y="6"/>
                      </a:lnTo>
                      <a:lnTo>
                        <a:pt x="968" y="5"/>
                      </a:lnTo>
                      <a:lnTo>
                        <a:pt x="968" y="3"/>
                      </a:lnTo>
                      <a:lnTo>
                        <a:pt x="968" y="2"/>
                      </a:lnTo>
                      <a:lnTo>
                        <a:pt x="969" y="1"/>
                      </a:lnTo>
                      <a:lnTo>
                        <a:pt x="970" y="0"/>
                      </a:lnTo>
                      <a:lnTo>
                        <a:pt x="971" y="0"/>
                      </a:lnTo>
                      <a:close/>
                      <a:moveTo>
                        <a:pt x="1022" y="0"/>
                      </a:moveTo>
                      <a:lnTo>
                        <a:pt x="1043" y="0"/>
                      </a:lnTo>
                      <a:lnTo>
                        <a:pt x="1046" y="0"/>
                      </a:lnTo>
                      <a:lnTo>
                        <a:pt x="1047" y="1"/>
                      </a:lnTo>
                      <a:lnTo>
                        <a:pt x="1047" y="2"/>
                      </a:lnTo>
                      <a:lnTo>
                        <a:pt x="1048" y="3"/>
                      </a:lnTo>
                      <a:lnTo>
                        <a:pt x="1047" y="5"/>
                      </a:lnTo>
                      <a:lnTo>
                        <a:pt x="1047" y="6"/>
                      </a:lnTo>
                      <a:lnTo>
                        <a:pt x="1046" y="7"/>
                      </a:lnTo>
                      <a:lnTo>
                        <a:pt x="1043" y="7"/>
                      </a:lnTo>
                      <a:lnTo>
                        <a:pt x="1022" y="7"/>
                      </a:lnTo>
                      <a:lnTo>
                        <a:pt x="1020" y="7"/>
                      </a:lnTo>
                      <a:lnTo>
                        <a:pt x="1019" y="6"/>
                      </a:lnTo>
                      <a:lnTo>
                        <a:pt x="1019" y="5"/>
                      </a:lnTo>
                      <a:lnTo>
                        <a:pt x="1019" y="3"/>
                      </a:lnTo>
                      <a:lnTo>
                        <a:pt x="1019" y="2"/>
                      </a:lnTo>
                      <a:lnTo>
                        <a:pt x="1019" y="1"/>
                      </a:lnTo>
                      <a:lnTo>
                        <a:pt x="1020" y="0"/>
                      </a:lnTo>
                      <a:lnTo>
                        <a:pt x="1022" y="0"/>
                      </a:lnTo>
                      <a:close/>
                      <a:moveTo>
                        <a:pt x="1072" y="0"/>
                      </a:moveTo>
                      <a:lnTo>
                        <a:pt x="1095" y="0"/>
                      </a:lnTo>
                      <a:lnTo>
                        <a:pt x="1096" y="0"/>
                      </a:lnTo>
                      <a:lnTo>
                        <a:pt x="1097" y="1"/>
                      </a:lnTo>
                      <a:lnTo>
                        <a:pt x="1098" y="2"/>
                      </a:lnTo>
                      <a:lnTo>
                        <a:pt x="1098" y="3"/>
                      </a:lnTo>
                      <a:lnTo>
                        <a:pt x="1098" y="5"/>
                      </a:lnTo>
                      <a:lnTo>
                        <a:pt x="1097" y="6"/>
                      </a:lnTo>
                      <a:lnTo>
                        <a:pt x="1096" y="7"/>
                      </a:lnTo>
                      <a:lnTo>
                        <a:pt x="1095" y="7"/>
                      </a:lnTo>
                      <a:lnTo>
                        <a:pt x="1072" y="7"/>
                      </a:lnTo>
                      <a:lnTo>
                        <a:pt x="1071" y="7"/>
                      </a:lnTo>
                      <a:lnTo>
                        <a:pt x="1070" y="6"/>
                      </a:lnTo>
                      <a:lnTo>
                        <a:pt x="1070" y="5"/>
                      </a:lnTo>
                      <a:lnTo>
                        <a:pt x="1069" y="3"/>
                      </a:lnTo>
                      <a:lnTo>
                        <a:pt x="1070" y="2"/>
                      </a:lnTo>
                      <a:lnTo>
                        <a:pt x="1070" y="1"/>
                      </a:lnTo>
                      <a:lnTo>
                        <a:pt x="1071" y="0"/>
                      </a:lnTo>
                      <a:lnTo>
                        <a:pt x="1072" y="0"/>
                      </a:lnTo>
                      <a:close/>
                      <a:moveTo>
                        <a:pt x="1124" y="0"/>
                      </a:moveTo>
                      <a:lnTo>
                        <a:pt x="1146" y="0"/>
                      </a:lnTo>
                      <a:lnTo>
                        <a:pt x="1147" y="0"/>
                      </a:lnTo>
                      <a:lnTo>
                        <a:pt x="1148" y="1"/>
                      </a:lnTo>
                      <a:lnTo>
                        <a:pt x="1149" y="2"/>
                      </a:lnTo>
                      <a:lnTo>
                        <a:pt x="1149" y="3"/>
                      </a:lnTo>
                      <a:lnTo>
                        <a:pt x="1149" y="5"/>
                      </a:lnTo>
                      <a:lnTo>
                        <a:pt x="1148" y="6"/>
                      </a:lnTo>
                      <a:lnTo>
                        <a:pt x="1147" y="7"/>
                      </a:lnTo>
                      <a:lnTo>
                        <a:pt x="1146" y="7"/>
                      </a:lnTo>
                      <a:lnTo>
                        <a:pt x="1124" y="7"/>
                      </a:lnTo>
                      <a:lnTo>
                        <a:pt x="1122" y="7"/>
                      </a:lnTo>
                      <a:lnTo>
                        <a:pt x="1121" y="6"/>
                      </a:lnTo>
                      <a:lnTo>
                        <a:pt x="1120" y="5"/>
                      </a:lnTo>
                      <a:lnTo>
                        <a:pt x="1120" y="3"/>
                      </a:lnTo>
                      <a:lnTo>
                        <a:pt x="1120" y="2"/>
                      </a:lnTo>
                      <a:lnTo>
                        <a:pt x="1121" y="1"/>
                      </a:lnTo>
                      <a:lnTo>
                        <a:pt x="1122" y="0"/>
                      </a:lnTo>
                      <a:lnTo>
                        <a:pt x="112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3" name="Line 309"/>
                <p:cNvSpPr>
                  <a:spLocks noChangeShapeType="1"/>
                </p:cNvSpPr>
                <p:nvPr/>
              </p:nvSpPr>
              <p:spPr bwMode="auto">
                <a:xfrm>
                  <a:off x="4961" y="2604"/>
                  <a:ext cx="1" cy="1170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304" name="Freeform 310"/>
                <p:cNvSpPr>
                  <a:spLocks noEditPoints="1"/>
                </p:cNvSpPr>
                <p:nvPr/>
              </p:nvSpPr>
              <p:spPr bwMode="auto">
                <a:xfrm>
                  <a:off x="4292" y="2218"/>
                  <a:ext cx="8" cy="1150"/>
                </a:xfrm>
                <a:custGeom>
                  <a:avLst/>
                  <a:gdLst>
                    <a:gd name="T0" fmla="*/ 1 w 8"/>
                    <a:gd name="T1" fmla="*/ 28 h 1150"/>
                    <a:gd name="T2" fmla="*/ 6 w 8"/>
                    <a:gd name="T3" fmla="*/ 0 h 1150"/>
                    <a:gd name="T4" fmla="*/ 7 w 8"/>
                    <a:gd name="T5" fmla="*/ 78 h 1150"/>
                    <a:gd name="T6" fmla="*/ 1 w 8"/>
                    <a:gd name="T7" fmla="*/ 52 h 1150"/>
                    <a:gd name="T8" fmla="*/ 8 w 8"/>
                    <a:gd name="T9" fmla="*/ 53 h 1150"/>
                    <a:gd name="T10" fmla="*/ 1 w 8"/>
                    <a:gd name="T11" fmla="*/ 129 h 1150"/>
                    <a:gd name="T12" fmla="*/ 6 w 8"/>
                    <a:gd name="T13" fmla="*/ 101 h 1150"/>
                    <a:gd name="T14" fmla="*/ 7 w 8"/>
                    <a:gd name="T15" fmla="*/ 180 h 1150"/>
                    <a:gd name="T16" fmla="*/ 1 w 8"/>
                    <a:gd name="T17" fmla="*/ 155 h 1150"/>
                    <a:gd name="T18" fmla="*/ 8 w 8"/>
                    <a:gd name="T19" fmla="*/ 156 h 1150"/>
                    <a:gd name="T20" fmla="*/ 1 w 8"/>
                    <a:gd name="T21" fmla="*/ 232 h 1150"/>
                    <a:gd name="T22" fmla="*/ 6 w 8"/>
                    <a:gd name="T23" fmla="*/ 204 h 1150"/>
                    <a:gd name="T24" fmla="*/ 7 w 8"/>
                    <a:gd name="T25" fmla="*/ 282 h 1150"/>
                    <a:gd name="T26" fmla="*/ 1 w 8"/>
                    <a:gd name="T27" fmla="*/ 256 h 1150"/>
                    <a:gd name="T28" fmla="*/ 8 w 8"/>
                    <a:gd name="T29" fmla="*/ 257 h 1150"/>
                    <a:gd name="T30" fmla="*/ 1 w 8"/>
                    <a:gd name="T31" fmla="*/ 333 h 1150"/>
                    <a:gd name="T32" fmla="*/ 6 w 8"/>
                    <a:gd name="T33" fmla="*/ 305 h 1150"/>
                    <a:gd name="T34" fmla="*/ 7 w 8"/>
                    <a:gd name="T35" fmla="*/ 384 h 1150"/>
                    <a:gd name="T36" fmla="*/ 1 w 8"/>
                    <a:gd name="T37" fmla="*/ 359 h 1150"/>
                    <a:gd name="T38" fmla="*/ 8 w 8"/>
                    <a:gd name="T39" fmla="*/ 360 h 1150"/>
                    <a:gd name="T40" fmla="*/ 1 w 8"/>
                    <a:gd name="T41" fmla="*/ 436 h 1150"/>
                    <a:gd name="T42" fmla="*/ 6 w 8"/>
                    <a:gd name="T43" fmla="*/ 408 h 1150"/>
                    <a:gd name="T44" fmla="*/ 7 w 8"/>
                    <a:gd name="T45" fmla="*/ 486 h 1150"/>
                    <a:gd name="T46" fmla="*/ 1 w 8"/>
                    <a:gd name="T47" fmla="*/ 460 h 1150"/>
                    <a:gd name="T48" fmla="*/ 8 w 8"/>
                    <a:gd name="T49" fmla="*/ 461 h 1150"/>
                    <a:gd name="T50" fmla="*/ 1 w 8"/>
                    <a:gd name="T51" fmla="*/ 537 h 1150"/>
                    <a:gd name="T52" fmla="*/ 6 w 8"/>
                    <a:gd name="T53" fmla="*/ 509 h 1150"/>
                    <a:gd name="T54" fmla="*/ 7 w 8"/>
                    <a:gd name="T55" fmla="*/ 588 h 1150"/>
                    <a:gd name="T56" fmla="*/ 1 w 8"/>
                    <a:gd name="T57" fmla="*/ 563 h 1150"/>
                    <a:gd name="T58" fmla="*/ 8 w 8"/>
                    <a:gd name="T59" fmla="*/ 564 h 1150"/>
                    <a:gd name="T60" fmla="*/ 1 w 8"/>
                    <a:gd name="T61" fmla="*/ 640 h 1150"/>
                    <a:gd name="T62" fmla="*/ 6 w 8"/>
                    <a:gd name="T63" fmla="*/ 612 h 1150"/>
                    <a:gd name="T64" fmla="*/ 7 w 8"/>
                    <a:gd name="T65" fmla="*/ 690 h 1150"/>
                    <a:gd name="T66" fmla="*/ 1 w 8"/>
                    <a:gd name="T67" fmla="*/ 664 h 1150"/>
                    <a:gd name="T68" fmla="*/ 8 w 8"/>
                    <a:gd name="T69" fmla="*/ 665 h 1150"/>
                    <a:gd name="T70" fmla="*/ 1 w 8"/>
                    <a:gd name="T71" fmla="*/ 741 h 1150"/>
                    <a:gd name="T72" fmla="*/ 6 w 8"/>
                    <a:gd name="T73" fmla="*/ 713 h 1150"/>
                    <a:gd name="T74" fmla="*/ 7 w 8"/>
                    <a:gd name="T75" fmla="*/ 792 h 1150"/>
                    <a:gd name="T76" fmla="*/ 1 w 8"/>
                    <a:gd name="T77" fmla="*/ 767 h 1150"/>
                    <a:gd name="T78" fmla="*/ 8 w 8"/>
                    <a:gd name="T79" fmla="*/ 768 h 1150"/>
                    <a:gd name="T80" fmla="*/ 1 w 8"/>
                    <a:gd name="T81" fmla="*/ 844 h 1150"/>
                    <a:gd name="T82" fmla="*/ 6 w 8"/>
                    <a:gd name="T83" fmla="*/ 816 h 1150"/>
                    <a:gd name="T84" fmla="*/ 7 w 8"/>
                    <a:gd name="T85" fmla="*/ 894 h 1150"/>
                    <a:gd name="T86" fmla="*/ 1 w 8"/>
                    <a:gd name="T87" fmla="*/ 868 h 1150"/>
                    <a:gd name="T88" fmla="*/ 8 w 8"/>
                    <a:gd name="T89" fmla="*/ 869 h 1150"/>
                    <a:gd name="T90" fmla="*/ 1 w 8"/>
                    <a:gd name="T91" fmla="*/ 945 h 1150"/>
                    <a:gd name="T92" fmla="*/ 6 w 8"/>
                    <a:gd name="T93" fmla="*/ 917 h 1150"/>
                    <a:gd name="T94" fmla="*/ 7 w 8"/>
                    <a:gd name="T95" fmla="*/ 996 h 1150"/>
                    <a:gd name="T96" fmla="*/ 1 w 8"/>
                    <a:gd name="T97" fmla="*/ 971 h 1150"/>
                    <a:gd name="T98" fmla="*/ 8 w 8"/>
                    <a:gd name="T99" fmla="*/ 972 h 1150"/>
                    <a:gd name="T100" fmla="*/ 1 w 8"/>
                    <a:gd name="T101" fmla="*/ 1047 h 1150"/>
                    <a:gd name="T102" fmla="*/ 6 w 8"/>
                    <a:gd name="T103" fmla="*/ 1019 h 1150"/>
                    <a:gd name="T104" fmla="*/ 7 w 8"/>
                    <a:gd name="T105" fmla="*/ 1098 h 1150"/>
                    <a:gd name="T106" fmla="*/ 1 w 8"/>
                    <a:gd name="T107" fmla="*/ 1072 h 1150"/>
                    <a:gd name="T108" fmla="*/ 8 w 8"/>
                    <a:gd name="T109" fmla="*/ 1073 h 1150"/>
                    <a:gd name="T110" fmla="*/ 1 w 8"/>
                    <a:gd name="T111" fmla="*/ 1149 h 1150"/>
                    <a:gd name="T112" fmla="*/ 6 w 8"/>
                    <a:gd name="T113" fmla="*/ 1121 h 1150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8" h="1150">
                      <a:moveTo>
                        <a:pt x="8" y="3"/>
                      </a:moveTo>
                      <a:lnTo>
                        <a:pt x="8" y="24"/>
                      </a:lnTo>
                      <a:lnTo>
                        <a:pt x="7" y="27"/>
                      </a:lnTo>
                      <a:lnTo>
                        <a:pt x="7" y="28"/>
                      </a:lnTo>
                      <a:lnTo>
                        <a:pt x="6" y="28"/>
                      </a:lnTo>
                      <a:lnTo>
                        <a:pt x="3" y="29"/>
                      </a:lnTo>
                      <a:lnTo>
                        <a:pt x="2" y="28"/>
                      </a:lnTo>
                      <a:lnTo>
                        <a:pt x="1" y="28"/>
                      </a:lnTo>
                      <a:lnTo>
                        <a:pt x="1" y="27"/>
                      </a:lnTo>
                      <a:lnTo>
                        <a:pt x="0" y="24"/>
                      </a:lnTo>
                      <a:lnTo>
                        <a:pt x="0" y="3"/>
                      </a:lnTo>
                      <a:lnTo>
                        <a:pt x="1" y="1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6" y="0"/>
                      </a:lnTo>
                      <a:lnTo>
                        <a:pt x="7" y="0"/>
                      </a:lnTo>
                      <a:lnTo>
                        <a:pt x="7" y="1"/>
                      </a:lnTo>
                      <a:lnTo>
                        <a:pt x="8" y="3"/>
                      </a:lnTo>
                      <a:close/>
                      <a:moveTo>
                        <a:pt x="8" y="53"/>
                      </a:moveTo>
                      <a:lnTo>
                        <a:pt x="8" y="76"/>
                      </a:lnTo>
                      <a:lnTo>
                        <a:pt x="7" y="77"/>
                      </a:lnTo>
                      <a:lnTo>
                        <a:pt x="7" y="78"/>
                      </a:lnTo>
                      <a:lnTo>
                        <a:pt x="6" y="79"/>
                      </a:lnTo>
                      <a:lnTo>
                        <a:pt x="3" y="79"/>
                      </a:lnTo>
                      <a:lnTo>
                        <a:pt x="2" y="79"/>
                      </a:lnTo>
                      <a:lnTo>
                        <a:pt x="1" y="78"/>
                      </a:lnTo>
                      <a:lnTo>
                        <a:pt x="1" y="77"/>
                      </a:lnTo>
                      <a:lnTo>
                        <a:pt x="0" y="76"/>
                      </a:lnTo>
                      <a:lnTo>
                        <a:pt x="0" y="53"/>
                      </a:lnTo>
                      <a:lnTo>
                        <a:pt x="1" y="52"/>
                      </a:lnTo>
                      <a:lnTo>
                        <a:pt x="1" y="51"/>
                      </a:lnTo>
                      <a:lnTo>
                        <a:pt x="2" y="51"/>
                      </a:lnTo>
                      <a:lnTo>
                        <a:pt x="3" y="50"/>
                      </a:lnTo>
                      <a:lnTo>
                        <a:pt x="6" y="51"/>
                      </a:lnTo>
                      <a:lnTo>
                        <a:pt x="7" y="51"/>
                      </a:lnTo>
                      <a:lnTo>
                        <a:pt x="7" y="52"/>
                      </a:lnTo>
                      <a:lnTo>
                        <a:pt x="8" y="53"/>
                      </a:lnTo>
                      <a:close/>
                      <a:moveTo>
                        <a:pt x="8" y="105"/>
                      </a:moveTo>
                      <a:lnTo>
                        <a:pt x="8" y="127"/>
                      </a:lnTo>
                      <a:lnTo>
                        <a:pt x="7" y="128"/>
                      </a:lnTo>
                      <a:lnTo>
                        <a:pt x="7" y="129"/>
                      </a:lnTo>
                      <a:lnTo>
                        <a:pt x="6" y="130"/>
                      </a:lnTo>
                      <a:lnTo>
                        <a:pt x="3" y="130"/>
                      </a:lnTo>
                      <a:lnTo>
                        <a:pt x="2" y="130"/>
                      </a:lnTo>
                      <a:lnTo>
                        <a:pt x="1" y="129"/>
                      </a:lnTo>
                      <a:lnTo>
                        <a:pt x="1" y="128"/>
                      </a:lnTo>
                      <a:lnTo>
                        <a:pt x="0" y="127"/>
                      </a:lnTo>
                      <a:lnTo>
                        <a:pt x="0" y="105"/>
                      </a:lnTo>
                      <a:lnTo>
                        <a:pt x="1" y="104"/>
                      </a:lnTo>
                      <a:lnTo>
                        <a:pt x="1" y="102"/>
                      </a:lnTo>
                      <a:lnTo>
                        <a:pt x="2" y="101"/>
                      </a:lnTo>
                      <a:lnTo>
                        <a:pt x="3" y="101"/>
                      </a:lnTo>
                      <a:lnTo>
                        <a:pt x="6" y="101"/>
                      </a:lnTo>
                      <a:lnTo>
                        <a:pt x="7" y="102"/>
                      </a:lnTo>
                      <a:lnTo>
                        <a:pt x="7" y="104"/>
                      </a:lnTo>
                      <a:lnTo>
                        <a:pt x="8" y="105"/>
                      </a:lnTo>
                      <a:close/>
                      <a:moveTo>
                        <a:pt x="8" y="156"/>
                      </a:moveTo>
                      <a:lnTo>
                        <a:pt x="8" y="178"/>
                      </a:lnTo>
                      <a:lnTo>
                        <a:pt x="7" y="179"/>
                      </a:lnTo>
                      <a:lnTo>
                        <a:pt x="7" y="180"/>
                      </a:lnTo>
                      <a:lnTo>
                        <a:pt x="6" y="182"/>
                      </a:lnTo>
                      <a:lnTo>
                        <a:pt x="3" y="182"/>
                      </a:lnTo>
                      <a:lnTo>
                        <a:pt x="2" y="182"/>
                      </a:lnTo>
                      <a:lnTo>
                        <a:pt x="1" y="180"/>
                      </a:lnTo>
                      <a:lnTo>
                        <a:pt x="1" y="179"/>
                      </a:lnTo>
                      <a:lnTo>
                        <a:pt x="0" y="178"/>
                      </a:lnTo>
                      <a:lnTo>
                        <a:pt x="0" y="156"/>
                      </a:lnTo>
                      <a:lnTo>
                        <a:pt x="1" y="155"/>
                      </a:lnTo>
                      <a:lnTo>
                        <a:pt x="1" y="154"/>
                      </a:lnTo>
                      <a:lnTo>
                        <a:pt x="2" y="152"/>
                      </a:lnTo>
                      <a:lnTo>
                        <a:pt x="3" y="152"/>
                      </a:lnTo>
                      <a:lnTo>
                        <a:pt x="6" y="152"/>
                      </a:lnTo>
                      <a:lnTo>
                        <a:pt x="7" y="154"/>
                      </a:lnTo>
                      <a:lnTo>
                        <a:pt x="7" y="155"/>
                      </a:lnTo>
                      <a:lnTo>
                        <a:pt x="8" y="156"/>
                      </a:lnTo>
                      <a:close/>
                      <a:moveTo>
                        <a:pt x="8" y="207"/>
                      </a:moveTo>
                      <a:lnTo>
                        <a:pt x="8" y="228"/>
                      </a:lnTo>
                      <a:lnTo>
                        <a:pt x="7" y="231"/>
                      </a:lnTo>
                      <a:lnTo>
                        <a:pt x="7" y="232"/>
                      </a:lnTo>
                      <a:lnTo>
                        <a:pt x="6" y="232"/>
                      </a:lnTo>
                      <a:lnTo>
                        <a:pt x="3" y="233"/>
                      </a:lnTo>
                      <a:lnTo>
                        <a:pt x="2" y="232"/>
                      </a:lnTo>
                      <a:lnTo>
                        <a:pt x="1" y="232"/>
                      </a:lnTo>
                      <a:lnTo>
                        <a:pt x="1" y="231"/>
                      </a:lnTo>
                      <a:lnTo>
                        <a:pt x="0" y="228"/>
                      </a:lnTo>
                      <a:lnTo>
                        <a:pt x="0" y="207"/>
                      </a:lnTo>
                      <a:lnTo>
                        <a:pt x="1" y="205"/>
                      </a:lnTo>
                      <a:lnTo>
                        <a:pt x="1" y="204"/>
                      </a:lnTo>
                      <a:lnTo>
                        <a:pt x="2" y="204"/>
                      </a:lnTo>
                      <a:lnTo>
                        <a:pt x="3" y="204"/>
                      </a:lnTo>
                      <a:lnTo>
                        <a:pt x="6" y="204"/>
                      </a:lnTo>
                      <a:lnTo>
                        <a:pt x="7" y="204"/>
                      </a:lnTo>
                      <a:lnTo>
                        <a:pt x="7" y="205"/>
                      </a:lnTo>
                      <a:lnTo>
                        <a:pt x="8" y="207"/>
                      </a:lnTo>
                      <a:close/>
                      <a:moveTo>
                        <a:pt x="8" y="257"/>
                      </a:moveTo>
                      <a:lnTo>
                        <a:pt x="8" y="279"/>
                      </a:lnTo>
                      <a:lnTo>
                        <a:pt x="7" y="281"/>
                      </a:lnTo>
                      <a:lnTo>
                        <a:pt x="7" y="282"/>
                      </a:lnTo>
                      <a:lnTo>
                        <a:pt x="6" y="283"/>
                      </a:lnTo>
                      <a:lnTo>
                        <a:pt x="3" y="283"/>
                      </a:lnTo>
                      <a:lnTo>
                        <a:pt x="2" y="283"/>
                      </a:lnTo>
                      <a:lnTo>
                        <a:pt x="1" y="282"/>
                      </a:lnTo>
                      <a:lnTo>
                        <a:pt x="1" y="281"/>
                      </a:lnTo>
                      <a:lnTo>
                        <a:pt x="0" y="279"/>
                      </a:lnTo>
                      <a:lnTo>
                        <a:pt x="0" y="257"/>
                      </a:lnTo>
                      <a:lnTo>
                        <a:pt x="1" y="256"/>
                      </a:lnTo>
                      <a:lnTo>
                        <a:pt x="1" y="255"/>
                      </a:lnTo>
                      <a:lnTo>
                        <a:pt x="2" y="255"/>
                      </a:lnTo>
                      <a:lnTo>
                        <a:pt x="3" y="254"/>
                      </a:lnTo>
                      <a:lnTo>
                        <a:pt x="6" y="255"/>
                      </a:lnTo>
                      <a:lnTo>
                        <a:pt x="7" y="255"/>
                      </a:lnTo>
                      <a:lnTo>
                        <a:pt x="7" y="256"/>
                      </a:lnTo>
                      <a:lnTo>
                        <a:pt x="8" y="257"/>
                      </a:lnTo>
                      <a:close/>
                      <a:moveTo>
                        <a:pt x="8" y="309"/>
                      </a:moveTo>
                      <a:lnTo>
                        <a:pt x="8" y="331"/>
                      </a:lnTo>
                      <a:lnTo>
                        <a:pt x="7" y="332"/>
                      </a:lnTo>
                      <a:lnTo>
                        <a:pt x="7" y="333"/>
                      </a:lnTo>
                      <a:lnTo>
                        <a:pt x="6" y="334"/>
                      </a:lnTo>
                      <a:lnTo>
                        <a:pt x="3" y="334"/>
                      </a:lnTo>
                      <a:lnTo>
                        <a:pt x="2" y="334"/>
                      </a:lnTo>
                      <a:lnTo>
                        <a:pt x="1" y="333"/>
                      </a:lnTo>
                      <a:lnTo>
                        <a:pt x="1" y="332"/>
                      </a:lnTo>
                      <a:lnTo>
                        <a:pt x="0" y="331"/>
                      </a:lnTo>
                      <a:lnTo>
                        <a:pt x="0" y="309"/>
                      </a:lnTo>
                      <a:lnTo>
                        <a:pt x="1" y="307"/>
                      </a:lnTo>
                      <a:lnTo>
                        <a:pt x="1" y="306"/>
                      </a:lnTo>
                      <a:lnTo>
                        <a:pt x="2" y="305"/>
                      </a:lnTo>
                      <a:lnTo>
                        <a:pt x="3" y="305"/>
                      </a:lnTo>
                      <a:lnTo>
                        <a:pt x="6" y="305"/>
                      </a:lnTo>
                      <a:lnTo>
                        <a:pt x="7" y="306"/>
                      </a:lnTo>
                      <a:lnTo>
                        <a:pt x="7" y="307"/>
                      </a:lnTo>
                      <a:lnTo>
                        <a:pt x="8" y="309"/>
                      </a:lnTo>
                      <a:close/>
                      <a:moveTo>
                        <a:pt x="8" y="360"/>
                      </a:moveTo>
                      <a:lnTo>
                        <a:pt x="8" y="382"/>
                      </a:lnTo>
                      <a:lnTo>
                        <a:pt x="7" y="383"/>
                      </a:lnTo>
                      <a:lnTo>
                        <a:pt x="7" y="384"/>
                      </a:lnTo>
                      <a:lnTo>
                        <a:pt x="6" y="386"/>
                      </a:lnTo>
                      <a:lnTo>
                        <a:pt x="3" y="386"/>
                      </a:lnTo>
                      <a:lnTo>
                        <a:pt x="2" y="386"/>
                      </a:lnTo>
                      <a:lnTo>
                        <a:pt x="1" y="384"/>
                      </a:lnTo>
                      <a:lnTo>
                        <a:pt x="1" y="383"/>
                      </a:lnTo>
                      <a:lnTo>
                        <a:pt x="0" y="382"/>
                      </a:lnTo>
                      <a:lnTo>
                        <a:pt x="0" y="360"/>
                      </a:lnTo>
                      <a:lnTo>
                        <a:pt x="1" y="359"/>
                      </a:lnTo>
                      <a:lnTo>
                        <a:pt x="1" y="358"/>
                      </a:lnTo>
                      <a:lnTo>
                        <a:pt x="2" y="356"/>
                      </a:lnTo>
                      <a:lnTo>
                        <a:pt x="3" y="356"/>
                      </a:lnTo>
                      <a:lnTo>
                        <a:pt x="6" y="356"/>
                      </a:lnTo>
                      <a:lnTo>
                        <a:pt x="7" y="358"/>
                      </a:lnTo>
                      <a:lnTo>
                        <a:pt x="7" y="359"/>
                      </a:lnTo>
                      <a:lnTo>
                        <a:pt x="8" y="360"/>
                      </a:lnTo>
                      <a:close/>
                      <a:moveTo>
                        <a:pt x="8" y="411"/>
                      </a:moveTo>
                      <a:lnTo>
                        <a:pt x="8" y="432"/>
                      </a:lnTo>
                      <a:lnTo>
                        <a:pt x="7" y="434"/>
                      </a:lnTo>
                      <a:lnTo>
                        <a:pt x="7" y="436"/>
                      </a:lnTo>
                      <a:lnTo>
                        <a:pt x="6" y="436"/>
                      </a:lnTo>
                      <a:lnTo>
                        <a:pt x="3" y="437"/>
                      </a:lnTo>
                      <a:lnTo>
                        <a:pt x="2" y="436"/>
                      </a:lnTo>
                      <a:lnTo>
                        <a:pt x="1" y="436"/>
                      </a:lnTo>
                      <a:lnTo>
                        <a:pt x="1" y="434"/>
                      </a:lnTo>
                      <a:lnTo>
                        <a:pt x="0" y="432"/>
                      </a:lnTo>
                      <a:lnTo>
                        <a:pt x="0" y="411"/>
                      </a:lnTo>
                      <a:lnTo>
                        <a:pt x="1" y="409"/>
                      </a:lnTo>
                      <a:lnTo>
                        <a:pt x="1" y="408"/>
                      </a:lnTo>
                      <a:lnTo>
                        <a:pt x="2" y="408"/>
                      </a:lnTo>
                      <a:lnTo>
                        <a:pt x="3" y="408"/>
                      </a:lnTo>
                      <a:lnTo>
                        <a:pt x="6" y="408"/>
                      </a:lnTo>
                      <a:lnTo>
                        <a:pt x="7" y="408"/>
                      </a:lnTo>
                      <a:lnTo>
                        <a:pt x="7" y="409"/>
                      </a:lnTo>
                      <a:lnTo>
                        <a:pt x="8" y="411"/>
                      </a:lnTo>
                      <a:close/>
                      <a:moveTo>
                        <a:pt x="8" y="461"/>
                      </a:moveTo>
                      <a:lnTo>
                        <a:pt x="8" y="483"/>
                      </a:lnTo>
                      <a:lnTo>
                        <a:pt x="7" y="485"/>
                      </a:lnTo>
                      <a:lnTo>
                        <a:pt x="7" y="486"/>
                      </a:lnTo>
                      <a:lnTo>
                        <a:pt x="6" y="487"/>
                      </a:lnTo>
                      <a:lnTo>
                        <a:pt x="3" y="487"/>
                      </a:lnTo>
                      <a:lnTo>
                        <a:pt x="2" y="487"/>
                      </a:lnTo>
                      <a:lnTo>
                        <a:pt x="1" y="486"/>
                      </a:lnTo>
                      <a:lnTo>
                        <a:pt x="1" y="485"/>
                      </a:lnTo>
                      <a:lnTo>
                        <a:pt x="0" y="483"/>
                      </a:lnTo>
                      <a:lnTo>
                        <a:pt x="0" y="461"/>
                      </a:lnTo>
                      <a:lnTo>
                        <a:pt x="1" y="460"/>
                      </a:lnTo>
                      <a:lnTo>
                        <a:pt x="1" y="459"/>
                      </a:lnTo>
                      <a:lnTo>
                        <a:pt x="2" y="459"/>
                      </a:lnTo>
                      <a:lnTo>
                        <a:pt x="3" y="458"/>
                      </a:lnTo>
                      <a:lnTo>
                        <a:pt x="6" y="459"/>
                      </a:lnTo>
                      <a:lnTo>
                        <a:pt x="7" y="459"/>
                      </a:lnTo>
                      <a:lnTo>
                        <a:pt x="7" y="460"/>
                      </a:lnTo>
                      <a:lnTo>
                        <a:pt x="8" y="461"/>
                      </a:lnTo>
                      <a:close/>
                      <a:moveTo>
                        <a:pt x="8" y="513"/>
                      </a:moveTo>
                      <a:lnTo>
                        <a:pt x="8" y="535"/>
                      </a:lnTo>
                      <a:lnTo>
                        <a:pt x="7" y="536"/>
                      </a:lnTo>
                      <a:lnTo>
                        <a:pt x="7" y="537"/>
                      </a:lnTo>
                      <a:lnTo>
                        <a:pt x="6" y="538"/>
                      </a:lnTo>
                      <a:lnTo>
                        <a:pt x="3" y="538"/>
                      </a:lnTo>
                      <a:lnTo>
                        <a:pt x="2" y="538"/>
                      </a:lnTo>
                      <a:lnTo>
                        <a:pt x="1" y="537"/>
                      </a:lnTo>
                      <a:lnTo>
                        <a:pt x="1" y="536"/>
                      </a:lnTo>
                      <a:lnTo>
                        <a:pt x="0" y="535"/>
                      </a:lnTo>
                      <a:lnTo>
                        <a:pt x="0" y="513"/>
                      </a:lnTo>
                      <a:lnTo>
                        <a:pt x="1" y="511"/>
                      </a:lnTo>
                      <a:lnTo>
                        <a:pt x="1" y="510"/>
                      </a:lnTo>
                      <a:lnTo>
                        <a:pt x="2" y="509"/>
                      </a:lnTo>
                      <a:lnTo>
                        <a:pt x="3" y="509"/>
                      </a:lnTo>
                      <a:lnTo>
                        <a:pt x="6" y="509"/>
                      </a:lnTo>
                      <a:lnTo>
                        <a:pt x="7" y="510"/>
                      </a:lnTo>
                      <a:lnTo>
                        <a:pt x="7" y="511"/>
                      </a:lnTo>
                      <a:lnTo>
                        <a:pt x="8" y="513"/>
                      </a:lnTo>
                      <a:close/>
                      <a:moveTo>
                        <a:pt x="8" y="564"/>
                      </a:moveTo>
                      <a:lnTo>
                        <a:pt x="8" y="586"/>
                      </a:lnTo>
                      <a:lnTo>
                        <a:pt x="7" y="587"/>
                      </a:lnTo>
                      <a:lnTo>
                        <a:pt x="7" y="588"/>
                      </a:lnTo>
                      <a:lnTo>
                        <a:pt x="6" y="589"/>
                      </a:lnTo>
                      <a:lnTo>
                        <a:pt x="3" y="589"/>
                      </a:lnTo>
                      <a:lnTo>
                        <a:pt x="2" y="589"/>
                      </a:lnTo>
                      <a:lnTo>
                        <a:pt x="1" y="588"/>
                      </a:lnTo>
                      <a:lnTo>
                        <a:pt x="1" y="587"/>
                      </a:lnTo>
                      <a:lnTo>
                        <a:pt x="0" y="586"/>
                      </a:lnTo>
                      <a:lnTo>
                        <a:pt x="0" y="564"/>
                      </a:lnTo>
                      <a:lnTo>
                        <a:pt x="1" y="563"/>
                      </a:lnTo>
                      <a:lnTo>
                        <a:pt x="1" y="562"/>
                      </a:lnTo>
                      <a:lnTo>
                        <a:pt x="2" y="560"/>
                      </a:lnTo>
                      <a:lnTo>
                        <a:pt x="3" y="560"/>
                      </a:lnTo>
                      <a:lnTo>
                        <a:pt x="6" y="560"/>
                      </a:lnTo>
                      <a:lnTo>
                        <a:pt x="7" y="562"/>
                      </a:lnTo>
                      <a:lnTo>
                        <a:pt x="7" y="563"/>
                      </a:lnTo>
                      <a:lnTo>
                        <a:pt x="8" y="564"/>
                      </a:lnTo>
                      <a:close/>
                      <a:moveTo>
                        <a:pt x="8" y="615"/>
                      </a:moveTo>
                      <a:lnTo>
                        <a:pt x="8" y="636"/>
                      </a:lnTo>
                      <a:lnTo>
                        <a:pt x="7" y="638"/>
                      </a:lnTo>
                      <a:lnTo>
                        <a:pt x="7" y="640"/>
                      </a:lnTo>
                      <a:lnTo>
                        <a:pt x="6" y="640"/>
                      </a:lnTo>
                      <a:lnTo>
                        <a:pt x="3" y="641"/>
                      </a:lnTo>
                      <a:lnTo>
                        <a:pt x="2" y="640"/>
                      </a:lnTo>
                      <a:lnTo>
                        <a:pt x="1" y="640"/>
                      </a:lnTo>
                      <a:lnTo>
                        <a:pt x="1" y="638"/>
                      </a:lnTo>
                      <a:lnTo>
                        <a:pt x="0" y="636"/>
                      </a:lnTo>
                      <a:lnTo>
                        <a:pt x="0" y="615"/>
                      </a:lnTo>
                      <a:lnTo>
                        <a:pt x="1" y="613"/>
                      </a:lnTo>
                      <a:lnTo>
                        <a:pt x="1" y="612"/>
                      </a:lnTo>
                      <a:lnTo>
                        <a:pt x="2" y="612"/>
                      </a:lnTo>
                      <a:lnTo>
                        <a:pt x="3" y="612"/>
                      </a:lnTo>
                      <a:lnTo>
                        <a:pt x="6" y="612"/>
                      </a:lnTo>
                      <a:lnTo>
                        <a:pt x="7" y="612"/>
                      </a:lnTo>
                      <a:lnTo>
                        <a:pt x="7" y="613"/>
                      </a:lnTo>
                      <a:lnTo>
                        <a:pt x="8" y="615"/>
                      </a:lnTo>
                      <a:close/>
                      <a:moveTo>
                        <a:pt x="8" y="665"/>
                      </a:moveTo>
                      <a:lnTo>
                        <a:pt x="8" y="687"/>
                      </a:lnTo>
                      <a:lnTo>
                        <a:pt x="7" y="689"/>
                      </a:lnTo>
                      <a:lnTo>
                        <a:pt x="7" y="690"/>
                      </a:lnTo>
                      <a:lnTo>
                        <a:pt x="6" y="691"/>
                      </a:lnTo>
                      <a:lnTo>
                        <a:pt x="3" y="691"/>
                      </a:lnTo>
                      <a:lnTo>
                        <a:pt x="2" y="691"/>
                      </a:lnTo>
                      <a:lnTo>
                        <a:pt x="1" y="690"/>
                      </a:lnTo>
                      <a:lnTo>
                        <a:pt x="1" y="689"/>
                      </a:lnTo>
                      <a:lnTo>
                        <a:pt x="0" y="687"/>
                      </a:lnTo>
                      <a:lnTo>
                        <a:pt x="0" y="665"/>
                      </a:lnTo>
                      <a:lnTo>
                        <a:pt x="1" y="664"/>
                      </a:lnTo>
                      <a:lnTo>
                        <a:pt x="1" y="663"/>
                      </a:lnTo>
                      <a:lnTo>
                        <a:pt x="2" y="663"/>
                      </a:lnTo>
                      <a:lnTo>
                        <a:pt x="3" y="662"/>
                      </a:lnTo>
                      <a:lnTo>
                        <a:pt x="6" y="663"/>
                      </a:lnTo>
                      <a:lnTo>
                        <a:pt x="7" y="663"/>
                      </a:lnTo>
                      <a:lnTo>
                        <a:pt x="7" y="664"/>
                      </a:lnTo>
                      <a:lnTo>
                        <a:pt x="8" y="665"/>
                      </a:lnTo>
                      <a:close/>
                      <a:moveTo>
                        <a:pt x="8" y="716"/>
                      </a:moveTo>
                      <a:lnTo>
                        <a:pt x="8" y="739"/>
                      </a:lnTo>
                      <a:lnTo>
                        <a:pt x="7" y="740"/>
                      </a:lnTo>
                      <a:lnTo>
                        <a:pt x="7" y="741"/>
                      </a:lnTo>
                      <a:lnTo>
                        <a:pt x="6" y="742"/>
                      </a:lnTo>
                      <a:lnTo>
                        <a:pt x="3" y="742"/>
                      </a:lnTo>
                      <a:lnTo>
                        <a:pt x="2" y="742"/>
                      </a:lnTo>
                      <a:lnTo>
                        <a:pt x="1" y="741"/>
                      </a:lnTo>
                      <a:lnTo>
                        <a:pt x="1" y="740"/>
                      </a:lnTo>
                      <a:lnTo>
                        <a:pt x="0" y="739"/>
                      </a:lnTo>
                      <a:lnTo>
                        <a:pt x="0" y="716"/>
                      </a:lnTo>
                      <a:lnTo>
                        <a:pt x="1" y="715"/>
                      </a:lnTo>
                      <a:lnTo>
                        <a:pt x="1" y="714"/>
                      </a:lnTo>
                      <a:lnTo>
                        <a:pt x="2" y="713"/>
                      </a:lnTo>
                      <a:lnTo>
                        <a:pt x="3" y="713"/>
                      </a:lnTo>
                      <a:lnTo>
                        <a:pt x="6" y="713"/>
                      </a:lnTo>
                      <a:lnTo>
                        <a:pt x="7" y="714"/>
                      </a:lnTo>
                      <a:lnTo>
                        <a:pt x="7" y="715"/>
                      </a:lnTo>
                      <a:lnTo>
                        <a:pt x="8" y="716"/>
                      </a:lnTo>
                      <a:close/>
                      <a:moveTo>
                        <a:pt x="8" y="768"/>
                      </a:moveTo>
                      <a:lnTo>
                        <a:pt x="8" y="790"/>
                      </a:lnTo>
                      <a:lnTo>
                        <a:pt x="7" y="791"/>
                      </a:lnTo>
                      <a:lnTo>
                        <a:pt x="7" y="792"/>
                      </a:lnTo>
                      <a:lnTo>
                        <a:pt x="6" y="793"/>
                      </a:lnTo>
                      <a:lnTo>
                        <a:pt x="3" y="793"/>
                      </a:lnTo>
                      <a:lnTo>
                        <a:pt x="2" y="793"/>
                      </a:lnTo>
                      <a:lnTo>
                        <a:pt x="1" y="792"/>
                      </a:lnTo>
                      <a:lnTo>
                        <a:pt x="1" y="791"/>
                      </a:lnTo>
                      <a:lnTo>
                        <a:pt x="0" y="790"/>
                      </a:lnTo>
                      <a:lnTo>
                        <a:pt x="0" y="768"/>
                      </a:lnTo>
                      <a:lnTo>
                        <a:pt x="1" y="767"/>
                      </a:lnTo>
                      <a:lnTo>
                        <a:pt x="1" y="765"/>
                      </a:lnTo>
                      <a:lnTo>
                        <a:pt x="2" y="764"/>
                      </a:lnTo>
                      <a:lnTo>
                        <a:pt x="3" y="764"/>
                      </a:lnTo>
                      <a:lnTo>
                        <a:pt x="6" y="764"/>
                      </a:lnTo>
                      <a:lnTo>
                        <a:pt x="7" y="765"/>
                      </a:lnTo>
                      <a:lnTo>
                        <a:pt x="7" y="767"/>
                      </a:lnTo>
                      <a:lnTo>
                        <a:pt x="8" y="768"/>
                      </a:lnTo>
                      <a:close/>
                      <a:moveTo>
                        <a:pt x="8" y="819"/>
                      </a:moveTo>
                      <a:lnTo>
                        <a:pt x="8" y="840"/>
                      </a:lnTo>
                      <a:lnTo>
                        <a:pt x="7" y="842"/>
                      </a:lnTo>
                      <a:lnTo>
                        <a:pt x="7" y="844"/>
                      </a:lnTo>
                      <a:lnTo>
                        <a:pt x="6" y="844"/>
                      </a:lnTo>
                      <a:lnTo>
                        <a:pt x="3" y="845"/>
                      </a:lnTo>
                      <a:lnTo>
                        <a:pt x="2" y="844"/>
                      </a:lnTo>
                      <a:lnTo>
                        <a:pt x="1" y="844"/>
                      </a:lnTo>
                      <a:lnTo>
                        <a:pt x="1" y="842"/>
                      </a:lnTo>
                      <a:lnTo>
                        <a:pt x="0" y="840"/>
                      </a:lnTo>
                      <a:lnTo>
                        <a:pt x="0" y="819"/>
                      </a:lnTo>
                      <a:lnTo>
                        <a:pt x="1" y="817"/>
                      </a:lnTo>
                      <a:lnTo>
                        <a:pt x="1" y="816"/>
                      </a:lnTo>
                      <a:lnTo>
                        <a:pt x="2" y="816"/>
                      </a:lnTo>
                      <a:lnTo>
                        <a:pt x="3" y="816"/>
                      </a:lnTo>
                      <a:lnTo>
                        <a:pt x="6" y="816"/>
                      </a:lnTo>
                      <a:lnTo>
                        <a:pt x="7" y="816"/>
                      </a:lnTo>
                      <a:lnTo>
                        <a:pt x="7" y="817"/>
                      </a:lnTo>
                      <a:lnTo>
                        <a:pt x="8" y="819"/>
                      </a:lnTo>
                      <a:close/>
                      <a:moveTo>
                        <a:pt x="8" y="869"/>
                      </a:moveTo>
                      <a:lnTo>
                        <a:pt x="8" y="891"/>
                      </a:lnTo>
                      <a:lnTo>
                        <a:pt x="7" y="892"/>
                      </a:lnTo>
                      <a:lnTo>
                        <a:pt x="7" y="894"/>
                      </a:lnTo>
                      <a:lnTo>
                        <a:pt x="6" y="895"/>
                      </a:lnTo>
                      <a:lnTo>
                        <a:pt x="3" y="895"/>
                      </a:lnTo>
                      <a:lnTo>
                        <a:pt x="2" y="895"/>
                      </a:lnTo>
                      <a:lnTo>
                        <a:pt x="1" y="894"/>
                      </a:lnTo>
                      <a:lnTo>
                        <a:pt x="1" y="892"/>
                      </a:lnTo>
                      <a:lnTo>
                        <a:pt x="0" y="891"/>
                      </a:lnTo>
                      <a:lnTo>
                        <a:pt x="0" y="869"/>
                      </a:lnTo>
                      <a:lnTo>
                        <a:pt x="1" y="868"/>
                      </a:lnTo>
                      <a:lnTo>
                        <a:pt x="1" y="867"/>
                      </a:lnTo>
                      <a:lnTo>
                        <a:pt x="2" y="867"/>
                      </a:lnTo>
                      <a:lnTo>
                        <a:pt x="3" y="866"/>
                      </a:lnTo>
                      <a:lnTo>
                        <a:pt x="6" y="867"/>
                      </a:lnTo>
                      <a:lnTo>
                        <a:pt x="7" y="867"/>
                      </a:lnTo>
                      <a:lnTo>
                        <a:pt x="7" y="868"/>
                      </a:lnTo>
                      <a:lnTo>
                        <a:pt x="8" y="869"/>
                      </a:lnTo>
                      <a:close/>
                      <a:moveTo>
                        <a:pt x="8" y="920"/>
                      </a:moveTo>
                      <a:lnTo>
                        <a:pt x="8" y="943"/>
                      </a:lnTo>
                      <a:lnTo>
                        <a:pt x="7" y="944"/>
                      </a:lnTo>
                      <a:lnTo>
                        <a:pt x="7" y="945"/>
                      </a:lnTo>
                      <a:lnTo>
                        <a:pt x="6" y="946"/>
                      </a:lnTo>
                      <a:lnTo>
                        <a:pt x="3" y="946"/>
                      </a:lnTo>
                      <a:lnTo>
                        <a:pt x="2" y="946"/>
                      </a:lnTo>
                      <a:lnTo>
                        <a:pt x="1" y="945"/>
                      </a:lnTo>
                      <a:lnTo>
                        <a:pt x="1" y="944"/>
                      </a:lnTo>
                      <a:lnTo>
                        <a:pt x="0" y="943"/>
                      </a:lnTo>
                      <a:lnTo>
                        <a:pt x="0" y="920"/>
                      </a:lnTo>
                      <a:lnTo>
                        <a:pt x="1" y="919"/>
                      </a:lnTo>
                      <a:lnTo>
                        <a:pt x="1" y="918"/>
                      </a:lnTo>
                      <a:lnTo>
                        <a:pt x="2" y="917"/>
                      </a:lnTo>
                      <a:lnTo>
                        <a:pt x="3" y="917"/>
                      </a:lnTo>
                      <a:lnTo>
                        <a:pt x="6" y="917"/>
                      </a:lnTo>
                      <a:lnTo>
                        <a:pt x="7" y="918"/>
                      </a:lnTo>
                      <a:lnTo>
                        <a:pt x="7" y="919"/>
                      </a:lnTo>
                      <a:lnTo>
                        <a:pt x="8" y="920"/>
                      </a:lnTo>
                      <a:close/>
                      <a:moveTo>
                        <a:pt x="8" y="972"/>
                      </a:moveTo>
                      <a:lnTo>
                        <a:pt x="8" y="994"/>
                      </a:lnTo>
                      <a:lnTo>
                        <a:pt x="7" y="995"/>
                      </a:lnTo>
                      <a:lnTo>
                        <a:pt x="7" y="996"/>
                      </a:lnTo>
                      <a:lnTo>
                        <a:pt x="6" y="997"/>
                      </a:lnTo>
                      <a:lnTo>
                        <a:pt x="3" y="997"/>
                      </a:lnTo>
                      <a:lnTo>
                        <a:pt x="2" y="997"/>
                      </a:lnTo>
                      <a:lnTo>
                        <a:pt x="1" y="996"/>
                      </a:lnTo>
                      <a:lnTo>
                        <a:pt x="1" y="995"/>
                      </a:lnTo>
                      <a:lnTo>
                        <a:pt x="0" y="994"/>
                      </a:lnTo>
                      <a:lnTo>
                        <a:pt x="0" y="972"/>
                      </a:lnTo>
                      <a:lnTo>
                        <a:pt x="1" y="971"/>
                      </a:lnTo>
                      <a:lnTo>
                        <a:pt x="1" y="969"/>
                      </a:lnTo>
                      <a:lnTo>
                        <a:pt x="2" y="968"/>
                      </a:lnTo>
                      <a:lnTo>
                        <a:pt x="3" y="968"/>
                      </a:lnTo>
                      <a:lnTo>
                        <a:pt x="6" y="968"/>
                      </a:lnTo>
                      <a:lnTo>
                        <a:pt x="7" y="969"/>
                      </a:lnTo>
                      <a:lnTo>
                        <a:pt x="7" y="971"/>
                      </a:lnTo>
                      <a:lnTo>
                        <a:pt x="8" y="972"/>
                      </a:lnTo>
                      <a:close/>
                      <a:moveTo>
                        <a:pt x="8" y="1023"/>
                      </a:moveTo>
                      <a:lnTo>
                        <a:pt x="8" y="1044"/>
                      </a:lnTo>
                      <a:lnTo>
                        <a:pt x="7" y="1046"/>
                      </a:lnTo>
                      <a:lnTo>
                        <a:pt x="7" y="1047"/>
                      </a:lnTo>
                      <a:lnTo>
                        <a:pt x="6" y="1047"/>
                      </a:lnTo>
                      <a:lnTo>
                        <a:pt x="3" y="1049"/>
                      </a:lnTo>
                      <a:lnTo>
                        <a:pt x="2" y="1047"/>
                      </a:lnTo>
                      <a:lnTo>
                        <a:pt x="1" y="1047"/>
                      </a:lnTo>
                      <a:lnTo>
                        <a:pt x="1" y="1046"/>
                      </a:lnTo>
                      <a:lnTo>
                        <a:pt x="0" y="1044"/>
                      </a:lnTo>
                      <a:lnTo>
                        <a:pt x="0" y="1023"/>
                      </a:lnTo>
                      <a:lnTo>
                        <a:pt x="1" y="1021"/>
                      </a:lnTo>
                      <a:lnTo>
                        <a:pt x="1" y="1019"/>
                      </a:lnTo>
                      <a:lnTo>
                        <a:pt x="2" y="1019"/>
                      </a:lnTo>
                      <a:lnTo>
                        <a:pt x="3" y="1019"/>
                      </a:lnTo>
                      <a:lnTo>
                        <a:pt x="6" y="1019"/>
                      </a:lnTo>
                      <a:lnTo>
                        <a:pt x="7" y="1019"/>
                      </a:lnTo>
                      <a:lnTo>
                        <a:pt x="7" y="1021"/>
                      </a:lnTo>
                      <a:lnTo>
                        <a:pt x="8" y="1023"/>
                      </a:lnTo>
                      <a:close/>
                      <a:moveTo>
                        <a:pt x="8" y="1073"/>
                      </a:moveTo>
                      <a:lnTo>
                        <a:pt x="8" y="1095"/>
                      </a:lnTo>
                      <a:lnTo>
                        <a:pt x="7" y="1096"/>
                      </a:lnTo>
                      <a:lnTo>
                        <a:pt x="7" y="1098"/>
                      </a:lnTo>
                      <a:lnTo>
                        <a:pt x="6" y="1099"/>
                      </a:lnTo>
                      <a:lnTo>
                        <a:pt x="3" y="1099"/>
                      </a:lnTo>
                      <a:lnTo>
                        <a:pt x="2" y="1099"/>
                      </a:lnTo>
                      <a:lnTo>
                        <a:pt x="1" y="1098"/>
                      </a:lnTo>
                      <a:lnTo>
                        <a:pt x="1" y="1096"/>
                      </a:lnTo>
                      <a:lnTo>
                        <a:pt x="0" y="1095"/>
                      </a:lnTo>
                      <a:lnTo>
                        <a:pt x="0" y="1073"/>
                      </a:lnTo>
                      <a:lnTo>
                        <a:pt x="1" y="1072"/>
                      </a:lnTo>
                      <a:lnTo>
                        <a:pt x="1" y="1071"/>
                      </a:lnTo>
                      <a:lnTo>
                        <a:pt x="2" y="1071"/>
                      </a:lnTo>
                      <a:lnTo>
                        <a:pt x="3" y="1070"/>
                      </a:lnTo>
                      <a:lnTo>
                        <a:pt x="6" y="1071"/>
                      </a:lnTo>
                      <a:lnTo>
                        <a:pt x="7" y="1071"/>
                      </a:lnTo>
                      <a:lnTo>
                        <a:pt x="7" y="1072"/>
                      </a:lnTo>
                      <a:lnTo>
                        <a:pt x="8" y="1073"/>
                      </a:lnTo>
                      <a:close/>
                      <a:moveTo>
                        <a:pt x="8" y="1124"/>
                      </a:moveTo>
                      <a:lnTo>
                        <a:pt x="8" y="1147"/>
                      </a:lnTo>
                      <a:lnTo>
                        <a:pt x="7" y="1148"/>
                      </a:lnTo>
                      <a:lnTo>
                        <a:pt x="7" y="1149"/>
                      </a:lnTo>
                      <a:lnTo>
                        <a:pt x="6" y="1150"/>
                      </a:lnTo>
                      <a:lnTo>
                        <a:pt x="3" y="1150"/>
                      </a:lnTo>
                      <a:lnTo>
                        <a:pt x="2" y="1150"/>
                      </a:lnTo>
                      <a:lnTo>
                        <a:pt x="1" y="1149"/>
                      </a:lnTo>
                      <a:lnTo>
                        <a:pt x="1" y="1148"/>
                      </a:lnTo>
                      <a:lnTo>
                        <a:pt x="0" y="1147"/>
                      </a:lnTo>
                      <a:lnTo>
                        <a:pt x="0" y="1124"/>
                      </a:lnTo>
                      <a:lnTo>
                        <a:pt x="1" y="1123"/>
                      </a:lnTo>
                      <a:lnTo>
                        <a:pt x="1" y="1122"/>
                      </a:lnTo>
                      <a:lnTo>
                        <a:pt x="2" y="1121"/>
                      </a:lnTo>
                      <a:lnTo>
                        <a:pt x="3" y="1121"/>
                      </a:lnTo>
                      <a:lnTo>
                        <a:pt x="6" y="1121"/>
                      </a:lnTo>
                      <a:lnTo>
                        <a:pt x="7" y="1122"/>
                      </a:lnTo>
                      <a:lnTo>
                        <a:pt x="7" y="1123"/>
                      </a:lnTo>
                      <a:lnTo>
                        <a:pt x="8" y="112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5" name="Line 311"/>
                <p:cNvSpPr>
                  <a:spLocks noChangeShapeType="1"/>
                </p:cNvSpPr>
                <p:nvPr/>
              </p:nvSpPr>
              <p:spPr bwMode="auto">
                <a:xfrm>
                  <a:off x="5478" y="2226"/>
                  <a:ext cx="1" cy="1171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306" name="Freeform 312"/>
                <p:cNvSpPr>
                  <a:spLocks noEditPoints="1"/>
                </p:cNvSpPr>
                <p:nvPr/>
              </p:nvSpPr>
              <p:spPr bwMode="auto">
                <a:xfrm>
                  <a:off x="3778" y="2616"/>
                  <a:ext cx="39" cy="1172"/>
                </a:xfrm>
                <a:custGeom>
                  <a:avLst/>
                  <a:gdLst>
                    <a:gd name="T0" fmla="*/ 29 w 39"/>
                    <a:gd name="T1" fmla="*/ 49 h 1172"/>
                    <a:gd name="T2" fmla="*/ 29 w 39"/>
                    <a:gd name="T3" fmla="*/ 1172 h 1172"/>
                    <a:gd name="T4" fmla="*/ 9 w 39"/>
                    <a:gd name="T5" fmla="*/ 1172 h 1172"/>
                    <a:gd name="T6" fmla="*/ 9 w 39"/>
                    <a:gd name="T7" fmla="*/ 49 h 1172"/>
                    <a:gd name="T8" fmla="*/ 29 w 39"/>
                    <a:gd name="T9" fmla="*/ 49 h 1172"/>
                    <a:gd name="T10" fmla="*/ 0 w 39"/>
                    <a:gd name="T11" fmla="*/ 59 h 1172"/>
                    <a:gd name="T12" fmla="*/ 19 w 39"/>
                    <a:gd name="T13" fmla="*/ 0 h 1172"/>
                    <a:gd name="T14" fmla="*/ 39 w 39"/>
                    <a:gd name="T15" fmla="*/ 59 h 1172"/>
                    <a:gd name="T16" fmla="*/ 0 w 39"/>
                    <a:gd name="T17" fmla="*/ 59 h 117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39" h="1172">
                      <a:moveTo>
                        <a:pt x="29" y="49"/>
                      </a:moveTo>
                      <a:lnTo>
                        <a:pt x="29" y="1172"/>
                      </a:lnTo>
                      <a:lnTo>
                        <a:pt x="9" y="1172"/>
                      </a:lnTo>
                      <a:lnTo>
                        <a:pt x="9" y="49"/>
                      </a:lnTo>
                      <a:lnTo>
                        <a:pt x="29" y="49"/>
                      </a:lnTo>
                      <a:close/>
                      <a:moveTo>
                        <a:pt x="0" y="59"/>
                      </a:moveTo>
                      <a:lnTo>
                        <a:pt x="19" y="0"/>
                      </a:lnTo>
                      <a:lnTo>
                        <a:pt x="39" y="59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7" name="Line 313"/>
                <p:cNvSpPr>
                  <a:spLocks noChangeShapeType="1"/>
                </p:cNvSpPr>
                <p:nvPr/>
              </p:nvSpPr>
              <p:spPr bwMode="auto">
                <a:xfrm flipV="1">
                  <a:off x="4981" y="3397"/>
                  <a:ext cx="482" cy="364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308" name="Freeform 314"/>
                <p:cNvSpPr>
                  <a:spLocks noEditPoints="1"/>
                </p:cNvSpPr>
                <p:nvPr/>
              </p:nvSpPr>
              <p:spPr bwMode="auto">
                <a:xfrm>
                  <a:off x="3797" y="3399"/>
                  <a:ext cx="489" cy="372"/>
                </a:xfrm>
                <a:custGeom>
                  <a:avLst/>
                  <a:gdLst>
                    <a:gd name="T0" fmla="*/ 0 w 489"/>
                    <a:gd name="T1" fmla="*/ 357 h 372"/>
                    <a:gd name="T2" fmla="*/ 445 w 489"/>
                    <a:gd name="T3" fmla="*/ 21 h 372"/>
                    <a:gd name="T4" fmla="*/ 456 w 489"/>
                    <a:gd name="T5" fmla="*/ 38 h 372"/>
                    <a:gd name="T6" fmla="*/ 11 w 489"/>
                    <a:gd name="T7" fmla="*/ 372 h 372"/>
                    <a:gd name="T8" fmla="*/ 0 w 489"/>
                    <a:gd name="T9" fmla="*/ 357 h 372"/>
                    <a:gd name="T10" fmla="*/ 431 w 489"/>
                    <a:gd name="T11" fmla="*/ 20 h 372"/>
                    <a:gd name="T12" fmla="*/ 489 w 489"/>
                    <a:gd name="T13" fmla="*/ 0 h 372"/>
                    <a:gd name="T14" fmla="*/ 454 w 489"/>
                    <a:gd name="T15" fmla="*/ 51 h 372"/>
                    <a:gd name="T16" fmla="*/ 431 w 489"/>
                    <a:gd name="T17" fmla="*/ 20 h 37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489" h="372">
                      <a:moveTo>
                        <a:pt x="0" y="357"/>
                      </a:moveTo>
                      <a:lnTo>
                        <a:pt x="445" y="21"/>
                      </a:lnTo>
                      <a:lnTo>
                        <a:pt x="456" y="38"/>
                      </a:lnTo>
                      <a:lnTo>
                        <a:pt x="11" y="372"/>
                      </a:lnTo>
                      <a:lnTo>
                        <a:pt x="0" y="357"/>
                      </a:lnTo>
                      <a:close/>
                      <a:moveTo>
                        <a:pt x="431" y="20"/>
                      </a:moveTo>
                      <a:lnTo>
                        <a:pt x="489" y="0"/>
                      </a:lnTo>
                      <a:lnTo>
                        <a:pt x="454" y="51"/>
                      </a:lnTo>
                      <a:lnTo>
                        <a:pt x="431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9" name="Line 315"/>
                <p:cNvSpPr>
                  <a:spLocks noChangeShapeType="1"/>
                </p:cNvSpPr>
                <p:nvPr/>
              </p:nvSpPr>
              <p:spPr bwMode="auto">
                <a:xfrm flipV="1">
                  <a:off x="4976" y="2240"/>
                  <a:ext cx="484" cy="365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310" name="Line 316"/>
                <p:cNvSpPr>
                  <a:spLocks noChangeShapeType="1"/>
                </p:cNvSpPr>
                <p:nvPr/>
              </p:nvSpPr>
              <p:spPr bwMode="auto">
                <a:xfrm flipV="1">
                  <a:off x="3798" y="2232"/>
                  <a:ext cx="483" cy="363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311" name="Freeform 317"/>
                <p:cNvSpPr/>
                <p:nvPr/>
              </p:nvSpPr>
              <p:spPr bwMode="auto">
                <a:xfrm>
                  <a:off x="5456" y="2210"/>
                  <a:ext cx="40" cy="40"/>
                </a:xfrm>
                <a:custGeom>
                  <a:avLst/>
                  <a:gdLst>
                    <a:gd name="T0" fmla="*/ 20 w 40"/>
                    <a:gd name="T1" fmla="*/ 0 h 40"/>
                    <a:gd name="T2" fmla="*/ 17 w 40"/>
                    <a:gd name="T3" fmla="*/ 1 h 40"/>
                    <a:gd name="T4" fmla="*/ 12 w 40"/>
                    <a:gd name="T5" fmla="*/ 2 h 40"/>
                    <a:gd name="T6" fmla="*/ 10 w 40"/>
                    <a:gd name="T7" fmla="*/ 3 h 40"/>
                    <a:gd name="T8" fmla="*/ 6 w 40"/>
                    <a:gd name="T9" fmla="*/ 5 h 40"/>
                    <a:gd name="T10" fmla="*/ 4 w 40"/>
                    <a:gd name="T11" fmla="*/ 9 h 40"/>
                    <a:gd name="T12" fmla="*/ 3 w 40"/>
                    <a:gd name="T13" fmla="*/ 12 h 40"/>
                    <a:gd name="T14" fmla="*/ 1 w 40"/>
                    <a:gd name="T15" fmla="*/ 16 h 40"/>
                    <a:gd name="T16" fmla="*/ 0 w 40"/>
                    <a:gd name="T17" fmla="*/ 21 h 40"/>
                    <a:gd name="T18" fmla="*/ 1 w 40"/>
                    <a:gd name="T19" fmla="*/ 24 h 40"/>
                    <a:gd name="T20" fmla="*/ 3 w 40"/>
                    <a:gd name="T21" fmla="*/ 28 h 40"/>
                    <a:gd name="T22" fmla="*/ 4 w 40"/>
                    <a:gd name="T23" fmla="*/ 31 h 40"/>
                    <a:gd name="T24" fmla="*/ 6 w 40"/>
                    <a:gd name="T25" fmla="*/ 35 h 40"/>
                    <a:gd name="T26" fmla="*/ 10 w 40"/>
                    <a:gd name="T27" fmla="*/ 37 h 40"/>
                    <a:gd name="T28" fmla="*/ 12 w 40"/>
                    <a:gd name="T29" fmla="*/ 38 h 40"/>
                    <a:gd name="T30" fmla="*/ 17 w 40"/>
                    <a:gd name="T31" fmla="*/ 39 h 40"/>
                    <a:gd name="T32" fmla="*/ 20 w 40"/>
                    <a:gd name="T33" fmla="*/ 40 h 40"/>
                    <a:gd name="T34" fmla="*/ 24 w 40"/>
                    <a:gd name="T35" fmla="*/ 39 h 40"/>
                    <a:gd name="T36" fmla="*/ 27 w 40"/>
                    <a:gd name="T37" fmla="*/ 38 h 40"/>
                    <a:gd name="T38" fmla="*/ 31 w 40"/>
                    <a:gd name="T39" fmla="*/ 37 h 40"/>
                    <a:gd name="T40" fmla="*/ 34 w 40"/>
                    <a:gd name="T41" fmla="*/ 35 h 40"/>
                    <a:gd name="T42" fmla="*/ 36 w 40"/>
                    <a:gd name="T43" fmla="*/ 31 h 40"/>
                    <a:gd name="T44" fmla="*/ 38 w 40"/>
                    <a:gd name="T45" fmla="*/ 28 h 40"/>
                    <a:gd name="T46" fmla="*/ 39 w 40"/>
                    <a:gd name="T47" fmla="*/ 24 h 40"/>
                    <a:gd name="T48" fmla="*/ 40 w 40"/>
                    <a:gd name="T49" fmla="*/ 21 h 40"/>
                    <a:gd name="T50" fmla="*/ 39 w 40"/>
                    <a:gd name="T51" fmla="*/ 16 h 40"/>
                    <a:gd name="T52" fmla="*/ 38 w 40"/>
                    <a:gd name="T53" fmla="*/ 12 h 40"/>
                    <a:gd name="T54" fmla="*/ 36 w 40"/>
                    <a:gd name="T55" fmla="*/ 9 h 40"/>
                    <a:gd name="T56" fmla="*/ 34 w 40"/>
                    <a:gd name="T57" fmla="*/ 5 h 40"/>
                    <a:gd name="T58" fmla="*/ 31 w 40"/>
                    <a:gd name="T59" fmla="*/ 3 h 40"/>
                    <a:gd name="T60" fmla="*/ 27 w 40"/>
                    <a:gd name="T61" fmla="*/ 2 h 40"/>
                    <a:gd name="T62" fmla="*/ 24 w 40"/>
                    <a:gd name="T63" fmla="*/ 1 h 40"/>
                    <a:gd name="T64" fmla="*/ 20 w 40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40">
                      <a:moveTo>
                        <a:pt x="20" y="0"/>
                      </a:moveTo>
                      <a:lnTo>
                        <a:pt x="17" y="1"/>
                      </a:lnTo>
                      <a:lnTo>
                        <a:pt x="12" y="2"/>
                      </a:lnTo>
                      <a:lnTo>
                        <a:pt x="10" y="3"/>
                      </a:lnTo>
                      <a:lnTo>
                        <a:pt x="6" y="5"/>
                      </a:lnTo>
                      <a:lnTo>
                        <a:pt x="4" y="9"/>
                      </a:lnTo>
                      <a:lnTo>
                        <a:pt x="3" y="12"/>
                      </a:lnTo>
                      <a:lnTo>
                        <a:pt x="1" y="16"/>
                      </a:lnTo>
                      <a:lnTo>
                        <a:pt x="0" y="21"/>
                      </a:lnTo>
                      <a:lnTo>
                        <a:pt x="1" y="24"/>
                      </a:lnTo>
                      <a:lnTo>
                        <a:pt x="3" y="28"/>
                      </a:lnTo>
                      <a:lnTo>
                        <a:pt x="4" y="31"/>
                      </a:lnTo>
                      <a:lnTo>
                        <a:pt x="6" y="35"/>
                      </a:lnTo>
                      <a:lnTo>
                        <a:pt x="10" y="37"/>
                      </a:lnTo>
                      <a:lnTo>
                        <a:pt x="12" y="38"/>
                      </a:lnTo>
                      <a:lnTo>
                        <a:pt x="17" y="39"/>
                      </a:lnTo>
                      <a:lnTo>
                        <a:pt x="20" y="40"/>
                      </a:lnTo>
                      <a:lnTo>
                        <a:pt x="24" y="39"/>
                      </a:lnTo>
                      <a:lnTo>
                        <a:pt x="27" y="38"/>
                      </a:lnTo>
                      <a:lnTo>
                        <a:pt x="31" y="37"/>
                      </a:lnTo>
                      <a:lnTo>
                        <a:pt x="34" y="35"/>
                      </a:lnTo>
                      <a:lnTo>
                        <a:pt x="36" y="31"/>
                      </a:lnTo>
                      <a:lnTo>
                        <a:pt x="38" y="28"/>
                      </a:lnTo>
                      <a:lnTo>
                        <a:pt x="39" y="24"/>
                      </a:lnTo>
                      <a:lnTo>
                        <a:pt x="40" y="21"/>
                      </a:lnTo>
                      <a:lnTo>
                        <a:pt x="39" y="16"/>
                      </a:lnTo>
                      <a:lnTo>
                        <a:pt x="38" y="12"/>
                      </a:lnTo>
                      <a:lnTo>
                        <a:pt x="36" y="9"/>
                      </a:lnTo>
                      <a:lnTo>
                        <a:pt x="34" y="5"/>
                      </a:lnTo>
                      <a:lnTo>
                        <a:pt x="31" y="3"/>
                      </a:lnTo>
                      <a:lnTo>
                        <a:pt x="27" y="2"/>
                      </a:lnTo>
                      <a:lnTo>
                        <a:pt x="24" y="1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2" name="Freeform 318"/>
                <p:cNvSpPr/>
                <p:nvPr/>
              </p:nvSpPr>
              <p:spPr bwMode="auto">
                <a:xfrm>
                  <a:off x="5456" y="2210"/>
                  <a:ext cx="40" cy="40"/>
                </a:xfrm>
                <a:custGeom>
                  <a:avLst/>
                  <a:gdLst>
                    <a:gd name="T0" fmla="*/ 20 w 40"/>
                    <a:gd name="T1" fmla="*/ 0 h 40"/>
                    <a:gd name="T2" fmla="*/ 17 w 40"/>
                    <a:gd name="T3" fmla="*/ 1 h 40"/>
                    <a:gd name="T4" fmla="*/ 12 w 40"/>
                    <a:gd name="T5" fmla="*/ 2 h 40"/>
                    <a:gd name="T6" fmla="*/ 10 w 40"/>
                    <a:gd name="T7" fmla="*/ 3 h 40"/>
                    <a:gd name="T8" fmla="*/ 6 w 40"/>
                    <a:gd name="T9" fmla="*/ 5 h 40"/>
                    <a:gd name="T10" fmla="*/ 4 w 40"/>
                    <a:gd name="T11" fmla="*/ 9 h 40"/>
                    <a:gd name="T12" fmla="*/ 3 w 40"/>
                    <a:gd name="T13" fmla="*/ 12 h 40"/>
                    <a:gd name="T14" fmla="*/ 1 w 40"/>
                    <a:gd name="T15" fmla="*/ 16 h 40"/>
                    <a:gd name="T16" fmla="*/ 0 w 40"/>
                    <a:gd name="T17" fmla="*/ 21 h 40"/>
                    <a:gd name="T18" fmla="*/ 1 w 40"/>
                    <a:gd name="T19" fmla="*/ 24 h 40"/>
                    <a:gd name="T20" fmla="*/ 3 w 40"/>
                    <a:gd name="T21" fmla="*/ 28 h 40"/>
                    <a:gd name="T22" fmla="*/ 4 w 40"/>
                    <a:gd name="T23" fmla="*/ 31 h 40"/>
                    <a:gd name="T24" fmla="*/ 6 w 40"/>
                    <a:gd name="T25" fmla="*/ 35 h 40"/>
                    <a:gd name="T26" fmla="*/ 10 w 40"/>
                    <a:gd name="T27" fmla="*/ 37 h 40"/>
                    <a:gd name="T28" fmla="*/ 12 w 40"/>
                    <a:gd name="T29" fmla="*/ 38 h 40"/>
                    <a:gd name="T30" fmla="*/ 17 w 40"/>
                    <a:gd name="T31" fmla="*/ 39 h 40"/>
                    <a:gd name="T32" fmla="*/ 20 w 40"/>
                    <a:gd name="T33" fmla="*/ 40 h 40"/>
                    <a:gd name="T34" fmla="*/ 24 w 40"/>
                    <a:gd name="T35" fmla="*/ 39 h 40"/>
                    <a:gd name="T36" fmla="*/ 27 w 40"/>
                    <a:gd name="T37" fmla="*/ 38 h 40"/>
                    <a:gd name="T38" fmla="*/ 31 w 40"/>
                    <a:gd name="T39" fmla="*/ 37 h 40"/>
                    <a:gd name="T40" fmla="*/ 34 w 40"/>
                    <a:gd name="T41" fmla="*/ 35 h 40"/>
                    <a:gd name="T42" fmla="*/ 36 w 40"/>
                    <a:gd name="T43" fmla="*/ 31 h 40"/>
                    <a:gd name="T44" fmla="*/ 38 w 40"/>
                    <a:gd name="T45" fmla="*/ 28 h 40"/>
                    <a:gd name="T46" fmla="*/ 39 w 40"/>
                    <a:gd name="T47" fmla="*/ 24 h 40"/>
                    <a:gd name="T48" fmla="*/ 40 w 40"/>
                    <a:gd name="T49" fmla="*/ 21 h 40"/>
                    <a:gd name="T50" fmla="*/ 39 w 40"/>
                    <a:gd name="T51" fmla="*/ 16 h 40"/>
                    <a:gd name="T52" fmla="*/ 38 w 40"/>
                    <a:gd name="T53" fmla="*/ 12 h 40"/>
                    <a:gd name="T54" fmla="*/ 36 w 40"/>
                    <a:gd name="T55" fmla="*/ 9 h 40"/>
                    <a:gd name="T56" fmla="*/ 34 w 40"/>
                    <a:gd name="T57" fmla="*/ 5 h 40"/>
                    <a:gd name="T58" fmla="*/ 31 w 40"/>
                    <a:gd name="T59" fmla="*/ 3 h 40"/>
                    <a:gd name="T60" fmla="*/ 27 w 40"/>
                    <a:gd name="T61" fmla="*/ 2 h 40"/>
                    <a:gd name="T62" fmla="*/ 24 w 40"/>
                    <a:gd name="T63" fmla="*/ 1 h 40"/>
                    <a:gd name="T64" fmla="*/ 20 w 40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40">
                      <a:moveTo>
                        <a:pt x="20" y="0"/>
                      </a:moveTo>
                      <a:lnTo>
                        <a:pt x="17" y="1"/>
                      </a:lnTo>
                      <a:lnTo>
                        <a:pt x="12" y="2"/>
                      </a:lnTo>
                      <a:lnTo>
                        <a:pt x="10" y="3"/>
                      </a:lnTo>
                      <a:lnTo>
                        <a:pt x="6" y="5"/>
                      </a:lnTo>
                      <a:lnTo>
                        <a:pt x="4" y="9"/>
                      </a:lnTo>
                      <a:lnTo>
                        <a:pt x="3" y="12"/>
                      </a:lnTo>
                      <a:lnTo>
                        <a:pt x="1" y="16"/>
                      </a:lnTo>
                      <a:lnTo>
                        <a:pt x="0" y="21"/>
                      </a:lnTo>
                      <a:lnTo>
                        <a:pt x="1" y="24"/>
                      </a:lnTo>
                      <a:lnTo>
                        <a:pt x="3" y="28"/>
                      </a:lnTo>
                      <a:lnTo>
                        <a:pt x="4" y="31"/>
                      </a:lnTo>
                      <a:lnTo>
                        <a:pt x="6" y="35"/>
                      </a:lnTo>
                      <a:lnTo>
                        <a:pt x="10" y="37"/>
                      </a:lnTo>
                      <a:lnTo>
                        <a:pt x="12" y="38"/>
                      </a:lnTo>
                      <a:lnTo>
                        <a:pt x="17" y="39"/>
                      </a:lnTo>
                      <a:lnTo>
                        <a:pt x="20" y="40"/>
                      </a:lnTo>
                      <a:lnTo>
                        <a:pt x="24" y="39"/>
                      </a:lnTo>
                      <a:lnTo>
                        <a:pt x="27" y="38"/>
                      </a:lnTo>
                      <a:lnTo>
                        <a:pt x="31" y="37"/>
                      </a:lnTo>
                      <a:lnTo>
                        <a:pt x="34" y="35"/>
                      </a:lnTo>
                      <a:lnTo>
                        <a:pt x="36" y="31"/>
                      </a:lnTo>
                      <a:lnTo>
                        <a:pt x="38" y="28"/>
                      </a:lnTo>
                      <a:lnTo>
                        <a:pt x="39" y="24"/>
                      </a:lnTo>
                      <a:lnTo>
                        <a:pt x="40" y="21"/>
                      </a:lnTo>
                      <a:lnTo>
                        <a:pt x="39" y="16"/>
                      </a:lnTo>
                      <a:lnTo>
                        <a:pt x="38" y="12"/>
                      </a:lnTo>
                      <a:lnTo>
                        <a:pt x="36" y="9"/>
                      </a:lnTo>
                      <a:lnTo>
                        <a:pt x="34" y="5"/>
                      </a:lnTo>
                      <a:lnTo>
                        <a:pt x="31" y="3"/>
                      </a:lnTo>
                      <a:lnTo>
                        <a:pt x="27" y="2"/>
                      </a:lnTo>
                      <a:lnTo>
                        <a:pt x="24" y="1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3" name="Freeform 319"/>
                <p:cNvSpPr/>
                <p:nvPr/>
              </p:nvSpPr>
              <p:spPr bwMode="auto">
                <a:xfrm>
                  <a:off x="4271" y="3369"/>
                  <a:ext cx="38" cy="40"/>
                </a:xfrm>
                <a:custGeom>
                  <a:avLst/>
                  <a:gdLst>
                    <a:gd name="T0" fmla="*/ 18 w 38"/>
                    <a:gd name="T1" fmla="*/ 0 h 40"/>
                    <a:gd name="T2" fmla="*/ 15 w 38"/>
                    <a:gd name="T3" fmla="*/ 0 h 40"/>
                    <a:gd name="T4" fmla="*/ 11 w 38"/>
                    <a:gd name="T5" fmla="*/ 1 h 40"/>
                    <a:gd name="T6" fmla="*/ 8 w 38"/>
                    <a:gd name="T7" fmla="*/ 4 h 40"/>
                    <a:gd name="T8" fmla="*/ 4 w 38"/>
                    <a:gd name="T9" fmla="*/ 6 h 40"/>
                    <a:gd name="T10" fmla="*/ 2 w 38"/>
                    <a:gd name="T11" fmla="*/ 9 h 40"/>
                    <a:gd name="T12" fmla="*/ 1 w 38"/>
                    <a:gd name="T13" fmla="*/ 13 h 40"/>
                    <a:gd name="T14" fmla="*/ 0 w 38"/>
                    <a:gd name="T15" fmla="*/ 16 h 40"/>
                    <a:gd name="T16" fmla="*/ 0 w 38"/>
                    <a:gd name="T17" fmla="*/ 20 h 40"/>
                    <a:gd name="T18" fmla="*/ 0 w 38"/>
                    <a:gd name="T19" fmla="*/ 25 h 40"/>
                    <a:gd name="T20" fmla="*/ 1 w 38"/>
                    <a:gd name="T21" fmla="*/ 28 h 40"/>
                    <a:gd name="T22" fmla="*/ 2 w 38"/>
                    <a:gd name="T23" fmla="*/ 32 h 40"/>
                    <a:gd name="T24" fmla="*/ 4 w 38"/>
                    <a:gd name="T25" fmla="*/ 34 h 40"/>
                    <a:gd name="T26" fmla="*/ 8 w 38"/>
                    <a:gd name="T27" fmla="*/ 36 h 40"/>
                    <a:gd name="T28" fmla="*/ 11 w 38"/>
                    <a:gd name="T29" fmla="*/ 39 h 40"/>
                    <a:gd name="T30" fmla="*/ 15 w 38"/>
                    <a:gd name="T31" fmla="*/ 40 h 40"/>
                    <a:gd name="T32" fmla="*/ 18 w 38"/>
                    <a:gd name="T33" fmla="*/ 40 h 40"/>
                    <a:gd name="T34" fmla="*/ 23 w 38"/>
                    <a:gd name="T35" fmla="*/ 40 h 40"/>
                    <a:gd name="T36" fmla="*/ 27 w 38"/>
                    <a:gd name="T37" fmla="*/ 39 h 40"/>
                    <a:gd name="T38" fmla="*/ 29 w 38"/>
                    <a:gd name="T39" fmla="*/ 36 h 40"/>
                    <a:gd name="T40" fmla="*/ 32 w 38"/>
                    <a:gd name="T41" fmla="*/ 34 h 40"/>
                    <a:gd name="T42" fmla="*/ 35 w 38"/>
                    <a:gd name="T43" fmla="*/ 32 h 40"/>
                    <a:gd name="T44" fmla="*/ 37 w 38"/>
                    <a:gd name="T45" fmla="*/ 28 h 40"/>
                    <a:gd name="T46" fmla="*/ 38 w 38"/>
                    <a:gd name="T47" fmla="*/ 25 h 40"/>
                    <a:gd name="T48" fmla="*/ 38 w 38"/>
                    <a:gd name="T49" fmla="*/ 20 h 40"/>
                    <a:gd name="T50" fmla="*/ 38 w 38"/>
                    <a:gd name="T51" fmla="*/ 16 h 40"/>
                    <a:gd name="T52" fmla="*/ 37 w 38"/>
                    <a:gd name="T53" fmla="*/ 13 h 40"/>
                    <a:gd name="T54" fmla="*/ 35 w 38"/>
                    <a:gd name="T55" fmla="*/ 9 h 40"/>
                    <a:gd name="T56" fmla="*/ 32 w 38"/>
                    <a:gd name="T57" fmla="*/ 6 h 40"/>
                    <a:gd name="T58" fmla="*/ 29 w 38"/>
                    <a:gd name="T59" fmla="*/ 4 h 40"/>
                    <a:gd name="T60" fmla="*/ 27 w 38"/>
                    <a:gd name="T61" fmla="*/ 1 h 40"/>
                    <a:gd name="T62" fmla="*/ 23 w 38"/>
                    <a:gd name="T63" fmla="*/ 0 h 40"/>
                    <a:gd name="T64" fmla="*/ 18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8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4"/>
                      </a:lnTo>
                      <a:lnTo>
                        <a:pt x="4" y="6"/>
                      </a:lnTo>
                      <a:lnTo>
                        <a:pt x="2" y="9"/>
                      </a:lnTo>
                      <a:lnTo>
                        <a:pt x="1" y="13"/>
                      </a:lnTo>
                      <a:lnTo>
                        <a:pt x="0" y="16"/>
                      </a:lnTo>
                      <a:lnTo>
                        <a:pt x="0" y="20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2" y="32"/>
                      </a:lnTo>
                      <a:lnTo>
                        <a:pt x="4" y="34"/>
                      </a:lnTo>
                      <a:lnTo>
                        <a:pt x="8" y="36"/>
                      </a:lnTo>
                      <a:lnTo>
                        <a:pt x="11" y="39"/>
                      </a:lnTo>
                      <a:lnTo>
                        <a:pt x="15" y="40"/>
                      </a:lnTo>
                      <a:lnTo>
                        <a:pt x="18" y="40"/>
                      </a:lnTo>
                      <a:lnTo>
                        <a:pt x="23" y="40"/>
                      </a:lnTo>
                      <a:lnTo>
                        <a:pt x="27" y="39"/>
                      </a:lnTo>
                      <a:lnTo>
                        <a:pt x="29" y="36"/>
                      </a:lnTo>
                      <a:lnTo>
                        <a:pt x="32" y="34"/>
                      </a:lnTo>
                      <a:lnTo>
                        <a:pt x="35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0"/>
                      </a:lnTo>
                      <a:lnTo>
                        <a:pt x="38" y="16"/>
                      </a:lnTo>
                      <a:lnTo>
                        <a:pt x="37" y="13"/>
                      </a:lnTo>
                      <a:lnTo>
                        <a:pt x="35" y="9"/>
                      </a:lnTo>
                      <a:lnTo>
                        <a:pt x="32" y="6"/>
                      </a:lnTo>
                      <a:lnTo>
                        <a:pt x="29" y="4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4" name="Freeform 320"/>
                <p:cNvSpPr/>
                <p:nvPr/>
              </p:nvSpPr>
              <p:spPr bwMode="auto">
                <a:xfrm>
                  <a:off x="4271" y="3369"/>
                  <a:ext cx="38" cy="40"/>
                </a:xfrm>
                <a:custGeom>
                  <a:avLst/>
                  <a:gdLst>
                    <a:gd name="T0" fmla="*/ 18 w 38"/>
                    <a:gd name="T1" fmla="*/ 0 h 40"/>
                    <a:gd name="T2" fmla="*/ 15 w 38"/>
                    <a:gd name="T3" fmla="*/ 0 h 40"/>
                    <a:gd name="T4" fmla="*/ 11 w 38"/>
                    <a:gd name="T5" fmla="*/ 1 h 40"/>
                    <a:gd name="T6" fmla="*/ 8 w 38"/>
                    <a:gd name="T7" fmla="*/ 4 h 40"/>
                    <a:gd name="T8" fmla="*/ 4 w 38"/>
                    <a:gd name="T9" fmla="*/ 6 h 40"/>
                    <a:gd name="T10" fmla="*/ 2 w 38"/>
                    <a:gd name="T11" fmla="*/ 9 h 40"/>
                    <a:gd name="T12" fmla="*/ 1 w 38"/>
                    <a:gd name="T13" fmla="*/ 13 h 40"/>
                    <a:gd name="T14" fmla="*/ 0 w 38"/>
                    <a:gd name="T15" fmla="*/ 16 h 40"/>
                    <a:gd name="T16" fmla="*/ 0 w 38"/>
                    <a:gd name="T17" fmla="*/ 20 h 40"/>
                    <a:gd name="T18" fmla="*/ 0 w 38"/>
                    <a:gd name="T19" fmla="*/ 25 h 40"/>
                    <a:gd name="T20" fmla="*/ 1 w 38"/>
                    <a:gd name="T21" fmla="*/ 28 h 40"/>
                    <a:gd name="T22" fmla="*/ 2 w 38"/>
                    <a:gd name="T23" fmla="*/ 32 h 40"/>
                    <a:gd name="T24" fmla="*/ 4 w 38"/>
                    <a:gd name="T25" fmla="*/ 34 h 40"/>
                    <a:gd name="T26" fmla="*/ 8 w 38"/>
                    <a:gd name="T27" fmla="*/ 36 h 40"/>
                    <a:gd name="T28" fmla="*/ 11 w 38"/>
                    <a:gd name="T29" fmla="*/ 39 h 40"/>
                    <a:gd name="T30" fmla="*/ 15 w 38"/>
                    <a:gd name="T31" fmla="*/ 40 h 40"/>
                    <a:gd name="T32" fmla="*/ 18 w 38"/>
                    <a:gd name="T33" fmla="*/ 40 h 40"/>
                    <a:gd name="T34" fmla="*/ 23 w 38"/>
                    <a:gd name="T35" fmla="*/ 40 h 40"/>
                    <a:gd name="T36" fmla="*/ 27 w 38"/>
                    <a:gd name="T37" fmla="*/ 39 h 40"/>
                    <a:gd name="T38" fmla="*/ 29 w 38"/>
                    <a:gd name="T39" fmla="*/ 36 h 40"/>
                    <a:gd name="T40" fmla="*/ 32 w 38"/>
                    <a:gd name="T41" fmla="*/ 34 h 40"/>
                    <a:gd name="T42" fmla="*/ 35 w 38"/>
                    <a:gd name="T43" fmla="*/ 32 h 40"/>
                    <a:gd name="T44" fmla="*/ 37 w 38"/>
                    <a:gd name="T45" fmla="*/ 28 h 40"/>
                    <a:gd name="T46" fmla="*/ 38 w 38"/>
                    <a:gd name="T47" fmla="*/ 25 h 40"/>
                    <a:gd name="T48" fmla="*/ 38 w 38"/>
                    <a:gd name="T49" fmla="*/ 20 h 40"/>
                    <a:gd name="T50" fmla="*/ 38 w 38"/>
                    <a:gd name="T51" fmla="*/ 16 h 40"/>
                    <a:gd name="T52" fmla="*/ 37 w 38"/>
                    <a:gd name="T53" fmla="*/ 13 h 40"/>
                    <a:gd name="T54" fmla="*/ 35 w 38"/>
                    <a:gd name="T55" fmla="*/ 9 h 40"/>
                    <a:gd name="T56" fmla="*/ 32 w 38"/>
                    <a:gd name="T57" fmla="*/ 6 h 40"/>
                    <a:gd name="T58" fmla="*/ 29 w 38"/>
                    <a:gd name="T59" fmla="*/ 4 h 40"/>
                    <a:gd name="T60" fmla="*/ 27 w 38"/>
                    <a:gd name="T61" fmla="*/ 1 h 40"/>
                    <a:gd name="T62" fmla="*/ 23 w 38"/>
                    <a:gd name="T63" fmla="*/ 0 h 40"/>
                    <a:gd name="T64" fmla="*/ 18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8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4"/>
                      </a:lnTo>
                      <a:lnTo>
                        <a:pt x="4" y="6"/>
                      </a:lnTo>
                      <a:lnTo>
                        <a:pt x="2" y="9"/>
                      </a:lnTo>
                      <a:lnTo>
                        <a:pt x="1" y="13"/>
                      </a:lnTo>
                      <a:lnTo>
                        <a:pt x="0" y="16"/>
                      </a:lnTo>
                      <a:lnTo>
                        <a:pt x="0" y="20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2" y="32"/>
                      </a:lnTo>
                      <a:lnTo>
                        <a:pt x="4" y="34"/>
                      </a:lnTo>
                      <a:lnTo>
                        <a:pt x="8" y="36"/>
                      </a:lnTo>
                      <a:lnTo>
                        <a:pt x="11" y="39"/>
                      </a:lnTo>
                      <a:lnTo>
                        <a:pt x="15" y="40"/>
                      </a:lnTo>
                      <a:lnTo>
                        <a:pt x="18" y="40"/>
                      </a:lnTo>
                      <a:lnTo>
                        <a:pt x="23" y="40"/>
                      </a:lnTo>
                      <a:lnTo>
                        <a:pt x="27" y="39"/>
                      </a:lnTo>
                      <a:lnTo>
                        <a:pt x="29" y="36"/>
                      </a:lnTo>
                      <a:lnTo>
                        <a:pt x="32" y="34"/>
                      </a:lnTo>
                      <a:lnTo>
                        <a:pt x="35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0"/>
                      </a:lnTo>
                      <a:lnTo>
                        <a:pt x="38" y="16"/>
                      </a:lnTo>
                      <a:lnTo>
                        <a:pt x="37" y="13"/>
                      </a:lnTo>
                      <a:lnTo>
                        <a:pt x="35" y="9"/>
                      </a:lnTo>
                      <a:lnTo>
                        <a:pt x="32" y="6"/>
                      </a:lnTo>
                      <a:lnTo>
                        <a:pt x="29" y="4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18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5" name="Freeform 321"/>
                <p:cNvSpPr/>
                <p:nvPr/>
              </p:nvSpPr>
              <p:spPr bwMode="auto">
                <a:xfrm>
                  <a:off x="5456" y="3369"/>
                  <a:ext cx="40" cy="40"/>
                </a:xfrm>
                <a:custGeom>
                  <a:avLst/>
                  <a:gdLst>
                    <a:gd name="T0" fmla="*/ 20 w 40"/>
                    <a:gd name="T1" fmla="*/ 0 h 40"/>
                    <a:gd name="T2" fmla="*/ 17 w 40"/>
                    <a:gd name="T3" fmla="*/ 0 h 40"/>
                    <a:gd name="T4" fmla="*/ 12 w 40"/>
                    <a:gd name="T5" fmla="*/ 1 h 40"/>
                    <a:gd name="T6" fmla="*/ 10 w 40"/>
                    <a:gd name="T7" fmla="*/ 4 h 40"/>
                    <a:gd name="T8" fmla="*/ 6 w 40"/>
                    <a:gd name="T9" fmla="*/ 6 h 40"/>
                    <a:gd name="T10" fmla="*/ 4 w 40"/>
                    <a:gd name="T11" fmla="*/ 9 h 40"/>
                    <a:gd name="T12" fmla="*/ 3 w 40"/>
                    <a:gd name="T13" fmla="*/ 13 h 40"/>
                    <a:gd name="T14" fmla="*/ 1 w 40"/>
                    <a:gd name="T15" fmla="*/ 16 h 40"/>
                    <a:gd name="T16" fmla="*/ 0 w 40"/>
                    <a:gd name="T17" fmla="*/ 20 h 40"/>
                    <a:gd name="T18" fmla="*/ 1 w 40"/>
                    <a:gd name="T19" fmla="*/ 25 h 40"/>
                    <a:gd name="T20" fmla="*/ 3 w 40"/>
                    <a:gd name="T21" fmla="*/ 28 h 40"/>
                    <a:gd name="T22" fmla="*/ 4 w 40"/>
                    <a:gd name="T23" fmla="*/ 32 h 40"/>
                    <a:gd name="T24" fmla="*/ 6 w 40"/>
                    <a:gd name="T25" fmla="*/ 34 h 40"/>
                    <a:gd name="T26" fmla="*/ 10 w 40"/>
                    <a:gd name="T27" fmla="*/ 36 h 40"/>
                    <a:gd name="T28" fmla="*/ 12 w 40"/>
                    <a:gd name="T29" fmla="*/ 39 h 40"/>
                    <a:gd name="T30" fmla="*/ 17 w 40"/>
                    <a:gd name="T31" fmla="*/ 40 h 40"/>
                    <a:gd name="T32" fmla="*/ 20 w 40"/>
                    <a:gd name="T33" fmla="*/ 40 h 40"/>
                    <a:gd name="T34" fmla="*/ 24 w 40"/>
                    <a:gd name="T35" fmla="*/ 40 h 40"/>
                    <a:gd name="T36" fmla="*/ 27 w 40"/>
                    <a:gd name="T37" fmla="*/ 39 h 40"/>
                    <a:gd name="T38" fmla="*/ 31 w 40"/>
                    <a:gd name="T39" fmla="*/ 36 h 40"/>
                    <a:gd name="T40" fmla="*/ 34 w 40"/>
                    <a:gd name="T41" fmla="*/ 34 h 40"/>
                    <a:gd name="T42" fmla="*/ 36 w 40"/>
                    <a:gd name="T43" fmla="*/ 32 h 40"/>
                    <a:gd name="T44" fmla="*/ 38 w 40"/>
                    <a:gd name="T45" fmla="*/ 28 h 40"/>
                    <a:gd name="T46" fmla="*/ 39 w 40"/>
                    <a:gd name="T47" fmla="*/ 25 h 40"/>
                    <a:gd name="T48" fmla="*/ 40 w 40"/>
                    <a:gd name="T49" fmla="*/ 20 h 40"/>
                    <a:gd name="T50" fmla="*/ 39 w 40"/>
                    <a:gd name="T51" fmla="*/ 16 h 40"/>
                    <a:gd name="T52" fmla="*/ 38 w 40"/>
                    <a:gd name="T53" fmla="*/ 13 h 40"/>
                    <a:gd name="T54" fmla="*/ 36 w 40"/>
                    <a:gd name="T55" fmla="*/ 9 h 40"/>
                    <a:gd name="T56" fmla="*/ 34 w 40"/>
                    <a:gd name="T57" fmla="*/ 6 h 40"/>
                    <a:gd name="T58" fmla="*/ 31 w 40"/>
                    <a:gd name="T59" fmla="*/ 4 h 40"/>
                    <a:gd name="T60" fmla="*/ 27 w 40"/>
                    <a:gd name="T61" fmla="*/ 1 h 40"/>
                    <a:gd name="T62" fmla="*/ 24 w 40"/>
                    <a:gd name="T63" fmla="*/ 0 h 40"/>
                    <a:gd name="T64" fmla="*/ 20 w 40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40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2" y="1"/>
                      </a:lnTo>
                      <a:lnTo>
                        <a:pt x="10" y="4"/>
                      </a:lnTo>
                      <a:lnTo>
                        <a:pt x="6" y="6"/>
                      </a:lnTo>
                      <a:lnTo>
                        <a:pt x="4" y="9"/>
                      </a:lnTo>
                      <a:lnTo>
                        <a:pt x="3" y="13"/>
                      </a:lnTo>
                      <a:lnTo>
                        <a:pt x="1" y="16"/>
                      </a:lnTo>
                      <a:lnTo>
                        <a:pt x="0" y="20"/>
                      </a:lnTo>
                      <a:lnTo>
                        <a:pt x="1" y="25"/>
                      </a:lnTo>
                      <a:lnTo>
                        <a:pt x="3" y="28"/>
                      </a:lnTo>
                      <a:lnTo>
                        <a:pt x="4" y="32"/>
                      </a:lnTo>
                      <a:lnTo>
                        <a:pt x="6" y="34"/>
                      </a:lnTo>
                      <a:lnTo>
                        <a:pt x="10" y="36"/>
                      </a:lnTo>
                      <a:lnTo>
                        <a:pt x="12" y="39"/>
                      </a:lnTo>
                      <a:lnTo>
                        <a:pt x="17" y="40"/>
                      </a:lnTo>
                      <a:lnTo>
                        <a:pt x="20" y="40"/>
                      </a:lnTo>
                      <a:lnTo>
                        <a:pt x="24" y="40"/>
                      </a:lnTo>
                      <a:lnTo>
                        <a:pt x="27" y="39"/>
                      </a:lnTo>
                      <a:lnTo>
                        <a:pt x="31" y="36"/>
                      </a:lnTo>
                      <a:lnTo>
                        <a:pt x="34" y="34"/>
                      </a:lnTo>
                      <a:lnTo>
                        <a:pt x="36" y="32"/>
                      </a:lnTo>
                      <a:lnTo>
                        <a:pt x="38" y="28"/>
                      </a:lnTo>
                      <a:lnTo>
                        <a:pt x="39" y="25"/>
                      </a:lnTo>
                      <a:lnTo>
                        <a:pt x="40" y="20"/>
                      </a:lnTo>
                      <a:lnTo>
                        <a:pt x="39" y="16"/>
                      </a:lnTo>
                      <a:lnTo>
                        <a:pt x="38" y="13"/>
                      </a:lnTo>
                      <a:lnTo>
                        <a:pt x="36" y="9"/>
                      </a:lnTo>
                      <a:lnTo>
                        <a:pt x="34" y="6"/>
                      </a:lnTo>
                      <a:lnTo>
                        <a:pt x="31" y="4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6" name="Freeform 322"/>
                <p:cNvSpPr/>
                <p:nvPr/>
              </p:nvSpPr>
              <p:spPr bwMode="auto">
                <a:xfrm>
                  <a:off x="5456" y="3369"/>
                  <a:ext cx="40" cy="40"/>
                </a:xfrm>
                <a:custGeom>
                  <a:avLst/>
                  <a:gdLst>
                    <a:gd name="T0" fmla="*/ 20 w 40"/>
                    <a:gd name="T1" fmla="*/ 0 h 40"/>
                    <a:gd name="T2" fmla="*/ 17 w 40"/>
                    <a:gd name="T3" fmla="*/ 0 h 40"/>
                    <a:gd name="T4" fmla="*/ 12 w 40"/>
                    <a:gd name="T5" fmla="*/ 1 h 40"/>
                    <a:gd name="T6" fmla="*/ 10 w 40"/>
                    <a:gd name="T7" fmla="*/ 4 h 40"/>
                    <a:gd name="T8" fmla="*/ 6 w 40"/>
                    <a:gd name="T9" fmla="*/ 6 h 40"/>
                    <a:gd name="T10" fmla="*/ 4 w 40"/>
                    <a:gd name="T11" fmla="*/ 9 h 40"/>
                    <a:gd name="T12" fmla="*/ 3 w 40"/>
                    <a:gd name="T13" fmla="*/ 13 h 40"/>
                    <a:gd name="T14" fmla="*/ 1 w 40"/>
                    <a:gd name="T15" fmla="*/ 16 h 40"/>
                    <a:gd name="T16" fmla="*/ 0 w 40"/>
                    <a:gd name="T17" fmla="*/ 20 h 40"/>
                    <a:gd name="T18" fmla="*/ 1 w 40"/>
                    <a:gd name="T19" fmla="*/ 25 h 40"/>
                    <a:gd name="T20" fmla="*/ 3 w 40"/>
                    <a:gd name="T21" fmla="*/ 28 h 40"/>
                    <a:gd name="T22" fmla="*/ 4 w 40"/>
                    <a:gd name="T23" fmla="*/ 32 h 40"/>
                    <a:gd name="T24" fmla="*/ 6 w 40"/>
                    <a:gd name="T25" fmla="*/ 34 h 40"/>
                    <a:gd name="T26" fmla="*/ 10 w 40"/>
                    <a:gd name="T27" fmla="*/ 36 h 40"/>
                    <a:gd name="T28" fmla="*/ 12 w 40"/>
                    <a:gd name="T29" fmla="*/ 39 h 40"/>
                    <a:gd name="T30" fmla="*/ 17 w 40"/>
                    <a:gd name="T31" fmla="*/ 40 h 40"/>
                    <a:gd name="T32" fmla="*/ 20 w 40"/>
                    <a:gd name="T33" fmla="*/ 40 h 40"/>
                    <a:gd name="T34" fmla="*/ 24 w 40"/>
                    <a:gd name="T35" fmla="*/ 40 h 40"/>
                    <a:gd name="T36" fmla="*/ 27 w 40"/>
                    <a:gd name="T37" fmla="*/ 39 h 40"/>
                    <a:gd name="T38" fmla="*/ 31 w 40"/>
                    <a:gd name="T39" fmla="*/ 36 h 40"/>
                    <a:gd name="T40" fmla="*/ 34 w 40"/>
                    <a:gd name="T41" fmla="*/ 34 h 40"/>
                    <a:gd name="T42" fmla="*/ 36 w 40"/>
                    <a:gd name="T43" fmla="*/ 32 h 40"/>
                    <a:gd name="T44" fmla="*/ 38 w 40"/>
                    <a:gd name="T45" fmla="*/ 28 h 40"/>
                    <a:gd name="T46" fmla="*/ 39 w 40"/>
                    <a:gd name="T47" fmla="*/ 25 h 40"/>
                    <a:gd name="T48" fmla="*/ 40 w 40"/>
                    <a:gd name="T49" fmla="*/ 20 h 40"/>
                    <a:gd name="T50" fmla="*/ 39 w 40"/>
                    <a:gd name="T51" fmla="*/ 16 h 40"/>
                    <a:gd name="T52" fmla="*/ 38 w 40"/>
                    <a:gd name="T53" fmla="*/ 13 h 40"/>
                    <a:gd name="T54" fmla="*/ 36 w 40"/>
                    <a:gd name="T55" fmla="*/ 9 h 40"/>
                    <a:gd name="T56" fmla="*/ 34 w 40"/>
                    <a:gd name="T57" fmla="*/ 6 h 40"/>
                    <a:gd name="T58" fmla="*/ 31 w 40"/>
                    <a:gd name="T59" fmla="*/ 4 h 40"/>
                    <a:gd name="T60" fmla="*/ 27 w 40"/>
                    <a:gd name="T61" fmla="*/ 1 h 40"/>
                    <a:gd name="T62" fmla="*/ 24 w 40"/>
                    <a:gd name="T63" fmla="*/ 0 h 40"/>
                    <a:gd name="T64" fmla="*/ 20 w 40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40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2" y="1"/>
                      </a:lnTo>
                      <a:lnTo>
                        <a:pt x="10" y="4"/>
                      </a:lnTo>
                      <a:lnTo>
                        <a:pt x="6" y="6"/>
                      </a:lnTo>
                      <a:lnTo>
                        <a:pt x="4" y="9"/>
                      </a:lnTo>
                      <a:lnTo>
                        <a:pt x="3" y="13"/>
                      </a:lnTo>
                      <a:lnTo>
                        <a:pt x="1" y="16"/>
                      </a:lnTo>
                      <a:lnTo>
                        <a:pt x="0" y="20"/>
                      </a:lnTo>
                      <a:lnTo>
                        <a:pt x="1" y="25"/>
                      </a:lnTo>
                      <a:lnTo>
                        <a:pt x="3" y="28"/>
                      </a:lnTo>
                      <a:lnTo>
                        <a:pt x="4" y="32"/>
                      </a:lnTo>
                      <a:lnTo>
                        <a:pt x="6" y="34"/>
                      </a:lnTo>
                      <a:lnTo>
                        <a:pt x="10" y="36"/>
                      </a:lnTo>
                      <a:lnTo>
                        <a:pt x="12" y="39"/>
                      </a:lnTo>
                      <a:lnTo>
                        <a:pt x="17" y="40"/>
                      </a:lnTo>
                      <a:lnTo>
                        <a:pt x="20" y="40"/>
                      </a:lnTo>
                      <a:lnTo>
                        <a:pt x="24" y="40"/>
                      </a:lnTo>
                      <a:lnTo>
                        <a:pt x="27" y="39"/>
                      </a:lnTo>
                      <a:lnTo>
                        <a:pt x="31" y="36"/>
                      </a:lnTo>
                      <a:lnTo>
                        <a:pt x="34" y="34"/>
                      </a:lnTo>
                      <a:lnTo>
                        <a:pt x="36" y="32"/>
                      </a:lnTo>
                      <a:lnTo>
                        <a:pt x="38" y="28"/>
                      </a:lnTo>
                      <a:lnTo>
                        <a:pt x="39" y="25"/>
                      </a:lnTo>
                      <a:lnTo>
                        <a:pt x="40" y="20"/>
                      </a:lnTo>
                      <a:lnTo>
                        <a:pt x="39" y="16"/>
                      </a:lnTo>
                      <a:lnTo>
                        <a:pt x="38" y="13"/>
                      </a:lnTo>
                      <a:lnTo>
                        <a:pt x="36" y="9"/>
                      </a:lnTo>
                      <a:lnTo>
                        <a:pt x="34" y="6"/>
                      </a:lnTo>
                      <a:lnTo>
                        <a:pt x="31" y="4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7" name="Freeform 323"/>
                <p:cNvSpPr/>
                <p:nvPr/>
              </p:nvSpPr>
              <p:spPr bwMode="auto">
                <a:xfrm>
                  <a:off x="4940" y="3757"/>
                  <a:ext cx="39" cy="41"/>
                </a:xfrm>
                <a:custGeom>
                  <a:avLst/>
                  <a:gdLst>
                    <a:gd name="T0" fmla="*/ 19 w 39"/>
                    <a:gd name="T1" fmla="*/ 0 h 41"/>
                    <a:gd name="T2" fmla="*/ 16 w 39"/>
                    <a:gd name="T3" fmla="*/ 1 h 41"/>
                    <a:gd name="T4" fmla="*/ 12 w 39"/>
                    <a:gd name="T5" fmla="*/ 3 h 41"/>
                    <a:gd name="T6" fmla="*/ 9 w 39"/>
                    <a:gd name="T7" fmla="*/ 4 h 41"/>
                    <a:gd name="T8" fmla="*/ 5 w 39"/>
                    <a:gd name="T9" fmla="*/ 6 h 41"/>
                    <a:gd name="T10" fmla="*/ 3 w 39"/>
                    <a:gd name="T11" fmla="*/ 10 h 41"/>
                    <a:gd name="T12" fmla="*/ 2 w 39"/>
                    <a:gd name="T13" fmla="*/ 13 h 41"/>
                    <a:gd name="T14" fmla="*/ 0 w 39"/>
                    <a:gd name="T15" fmla="*/ 17 h 41"/>
                    <a:gd name="T16" fmla="*/ 0 w 39"/>
                    <a:gd name="T17" fmla="*/ 21 h 41"/>
                    <a:gd name="T18" fmla="*/ 0 w 39"/>
                    <a:gd name="T19" fmla="*/ 25 h 41"/>
                    <a:gd name="T20" fmla="*/ 2 w 39"/>
                    <a:gd name="T21" fmla="*/ 28 h 41"/>
                    <a:gd name="T22" fmla="*/ 3 w 39"/>
                    <a:gd name="T23" fmla="*/ 32 h 41"/>
                    <a:gd name="T24" fmla="*/ 5 w 39"/>
                    <a:gd name="T25" fmla="*/ 35 h 41"/>
                    <a:gd name="T26" fmla="*/ 9 w 39"/>
                    <a:gd name="T27" fmla="*/ 38 h 41"/>
                    <a:gd name="T28" fmla="*/ 12 w 39"/>
                    <a:gd name="T29" fmla="*/ 39 h 41"/>
                    <a:gd name="T30" fmla="*/ 16 w 39"/>
                    <a:gd name="T31" fmla="*/ 40 h 41"/>
                    <a:gd name="T32" fmla="*/ 19 w 39"/>
                    <a:gd name="T33" fmla="*/ 41 h 41"/>
                    <a:gd name="T34" fmla="*/ 24 w 39"/>
                    <a:gd name="T35" fmla="*/ 40 h 41"/>
                    <a:gd name="T36" fmla="*/ 27 w 39"/>
                    <a:gd name="T37" fmla="*/ 39 h 41"/>
                    <a:gd name="T38" fmla="*/ 31 w 39"/>
                    <a:gd name="T39" fmla="*/ 38 h 41"/>
                    <a:gd name="T40" fmla="*/ 33 w 39"/>
                    <a:gd name="T41" fmla="*/ 35 h 41"/>
                    <a:gd name="T42" fmla="*/ 35 w 39"/>
                    <a:gd name="T43" fmla="*/ 32 h 41"/>
                    <a:gd name="T44" fmla="*/ 38 w 39"/>
                    <a:gd name="T45" fmla="*/ 28 h 41"/>
                    <a:gd name="T46" fmla="*/ 39 w 39"/>
                    <a:gd name="T47" fmla="*/ 25 h 41"/>
                    <a:gd name="T48" fmla="*/ 39 w 39"/>
                    <a:gd name="T49" fmla="*/ 21 h 41"/>
                    <a:gd name="T50" fmla="*/ 39 w 39"/>
                    <a:gd name="T51" fmla="*/ 17 h 41"/>
                    <a:gd name="T52" fmla="*/ 38 w 39"/>
                    <a:gd name="T53" fmla="*/ 13 h 41"/>
                    <a:gd name="T54" fmla="*/ 35 w 39"/>
                    <a:gd name="T55" fmla="*/ 10 h 41"/>
                    <a:gd name="T56" fmla="*/ 33 w 39"/>
                    <a:gd name="T57" fmla="*/ 6 h 41"/>
                    <a:gd name="T58" fmla="*/ 31 w 39"/>
                    <a:gd name="T59" fmla="*/ 4 h 41"/>
                    <a:gd name="T60" fmla="*/ 27 w 39"/>
                    <a:gd name="T61" fmla="*/ 3 h 41"/>
                    <a:gd name="T62" fmla="*/ 24 w 39"/>
                    <a:gd name="T63" fmla="*/ 1 h 41"/>
                    <a:gd name="T64" fmla="*/ 19 w 39"/>
                    <a:gd name="T65" fmla="*/ 0 h 4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41">
                      <a:moveTo>
                        <a:pt x="19" y="0"/>
                      </a:moveTo>
                      <a:lnTo>
                        <a:pt x="16" y="1"/>
                      </a:lnTo>
                      <a:lnTo>
                        <a:pt x="12" y="3"/>
                      </a:lnTo>
                      <a:lnTo>
                        <a:pt x="9" y="4"/>
                      </a:lnTo>
                      <a:lnTo>
                        <a:pt x="5" y="6"/>
                      </a:lnTo>
                      <a:lnTo>
                        <a:pt x="3" y="10"/>
                      </a:lnTo>
                      <a:lnTo>
                        <a:pt x="2" y="13"/>
                      </a:lnTo>
                      <a:lnTo>
                        <a:pt x="0" y="17"/>
                      </a:lnTo>
                      <a:lnTo>
                        <a:pt x="0" y="21"/>
                      </a:lnTo>
                      <a:lnTo>
                        <a:pt x="0" y="25"/>
                      </a:lnTo>
                      <a:lnTo>
                        <a:pt x="2" y="28"/>
                      </a:lnTo>
                      <a:lnTo>
                        <a:pt x="3" y="32"/>
                      </a:lnTo>
                      <a:lnTo>
                        <a:pt x="5" y="35"/>
                      </a:lnTo>
                      <a:lnTo>
                        <a:pt x="9" y="38"/>
                      </a:lnTo>
                      <a:lnTo>
                        <a:pt x="12" y="39"/>
                      </a:lnTo>
                      <a:lnTo>
                        <a:pt x="16" y="40"/>
                      </a:lnTo>
                      <a:lnTo>
                        <a:pt x="19" y="41"/>
                      </a:lnTo>
                      <a:lnTo>
                        <a:pt x="24" y="40"/>
                      </a:lnTo>
                      <a:lnTo>
                        <a:pt x="27" y="39"/>
                      </a:lnTo>
                      <a:lnTo>
                        <a:pt x="31" y="38"/>
                      </a:lnTo>
                      <a:lnTo>
                        <a:pt x="33" y="35"/>
                      </a:lnTo>
                      <a:lnTo>
                        <a:pt x="35" y="32"/>
                      </a:lnTo>
                      <a:lnTo>
                        <a:pt x="38" y="28"/>
                      </a:lnTo>
                      <a:lnTo>
                        <a:pt x="39" y="25"/>
                      </a:lnTo>
                      <a:lnTo>
                        <a:pt x="39" y="21"/>
                      </a:lnTo>
                      <a:lnTo>
                        <a:pt x="39" y="17"/>
                      </a:lnTo>
                      <a:lnTo>
                        <a:pt x="38" y="13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1" y="4"/>
                      </a:lnTo>
                      <a:lnTo>
                        <a:pt x="27" y="3"/>
                      </a:lnTo>
                      <a:lnTo>
                        <a:pt x="24" y="1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8" name="Freeform 324"/>
                <p:cNvSpPr/>
                <p:nvPr/>
              </p:nvSpPr>
              <p:spPr bwMode="auto">
                <a:xfrm>
                  <a:off x="4940" y="3757"/>
                  <a:ext cx="39" cy="41"/>
                </a:xfrm>
                <a:custGeom>
                  <a:avLst/>
                  <a:gdLst>
                    <a:gd name="T0" fmla="*/ 19 w 39"/>
                    <a:gd name="T1" fmla="*/ 0 h 41"/>
                    <a:gd name="T2" fmla="*/ 16 w 39"/>
                    <a:gd name="T3" fmla="*/ 1 h 41"/>
                    <a:gd name="T4" fmla="*/ 12 w 39"/>
                    <a:gd name="T5" fmla="*/ 3 h 41"/>
                    <a:gd name="T6" fmla="*/ 9 w 39"/>
                    <a:gd name="T7" fmla="*/ 4 h 41"/>
                    <a:gd name="T8" fmla="*/ 5 w 39"/>
                    <a:gd name="T9" fmla="*/ 6 h 41"/>
                    <a:gd name="T10" fmla="*/ 3 w 39"/>
                    <a:gd name="T11" fmla="*/ 10 h 41"/>
                    <a:gd name="T12" fmla="*/ 2 w 39"/>
                    <a:gd name="T13" fmla="*/ 13 h 41"/>
                    <a:gd name="T14" fmla="*/ 0 w 39"/>
                    <a:gd name="T15" fmla="*/ 17 h 41"/>
                    <a:gd name="T16" fmla="*/ 0 w 39"/>
                    <a:gd name="T17" fmla="*/ 21 h 41"/>
                    <a:gd name="T18" fmla="*/ 0 w 39"/>
                    <a:gd name="T19" fmla="*/ 25 h 41"/>
                    <a:gd name="T20" fmla="*/ 2 w 39"/>
                    <a:gd name="T21" fmla="*/ 28 h 41"/>
                    <a:gd name="T22" fmla="*/ 3 w 39"/>
                    <a:gd name="T23" fmla="*/ 32 h 41"/>
                    <a:gd name="T24" fmla="*/ 5 w 39"/>
                    <a:gd name="T25" fmla="*/ 35 h 41"/>
                    <a:gd name="T26" fmla="*/ 9 w 39"/>
                    <a:gd name="T27" fmla="*/ 38 h 41"/>
                    <a:gd name="T28" fmla="*/ 12 w 39"/>
                    <a:gd name="T29" fmla="*/ 39 h 41"/>
                    <a:gd name="T30" fmla="*/ 16 w 39"/>
                    <a:gd name="T31" fmla="*/ 40 h 41"/>
                    <a:gd name="T32" fmla="*/ 19 w 39"/>
                    <a:gd name="T33" fmla="*/ 41 h 41"/>
                    <a:gd name="T34" fmla="*/ 24 w 39"/>
                    <a:gd name="T35" fmla="*/ 40 h 41"/>
                    <a:gd name="T36" fmla="*/ 27 w 39"/>
                    <a:gd name="T37" fmla="*/ 39 h 41"/>
                    <a:gd name="T38" fmla="*/ 31 w 39"/>
                    <a:gd name="T39" fmla="*/ 38 h 41"/>
                    <a:gd name="T40" fmla="*/ 33 w 39"/>
                    <a:gd name="T41" fmla="*/ 35 h 41"/>
                    <a:gd name="T42" fmla="*/ 35 w 39"/>
                    <a:gd name="T43" fmla="*/ 32 h 41"/>
                    <a:gd name="T44" fmla="*/ 38 w 39"/>
                    <a:gd name="T45" fmla="*/ 28 h 41"/>
                    <a:gd name="T46" fmla="*/ 39 w 39"/>
                    <a:gd name="T47" fmla="*/ 25 h 41"/>
                    <a:gd name="T48" fmla="*/ 39 w 39"/>
                    <a:gd name="T49" fmla="*/ 21 h 41"/>
                    <a:gd name="T50" fmla="*/ 39 w 39"/>
                    <a:gd name="T51" fmla="*/ 17 h 41"/>
                    <a:gd name="T52" fmla="*/ 38 w 39"/>
                    <a:gd name="T53" fmla="*/ 13 h 41"/>
                    <a:gd name="T54" fmla="*/ 35 w 39"/>
                    <a:gd name="T55" fmla="*/ 10 h 41"/>
                    <a:gd name="T56" fmla="*/ 33 w 39"/>
                    <a:gd name="T57" fmla="*/ 6 h 41"/>
                    <a:gd name="T58" fmla="*/ 31 w 39"/>
                    <a:gd name="T59" fmla="*/ 4 h 41"/>
                    <a:gd name="T60" fmla="*/ 27 w 39"/>
                    <a:gd name="T61" fmla="*/ 3 h 41"/>
                    <a:gd name="T62" fmla="*/ 24 w 39"/>
                    <a:gd name="T63" fmla="*/ 1 h 41"/>
                    <a:gd name="T64" fmla="*/ 19 w 39"/>
                    <a:gd name="T65" fmla="*/ 0 h 4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41">
                      <a:moveTo>
                        <a:pt x="19" y="0"/>
                      </a:moveTo>
                      <a:lnTo>
                        <a:pt x="16" y="1"/>
                      </a:lnTo>
                      <a:lnTo>
                        <a:pt x="12" y="3"/>
                      </a:lnTo>
                      <a:lnTo>
                        <a:pt x="9" y="4"/>
                      </a:lnTo>
                      <a:lnTo>
                        <a:pt x="5" y="6"/>
                      </a:lnTo>
                      <a:lnTo>
                        <a:pt x="3" y="10"/>
                      </a:lnTo>
                      <a:lnTo>
                        <a:pt x="2" y="13"/>
                      </a:lnTo>
                      <a:lnTo>
                        <a:pt x="0" y="17"/>
                      </a:lnTo>
                      <a:lnTo>
                        <a:pt x="0" y="21"/>
                      </a:lnTo>
                      <a:lnTo>
                        <a:pt x="0" y="25"/>
                      </a:lnTo>
                      <a:lnTo>
                        <a:pt x="2" y="28"/>
                      </a:lnTo>
                      <a:lnTo>
                        <a:pt x="3" y="32"/>
                      </a:lnTo>
                      <a:lnTo>
                        <a:pt x="5" y="35"/>
                      </a:lnTo>
                      <a:lnTo>
                        <a:pt x="9" y="38"/>
                      </a:lnTo>
                      <a:lnTo>
                        <a:pt x="12" y="39"/>
                      </a:lnTo>
                      <a:lnTo>
                        <a:pt x="16" y="40"/>
                      </a:lnTo>
                      <a:lnTo>
                        <a:pt x="19" y="41"/>
                      </a:lnTo>
                      <a:lnTo>
                        <a:pt x="24" y="40"/>
                      </a:lnTo>
                      <a:lnTo>
                        <a:pt x="27" y="39"/>
                      </a:lnTo>
                      <a:lnTo>
                        <a:pt x="31" y="38"/>
                      </a:lnTo>
                      <a:lnTo>
                        <a:pt x="33" y="35"/>
                      </a:lnTo>
                      <a:lnTo>
                        <a:pt x="35" y="32"/>
                      </a:lnTo>
                      <a:lnTo>
                        <a:pt x="38" y="28"/>
                      </a:lnTo>
                      <a:lnTo>
                        <a:pt x="39" y="25"/>
                      </a:lnTo>
                      <a:lnTo>
                        <a:pt x="39" y="21"/>
                      </a:lnTo>
                      <a:lnTo>
                        <a:pt x="39" y="17"/>
                      </a:lnTo>
                      <a:lnTo>
                        <a:pt x="38" y="13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1" y="4"/>
                      </a:lnTo>
                      <a:lnTo>
                        <a:pt x="27" y="3"/>
                      </a:lnTo>
                      <a:lnTo>
                        <a:pt x="24" y="1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9" name="Freeform 325"/>
                <p:cNvSpPr/>
                <p:nvPr/>
              </p:nvSpPr>
              <p:spPr bwMode="auto">
                <a:xfrm>
                  <a:off x="3777" y="2590"/>
                  <a:ext cx="38" cy="40"/>
                </a:xfrm>
                <a:custGeom>
                  <a:avLst/>
                  <a:gdLst>
                    <a:gd name="T0" fmla="*/ 19 w 38"/>
                    <a:gd name="T1" fmla="*/ 0 h 40"/>
                    <a:gd name="T2" fmla="*/ 15 w 38"/>
                    <a:gd name="T3" fmla="*/ 1 h 40"/>
                    <a:gd name="T4" fmla="*/ 12 w 38"/>
                    <a:gd name="T5" fmla="*/ 2 h 40"/>
                    <a:gd name="T6" fmla="*/ 8 w 38"/>
                    <a:gd name="T7" fmla="*/ 3 h 40"/>
                    <a:gd name="T8" fmla="*/ 5 w 38"/>
                    <a:gd name="T9" fmla="*/ 5 h 40"/>
                    <a:gd name="T10" fmla="*/ 2 w 38"/>
                    <a:gd name="T11" fmla="*/ 9 h 40"/>
                    <a:gd name="T12" fmla="*/ 1 w 38"/>
                    <a:gd name="T13" fmla="*/ 12 h 40"/>
                    <a:gd name="T14" fmla="*/ 0 w 38"/>
                    <a:gd name="T15" fmla="*/ 16 h 40"/>
                    <a:gd name="T16" fmla="*/ 0 w 38"/>
                    <a:gd name="T17" fmla="*/ 19 h 40"/>
                    <a:gd name="T18" fmla="*/ 0 w 38"/>
                    <a:gd name="T19" fmla="*/ 24 h 40"/>
                    <a:gd name="T20" fmla="*/ 1 w 38"/>
                    <a:gd name="T21" fmla="*/ 28 h 40"/>
                    <a:gd name="T22" fmla="*/ 2 w 38"/>
                    <a:gd name="T23" fmla="*/ 31 h 40"/>
                    <a:gd name="T24" fmla="*/ 5 w 38"/>
                    <a:gd name="T25" fmla="*/ 35 h 40"/>
                    <a:gd name="T26" fmla="*/ 8 w 38"/>
                    <a:gd name="T27" fmla="*/ 37 h 40"/>
                    <a:gd name="T28" fmla="*/ 12 w 38"/>
                    <a:gd name="T29" fmla="*/ 38 h 40"/>
                    <a:gd name="T30" fmla="*/ 15 w 38"/>
                    <a:gd name="T31" fmla="*/ 39 h 40"/>
                    <a:gd name="T32" fmla="*/ 19 w 38"/>
                    <a:gd name="T33" fmla="*/ 40 h 40"/>
                    <a:gd name="T34" fmla="*/ 23 w 38"/>
                    <a:gd name="T35" fmla="*/ 39 h 40"/>
                    <a:gd name="T36" fmla="*/ 27 w 38"/>
                    <a:gd name="T37" fmla="*/ 38 h 40"/>
                    <a:gd name="T38" fmla="*/ 30 w 38"/>
                    <a:gd name="T39" fmla="*/ 37 h 40"/>
                    <a:gd name="T40" fmla="*/ 33 w 38"/>
                    <a:gd name="T41" fmla="*/ 35 h 40"/>
                    <a:gd name="T42" fmla="*/ 35 w 38"/>
                    <a:gd name="T43" fmla="*/ 31 h 40"/>
                    <a:gd name="T44" fmla="*/ 37 w 38"/>
                    <a:gd name="T45" fmla="*/ 28 h 40"/>
                    <a:gd name="T46" fmla="*/ 38 w 38"/>
                    <a:gd name="T47" fmla="*/ 24 h 40"/>
                    <a:gd name="T48" fmla="*/ 38 w 38"/>
                    <a:gd name="T49" fmla="*/ 19 h 40"/>
                    <a:gd name="T50" fmla="*/ 38 w 38"/>
                    <a:gd name="T51" fmla="*/ 16 h 40"/>
                    <a:gd name="T52" fmla="*/ 37 w 38"/>
                    <a:gd name="T53" fmla="*/ 12 h 40"/>
                    <a:gd name="T54" fmla="*/ 35 w 38"/>
                    <a:gd name="T55" fmla="*/ 9 h 40"/>
                    <a:gd name="T56" fmla="*/ 33 w 38"/>
                    <a:gd name="T57" fmla="*/ 5 h 40"/>
                    <a:gd name="T58" fmla="*/ 30 w 38"/>
                    <a:gd name="T59" fmla="*/ 3 h 40"/>
                    <a:gd name="T60" fmla="*/ 27 w 38"/>
                    <a:gd name="T61" fmla="*/ 2 h 40"/>
                    <a:gd name="T62" fmla="*/ 23 w 38"/>
                    <a:gd name="T63" fmla="*/ 1 h 40"/>
                    <a:gd name="T64" fmla="*/ 19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9" y="0"/>
                      </a:moveTo>
                      <a:lnTo>
                        <a:pt x="15" y="1"/>
                      </a:lnTo>
                      <a:lnTo>
                        <a:pt x="12" y="2"/>
                      </a:lnTo>
                      <a:lnTo>
                        <a:pt x="8" y="3"/>
                      </a:lnTo>
                      <a:lnTo>
                        <a:pt x="5" y="5"/>
                      </a:lnTo>
                      <a:lnTo>
                        <a:pt x="2" y="9"/>
                      </a:lnTo>
                      <a:lnTo>
                        <a:pt x="1" y="12"/>
                      </a:lnTo>
                      <a:lnTo>
                        <a:pt x="0" y="16"/>
                      </a:lnTo>
                      <a:lnTo>
                        <a:pt x="0" y="19"/>
                      </a:lnTo>
                      <a:lnTo>
                        <a:pt x="0" y="24"/>
                      </a:lnTo>
                      <a:lnTo>
                        <a:pt x="1" y="28"/>
                      </a:lnTo>
                      <a:lnTo>
                        <a:pt x="2" y="31"/>
                      </a:lnTo>
                      <a:lnTo>
                        <a:pt x="5" y="35"/>
                      </a:lnTo>
                      <a:lnTo>
                        <a:pt x="8" y="37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40"/>
                      </a:lnTo>
                      <a:lnTo>
                        <a:pt x="23" y="39"/>
                      </a:lnTo>
                      <a:lnTo>
                        <a:pt x="27" y="38"/>
                      </a:lnTo>
                      <a:lnTo>
                        <a:pt x="30" y="37"/>
                      </a:lnTo>
                      <a:lnTo>
                        <a:pt x="33" y="35"/>
                      </a:lnTo>
                      <a:lnTo>
                        <a:pt x="35" y="31"/>
                      </a:lnTo>
                      <a:lnTo>
                        <a:pt x="37" y="28"/>
                      </a:lnTo>
                      <a:lnTo>
                        <a:pt x="38" y="24"/>
                      </a:lnTo>
                      <a:lnTo>
                        <a:pt x="38" y="19"/>
                      </a:lnTo>
                      <a:lnTo>
                        <a:pt x="38" y="16"/>
                      </a:lnTo>
                      <a:lnTo>
                        <a:pt x="37" y="12"/>
                      </a:lnTo>
                      <a:lnTo>
                        <a:pt x="35" y="9"/>
                      </a:lnTo>
                      <a:lnTo>
                        <a:pt x="33" y="5"/>
                      </a:lnTo>
                      <a:lnTo>
                        <a:pt x="30" y="3"/>
                      </a:lnTo>
                      <a:lnTo>
                        <a:pt x="27" y="2"/>
                      </a:lnTo>
                      <a:lnTo>
                        <a:pt x="23" y="1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0" name="Freeform 326"/>
                <p:cNvSpPr/>
                <p:nvPr/>
              </p:nvSpPr>
              <p:spPr bwMode="auto">
                <a:xfrm>
                  <a:off x="3777" y="2590"/>
                  <a:ext cx="38" cy="40"/>
                </a:xfrm>
                <a:custGeom>
                  <a:avLst/>
                  <a:gdLst>
                    <a:gd name="T0" fmla="*/ 19 w 38"/>
                    <a:gd name="T1" fmla="*/ 0 h 40"/>
                    <a:gd name="T2" fmla="*/ 15 w 38"/>
                    <a:gd name="T3" fmla="*/ 1 h 40"/>
                    <a:gd name="T4" fmla="*/ 12 w 38"/>
                    <a:gd name="T5" fmla="*/ 2 h 40"/>
                    <a:gd name="T6" fmla="*/ 8 w 38"/>
                    <a:gd name="T7" fmla="*/ 3 h 40"/>
                    <a:gd name="T8" fmla="*/ 5 w 38"/>
                    <a:gd name="T9" fmla="*/ 5 h 40"/>
                    <a:gd name="T10" fmla="*/ 2 w 38"/>
                    <a:gd name="T11" fmla="*/ 9 h 40"/>
                    <a:gd name="T12" fmla="*/ 1 w 38"/>
                    <a:gd name="T13" fmla="*/ 12 h 40"/>
                    <a:gd name="T14" fmla="*/ 0 w 38"/>
                    <a:gd name="T15" fmla="*/ 16 h 40"/>
                    <a:gd name="T16" fmla="*/ 0 w 38"/>
                    <a:gd name="T17" fmla="*/ 19 h 40"/>
                    <a:gd name="T18" fmla="*/ 0 w 38"/>
                    <a:gd name="T19" fmla="*/ 24 h 40"/>
                    <a:gd name="T20" fmla="*/ 1 w 38"/>
                    <a:gd name="T21" fmla="*/ 28 h 40"/>
                    <a:gd name="T22" fmla="*/ 2 w 38"/>
                    <a:gd name="T23" fmla="*/ 31 h 40"/>
                    <a:gd name="T24" fmla="*/ 5 w 38"/>
                    <a:gd name="T25" fmla="*/ 35 h 40"/>
                    <a:gd name="T26" fmla="*/ 8 w 38"/>
                    <a:gd name="T27" fmla="*/ 37 h 40"/>
                    <a:gd name="T28" fmla="*/ 12 w 38"/>
                    <a:gd name="T29" fmla="*/ 38 h 40"/>
                    <a:gd name="T30" fmla="*/ 15 w 38"/>
                    <a:gd name="T31" fmla="*/ 39 h 40"/>
                    <a:gd name="T32" fmla="*/ 19 w 38"/>
                    <a:gd name="T33" fmla="*/ 40 h 40"/>
                    <a:gd name="T34" fmla="*/ 23 w 38"/>
                    <a:gd name="T35" fmla="*/ 39 h 40"/>
                    <a:gd name="T36" fmla="*/ 27 w 38"/>
                    <a:gd name="T37" fmla="*/ 38 h 40"/>
                    <a:gd name="T38" fmla="*/ 30 w 38"/>
                    <a:gd name="T39" fmla="*/ 37 h 40"/>
                    <a:gd name="T40" fmla="*/ 33 w 38"/>
                    <a:gd name="T41" fmla="*/ 35 h 40"/>
                    <a:gd name="T42" fmla="*/ 35 w 38"/>
                    <a:gd name="T43" fmla="*/ 31 h 40"/>
                    <a:gd name="T44" fmla="*/ 37 w 38"/>
                    <a:gd name="T45" fmla="*/ 28 h 40"/>
                    <a:gd name="T46" fmla="*/ 38 w 38"/>
                    <a:gd name="T47" fmla="*/ 24 h 40"/>
                    <a:gd name="T48" fmla="*/ 38 w 38"/>
                    <a:gd name="T49" fmla="*/ 19 h 40"/>
                    <a:gd name="T50" fmla="*/ 38 w 38"/>
                    <a:gd name="T51" fmla="*/ 16 h 40"/>
                    <a:gd name="T52" fmla="*/ 37 w 38"/>
                    <a:gd name="T53" fmla="*/ 12 h 40"/>
                    <a:gd name="T54" fmla="*/ 35 w 38"/>
                    <a:gd name="T55" fmla="*/ 9 h 40"/>
                    <a:gd name="T56" fmla="*/ 33 w 38"/>
                    <a:gd name="T57" fmla="*/ 5 h 40"/>
                    <a:gd name="T58" fmla="*/ 30 w 38"/>
                    <a:gd name="T59" fmla="*/ 3 h 40"/>
                    <a:gd name="T60" fmla="*/ 27 w 38"/>
                    <a:gd name="T61" fmla="*/ 2 h 40"/>
                    <a:gd name="T62" fmla="*/ 23 w 38"/>
                    <a:gd name="T63" fmla="*/ 1 h 40"/>
                    <a:gd name="T64" fmla="*/ 19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9" y="0"/>
                      </a:moveTo>
                      <a:lnTo>
                        <a:pt x="15" y="1"/>
                      </a:lnTo>
                      <a:lnTo>
                        <a:pt x="12" y="2"/>
                      </a:lnTo>
                      <a:lnTo>
                        <a:pt x="8" y="3"/>
                      </a:lnTo>
                      <a:lnTo>
                        <a:pt x="5" y="5"/>
                      </a:lnTo>
                      <a:lnTo>
                        <a:pt x="2" y="9"/>
                      </a:lnTo>
                      <a:lnTo>
                        <a:pt x="1" y="12"/>
                      </a:lnTo>
                      <a:lnTo>
                        <a:pt x="0" y="16"/>
                      </a:lnTo>
                      <a:lnTo>
                        <a:pt x="0" y="19"/>
                      </a:lnTo>
                      <a:lnTo>
                        <a:pt x="0" y="24"/>
                      </a:lnTo>
                      <a:lnTo>
                        <a:pt x="1" y="28"/>
                      </a:lnTo>
                      <a:lnTo>
                        <a:pt x="2" y="31"/>
                      </a:lnTo>
                      <a:lnTo>
                        <a:pt x="5" y="35"/>
                      </a:lnTo>
                      <a:lnTo>
                        <a:pt x="8" y="37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40"/>
                      </a:lnTo>
                      <a:lnTo>
                        <a:pt x="23" y="39"/>
                      </a:lnTo>
                      <a:lnTo>
                        <a:pt x="27" y="38"/>
                      </a:lnTo>
                      <a:lnTo>
                        <a:pt x="30" y="37"/>
                      </a:lnTo>
                      <a:lnTo>
                        <a:pt x="33" y="35"/>
                      </a:lnTo>
                      <a:lnTo>
                        <a:pt x="35" y="31"/>
                      </a:lnTo>
                      <a:lnTo>
                        <a:pt x="37" y="28"/>
                      </a:lnTo>
                      <a:lnTo>
                        <a:pt x="38" y="24"/>
                      </a:lnTo>
                      <a:lnTo>
                        <a:pt x="38" y="19"/>
                      </a:lnTo>
                      <a:lnTo>
                        <a:pt x="38" y="16"/>
                      </a:lnTo>
                      <a:lnTo>
                        <a:pt x="37" y="12"/>
                      </a:lnTo>
                      <a:lnTo>
                        <a:pt x="35" y="9"/>
                      </a:lnTo>
                      <a:lnTo>
                        <a:pt x="33" y="5"/>
                      </a:lnTo>
                      <a:lnTo>
                        <a:pt x="30" y="3"/>
                      </a:lnTo>
                      <a:lnTo>
                        <a:pt x="27" y="2"/>
                      </a:lnTo>
                      <a:lnTo>
                        <a:pt x="23" y="1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1" name="Freeform 327"/>
                <p:cNvSpPr/>
                <p:nvPr/>
              </p:nvSpPr>
              <p:spPr bwMode="auto">
                <a:xfrm>
                  <a:off x="4933" y="2597"/>
                  <a:ext cx="40" cy="38"/>
                </a:xfrm>
                <a:custGeom>
                  <a:avLst/>
                  <a:gdLst>
                    <a:gd name="T0" fmla="*/ 20 w 40"/>
                    <a:gd name="T1" fmla="*/ 0 h 38"/>
                    <a:gd name="T2" fmla="*/ 17 w 40"/>
                    <a:gd name="T3" fmla="*/ 0 h 38"/>
                    <a:gd name="T4" fmla="*/ 13 w 40"/>
                    <a:gd name="T5" fmla="*/ 1 h 38"/>
                    <a:gd name="T6" fmla="*/ 10 w 40"/>
                    <a:gd name="T7" fmla="*/ 2 h 38"/>
                    <a:gd name="T8" fmla="*/ 6 w 40"/>
                    <a:gd name="T9" fmla="*/ 4 h 38"/>
                    <a:gd name="T10" fmla="*/ 4 w 40"/>
                    <a:gd name="T11" fmla="*/ 8 h 38"/>
                    <a:gd name="T12" fmla="*/ 3 w 40"/>
                    <a:gd name="T13" fmla="*/ 11 h 38"/>
                    <a:gd name="T14" fmla="*/ 2 w 40"/>
                    <a:gd name="T15" fmla="*/ 15 h 38"/>
                    <a:gd name="T16" fmla="*/ 0 w 40"/>
                    <a:gd name="T17" fmla="*/ 18 h 38"/>
                    <a:gd name="T18" fmla="*/ 2 w 40"/>
                    <a:gd name="T19" fmla="*/ 23 h 38"/>
                    <a:gd name="T20" fmla="*/ 3 w 40"/>
                    <a:gd name="T21" fmla="*/ 26 h 38"/>
                    <a:gd name="T22" fmla="*/ 4 w 40"/>
                    <a:gd name="T23" fmla="*/ 30 h 38"/>
                    <a:gd name="T24" fmla="*/ 6 w 40"/>
                    <a:gd name="T25" fmla="*/ 32 h 38"/>
                    <a:gd name="T26" fmla="*/ 10 w 40"/>
                    <a:gd name="T27" fmla="*/ 35 h 38"/>
                    <a:gd name="T28" fmla="*/ 13 w 40"/>
                    <a:gd name="T29" fmla="*/ 37 h 38"/>
                    <a:gd name="T30" fmla="*/ 17 w 40"/>
                    <a:gd name="T31" fmla="*/ 38 h 38"/>
                    <a:gd name="T32" fmla="*/ 20 w 40"/>
                    <a:gd name="T33" fmla="*/ 38 h 38"/>
                    <a:gd name="T34" fmla="*/ 24 w 40"/>
                    <a:gd name="T35" fmla="*/ 38 h 38"/>
                    <a:gd name="T36" fmla="*/ 27 w 40"/>
                    <a:gd name="T37" fmla="*/ 37 h 38"/>
                    <a:gd name="T38" fmla="*/ 31 w 40"/>
                    <a:gd name="T39" fmla="*/ 35 h 38"/>
                    <a:gd name="T40" fmla="*/ 34 w 40"/>
                    <a:gd name="T41" fmla="*/ 32 h 38"/>
                    <a:gd name="T42" fmla="*/ 36 w 40"/>
                    <a:gd name="T43" fmla="*/ 30 h 38"/>
                    <a:gd name="T44" fmla="*/ 38 w 40"/>
                    <a:gd name="T45" fmla="*/ 26 h 38"/>
                    <a:gd name="T46" fmla="*/ 39 w 40"/>
                    <a:gd name="T47" fmla="*/ 23 h 38"/>
                    <a:gd name="T48" fmla="*/ 40 w 40"/>
                    <a:gd name="T49" fmla="*/ 18 h 38"/>
                    <a:gd name="T50" fmla="*/ 39 w 40"/>
                    <a:gd name="T51" fmla="*/ 15 h 38"/>
                    <a:gd name="T52" fmla="*/ 38 w 40"/>
                    <a:gd name="T53" fmla="*/ 11 h 38"/>
                    <a:gd name="T54" fmla="*/ 36 w 40"/>
                    <a:gd name="T55" fmla="*/ 8 h 38"/>
                    <a:gd name="T56" fmla="*/ 34 w 40"/>
                    <a:gd name="T57" fmla="*/ 4 h 38"/>
                    <a:gd name="T58" fmla="*/ 31 w 40"/>
                    <a:gd name="T59" fmla="*/ 2 h 38"/>
                    <a:gd name="T60" fmla="*/ 27 w 40"/>
                    <a:gd name="T61" fmla="*/ 1 h 38"/>
                    <a:gd name="T62" fmla="*/ 24 w 40"/>
                    <a:gd name="T63" fmla="*/ 0 h 38"/>
                    <a:gd name="T64" fmla="*/ 20 w 40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38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3" y="1"/>
                      </a:lnTo>
                      <a:lnTo>
                        <a:pt x="10" y="2"/>
                      </a:lnTo>
                      <a:lnTo>
                        <a:pt x="6" y="4"/>
                      </a:lnTo>
                      <a:lnTo>
                        <a:pt x="4" y="8"/>
                      </a:lnTo>
                      <a:lnTo>
                        <a:pt x="3" y="11"/>
                      </a:lnTo>
                      <a:lnTo>
                        <a:pt x="2" y="15"/>
                      </a:lnTo>
                      <a:lnTo>
                        <a:pt x="0" y="18"/>
                      </a:lnTo>
                      <a:lnTo>
                        <a:pt x="2" y="23"/>
                      </a:lnTo>
                      <a:lnTo>
                        <a:pt x="3" y="26"/>
                      </a:lnTo>
                      <a:lnTo>
                        <a:pt x="4" y="30"/>
                      </a:lnTo>
                      <a:lnTo>
                        <a:pt x="6" y="32"/>
                      </a:lnTo>
                      <a:lnTo>
                        <a:pt x="10" y="35"/>
                      </a:lnTo>
                      <a:lnTo>
                        <a:pt x="13" y="37"/>
                      </a:lnTo>
                      <a:lnTo>
                        <a:pt x="17" y="38"/>
                      </a:lnTo>
                      <a:lnTo>
                        <a:pt x="20" y="38"/>
                      </a:lnTo>
                      <a:lnTo>
                        <a:pt x="24" y="38"/>
                      </a:lnTo>
                      <a:lnTo>
                        <a:pt x="27" y="37"/>
                      </a:lnTo>
                      <a:lnTo>
                        <a:pt x="31" y="35"/>
                      </a:lnTo>
                      <a:lnTo>
                        <a:pt x="34" y="32"/>
                      </a:lnTo>
                      <a:lnTo>
                        <a:pt x="36" y="30"/>
                      </a:lnTo>
                      <a:lnTo>
                        <a:pt x="38" y="26"/>
                      </a:lnTo>
                      <a:lnTo>
                        <a:pt x="39" y="23"/>
                      </a:lnTo>
                      <a:lnTo>
                        <a:pt x="40" y="18"/>
                      </a:lnTo>
                      <a:lnTo>
                        <a:pt x="39" y="15"/>
                      </a:lnTo>
                      <a:lnTo>
                        <a:pt x="38" y="11"/>
                      </a:lnTo>
                      <a:lnTo>
                        <a:pt x="36" y="8"/>
                      </a:lnTo>
                      <a:lnTo>
                        <a:pt x="34" y="4"/>
                      </a:lnTo>
                      <a:lnTo>
                        <a:pt x="31" y="2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2" name="Freeform 328"/>
                <p:cNvSpPr/>
                <p:nvPr/>
              </p:nvSpPr>
              <p:spPr bwMode="auto">
                <a:xfrm>
                  <a:off x="4933" y="2597"/>
                  <a:ext cx="40" cy="38"/>
                </a:xfrm>
                <a:custGeom>
                  <a:avLst/>
                  <a:gdLst>
                    <a:gd name="T0" fmla="*/ 20 w 40"/>
                    <a:gd name="T1" fmla="*/ 0 h 38"/>
                    <a:gd name="T2" fmla="*/ 17 w 40"/>
                    <a:gd name="T3" fmla="*/ 0 h 38"/>
                    <a:gd name="T4" fmla="*/ 13 w 40"/>
                    <a:gd name="T5" fmla="*/ 1 h 38"/>
                    <a:gd name="T6" fmla="*/ 10 w 40"/>
                    <a:gd name="T7" fmla="*/ 2 h 38"/>
                    <a:gd name="T8" fmla="*/ 6 w 40"/>
                    <a:gd name="T9" fmla="*/ 4 h 38"/>
                    <a:gd name="T10" fmla="*/ 4 w 40"/>
                    <a:gd name="T11" fmla="*/ 8 h 38"/>
                    <a:gd name="T12" fmla="*/ 3 w 40"/>
                    <a:gd name="T13" fmla="*/ 11 h 38"/>
                    <a:gd name="T14" fmla="*/ 2 w 40"/>
                    <a:gd name="T15" fmla="*/ 15 h 38"/>
                    <a:gd name="T16" fmla="*/ 0 w 40"/>
                    <a:gd name="T17" fmla="*/ 18 h 38"/>
                    <a:gd name="T18" fmla="*/ 2 w 40"/>
                    <a:gd name="T19" fmla="*/ 23 h 38"/>
                    <a:gd name="T20" fmla="*/ 3 w 40"/>
                    <a:gd name="T21" fmla="*/ 26 h 38"/>
                    <a:gd name="T22" fmla="*/ 4 w 40"/>
                    <a:gd name="T23" fmla="*/ 30 h 38"/>
                    <a:gd name="T24" fmla="*/ 6 w 40"/>
                    <a:gd name="T25" fmla="*/ 32 h 38"/>
                    <a:gd name="T26" fmla="*/ 10 w 40"/>
                    <a:gd name="T27" fmla="*/ 35 h 38"/>
                    <a:gd name="T28" fmla="*/ 13 w 40"/>
                    <a:gd name="T29" fmla="*/ 37 h 38"/>
                    <a:gd name="T30" fmla="*/ 17 w 40"/>
                    <a:gd name="T31" fmla="*/ 38 h 38"/>
                    <a:gd name="T32" fmla="*/ 20 w 40"/>
                    <a:gd name="T33" fmla="*/ 38 h 38"/>
                    <a:gd name="T34" fmla="*/ 24 w 40"/>
                    <a:gd name="T35" fmla="*/ 38 h 38"/>
                    <a:gd name="T36" fmla="*/ 27 w 40"/>
                    <a:gd name="T37" fmla="*/ 37 h 38"/>
                    <a:gd name="T38" fmla="*/ 31 w 40"/>
                    <a:gd name="T39" fmla="*/ 35 h 38"/>
                    <a:gd name="T40" fmla="*/ 34 w 40"/>
                    <a:gd name="T41" fmla="*/ 32 h 38"/>
                    <a:gd name="T42" fmla="*/ 36 w 40"/>
                    <a:gd name="T43" fmla="*/ 30 h 38"/>
                    <a:gd name="T44" fmla="*/ 38 w 40"/>
                    <a:gd name="T45" fmla="*/ 26 h 38"/>
                    <a:gd name="T46" fmla="*/ 39 w 40"/>
                    <a:gd name="T47" fmla="*/ 23 h 38"/>
                    <a:gd name="T48" fmla="*/ 40 w 40"/>
                    <a:gd name="T49" fmla="*/ 18 h 38"/>
                    <a:gd name="T50" fmla="*/ 39 w 40"/>
                    <a:gd name="T51" fmla="*/ 15 h 38"/>
                    <a:gd name="T52" fmla="*/ 38 w 40"/>
                    <a:gd name="T53" fmla="*/ 11 h 38"/>
                    <a:gd name="T54" fmla="*/ 36 w 40"/>
                    <a:gd name="T55" fmla="*/ 8 h 38"/>
                    <a:gd name="T56" fmla="*/ 34 w 40"/>
                    <a:gd name="T57" fmla="*/ 4 h 38"/>
                    <a:gd name="T58" fmla="*/ 31 w 40"/>
                    <a:gd name="T59" fmla="*/ 2 h 38"/>
                    <a:gd name="T60" fmla="*/ 27 w 40"/>
                    <a:gd name="T61" fmla="*/ 1 h 38"/>
                    <a:gd name="T62" fmla="*/ 24 w 40"/>
                    <a:gd name="T63" fmla="*/ 0 h 38"/>
                    <a:gd name="T64" fmla="*/ 20 w 40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38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3" y="1"/>
                      </a:lnTo>
                      <a:lnTo>
                        <a:pt x="10" y="2"/>
                      </a:lnTo>
                      <a:lnTo>
                        <a:pt x="6" y="4"/>
                      </a:lnTo>
                      <a:lnTo>
                        <a:pt x="4" y="8"/>
                      </a:lnTo>
                      <a:lnTo>
                        <a:pt x="3" y="11"/>
                      </a:lnTo>
                      <a:lnTo>
                        <a:pt x="2" y="15"/>
                      </a:lnTo>
                      <a:lnTo>
                        <a:pt x="0" y="18"/>
                      </a:lnTo>
                      <a:lnTo>
                        <a:pt x="2" y="23"/>
                      </a:lnTo>
                      <a:lnTo>
                        <a:pt x="3" y="26"/>
                      </a:lnTo>
                      <a:lnTo>
                        <a:pt x="4" y="30"/>
                      </a:lnTo>
                      <a:lnTo>
                        <a:pt x="6" y="32"/>
                      </a:lnTo>
                      <a:lnTo>
                        <a:pt x="10" y="35"/>
                      </a:lnTo>
                      <a:lnTo>
                        <a:pt x="13" y="37"/>
                      </a:lnTo>
                      <a:lnTo>
                        <a:pt x="17" y="38"/>
                      </a:lnTo>
                      <a:lnTo>
                        <a:pt x="20" y="38"/>
                      </a:lnTo>
                      <a:lnTo>
                        <a:pt x="24" y="38"/>
                      </a:lnTo>
                      <a:lnTo>
                        <a:pt x="27" y="37"/>
                      </a:lnTo>
                      <a:lnTo>
                        <a:pt x="31" y="35"/>
                      </a:lnTo>
                      <a:lnTo>
                        <a:pt x="34" y="32"/>
                      </a:lnTo>
                      <a:lnTo>
                        <a:pt x="36" y="30"/>
                      </a:lnTo>
                      <a:lnTo>
                        <a:pt x="38" y="26"/>
                      </a:lnTo>
                      <a:lnTo>
                        <a:pt x="39" y="23"/>
                      </a:lnTo>
                      <a:lnTo>
                        <a:pt x="40" y="18"/>
                      </a:lnTo>
                      <a:lnTo>
                        <a:pt x="39" y="15"/>
                      </a:lnTo>
                      <a:lnTo>
                        <a:pt x="38" y="11"/>
                      </a:lnTo>
                      <a:lnTo>
                        <a:pt x="36" y="8"/>
                      </a:lnTo>
                      <a:lnTo>
                        <a:pt x="34" y="4"/>
                      </a:lnTo>
                      <a:lnTo>
                        <a:pt x="31" y="2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3" name="Freeform 329"/>
                <p:cNvSpPr/>
                <p:nvPr/>
              </p:nvSpPr>
              <p:spPr bwMode="auto">
                <a:xfrm>
                  <a:off x="4274" y="2207"/>
                  <a:ext cx="39" cy="40"/>
                </a:xfrm>
                <a:custGeom>
                  <a:avLst/>
                  <a:gdLst>
                    <a:gd name="T0" fmla="*/ 19 w 39"/>
                    <a:gd name="T1" fmla="*/ 0 h 40"/>
                    <a:gd name="T2" fmla="*/ 15 w 39"/>
                    <a:gd name="T3" fmla="*/ 0 h 40"/>
                    <a:gd name="T4" fmla="*/ 12 w 39"/>
                    <a:gd name="T5" fmla="*/ 1 h 40"/>
                    <a:gd name="T6" fmla="*/ 8 w 39"/>
                    <a:gd name="T7" fmla="*/ 4 h 40"/>
                    <a:gd name="T8" fmla="*/ 6 w 39"/>
                    <a:gd name="T9" fmla="*/ 6 h 40"/>
                    <a:gd name="T10" fmla="*/ 3 w 39"/>
                    <a:gd name="T11" fmla="*/ 10 h 40"/>
                    <a:gd name="T12" fmla="*/ 1 w 39"/>
                    <a:gd name="T13" fmla="*/ 12 h 40"/>
                    <a:gd name="T14" fmla="*/ 0 w 39"/>
                    <a:gd name="T15" fmla="*/ 15 h 40"/>
                    <a:gd name="T16" fmla="*/ 0 w 39"/>
                    <a:gd name="T17" fmla="*/ 20 h 40"/>
                    <a:gd name="T18" fmla="*/ 0 w 39"/>
                    <a:gd name="T19" fmla="*/ 24 h 40"/>
                    <a:gd name="T20" fmla="*/ 1 w 39"/>
                    <a:gd name="T21" fmla="*/ 27 h 40"/>
                    <a:gd name="T22" fmla="*/ 3 w 39"/>
                    <a:gd name="T23" fmla="*/ 31 h 40"/>
                    <a:gd name="T24" fmla="*/ 6 w 39"/>
                    <a:gd name="T25" fmla="*/ 34 h 40"/>
                    <a:gd name="T26" fmla="*/ 8 w 39"/>
                    <a:gd name="T27" fmla="*/ 36 h 40"/>
                    <a:gd name="T28" fmla="*/ 12 w 39"/>
                    <a:gd name="T29" fmla="*/ 38 h 40"/>
                    <a:gd name="T30" fmla="*/ 15 w 39"/>
                    <a:gd name="T31" fmla="*/ 39 h 40"/>
                    <a:gd name="T32" fmla="*/ 19 w 39"/>
                    <a:gd name="T33" fmla="*/ 40 h 40"/>
                    <a:gd name="T34" fmla="*/ 24 w 39"/>
                    <a:gd name="T35" fmla="*/ 39 h 40"/>
                    <a:gd name="T36" fmla="*/ 27 w 39"/>
                    <a:gd name="T37" fmla="*/ 38 h 40"/>
                    <a:gd name="T38" fmla="*/ 31 w 39"/>
                    <a:gd name="T39" fmla="*/ 36 h 40"/>
                    <a:gd name="T40" fmla="*/ 33 w 39"/>
                    <a:gd name="T41" fmla="*/ 34 h 40"/>
                    <a:gd name="T42" fmla="*/ 35 w 39"/>
                    <a:gd name="T43" fmla="*/ 31 h 40"/>
                    <a:gd name="T44" fmla="*/ 38 w 39"/>
                    <a:gd name="T45" fmla="*/ 27 h 40"/>
                    <a:gd name="T46" fmla="*/ 39 w 39"/>
                    <a:gd name="T47" fmla="*/ 24 h 40"/>
                    <a:gd name="T48" fmla="*/ 39 w 39"/>
                    <a:gd name="T49" fmla="*/ 20 h 40"/>
                    <a:gd name="T50" fmla="*/ 39 w 39"/>
                    <a:gd name="T51" fmla="*/ 15 h 40"/>
                    <a:gd name="T52" fmla="*/ 38 w 39"/>
                    <a:gd name="T53" fmla="*/ 12 h 40"/>
                    <a:gd name="T54" fmla="*/ 35 w 39"/>
                    <a:gd name="T55" fmla="*/ 10 h 40"/>
                    <a:gd name="T56" fmla="*/ 33 w 39"/>
                    <a:gd name="T57" fmla="*/ 6 h 40"/>
                    <a:gd name="T58" fmla="*/ 31 w 39"/>
                    <a:gd name="T59" fmla="*/ 4 h 40"/>
                    <a:gd name="T60" fmla="*/ 27 w 39"/>
                    <a:gd name="T61" fmla="*/ 1 h 40"/>
                    <a:gd name="T62" fmla="*/ 24 w 39"/>
                    <a:gd name="T63" fmla="*/ 0 h 40"/>
                    <a:gd name="T64" fmla="*/ 19 w 39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40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8" y="4"/>
                      </a:lnTo>
                      <a:lnTo>
                        <a:pt x="6" y="6"/>
                      </a:lnTo>
                      <a:lnTo>
                        <a:pt x="3" y="10"/>
                      </a:lnTo>
                      <a:lnTo>
                        <a:pt x="1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4"/>
                      </a:lnTo>
                      <a:lnTo>
                        <a:pt x="1" y="27"/>
                      </a:lnTo>
                      <a:lnTo>
                        <a:pt x="3" y="31"/>
                      </a:lnTo>
                      <a:lnTo>
                        <a:pt x="6" y="34"/>
                      </a:lnTo>
                      <a:lnTo>
                        <a:pt x="8" y="36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40"/>
                      </a:lnTo>
                      <a:lnTo>
                        <a:pt x="24" y="39"/>
                      </a:lnTo>
                      <a:lnTo>
                        <a:pt x="27" y="38"/>
                      </a:lnTo>
                      <a:lnTo>
                        <a:pt x="31" y="36"/>
                      </a:lnTo>
                      <a:lnTo>
                        <a:pt x="33" y="34"/>
                      </a:lnTo>
                      <a:lnTo>
                        <a:pt x="35" y="31"/>
                      </a:lnTo>
                      <a:lnTo>
                        <a:pt x="38" y="27"/>
                      </a:lnTo>
                      <a:lnTo>
                        <a:pt x="39" y="24"/>
                      </a:lnTo>
                      <a:lnTo>
                        <a:pt x="39" y="20"/>
                      </a:lnTo>
                      <a:lnTo>
                        <a:pt x="39" y="15"/>
                      </a:lnTo>
                      <a:lnTo>
                        <a:pt x="38" y="12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1" y="4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4" name="Freeform 330"/>
                <p:cNvSpPr/>
                <p:nvPr/>
              </p:nvSpPr>
              <p:spPr bwMode="auto">
                <a:xfrm>
                  <a:off x="4274" y="2207"/>
                  <a:ext cx="39" cy="40"/>
                </a:xfrm>
                <a:custGeom>
                  <a:avLst/>
                  <a:gdLst>
                    <a:gd name="T0" fmla="*/ 19 w 39"/>
                    <a:gd name="T1" fmla="*/ 0 h 40"/>
                    <a:gd name="T2" fmla="*/ 15 w 39"/>
                    <a:gd name="T3" fmla="*/ 0 h 40"/>
                    <a:gd name="T4" fmla="*/ 12 w 39"/>
                    <a:gd name="T5" fmla="*/ 1 h 40"/>
                    <a:gd name="T6" fmla="*/ 8 w 39"/>
                    <a:gd name="T7" fmla="*/ 4 h 40"/>
                    <a:gd name="T8" fmla="*/ 6 w 39"/>
                    <a:gd name="T9" fmla="*/ 6 h 40"/>
                    <a:gd name="T10" fmla="*/ 3 w 39"/>
                    <a:gd name="T11" fmla="*/ 10 h 40"/>
                    <a:gd name="T12" fmla="*/ 1 w 39"/>
                    <a:gd name="T13" fmla="*/ 12 h 40"/>
                    <a:gd name="T14" fmla="*/ 0 w 39"/>
                    <a:gd name="T15" fmla="*/ 15 h 40"/>
                    <a:gd name="T16" fmla="*/ 0 w 39"/>
                    <a:gd name="T17" fmla="*/ 20 h 40"/>
                    <a:gd name="T18" fmla="*/ 0 w 39"/>
                    <a:gd name="T19" fmla="*/ 24 h 40"/>
                    <a:gd name="T20" fmla="*/ 1 w 39"/>
                    <a:gd name="T21" fmla="*/ 27 h 40"/>
                    <a:gd name="T22" fmla="*/ 3 w 39"/>
                    <a:gd name="T23" fmla="*/ 31 h 40"/>
                    <a:gd name="T24" fmla="*/ 6 w 39"/>
                    <a:gd name="T25" fmla="*/ 34 h 40"/>
                    <a:gd name="T26" fmla="*/ 8 w 39"/>
                    <a:gd name="T27" fmla="*/ 36 h 40"/>
                    <a:gd name="T28" fmla="*/ 12 w 39"/>
                    <a:gd name="T29" fmla="*/ 38 h 40"/>
                    <a:gd name="T30" fmla="*/ 15 w 39"/>
                    <a:gd name="T31" fmla="*/ 39 h 40"/>
                    <a:gd name="T32" fmla="*/ 19 w 39"/>
                    <a:gd name="T33" fmla="*/ 40 h 40"/>
                    <a:gd name="T34" fmla="*/ 24 w 39"/>
                    <a:gd name="T35" fmla="*/ 39 h 40"/>
                    <a:gd name="T36" fmla="*/ 27 w 39"/>
                    <a:gd name="T37" fmla="*/ 38 h 40"/>
                    <a:gd name="T38" fmla="*/ 31 w 39"/>
                    <a:gd name="T39" fmla="*/ 36 h 40"/>
                    <a:gd name="T40" fmla="*/ 33 w 39"/>
                    <a:gd name="T41" fmla="*/ 34 h 40"/>
                    <a:gd name="T42" fmla="*/ 35 w 39"/>
                    <a:gd name="T43" fmla="*/ 31 h 40"/>
                    <a:gd name="T44" fmla="*/ 38 w 39"/>
                    <a:gd name="T45" fmla="*/ 27 h 40"/>
                    <a:gd name="T46" fmla="*/ 39 w 39"/>
                    <a:gd name="T47" fmla="*/ 24 h 40"/>
                    <a:gd name="T48" fmla="*/ 39 w 39"/>
                    <a:gd name="T49" fmla="*/ 20 h 40"/>
                    <a:gd name="T50" fmla="*/ 39 w 39"/>
                    <a:gd name="T51" fmla="*/ 15 h 40"/>
                    <a:gd name="T52" fmla="*/ 38 w 39"/>
                    <a:gd name="T53" fmla="*/ 12 h 40"/>
                    <a:gd name="T54" fmla="*/ 35 w 39"/>
                    <a:gd name="T55" fmla="*/ 10 h 40"/>
                    <a:gd name="T56" fmla="*/ 33 w 39"/>
                    <a:gd name="T57" fmla="*/ 6 h 40"/>
                    <a:gd name="T58" fmla="*/ 31 w 39"/>
                    <a:gd name="T59" fmla="*/ 4 h 40"/>
                    <a:gd name="T60" fmla="*/ 27 w 39"/>
                    <a:gd name="T61" fmla="*/ 1 h 40"/>
                    <a:gd name="T62" fmla="*/ 24 w 39"/>
                    <a:gd name="T63" fmla="*/ 0 h 40"/>
                    <a:gd name="T64" fmla="*/ 19 w 39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40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8" y="4"/>
                      </a:lnTo>
                      <a:lnTo>
                        <a:pt x="6" y="6"/>
                      </a:lnTo>
                      <a:lnTo>
                        <a:pt x="3" y="10"/>
                      </a:lnTo>
                      <a:lnTo>
                        <a:pt x="1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4"/>
                      </a:lnTo>
                      <a:lnTo>
                        <a:pt x="1" y="27"/>
                      </a:lnTo>
                      <a:lnTo>
                        <a:pt x="3" y="31"/>
                      </a:lnTo>
                      <a:lnTo>
                        <a:pt x="6" y="34"/>
                      </a:lnTo>
                      <a:lnTo>
                        <a:pt x="8" y="36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40"/>
                      </a:lnTo>
                      <a:lnTo>
                        <a:pt x="24" y="39"/>
                      </a:lnTo>
                      <a:lnTo>
                        <a:pt x="27" y="38"/>
                      </a:lnTo>
                      <a:lnTo>
                        <a:pt x="31" y="36"/>
                      </a:lnTo>
                      <a:lnTo>
                        <a:pt x="33" y="34"/>
                      </a:lnTo>
                      <a:lnTo>
                        <a:pt x="35" y="31"/>
                      </a:lnTo>
                      <a:lnTo>
                        <a:pt x="38" y="27"/>
                      </a:lnTo>
                      <a:lnTo>
                        <a:pt x="39" y="24"/>
                      </a:lnTo>
                      <a:lnTo>
                        <a:pt x="39" y="20"/>
                      </a:lnTo>
                      <a:lnTo>
                        <a:pt x="39" y="15"/>
                      </a:lnTo>
                      <a:lnTo>
                        <a:pt x="38" y="12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1" y="4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5" name="Freeform 331"/>
                <p:cNvSpPr/>
                <p:nvPr/>
              </p:nvSpPr>
              <p:spPr bwMode="auto">
                <a:xfrm>
                  <a:off x="3777" y="3757"/>
                  <a:ext cx="38" cy="41"/>
                </a:xfrm>
                <a:custGeom>
                  <a:avLst/>
                  <a:gdLst>
                    <a:gd name="T0" fmla="*/ 19 w 38"/>
                    <a:gd name="T1" fmla="*/ 0 h 41"/>
                    <a:gd name="T2" fmla="*/ 15 w 38"/>
                    <a:gd name="T3" fmla="*/ 1 h 41"/>
                    <a:gd name="T4" fmla="*/ 12 w 38"/>
                    <a:gd name="T5" fmla="*/ 3 h 41"/>
                    <a:gd name="T6" fmla="*/ 8 w 38"/>
                    <a:gd name="T7" fmla="*/ 4 h 41"/>
                    <a:gd name="T8" fmla="*/ 5 w 38"/>
                    <a:gd name="T9" fmla="*/ 6 h 41"/>
                    <a:gd name="T10" fmla="*/ 2 w 38"/>
                    <a:gd name="T11" fmla="*/ 10 h 41"/>
                    <a:gd name="T12" fmla="*/ 1 w 38"/>
                    <a:gd name="T13" fmla="*/ 13 h 41"/>
                    <a:gd name="T14" fmla="*/ 0 w 38"/>
                    <a:gd name="T15" fmla="*/ 17 h 41"/>
                    <a:gd name="T16" fmla="*/ 0 w 38"/>
                    <a:gd name="T17" fmla="*/ 21 h 41"/>
                    <a:gd name="T18" fmla="*/ 0 w 38"/>
                    <a:gd name="T19" fmla="*/ 25 h 41"/>
                    <a:gd name="T20" fmla="*/ 1 w 38"/>
                    <a:gd name="T21" fmla="*/ 28 h 41"/>
                    <a:gd name="T22" fmla="*/ 2 w 38"/>
                    <a:gd name="T23" fmla="*/ 32 h 41"/>
                    <a:gd name="T24" fmla="*/ 5 w 38"/>
                    <a:gd name="T25" fmla="*/ 35 h 41"/>
                    <a:gd name="T26" fmla="*/ 8 w 38"/>
                    <a:gd name="T27" fmla="*/ 38 h 41"/>
                    <a:gd name="T28" fmla="*/ 12 w 38"/>
                    <a:gd name="T29" fmla="*/ 39 h 41"/>
                    <a:gd name="T30" fmla="*/ 15 w 38"/>
                    <a:gd name="T31" fmla="*/ 40 h 41"/>
                    <a:gd name="T32" fmla="*/ 19 w 38"/>
                    <a:gd name="T33" fmla="*/ 41 h 41"/>
                    <a:gd name="T34" fmla="*/ 23 w 38"/>
                    <a:gd name="T35" fmla="*/ 40 h 41"/>
                    <a:gd name="T36" fmla="*/ 27 w 38"/>
                    <a:gd name="T37" fmla="*/ 39 h 41"/>
                    <a:gd name="T38" fmla="*/ 30 w 38"/>
                    <a:gd name="T39" fmla="*/ 38 h 41"/>
                    <a:gd name="T40" fmla="*/ 33 w 38"/>
                    <a:gd name="T41" fmla="*/ 35 h 41"/>
                    <a:gd name="T42" fmla="*/ 35 w 38"/>
                    <a:gd name="T43" fmla="*/ 32 h 41"/>
                    <a:gd name="T44" fmla="*/ 37 w 38"/>
                    <a:gd name="T45" fmla="*/ 28 h 41"/>
                    <a:gd name="T46" fmla="*/ 38 w 38"/>
                    <a:gd name="T47" fmla="*/ 25 h 41"/>
                    <a:gd name="T48" fmla="*/ 38 w 38"/>
                    <a:gd name="T49" fmla="*/ 21 h 41"/>
                    <a:gd name="T50" fmla="*/ 38 w 38"/>
                    <a:gd name="T51" fmla="*/ 17 h 41"/>
                    <a:gd name="T52" fmla="*/ 37 w 38"/>
                    <a:gd name="T53" fmla="*/ 13 h 41"/>
                    <a:gd name="T54" fmla="*/ 35 w 38"/>
                    <a:gd name="T55" fmla="*/ 10 h 41"/>
                    <a:gd name="T56" fmla="*/ 33 w 38"/>
                    <a:gd name="T57" fmla="*/ 6 h 41"/>
                    <a:gd name="T58" fmla="*/ 30 w 38"/>
                    <a:gd name="T59" fmla="*/ 4 h 41"/>
                    <a:gd name="T60" fmla="*/ 27 w 38"/>
                    <a:gd name="T61" fmla="*/ 3 h 41"/>
                    <a:gd name="T62" fmla="*/ 23 w 38"/>
                    <a:gd name="T63" fmla="*/ 1 h 41"/>
                    <a:gd name="T64" fmla="*/ 19 w 38"/>
                    <a:gd name="T65" fmla="*/ 0 h 4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1">
                      <a:moveTo>
                        <a:pt x="19" y="0"/>
                      </a:moveTo>
                      <a:lnTo>
                        <a:pt x="15" y="1"/>
                      </a:lnTo>
                      <a:lnTo>
                        <a:pt x="12" y="3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2" y="10"/>
                      </a:lnTo>
                      <a:lnTo>
                        <a:pt x="1" y="13"/>
                      </a:lnTo>
                      <a:lnTo>
                        <a:pt x="0" y="17"/>
                      </a:lnTo>
                      <a:lnTo>
                        <a:pt x="0" y="21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2" y="32"/>
                      </a:lnTo>
                      <a:lnTo>
                        <a:pt x="5" y="35"/>
                      </a:lnTo>
                      <a:lnTo>
                        <a:pt x="8" y="38"/>
                      </a:lnTo>
                      <a:lnTo>
                        <a:pt x="12" y="39"/>
                      </a:lnTo>
                      <a:lnTo>
                        <a:pt x="15" y="40"/>
                      </a:lnTo>
                      <a:lnTo>
                        <a:pt x="19" y="41"/>
                      </a:lnTo>
                      <a:lnTo>
                        <a:pt x="23" y="40"/>
                      </a:lnTo>
                      <a:lnTo>
                        <a:pt x="27" y="39"/>
                      </a:lnTo>
                      <a:lnTo>
                        <a:pt x="30" y="38"/>
                      </a:lnTo>
                      <a:lnTo>
                        <a:pt x="33" y="35"/>
                      </a:lnTo>
                      <a:lnTo>
                        <a:pt x="35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1"/>
                      </a:lnTo>
                      <a:lnTo>
                        <a:pt x="38" y="17"/>
                      </a:lnTo>
                      <a:lnTo>
                        <a:pt x="37" y="13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0" y="4"/>
                      </a:lnTo>
                      <a:lnTo>
                        <a:pt x="27" y="3"/>
                      </a:lnTo>
                      <a:lnTo>
                        <a:pt x="23" y="1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6" name="Freeform 332"/>
                <p:cNvSpPr/>
                <p:nvPr/>
              </p:nvSpPr>
              <p:spPr bwMode="auto">
                <a:xfrm>
                  <a:off x="3777" y="3757"/>
                  <a:ext cx="38" cy="41"/>
                </a:xfrm>
                <a:custGeom>
                  <a:avLst/>
                  <a:gdLst>
                    <a:gd name="T0" fmla="*/ 19 w 38"/>
                    <a:gd name="T1" fmla="*/ 0 h 41"/>
                    <a:gd name="T2" fmla="*/ 15 w 38"/>
                    <a:gd name="T3" fmla="*/ 1 h 41"/>
                    <a:gd name="T4" fmla="*/ 12 w 38"/>
                    <a:gd name="T5" fmla="*/ 3 h 41"/>
                    <a:gd name="T6" fmla="*/ 8 w 38"/>
                    <a:gd name="T7" fmla="*/ 4 h 41"/>
                    <a:gd name="T8" fmla="*/ 5 w 38"/>
                    <a:gd name="T9" fmla="*/ 6 h 41"/>
                    <a:gd name="T10" fmla="*/ 2 w 38"/>
                    <a:gd name="T11" fmla="*/ 10 h 41"/>
                    <a:gd name="T12" fmla="*/ 1 w 38"/>
                    <a:gd name="T13" fmla="*/ 13 h 41"/>
                    <a:gd name="T14" fmla="*/ 0 w 38"/>
                    <a:gd name="T15" fmla="*/ 17 h 41"/>
                    <a:gd name="T16" fmla="*/ 0 w 38"/>
                    <a:gd name="T17" fmla="*/ 21 h 41"/>
                    <a:gd name="T18" fmla="*/ 0 w 38"/>
                    <a:gd name="T19" fmla="*/ 25 h 41"/>
                    <a:gd name="T20" fmla="*/ 1 w 38"/>
                    <a:gd name="T21" fmla="*/ 28 h 41"/>
                    <a:gd name="T22" fmla="*/ 2 w 38"/>
                    <a:gd name="T23" fmla="*/ 32 h 41"/>
                    <a:gd name="T24" fmla="*/ 5 w 38"/>
                    <a:gd name="T25" fmla="*/ 35 h 41"/>
                    <a:gd name="T26" fmla="*/ 8 w 38"/>
                    <a:gd name="T27" fmla="*/ 38 h 41"/>
                    <a:gd name="T28" fmla="*/ 12 w 38"/>
                    <a:gd name="T29" fmla="*/ 39 h 41"/>
                    <a:gd name="T30" fmla="*/ 15 w 38"/>
                    <a:gd name="T31" fmla="*/ 40 h 41"/>
                    <a:gd name="T32" fmla="*/ 19 w 38"/>
                    <a:gd name="T33" fmla="*/ 41 h 41"/>
                    <a:gd name="T34" fmla="*/ 23 w 38"/>
                    <a:gd name="T35" fmla="*/ 40 h 41"/>
                    <a:gd name="T36" fmla="*/ 27 w 38"/>
                    <a:gd name="T37" fmla="*/ 39 h 41"/>
                    <a:gd name="T38" fmla="*/ 30 w 38"/>
                    <a:gd name="T39" fmla="*/ 38 h 41"/>
                    <a:gd name="T40" fmla="*/ 33 w 38"/>
                    <a:gd name="T41" fmla="*/ 35 h 41"/>
                    <a:gd name="T42" fmla="*/ 35 w 38"/>
                    <a:gd name="T43" fmla="*/ 32 h 41"/>
                    <a:gd name="T44" fmla="*/ 37 w 38"/>
                    <a:gd name="T45" fmla="*/ 28 h 41"/>
                    <a:gd name="T46" fmla="*/ 38 w 38"/>
                    <a:gd name="T47" fmla="*/ 25 h 41"/>
                    <a:gd name="T48" fmla="*/ 38 w 38"/>
                    <a:gd name="T49" fmla="*/ 21 h 41"/>
                    <a:gd name="T50" fmla="*/ 38 w 38"/>
                    <a:gd name="T51" fmla="*/ 17 h 41"/>
                    <a:gd name="T52" fmla="*/ 37 w 38"/>
                    <a:gd name="T53" fmla="*/ 13 h 41"/>
                    <a:gd name="T54" fmla="*/ 35 w 38"/>
                    <a:gd name="T55" fmla="*/ 10 h 41"/>
                    <a:gd name="T56" fmla="*/ 33 w 38"/>
                    <a:gd name="T57" fmla="*/ 6 h 41"/>
                    <a:gd name="T58" fmla="*/ 30 w 38"/>
                    <a:gd name="T59" fmla="*/ 4 h 41"/>
                    <a:gd name="T60" fmla="*/ 27 w 38"/>
                    <a:gd name="T61" fmla="*/ 3 h 41"/>
                    <a:gd name="T62" fmla="*/ 23 w 38"/>
                    <a:gd name="T63" fmla="*/ 1 h 41"/>
                    <a:gd name="T64" fmla="*/ 19 w 38"/>
                    <a:gd name="T65" fmla="*/ 0 h 4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1">
                      <a:moveTo>
                        <a:pt x="19" y="0"/>
                      </a:moveTo>
                      <a:lnTo>
                        <a:pt x="15" y="1"/>
                      </a:lnTo>
                      <a:lnTo>
                        <a:pt x="12" y="3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2" y="10"/>
                      </a:lnTo>
                      <a:lnTo>
                        <a:pt x="1" y="13"/>
                      </a:lnTo>
                      <a:lnTo>
                        <a:pt x="0" y="17"/>
                      </a:lnTo>
                      <a:lnTo>
                        <a:pt x="0" y="21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2" y="32"/>
                      </a:lnTo>
                      <a:lnTo>
                        <a:pt x="5" y="35"/>
                      </a:lnTo>
                      <a:lnTo>
                        <a:pt x="8" y="38"/>
                      </a:lnTo>
                      <a:lnTo>
                        <a:pt x="12" y="39"/>
                      </a:lnTo>
                      <a:lnTo>
                        <a:pt x="15" y="40"/>
                      </a:lnTo>
                      <a:lnTo>
                        <a:pt x="19" y="41"/>
                      </a:lnTo>
                      <a:lnTo>
                        <a:pt x="23" y="40"/>
                      </a:lnTo>
                      <a:lnTo>
                        <a:pt x="27" y="39"/>
                      </a:lnTo>
                      <a:lnTo>
                        <a:pt x="30" y="38"/>
                      </a:lnTo>
                      <a:lnTo>
                        <a:pt x="33" y="35"/>
                      </a:lnTo>
                      <a:lnTo>
                        <a:pt x="35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1"/>
                      </a:lnTo>
                      <a:lnTo>
                        <a:pt x="38" y="17"/>
                      </a:lnTo>
                      <a:lnTo>
                        <a:pt x="37" y="13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0" y="4"/>
                      </a:lnTo>
                      <a:lnTo>
                        <a:pt x="27" y="3"/>
                      </a:lnTo>
                      <a:lnTo>
                        <a:pt x="23" y="1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7" name="Freeform 333"/>
                <p:cNvSpPr/>
                <p:nvPr/>
              </p:nvSpPr>
              <p:spPr bwMode="auto">
                <a:xfrm>
                  <a:off x="4869" y="2805"/>
                  <a:ext cx="41" cy="40"/>
                </a:xfrm>
                <a:custGeom>
                  <a:avLst/>
                  <a:gdLst>
                    <a:gd name="T0" fmla="*/ 20 w 41"/>
                    <a:gd name="T1" fmla="*/ 0 h 40"/>
                    <a:gd name="T2" fmla="*/ 17 w 41"/>
                    <a:gd name="T3" fmla="*/ 0 h 40"/>
                    <a:gd name="T4" fmla="*/ 13 w 41"/>
                    <a:gd name="T5" fmla="*/ 1 h 40"/>
                    <a:gd name="T6" fmla="*/ 10 w 41"/>
                    <a:gd name="T7" fmla="*/ 4 h 40"/>
                    <a:gd name="T8" fmla="*/ 6 w 41"/>
                    <a:gd name="T9" fmla="*/ 6 h 40"/>
                    <a:gd name="T10" fmla="*/ 4 w 41"/>
                    <a:gd name="T11" fmla="*/ 8 h 40"/>
                    <a:gd name="T12" fmla="*/ 2 w 41"/>
                    <a:gd name="T13" fmla="*/ 12 h 40"/>
                    <a:gd name="T14" fmla="*/ 0 w 41"/>
                    <a:gd name="T15" fmla="*/ 15 h 40"/>
                    <a:gd name="T16" fmla="*/ 0 w 41"/>
                    <a:gd name="T17" fmla="*/ 20 h 40"/>
                    <a:gd name="T18" fmla="*/ 0 w 41"/>
                    <a:gd name="T19" fmla="*/ 23 h 40"/>
                    <a:gd name="T20" fmla="*/ 2 w 41"/>
                    <a:gd name="T21" fmla="*/ 28 h 40"/>
                    <a:gd name="T22" fmla="*/ 4 w 41"/>
                    <a:gd name="T23" fmla="*/ 30 h 40"/>
                    <a:gd name="T24" fmla="*/ 6 w 41"/>
                    <a:gd name="T25" fmla="*/ 34 h 40"/>
                    <a:gd name="T26" fmla="*/ 10 w 41"/>
                    <a:gd name="T27" fmla="*/ 36 h 40"/>
                    <a:gd name="T28" fmla="*/ 13 w 41"/>
                    <a:gd name="T29" fmla="*/ 39 h 40"/>
                    <a:gd name="T30" fmla="*/ 17 w 41"/>
                    <a:gd name="T31" fmla="*/ 40 h 40"/>
                    <a:gd name="T32" fmla="*/ 20 w 41"/>
                    <a:gd name="T33" fmla="*/ 40 h 40"/>
                    <a:gd name="T34" fmla="*/ 25 w 41"/>
                    <a:gd name="T35" fmla="*/ 40 h 40"/>
                    <a:gd name="T36" fmla="*/ 28 w 41"/>
                    <a:gd name="T37" fmla="*/ 39 h 40"/>
                    <a:gd name="T38" fmla="*/ 32 w 41"/>
                    <a:gd name="T39" fmla="*/ 36 h 40"/>
                    <a:gd name="T40" fmla="*/ 34 w 41"/>
                    <a:gd name="T41" fmla="*/ 34 h 40"/>
                    <a:gd name="T42" fmla="*/ 38 w 41"/>
                    <a:gd name="T43" fmla="*/ 30 h 40"/>
                    <a:gd name="T44" fmla="*/ 39 w 41"/>
                    <a:gd name="T45" fmla="*/ 28 h 40"/>
                    <a:gd name="T46" fmla="*/ 40 w 41"/>
                    <a:gd name="T47" fmla="*/ 23 h 40"/>
                    <a:gd name="T48" fmla="*/ 41 w 41"/>
                    <a:gd name="T49" fmla="*/ 20 h 40"/>
                    <a:gd name="T50" fmla="*/ 40 w 41"/>
                    <a:gd name="T51" fmla="*/ 15 h 40"/>
                    <a:gd name="T52" fmla="*/ 39 w 41"/>
                    <a:gd name="T53" fmla="*/ 12 h 40"/>
                    <a:gd name="T54" fmla="*/ 38 w 41"/>
                    <a:gd name="T55" fmla="*/ 8 h 40"/>
                    <a:gd name="T56" fmla="*/ 34 w 41"/>
                    <a:gd name="T57" fmla="*/ 6 h 40"/>
                    <a:gd name="T58" fmla="*/ 32 w 41"/>
                    <a:gd name="T59" fmla="*/ 4 h 40"/>
                    <a:gd name="T60" fmla="*/ 28 w 41"/>
                    <a:gd name="T61" fmla="*/ 1 h 40"/>
                    <a:gd name="T62" fmla="*/ 25 w 41"/>
                    <a:gd name="T63" fmla="*/ 0 h 40"/>
                    <a:gd name="T64" fmla="*/ 20 w 41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1" h="40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3" y="1"/>
                      </a:lnTo>
                      <a:lnTo>
                        <a:pt x="10" y="4"/>
                      </a:lnTo>
                      <a:lnTo>
                        <a:pt x="6" y="6"/>
                      </a:lnTo>
                      <a:lnTo>
                        <a:pt x="4" y="8"/>
                      </a:lnTo>
                      <a:lnTo>
                        <a:pt x="2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3"/>
                      </a:lnTo>
                      <a:lnTo>
                        <a:pt x="2" y="28"/>
                      </a:lnTo>
                      <a:lnTo>
                        <a:pt x="4" y="30"/>
                      </a:lnTo>
                      <a:lnTo>
                        <a:pt x="6" y="34"/>
                      </a:lnTo>
                      <a:lnTo>
                        <a:pt x="10" y="36"/>
                      </a:lnTo>
                      <a:lnTo>
                        <a:pt x="13" y="39"/>
                      </a:lnTo>
                      <a:lnTo>
                        <a:pt x="17" y="40"/>
                      </a:lnTo>
                      <a:lnTo>
                        <a:pt x="20" y="40"/>
                      </a:lnTo>
                      <a:lnTo>
                        <a:pt x="25" y="40"/>
                      </a:lnTo>
                      <a:lnTo>
                        <a:pt x="28" y="39"/>
                      </a:lnTo>
                      <a:lnTo>
                        <a:pt x="32" y="36"/>
                      </a:lnTo>
                      <a:lnTo>
                        <a:pt x="34" y="34"/>
                      </a:lnTo>
                      <a:lnTo>
                        <a:pt x="38" y="30"/>
                      </a:lnTo>
                      <a:lnTo>
                        <a:pt x="39" y="28"/>
                      </a:lnTo>
                      <a:lnTo>
                        <a:pt x="40" y="23"/>
                      </a:lnTo>
                      <a:lnTo>
                        <a:pt x="41" y="20"/>
                      </a:lnTo>
                      <a:lnTo>
                        <a:pt x="40" y="15"/>
                      </a:lnTo>
                      <a:lnTo>
                        <a:pt x="39" y="12"/>
                      </a:lnTo>
                      <a:lnTo>
                        <a:pt x="38" y="8"/>
                      </a:lnTo>
                      <a:lnTo>
                        <a:pt x="34" y="6"/>
                      </a:lnTo>
                      <a:lnTo>
                        <a:pt x="32" y="4"/>
                      </a:lnTo>
                      <a:lnTo>
                        <a:pt x="28" y="1"/>
                      </a:lnTo>
                      <a:lnTo>
                        <a:pt x="25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8" name="Freeform 334"/>
                <p:cNvSpPr/>
                <p:nvPr/>
              </p:nvSpPr>
              <p:spPr bwMode="auto">
                <a:xfrm>
                  <a:off x="4869" y="2805"/>
                  <a:ext cx="41" cy="40"/>
                </a:xfrm>
                <a:custGeom>
                  <a:avLst/>
                  <a:gdLst>
                    <a:gd name="T0" fmla="*/ 20 w 41"/>
                    <a:gd name="T1" fmla="*/ 0 h 40"/>
                    <a:gd name="T2" fmla="*/ 17 w 41"/>
                    <a:gd name="T3" fmla="*/ 0 h 40"/>
                    <a:gd name="T4" fmla="*/ 13 w 41"/>
                    <a:gd name="T5" fmla="*/ 1 h 40"/>
                    <a:gd name="T6" fmla="*/ 10 w 41"/>
                    <a:gd name="T7" fmla="*/ 4 h 40"/>
                    <a:gd name="T8" fmla="*/ 6 w 41"/>
                    <a:gd name="T9" fmla="*/ 6 h 40"/>
                    <a:gd name="T10" fmla="*/ 4 w 41"/>
                    <a:gd name="T11" fmla="*/ 8 h 40"/>
                    <a:gd name="T12" fmla="*/ 2 w 41"/>
                    <a:gd name="T13" fmla="*/ 12 h 40"/>
                    <a:gd name="T14" fmla="*/ 0 w 41"/>
                    <a:gd name="T15" fmla="*/ 15 h 40"/>
                    <a:gd name="T16" fmla="*/ 0 w 41"/>
                    <a:gd name="T17" fmla="*/ 20 h 40"/>
                    <a:gd name="T18" fmla="*/ 0 w 41"/>
                    <a:gd name="T19" fmla="*/ 23 h 40"/>
                    <a:gd name="T20" fmla="*/ 2 w 41"/>
                    <a:gd name="T21" fmla="*/ 28 h 40"/>
                    <a:gd name="T22" fmla="*/ 4 w 41"/>
                    <a:gd name="T23" fmla="*/ 30 h 40"/>
                    <a:gd name="T24" fmla="*/ 6 w 41"/>
                    <a:gd name="T25" fmla="*/ 34 h 40"/>
                    <a:gd name="T26" fmla="*/ 10 w 41"/>
                    <a:gd name="T27" fmla="*/ 36 h 40"/>
                    <a:gd name="T28" fmla="*/ 13 w 41"/>
                    <a:gd name="T29" fmla="*/ 39 h 40"/>
                    <a:gd name="T30" fmla="*/ 17 w 41"/>
                    <a:gd name="T31" fmla="*/ 40 h 40"/>
                    <a:gd name="T32" fmla="*/ 20 w 41"/>
                    <a:gd name="T33" fmla="*/ 40 h 40"/>
                    <a:gd name="T34" fmla="*/ 25 w 41"/>
                    <a:gd name="T35" fmla="*/ 40 h 40"/>
                    <a:gd name="T36" fmla="*/ 28 w 41"/>
                    <a:gd name="T37" fmla="*/ 39 h 40"/>
                    <a:gd name="T38" fmla="*/ 32 w 41"/>
                    <a:gd name="T39" fmla="*/ 36 h 40"/>
                    <a:gd name="T40" fmla="*/ 34 w 41"/>
                    <a:gd name="T41" fmla="*/ 34 h 40"/>
                    <a:gd name="T42" fmla="*/ 38 w 41"/>
                    <a:gd name="T43" fmla="*/ 30 h 40"/>
                    <a:gd name="T44" fmla="*/ 39 w 41"/>
                    <a:gd name="T45" fmla="*/ 28 h 40"/>
                    <a:gd name="T46" fmla="*/ 40 w 41"/>
                    <a:gd name="T47" fmla="*/ 23 h 40"/>
                    <a:gd name="T48" fmla="*/ 41 w 41"/>
                    <a:gd name="T49" fmla="*/ 20 h 40"/>
                    <a:gd name="T50" fmla="*/ 40 w 41"/>
                    <a:gd name="T51" fmla="*/ 15 h 40"/>
                    <a:gd name="T52" fmla="*/ 39 w 41"/>
                    <a:gd name="T53" fmla="*/ 12 h 40"/>
                    <a:gd name="T54" fmla="*/ 38 w 41"/>
                    <a:gd name="T55" fmla="*/ 8 h 40"/>
                    <a:gd name="T56" fmla="*/ 34 w 41"/>
                    <a:gd name="T57" fmla="*/ 6 h 40"/>
                    <a:gd name="T58" fmla="*/ 32 w 41"/>
                    <a:gd name="T59" fmla="*/ 4 h 40"/>
                    <a:gd name="T60" fmla="*/ 28 w 41"/>
                    <a:gd name="T61" fmla="*/ 1 h 40"/>
                    <a:gd name="T62" fmla="*/ 25 w 41"/>
                    <a:gd name="T63" fmla="*/ 0 h 40"/>
                    <a:gd name="T64" fmla="*/ 20 w 41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1" h="40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3" y="1"/>
                      </a:lnTo>
                      <a:lnTo>
                        <a:pt x="10" y="4"/>
                      </a:lnTo>
                      <a:lnTo>
                        <a:pt x="6" y="6"/>
                      </a:lnTo>
                      <a:lnTo>
                        <a:pt x="4" y="8"/>
                      </a:lnTo>
                      <a:lnTo>
                        <a:pt x="2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3"/>
                      </a:lnTo>
                      <a:lnTo>
                        <a:pt x="2" y="28"/>
                      </a:lnTo>
                      <a:lnTo>
                        <a:pt x="4" y="30"/>
                      </a:lnTo>
                      <a:lnTo>
                        <a:pt x="6" y="34"/>
                      </a:lnTo>
                      <a:lnTo>
                        <a:pt x="10" y="36"/>
                      </a:lnTo>
                      <a:lnTo>
                        <a:pt x="13" y="39"/>
                      </a:lnTo>
                      <a:lnTo>
                        <a:pt x="17" y="40"/>
                      </a:lnTo>
                      <a:lnTo>
                        <a:pt x="20" y="40"/>
                      </a:lnTo>
                      <a:lnTo>
                        <a:pt x="25" y="40"/>
                      </a:lnTo>
                      <a:lnTo>
                        <a:pt x="28" y="39"/>
                      </a:lnTo>
                      <a:lnTo>
                        <a:pt x="32" y="36"/>
                      </a:lnTo>
                      <a:lnTo>
                        <a:pt x="34" y="34"/>
                      </a:lnTo>
                      <a:lnTo>
                        <a:pt x="38" y="30"/>
                      </a:lnTo>
                      <a:lnTo>
                        <a:pt x="39" y="28"/>
                      </a:lnTo>
                      <a:lnTo>
                        <a:pt x="40" y="23"/>
                      </a:lnTo>
                      <a:lnTo>
                        <a:pt x="41" y="20"/>
                      </a:lnTo>
                      <a:lnTo>
                        <a:pt x="40" y="15"/>
                      </a:lnTo>
                      <a:lnTo>
                        <a:pt x="39" y="12"/>
                      </a:lnTo>
                      <a:lnTo>
                        <a:pt x="38" y="8"/>
                      </a:lnTo>
                      <a:lnTo>
                        <a:pt x="34" y="6"/>
                      </a:lnTo>
                      <a:lnTo>
                        <a:pt x="32" y="4"/>
                      </a:lnTo>
                      <a:lnTo>
                        <a:pt x="28" y="1"/>
                      </a:lnTo>
                      <a:lnTo>
                        <a:pt x="25" y="0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9" name="Freeform 335"/>
                <p:cNvSpPr/>
                <p:nvPr/>
              </p:nvSpPr>
              <p:spPr bwMode="auto">
                <a:xfrm>
                  <a:off x="4604" y="2409"/>
                  <a:ext cx="38" cy="38"/>
                </a:xfrm>
                <a:custGeom>
                  <a:avLst/>
                  <a:gdLst>
                    <a:gd name="T0" fmla="*/ 20 w 38"/>
                    <a:gd name="T1" fmla="*/ 0 h 38"/>
                    <a:gd name="T2" fmla="*/ 15 w 38"/>
                    <a:gd name="T3" fmla="*/ 0 h 38"/>
                    <a:gd name="T4" fmla="*/ 11 w 38"/>
                    <a:gd name="T5" fmla="*/ 1 h 38"/>
                    <a:gd name="T6" fmla="*/ 8 w 38"/>
                    <a:gd name="T7" fmla="*/ 3 h 38"/>
                    <a:gd name="T8" fmla="*/ 6 w 38"/>
                    <a:gd name="T9" fmla="*/ 6 h 38"/>
                    <a:gd name="T10" fmla="*/ 3 w 38"/>
                    <a:gd name="T11" fmla="*/ 8 h 38"/>
                    <a:gd name="T12" fmla="*/ 1 w 38"/>
                    <a:gd name="T13" fmla="*/ 12 h 38"/>
                    <a:gd name="T14" fmla="*/ 0 w 38"/>
                    <a:gd name="T15" fmla="*/ 15 h 38"/>
                    <a:gd name="T16" fmla="*/ 0 w 38"/>
                    <a:gd name="T17" fmla="*/ 20 h 38"/>
                    <a:gd name="T18" fmla="*/ 0 w 38"/>
                    <a:gd name="T19" fmla="*/ 23 h 38"/>
                    <a:gd name="T20" fmla="*/ 1 w 38"/>
                    <a:gd name="T21" fmla="*/ 27 h 38"/>
                    <a:gd name="T22" fmla="*/ 3 w 38"/>
                    <a:gd name="T23" fmla="*/ 30 h 38"/>
                    <a:gd name="T24" fmla="*/ 6 w 38"/>
                    <a:gd name="T25" fmla="*/ 34 h 38"/>
                    <a:gd name="T26" fmla="*/ 8 w 38"/>
                    <a:gd name="T27" fmla="*/ 36 h 38"/>
                    <a:gd name="T28" fmla="*/ 11 w 38"/>
                    <a:gd name="T29" fmla="*/ 37 h 38"/>
                    <a:gd name="T30" fmla="*/ 15 w 38"/>
                    <a:gd name="T31" fmla="*/ 38 h 38"/>
                    <a:gd name="T32" fmla="*/ 20 w 38"/>
                    <a:gd name="T33" fmla="*/ 38 h 38"/>
                    <a:gd name="T34" fmla="*/ 23 w 38"/>
                    <a:gd name="T35" fmla="*/ 38 h 38"/>
                    <a:gd name="T36" fmla="*/ 27 w 38"/>
                    <a:gd name="T37" fmla="*/ 37 h 38"/>
                    <a:gd name="T38" fmla="*/ 30 w 38"/>
                    <a:gd name="T39" fmla="*/ 36 h 38"/>
                    <a:gd name="T40" fmla="*/ 32 w 38"/>
                    <a:gd name="T41" fmla="*/ 34 h 38"/>
                    <a:gd name="T42" fmla="*/ 35 w 38"/>
                    <a:gd name="T43" fmla="*/ 30 h 38"/>
                    <a:gd name="T44" fmla="*/ 37 w 38"/>
                    <a:gd name="T45" fmla="*/ 27 h 38"/>
                    <a:gd name="T46" fmla="*/ 38 w 38"/>
                    <a:gd name="T47" fmla="*/ 23 h 38"/>
                    <a:gd name="T48" fmla="*/ 38 w 38"/>
                    <a:gd name="T49" fmla="*/ 20 h 38"/>
                    <a:gd name="T50" fmla="*/ 38 w 38"/>
                    <a:gd name="T51" fmla="*/ 15 h 38"/>
                    <a:gd name="T52" fmla="*/ 37 w 38"/>
                    <a:gd name="T53" fmla="*/ 12 h 38"/>
                    <a:gd name="T54" fmla="*/ 35 w 38"/>
                    <a:gd name="T55" fmla="*/ 8 h 38"/>
                    <a:gd name="T56" fmla="*/ 32 w 38"/>
                    <a:gd name="T57" fmla="*/ 6 h 38"/>
                    <a:gd name="T58" fmla="*/ 30 w 38"/>
                    <a:gd name="T59" fmla="*/ 3 h 38"/>
                    <a:gd name="T60" fmla="*/ 27 w 38"/>
                    <a:gd name="T61" fmla="*/ 1 h 38"/>
                    <a:gd name="T62" fmla="*/ 23 w 38"/>
                    <a:gd name="T63" fmla="*/ 0 h 38"/>
                    <a:gd name="T64" fmla="*/ 20 w 38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38">
                      <a:moveTo>
                        <a:pt x="20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3"/>
                      </a:lnTo>
                      <a:lnTo>
                        <a:pt x="6" y="6"/>
                      </a:lnTo>
                      <a:lnTo>
                        <a:pt x="3" y="8"/>
                      </a:lnTo>
                      <a:lnTo>
                        <a:pt x="1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3"/>
                      </a:lnTo>
                      <a:lnTo>
                        <a:pt x="1" y="27"/>
                      </a:lnTo>
                      <a:lnTo>
                        <a:pt x="3" y="30"/>
                      </a:lnTo>
                      <a:lnTo>
                        <a:pt x="6" y="34"/>
                      </a:lnTo>
                      <a:lnTo>
                        <a:pt x="8" y="36"/>
                      </a:lnTo>
                      <a:lnTo>
                        <a:pt x="11" y="37"/>
                      </a:lnTo>
                      <a:lnTo>
                        <a:pt x="15" y="38"/>
                      </a:lnTo>
                      <a:lnTo>
                        <a:pt x="20" y="38"/>
                      </a:lnTo>
                      <a:lnTo>
                        <a:pt x="23" y="38"/>
                      </a:lnTo>
                      <a:lnTo>
                        <a:pt x="27" y="37"/>
                      </a:lnTo>
                      <a:lnTo>
                        <a:pt x="30" y="36"/>
                      </a:lnTo>
                      <a:lnTo>
                        <a:pt x="32" y="34"/>
                      </a:lnTo>
                      <a:lnTo>
                        <a:pt x="35" y="30"/>
                      </a:lnTo>
                      <a:lnTo>
                        <a:pt x="37" y="27"/>
                      </a:lnTo>
                      <a:lnTo>
                        <a:pt x="38" y="23"/>
                      </a:lnTo>
                      <a:lnTo>
                        <a:pt x="38" y="20"/>
                      </a:lnTo>
                      <a:lnTo>
                        <a:pt x="38" y="15"/>
                      </a:lnTo>
                      <a:lnTo>
                        <a:pt x="37" y="12"/>
                      </a:lnTo>
                      <a:lnTo>
                        <a:pt x="35" y="8"/>
                      </a:lnTo>
                      <a:lnTo>
                        <a:pt x="32" y="6"/>
                      </a:lnTo>
                      <a:lnTo>
                        <a:pt x="30" y="3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0" name="Freeform 336"/>
                <p:cNvSpPr/>
                <p:nvPr/>
              </p:nvSpPr>
              <p:spPr bwMode="auto">
                <a:xfrm>
                  <a:off x="4604" y="2409"/>
                  <a:ext cx="38" cy="38"/>
                </a:xfrm>
                <a:custGeom>
                  <a:avLst/>
                  <a:gdLst>
                    <a:gd name="T0" fmla="*/ 20 w 38"/>
                    <a:gd name="T1" fmla="*/ 0 h 38"/>
                    <a:gd name="T2" fmla="*/ 15 w 38"/>
                    <a:gd name="T3" fmla="*/ 0 h 38"/>
                    <a:gd name="T4" fmla="*/ 11 w 38"/>
                    <a:gd name="T5" fmla="*/ 1 h 38"/>
                    <a:gd name="T6" fmla="*/ 8 w 38"/>
                    <a:gd name="T7" fmla="*/ 3 h 38"/>
                    <a:gd name="T8" fmla="*/ 6 w 38"/>
                    <a:gd name="T9" fmla="*/ 6 h 38"/>
                    <a:gd name="T10" fmla="*/ 3 w 38"/>
                    <a:gd name="T11" fmla="*/ 8 h 38"/>
                    <a:gd name="T12" fmla="*/ 1 w 38"/>
                    <a:gd name="T13" fmla="*/ 12 h 38"/>
                    <a:gd name="T14" fmla="*/ 0 w 38"/>
                    <a:gd name="T15" fmla="*/ 15 h 38"/>
                    <a:gd name="T16" fmla="*/ 0 w 38"/>
                    <a:gd name="T17" fmla="*/ 20 h 38"/>
                    <a:gd name="T18" fmla="*/ 0 w 38"/>
                    <a:gd name="T19" fmla="*/ 23 h 38"/>
                    <a:gd name="T20" fmla="*/ 1 w 38"/>
                    <a:gd name="T21" fmla="*/ 27 h 38"/>
                    <a:gd name="T22" fmla="*/ 3 w 38"/>
                    <a:gd name="T23" fmla="*/ 30 h 38"/>
                    <a:gd name="T24" fmla="*/ 6 w 38"/>
                    <a:gd name="T25" fmla="*/ 34 h 38"/>
                    <a:gd name="T26" fmla="*/ 8 w 38"/>
                    <a:gd name="T27" fmla="*/ 36 h 38"/>
                    <a:gd name="T28" fmla="*/ 11 w 38"/>
                    <a:gd name="T29" fmla="*/ 37 h 38"/>
                    <a:gd name="T30" fmla="*/ 15 w 38"/>
                    <a:gd name="T31" fmla="*/ 38 h 38"/>
                    <a:gd name="T32" fmla="*/ 20 w 38"/>
                    <a:gd name="T33" fmla="*/ 38 h 38"/>
                    <a:gd name="T34" fmla="*/ 23 w 38"/>
                    <a:gd name="T35" fmla="*/ 38 h 38"/>
                    <a:gd name="T36" fmla="*/ 27 w 38"/>
                    <a:gd name="T37" fmla="*/ 37 h 38"/>
                    <a:gd name="T38" fmla="*/ 30 w 38"/>
                    <a:gd name="T39" fmla="*/ 36 h 38"/>
                    <a:gd name="T40" fmla="*/ 32 w 38"/>
                    <a:gd name="T41" fmla="*/ 34 h 38"/>
                    <a:gd name="T42" fmla="*/ 35 w 38"/>
                    <a:gd name="T43" fmla="*/ 30 h 38"/>
                    <a:gd name="T44" fmla="*/ 37 w 38"/>
                    <a:gd name="T45" fmla="*/ 27 h 38"/>
                    <a:gd name="T46" fmla="*/ 38 w 38"/>
                    <a:gd name="T47" fmla="*/ 23 h 38"/>
                    <a:gd name="T48" fmla="*/ 38 w 38"/>
                    <a:gd name="T49" fmla="*/ 20 h 38"/>
                    <a:gd name="T50" fmla="*/ 38 w 38"/>
                    <a:gd name="T51" fmla="*/ 15 h 38"/>
                    <a:gd name="T52" fmla="*/ 37 w 38"/>
                    <a:gd name="T53" fmla="*/ 12 h 38"/>
                    <a:gd name="T54" fmla="*/ 35 w 38"/>
                    <a:gd name="T55" fmla="*/ 8 h 38"/>
                    <a:gd name="T56" fmla="*/ 32 w 38"/>
                    <a:gd name="T57" fmla="*/ 6 h 38"/>
                    <a:gd name="T58" fmla="*/ 30 w 38"/>
                    <a:gd name="T59" fmla="*/ 3 h 38"/>
                    <a:gd name="T60" fmla="*/ 27 w 38"/>
                    <a:gd name="T61" fmla="*/ 1 h 38"/>
                    <a:gd name="T62" fmla="*/ 23 w 38"/>
                    <a:gd name="T63" fmla="*/ 0 h 38"/>
                    <a:gd name="T64" fmla="*/ 20 w 38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38">
                      <a:moveTo>
                        <a:pt x="20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3"/>
                      </a:lnTo>
                      <a:lnTo>
                        <a:pt x="6" y="6"/>
                      </a:lnTo>
                      <a:lnTo>
                        <a:pt x="3" y="8"/>
                      </a:lnTo>
                      <a:lnTo>
                        <a:pt x="1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3"/>
                      </a:lnTo>
                      <a:lnTo>
                        <a:pt x="1" y="27"/>
                      </a:lnTo>
                      <a:lnTo>
                        <a:pt x="3" y="30"/>
                      </a:lnTo>
                      <a:lnTo>
                        <a:pt x="6" y="34"/>
                      </a:lnTo>
                      <a:lnTo>
                        <a:pt x="8" y="36"/>
                      </a:lnTo>
                      <a:lnTo>
                        <a:pt x="11" y="37"/>
                      </a:lnTo>
                      <a:lnTo>
                        <a:pt x="15" y="38"/>
                      </a:lnTo>
                      <a:lnTo>
                        <a:pt x="20" y="38"/>
                      </a:lnTo>
                      <a:lnTo>
                        <a:pt x="23" y="38"/>
                      </a:lnTo>
                      <a:lnTo>
                        <a:pt x="27" y="37"/>
                      </a:lnTo>
                      <a:lnTo>
                        <a:pt x="30" y="36"/>
                      </a:lnTo>
                      <a:lnTo>
                        <a:pt x="32" y="34"/>
                      </a:lnTo>
                      <a:lnTo>
                        <a:pt x="35" y="30"/>
                      </a:lnTo>
                      <a:lnTo>
                        <a:pt x="37" y="27"/>
                      </a:lnTo>
                      <a:lnTo>
                        <a:pt x="38" y="23"/>
                      </a:lnTo>
                      <a:lnTo>
                        <a:pt x="38" y="20"/>
                      </a:lnTo>
                      <a:lnTo>
                        <a:pt x="38" y="15"/>
                      </a:lnTo>
                      <a:lnTo>
                        <a:pt x="37" y="12"/>
                      </a:lnTo>
                      <a:lnTo>
                        <a:pt x="35" y="8"/>
                      </a:lnTo>
                      <a:lnTo>
                        <a:pt x="32" y="6"/>
                      </a:lnTo>
                      <a:lnTo>
                        <a:pt x="30" y="3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1" name="Freeform 337"/>
                <p:cNvSpPr/>
                <p:nvPr/>
              </p:nvSpPr>
              <p:spPr bwMode="auto">
                <a:xfrm>
                  <a:off x="4591" y="3568"/>
                  <a:ext cx="38" cy="39"/>
                </a:xfrm>
                <a:custGeom>
                  <a:avLst/>
                  <a:gdLst>
                    <a:gd name="T0" fmla="*/ 19 w 38"/>
                    <a:gd name="T1" fmla="*/ 0 h 39"/>
                    <a:gd name="T2" fmla="*/ 15 w 38"/>
                    <a:gd name="T3" fmla="*/ 0 h 39"/>
                    <a:gd name="T4" fmla="*/ 12 w 38"/>
                    <a:gd name="T5" fmla="*/ 2 h 39"/>
                    <a:gd name="T6" fmla="*/ 8 w 38"/>
                    <a:gd name="T7" fmla="*/ 4 h 39"/>
                    <a:gd name="T8" fmla="*/ 5 w 38"/>
                    <a:gd name="T9" fmla="*/ 6 h 39"/>
                    <a:gd name="T10" fmla="*/ 2 w 38"/>
                    <a:gd name="T11" fmla="*/ 9 h 39"/>
                    <a:gd name="T12" fmla="*/ 1 w 38"/>
                    <a:gd name="T13" fmla="*/ 12 h 39"/>
                    <a:gd name="T14" fmla="*/ 0 w 38"/>
                    <a:gd name="T15" fmla="*/ 16 h 39"/>
                    <a:gd name="T16" fmla="*/ 0 w 38"/>
                    <a:gd name="T17" fmla="*/ 20 h 39"/>
                    <a:gd name="T18" fmla="*/ 0 w 38"/>
                    <a:gd name="T19" fmla="*/ 24 h 39"/>
                    <a:gd name="T20" fmla="*/ 1 w 38"/>
                    <a:gd name="T21" fmla="*/ 27 h 39"/>
                    <a:gd name="T22" fmla="*/ 2 w 38"/>
                    <a:gd name="T23" fmla="*/ 31 h 39"/>
                    <a:gd name="T24" fmla="*/ 5 w 38"/>
                    <a:gd name="T25" fmla="*/ 33 h 39"/>
                    <a:gd name="T26" fmla="*/ 8 w 38"/>
                    <a:gd name="T27" fmla="*/ 35 h 39"/>
                    <a:gd name="T28" fmla="*/ 12 w 38"/>
                    <a:gd name="T29" fmla="*/ 38 h 39"/>
                    <a:gd name="T30" fmla="*/ 15 w 38"/>
                    <a:gd name="T31" fmla="*/ 39 h 39"/>
                    <a:gd name="T32" fmla="*/ 19 w 38"/>
                    <a:gd name="T33" fmla="*/ 39 h 39"/>
                    <a:gd name="T34" fmla="*/ 23 w 38"/>
                    <a:gd name="T35" fmla="*/ 39 h 39"/>
                    <a:gd name="T36" fmla="*/ 27 w 38"/>
                    <a:gd name="T37" fmla="*/ 38 h 39"/>
                    <a:gd name="T38" fmla="*/ 30 w 38"/>
                    <a:gd name="T39" fmla="*/ 35 h 39"/>
                    <a:gd name="T40" fmla="*/ 33 w 38"/>
                    <a:gd name="T41" fmla="*/ 33 h 39"/>
                    <a:gd name="T42" fmla="*/ 35 w 38"/>
                    <a:gd name="T43" fmla="*/ 31 h 39"/>
                    <a:gd name="T44" fmla="*/ 37 w 38"/>
                    <a:gd name="T45" fmla="*/ 27 h 39"/>
                    <a:gd name="T46" fmla="*/ 38 w 38"/>
                    <a:gd name="T47" fmla="*/ 24 h 39"/>
                    <a:gd name="T48" fmla="*/ 38 w 38"/>
                    <a:gd name="T49" fmla="*/ 20 h 39"/>
                    <a:gd name="T50" fmla="*/ 38 w 38"/>
                    <a:gd name="T51" fmla="*/ 16 h 39"/>
                    <a:gd name="T52" fmla="*/ 37 w 38"/>
                    <a:gd name="T53" fmla="*/ 12 h 39"/>
                    <a:gd name="T54" fmla="*/ 35 w 38"/>
                    <a:gd name="T55" fmla="*/ 9 h 39"/>
                    <a:gd name="T56" fmla="*/ 33 w 38"/>
                    <a:gd name="T57" fmla="*/ 6 h 39"/>
                    <a:gd name="T58" fmla="*/ 30 w 38"/>
                    <a:gd name="T59" fmla="*/ 4 h 39"/>
                    <a:gd name="T60" fmla="*/ 27 w 38"/>
                    <a:gd name="T61" fmla="*/ 2 h 39"/>
                    <a:gd name="T62" fmla="*/ 23 w 38"/>
                    <a:gd name="T63" fmla="*/ 0 h 39"/>
                    <a:gd name="T64" fmla="*/ 19 w 38"/>
                    <a:gd name="T65" fmla="*/ 0 h 39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39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2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2" y="9"/>
                      </a:lnTo>
                      <a:lnTo>
                        <a:pt x="1" y="12"/>
                      </a:lnTo>
                      <a:lnTo>
                        <a:pt x="0" y="16"/>
                      </a:lnTo>
                      <a:lnTo>
                        <a:pt x="0" y="20"/>
                      </a:lnTo>
                      <a:lnTo>
                        <a:pt x="0" y="24"/>
                      </a:lnTo>
                      <a:lnTo>
                        <a:pt x="1" y="27"/>
                      </a:lnTo>
                      <a:lnTo>
                        <a:pt x="2" y="31"/>
                      </a:lnTo>
                      <a:lnTo>
                        <a:pt x="5" y="33"/>
                      </a:lnTo>
                      <a:lnTo>
                        <a:pt x="8" y="35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39"/>
                      </a:lnTo>
                      <a:lnTo>
                        <a:pt x="23" y="39"/>
                      </a:lnTo>
                      <a:lnTo>
                        <a:pt x="27" y="38"/>
                      </a:lnTo>
                      <a:lnTo>
                        <a:pt x="30" y="35"/>
                      </a:lnTo>
                      <a:lnTo>
                        <a:pt x="33" y="33"/>
                      </a:lnTo>
                      <a:lnTo>
                        <a:pt x="35" y="31"/>
                      </a:lnTo>
                      <a:lnTo>
                        <a:pt x="37" y="27"/>
                      </a:lnTo>
                      <a:lnTo>
                        <a:pt x="38" y="24"/>
                      </a:lnTo>
                      <a:lnTo>
                        <a:pt x="38" y="20"/>
                      </a:lnTo>
                      <a:lnTo>
                        <a:pt x="38" y="16"/>
                      </a:lnTo>
                      <a:lnTo>
                        <a:pt x="37" y="12"/>
                      </a:lnTo>
                      <a:lnTo>
                        <a:pt x="35" y="9"/>
                      </a:lnTo>
                      <a:lnTo>
                        <a:pt x="33" y="6"/>
                      </a:lnTo>
                      <a:lnTo>
                        <a:pt x="30" y="4"/>
                      </a:lnTo>
                      <a:lnTo>
                        <a:pt x="27" y="2"/>
                      </a:lnTo>
                      <a:lnTo>
                        <a:pt x="23" y="0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2" name="Freeform 338"/>
                <p:cNvSpPr/>
                <p:nvPr/>
              </p:nvSpPr>
              <p:spPr bwMode="auto">
                <a:xfrm>
                  <a:off x="4591" y="3568"/>
                  <a:ext cx="38" cy="39"/>
                </a:xfrm>
                <a:custGeom>
                  <a:avLst/>
                  <a:gdLst>
                    <a:gd name="T0" fmla="*/ 19 w 38"/>
                    <a:gd name="T1" fmla="*/ 0 h 39"/>
                    <a:gd name="T2" fmla="*/ 15 w 38"/>
                    <a:gd name="T3" fmla="*/ 0 h 39"/>
                    <a:gd name="T4" fmla="*/ 12 w 38"/>
                    <a:gd name="T5" fmla="*/ 2 h 39"/>
                    <a:gd name="T6" fmla="*/ 8 w 38"/>
                    <a:gd name="T7" fmla="*/ 4 h 39"/>
                    <a:gd name="T8" fmla="*/ 5 w 38"/>
                    <a:gd name="T9" fmla="*/ 6 h 39"/>
                    <a:gd name="T10" fmla="*/ 2 w 38"/>
                    <a:gd name="T11" fmla="*/ 9 h 39"/>
                    <a:gd name="T12" fmla="*/ 1 w 38"/>
                    <a:gd name="T13" fmla="*/ 12 h 39"/>
                    <a:gd name="T14" fmla="*/ 0 w 38"/>
                    <a:gd name="T15" fmla="*/ 16 h 39"/>
                    <a:gd name="T16" fmla="*/ 0 w 38"/>
                    <a:gd name="T17" fmla="*/ 20 h 39"/>
                    <a:gd name="T18" fmla="*/ 0 w 38"/>
                    <a:gd name="T19" fmla="*/ 24 h 39"/>
                    <a:gd name="T20" fmla="*/ 1 w 38"/>
                    <a:gd name="T21" fmla="*/ 27 h 39"/>
                    <a:gd name="T22" fmla="*/ 2 w 38"/>
                    <a:gd name="T23" fmla="*/ 31 h 39"/>
                    <a:gd name="T24" fmla="*/ 5 w 38"/>
                    <a:gd name="T25" fmla="*/ 33 h 39"/>
                    <a:gd name="T26" fmla="*/ 8 w 38"/>
                    <a:gd name="T27" fmla="*/ 35 h 39"/>
                    <a:gd name="T28" fmla="*/ 12 w 38"/>
                    <a:gd name="T29" fmla="*/ 38 h 39"/>
                    <a:gd name="T30" fmla="*/ 15 w 38"/>
                    <a:gd name="T31" fmla="*/ 39 h 39"/>
                    <a:gd name="T32" fmla="*/ 19 w 38"/>
                    <a:gd name="T33" fmla="*/ 39 h 39"/>
                    <a:gd name="T34" fmla="*/ 23 w 38"/>
                    <a:gd name="T35" fmla="*/ 39 h 39"/>
                    <a:gd name="T36" fmla="*/ 27 w 38"/>
                    <a:gd name="T37" fmla="*/ 38 h 39"/>
                    <a:gd name="T38" fmla="*/ 30 w 38"/>
                    <a:gd name="T39" fmla="*/ 35 h 39"/>
                    <a:gd name="T40" fmla="*/ 33 w 38"/>
                    <a:gd name="T41" fmla="*/ 33 h 39"/>
                    <a:gd name="T42" fmla="*/ 35 w 38"/>
                    <a:gd name="T43" fmla="*/ 31 h 39"/>
                    <a:gd name="T44" fmla="*/ 37 w 38"/>
                    <a:gd name="T45" fmla="*/ 27 h 39"/>
                    <a:gd name="T46" fmla="*/ 38 w 38"/>
                    <a:gd name="T47" fmla="*/ 24 h 39"/>
                    <a:gd name="T48" fmla="*/ 38 w 38"/>
                    <a:gd name="T49" fmla="*/ 20 h 39"/>
                    <a:gd name="T50" fmla="*/ 38 w 38"/>
                    <a:gd name="T51" fmla="*/ 16 h 39"/>
                    <a:gd name="T52" fmla="*/ 37 w 38"/>
                    <a:gd name="T53" fmla="*/ 12 h 39"/>
                    <a:gd name="T54" fmla="*/ 35 w 38"/>
                    <a:gd name="T55" fmla="*/ 9 h 39"/>
                    <a:gd name="T56" fmla="*/ 33 w 38"/>
                    <a:gd name="T57" fmla="*/ 6 h 39"/>
                    <a:gd name="T58" fmla="*/ 30 w 38"/>
                    <a:gd name="T59" fmla="*/ 4 h 39"/>
                    <a:gd name="T60" fmla="*/ 27 w 38"/>
                    <a:gd name="T61" fmla="*/ 2 h 39"/>
                    <a:gd name="T62" fmla="*/ 23 w 38"/>
                    <a:gd name="T63" fmla="*/ 0 h 39"/>
                    <a:gd name="T64" fmla="*/ 19 w 38"/>
                    <a:gd name="T65" fmla="*/ 0 h 39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39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2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2" y="9"/>
                      </a:lnTo>
                      <a:lnTo>
                        <a:pt x="1" y="12"/>
                      </a:lnTo>
                      <a:lnTo>
                        <a:pt x="0" y="16"/>
                      </a:lnTo>
                      <a:lnTo>
                        <a:pt x="0" y="20"/>
                      </a:lnTo>
                      <a:lnTo>
                        <a:pt x="0" y="24"/>
                      </a:lnTo>
                      <a:lnTo>
                        <a:pt x="1" y="27"/>
                      </a:lnTo>
                      <a:lnTo>
                        <a:pt x="2" y="31"/>
                      </a:lnTo>
                      <a:lnTo>
                        <a:pt x="5" y="33"/>
                      </a:lnTo>
                      <a:lnTo>
                        <a:pt x="8" y="35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39"/>
                      </a:lnTo>
                      <a:lnTo>
                        <a:pt x="23" y="39"/>
                      </a:lnTo>
                      <a:lnTo>
                        <a:pt x="27" y="38"/>
                      </a:lnTo>
                      <a:lnTo>
                        <a:pt x="30" y="35"/>
                      </a:lnTo>
                      <a:lnTo>
                        <a:pt x="33" y="33"/>
                      </a:lnTo>
                      <a:lnTo>
                        <a:pt x="35" y="31"/>
                      </a:lnTo>
                      <a:lnTo>
                        <a:pt x="37" y="27"/>
                      </a:lnTo>
                      <a:lnTo>
                        <a:pt x="38" y="24"/>
                      </a:lnTo>
                      <a:lnTo>
                        <a:pt x="38" y="20"/>
                      </a:lnTo>
                      <a:lnTo>
                        <a:pt x="38" y="16"/>
                      </a:lnTo>
                      <a:lnTo>
                        <a:pt x="37" y="12"/>
                      </a:lnTo>
                      <a:lnTo>
                        <a:pt x="35" y="9"/>
                      </a:lnTo>
                      <a:lnTo>
                        <a:pt x="33" y="6"/>
                      </a:lnTo>
                      <a:lnTo>
                        <a:pt x="30" y="4"/>
                      </a:lnTo>
                      <a:lnTo>
                        <a:pt x="27" y="2"/>
                      </a:lnTo>
                      <a:lnTo>
                        <a:pt x="23" y="0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3" name="Freeform 339"/>
                <p:cNvSpPr/>
                <p:nvPr/>
              </p:nvSpPr>
              <p:spPr bwMode="auto">
                <a:xfrm>
                  <a:off x="5192" y="2976"/>
                  <a:ext cx="41" cy="39"/>
                </a:xfrm>
                <a:custGeom>
                  <a:avLst/>
                  <a:gdLst>
                    <a:gd name="T0" fmla="*/ 20 w 41"/>
                    <a:gd name="T1" fmla="*/ 0 h 39"/>
                    <a:gd name="T2" fmla="*/ 16 w 41"/>
                    <a:gd name="T3" fmla="*/ 0 h 39"/>
                    <a:gd name="T4" fmla="*/ 13 w 41"/>
                    <a:gd name="T5" fmla="*/ 2 h 39"/>
                    <a:gd name="T6" fmla="*/ 9 w 41"/>
                    <a:gd name="T7" fmla="*/ 3 h 39"/>
                    <a:gd name="T8" fmla="*/ 6 w 41"/>
                    <a:gd name="T9" fmla="*/ 5 h 39"/>
                    <a:gd name="T10" fmla="*/ 3 w 41"/>
                    <a:gd name="T11" fmla="*/ 9 h 39"/>
                    <a:gd name="T12" fmla="*/ 2 w 41"/>
                    <a:gd name="T13" fmla="*/ 12 h 39"/>
                    <a:gd name="T14" fmla="*/ 0 w 41"/>
                    <a:gd name="T15" fmla="*/ 16 h 39"/>
                    <a:gd name="T16" fmla="*/ 0 w 41"/>
                    <a:gd name="T17" fmla="*/ 19 h 39"/>
                    <a:gd name="T18" fmla="*/ 0 w 41"/>
                    <a:gd name="T19" fmla="*/ 24 h 39"/>
                    <a:gd name="T20" fmla="*/ 2 w 41"/>
                    <a:gd name="T21" fmla="*/ 27 h 39"/>
                    <a:gd name="T22" fmla="*/ 3 w 41"/>
                    <a:gd name="T23" fmla="*/ 31 h 39"/>
                    <a:gd name="T24" fmla="*/ 6 w 41"/>
                    <a:gd name="T25" fmla="*/ 33 h 39"/>
                    <a:gd name="T26" fmla="*/ 9 w 41"/>
                    <a:gd name="T27" fmla="*/ 35 h 39"/>
                    <a:gd name="T28" fmla="*/ 13 w 41"/>
                    <a:gd name="T29" fmla="*/ 38 h 39"/>
                    <a:gd name="T30" fmla="*/ 16 w 41"/>
                    <a:gd name="T31" fmla="*/ 39 h 39"/>
                    <a:gd name="T32" fmla="*/ 20 w 41"/>
                    <a:gd name="T33" fmla="*/ 39 h 39"/>
                    <a:gd name="T34" fmla="*/ 24 w 41"/>
                    <a:gd name="T35" fmla="*/ 39 h 39"/>
                    <a:gd name="T36" fmla="*/ 28 w 41"/>
                    <a:gd name="T37" fmla="*/ 38 h 39"/>
                    <a:gd name="T38" fmla="*/ 31 w 41"/>
                    <a:gd name="T39" fmla="*/ 35 h 39"/>
                    <a:gd name="T40" fmla="*/ 35 w 41"/>
                    <a:gd name="T41" fmla="*/ 33 h 39"/>
                    <a:gd name="T42" fmla="*/ 37 w 41"/>
                    <a:gd name="T43" fmla="*/ 31 h 39"/>
                    <a:gd name="T44" fmla="*/ 38 w 41"/>
                    <a:gd name="T45" fmla="*/ 27 h 39"/>
                    <a:gd name="T46" fmla="*/ 40 w 41"/>
                    <a:gd name="T47" fmla="*/ 24 h 39"/>
                    <a:gd name="T48" fmla="*/ 41 w 41"/>
                    <a:gd name="T49" fmla="*/ 19 h 39"/>
                    <a:gd name="T50" fmla="*/ 40 w 41"/>
                    <a:gd name="T51" fmla="*/ 16 h 39"/>
                    <a:gd name="T52" fmla="*/ 38 w 41"/>
                    <a:gd name="T53" fmla="*/ 12 h 39"/>
                    <a:gd name="T54" fmla="*/ 37 w 41"/>
                    <a:gd name="T55" fmla="*/ 9 h 39"/>
                    <a:gd name="T56" fmla="*/ 35 w 41"/>
                    <a:gd name="T57" fmla="*/ 5 h 39"/>
                    <a:gd name="T58" fmla="*/ 31 w 41"/>
                    <a:gd name="T59" fmla="*/ 3 h 39"/>
                    <a:gd name="T60" fmla="*/ 28 w 41"/>
                    <a:gd name="T61" fmla="*/ 2 h 39"/>
                    <a:gd name="T62" fmla="*/ 24 w 41"/>
                    <a:gd name="T63" fmla="*/ 0 h 39"/>
                    <a:gd name="T64" fmla="*/ 20 w 41"/>
                    <a:gd name="T65" fmla="*/ 0 h 39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1" h="39">
                      <a:moveTo>
                        <a:pt x="20" y="0"/>
                      </a:moveTo>
                      <a:lnTo>
                        <a:pt x="16" y="0"/>
                      </a:lnTo>
                      <a:lnTo>
                        <a:pt x="13" y="2"/>
                      </a:lnTo>
                      <a:lnTo>
                        <a:pt x="9" y="3"/>
                      </a:lnTo>
                      <a:lnTo>
                        <a:pt x="6" y="5"/>
                      </a:lnTo>
                      <a:lnTo>
                        <a:pt x="3" y="9"/>
                      </a:lnTo>
                      <a:lnTo>
                        <a:pt x="2" y="12"/>
                      </a:lnTo>
                      <a:lnTo>
                        <a:pt x="0" y="16"/>
                      </a:lnTo>
                      <a:lnTo>
                        <a:pt x="0" y="19"/>
                      </a:lnTo>
                      <a:lnTo>
                        <a:pt x="0" y="24"/>
                      </a:lnTo>
                      <a:lnTo>
                        <a:pt x="2" y="27"/>
                      </a:lnTo>
                      <a:lnTo>
                        <a:pt x="3" y="31"/>
                      </a:lnTo>
                      <a:lnTo>
                        <a:pt x="6" y="33"/>
                      </a:lnTo>
                      <a:lnTo>
                        <a:pt x="9" y="35"/>
                      </a:lnTo>
                      <a:lnTo>
                        <a:pt x="13" y="38"/>
                      </a:lnTo>
                      <a:lnTo>
                        <a:pt x="16" y="39"/>
                      </a:lnTo>
                      <a:lnTo>
                        <a:pt x="20" y="39"/>
                      </a:lnTo>
                      <a:lnTo>
                        <a:pt x="24" y="39"/>
                      </a:lnTo>
                      <a:lnTo>
                        <a:pt x="28" y="38"/>
                      </a:lnTo>
                      <a:lnTo>
                        <a:pt x="31" y="35"/>
                      </a:lnTo>
                      <a:lnTo>
                        <a:pt x="35" y="33"/>
                      </a:lnTo>
                      <a:lnTo>
                        <a:pt x="37" y="31"/>
                      </a:lnTo>
                      <a:lnTo>
                        <a:pt x="38" y="27"/>
                      </a:lnTo>
                      <a:lnTo>
                        <a:pt x="40" y="24"/>
                      </a:lnTo>
                      <a:lnTo>
                        <a:pt x="41" y="19"/>
                      </a:lnTo>
                      <a:lnTo>
                        <a:pt x="40" y="16"/>
                      </a:lnTo>
                      <a:lnTo>
                        <a:pt x="38" y="12"/>
                      </a:lnTo>
                      <a:lnTo>
                        <a:pt x="37" y="9"/>
                      </a:lnTo>
                      <a:lnTo>
                        <a:pt x="35" y="5"/>
                      </a:lnTo>
                      <a:lnTo>
                        <a:pt x="31" y="3"/>
                      </a:lnTo>
                      <a:lnTo>
                        <a:pt x="28" y="2"/>
                      </a:lnTo>
                      <a:lnTo>
                        <a:pt x="24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4" name="Freeform 340"/>
                <p:cNvSpPr/>
                <p:nvPr/>
              </p:nvSpPr>
              <p:spPr bwMode="auto">
                <a:xfrm>
                  <a:off x="5192" y="2976"/>
                  <a:ext cx="41" cy="39"/>
                </a:xfrm>
                <a:custGeom>
                  <a:avLst/>
                  <a:gdLst>
                    <a:gd name="T0" fmla="*/ 20 w 41"/>
                    <a:gd name="T1" fmla="*/ 0 h 39"/>
                    <a:gd name="T2" fmla="*/ 16 w 41"/>
                    <a:gd name="T3" fmla="*/ 0 h 39"/>
                    <a:gd name="T4" fmla="*/ 13 w 41"/>
                    <a:gd name="T5" fmla="*/ 2 h 39"/>
                    <a:gd name="T6" fmla="*/ 9 w 41"/>
                    <a:gd name="T7" fmla="*/ 3 h 39"/>
                    <a:gd name="T8" fmla="*/ 6 w 41"/>
                    <a:gd name="T9" fmla="*/ 5 h 39"/>
                    <a:gd name="T10" fmla="*/ 3 w 41"/>
                    <a:gd name="T11" fmla="*/ 9 h 39"/>
                    <a:gd name="T12" fmla="*/ 2 w 41"/>
                    <a:gd name="T13" fmla="*/ 12 h 39"/>
                    <a:gd name="T14" fmla="*/ 0 w 41"/>
                    <a:gd name="T15" fmla="*/ 16 h 39"/>
                    <a:gd name="T16" fmla="*/ 0 w 41"/>
                    <a:gd name="T17" fmla="*/ 19 h 39"/>
                    <a:gd name="T18" fmla="*/ 0 w 41"/>
                    <a:gd name="T19" fmla="*/ 24 h 39"/>
                    <a:gd name="T20" fmla="*/ 2 w 41"/>
                    <a:gd name="T21" fmla="*/ 27 h 39"/>
                    <a:gd name="T22" fmla="*/ 3 w 41"/>
                    <a:gd name="T23" fmla="*/ 31 h 39"/>
                    <a:gd name="T24" fmla="*/ 6 w 41"/>
                    <a:gd name="T25" fmla="*/ 33 h 39"/>
                    <a:gd name="T26" fmla="*/ 9 w 41"/>
                    <a:gd name="T27" fmla="*/ 35 h 39"/>
                    <a:gd name="T28" fmla="*/ 13 w 41"/>
                    <a:gd name="T29" fmla="*/ 38 h 39"/>
                    <a:gd name="T30" fmla="*/ 16 w 41"/>
                    <a:gd name="T31" fmla="*/ 39 h 39"/>
                    <a:gd name="T32" fmla="*/ 20 w 41"/>
                    <a:gd name="T33" fmla="*/ 39 h 39"/>
                    <a:gd name="T34" fmla="*/ 24 w 41"/>
                    <a:gd name="T35" fmla="*/ 39 h 39"/>
                    <a:gd name="T36" fmla="*/ 28 w 41"/>
                    <a:gd name="T37" fmla="*/ 38 h 39"/>
                    <a:gd name="T38" fmla="*/ 31 w 41"/>
                    <a:gd name="T39" fmla="*/ 35 h 39"/>
                    <a:gd name="T40" fmla="*/ 35 w 41"/>
                    <a:gd name="T41" fmla="*/ 33 h 39"/>
                    <a:gd name="T42" fmla="*/ 37 w 41"/>
                    <a:gd name="T43" fmla="*/ 31 h 39"/>
                    <a:gd name="T44" fmla="*/ 38 w 41"/>
                    <a:gd name="T45" fmla="*/ 27 h 39"/>
                    <a:gd name="T46" fmla="*/ 40 w 41"/>
                    <a:gd name="T47" fmla="*/ 24 h 39"/>
                    <a:gd name="T48" fmla="*/ 41 w 41"/>
                    <a:gd name="T49" fmla="*/ 19 h 39"/>
                    <a:gd name="T50" fmla="*/ 40 w 41"/>
                    <a:gd name="T51" fmla="*/ 16 h 39"/>
                    <a:gd name="T52" fmla="*/ 38 w 41"/>
                    <a:gd name="T53" fmla="*/ 12 h 39"/>
                    <a:gd name="T54" fmla="*/ 37 w 41"/>
                    <a:gd name="T55" fmla="*/ 9 h 39"/>
                    <a:gd name="T56" fmla="*/ 35 w 41"/>
                    <a:gd name="T57" fmla="*/ 5 h 39"/>
                    <a:gd name="T58" fmla="*/ 31 w 41"/>
                    <a:gd name="T59" fmla="*/ 3 h 39"/>
                    <a:gd name="T60" fmla="*/ 28 w 41"/>
                    <a:gd name="T61" fmla="*/ 2 h 39"/>
                    <a:gd name="T62" fmla="*/ 24 w 41"/>
                    <a:gd name="T63" fmla="*/ 0 h 39"/>
                    <a:gd name="T64" fmla="*/ 20 w 41"/>
                    <a:gd name="T65" fmla="*/ 0 h 39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1" h="39">
                      <a:moveTo>
                        <a:pt x="20" y="0"/>
                      </a:moveTo>
                      <a:lnTo>
                        <a:pt x="16" y="0"/>
                      </a:lnTo>
                      <a:lnTo>
                        <a:pt x="13" y="2"/>
                      </a:lnTo>
                      <a:lnTo>
                        <a:pt x="9" y="3"/>
                      </a:lnTo>
                      <a:lnTo>
                        <a:pt x="6" y="5"/>
                      </a:lnTo>
                      <a:lnTo>
                        <a:pt x="3" y="9"/>
                      </a:lnTo>
                      <a:lnTo>
                        <a:pt x="2" y="12"/>
                      </a:lnTo>
                      <a:lnTo>
                        <a:pt x="0" y="16"/>
                      </a:lnTo>
                      <a:lnTo>
                        <a:pt x="0" y="19"/>
                      </a:lnTo>
                      <a:lnTo>
                        <a:pt x="0" y="24"/>
                      </a:lnTo>
                      <a:lnTo>
                        <a:pt x="2" y="27"/>
                      </a:lnTo>
                      <a:lnTo>
                        <a:pt x="3" y="31"/>
                      </a:lnTo>
                      <a:lnTo>
                        <a:pt x="6" y="33"/>
                      </a:lnTo>
                      <a:lnTo>
                        <a:pt x="9" y="35"/>
                      </a:lnTo>
                      <a:lnTo>
                        <a:pt x="13" y="38"/>
                      </a:lnTo>
                      <a:lnTo>
                        <a:pt x="16" y="39"/>
                      </a:lnTo>
                      <a:lnTo>
                        <a:pt x="20" y="39"/>
                      </a:lnTo>
                      <a:lnTo>
                        <a:pt x="24" y="39"/>
                      </a:lnTo>
                      <a:lnTo>
                        <a:pt x="28" y="38"/>
                      </a:lnTo>
                      <a:lnTo>
                        <a:pt x="31" y="35"/>
                      </a:lnTo>
                      <a:lnTo>
                        <a:pt x="35" y="33"/>
                      </a:lnTo>
                      <a:lnTo>
                        <a:pt x="37" y="31"/>
                      </a:lnTo>
                      <a:lnTo>
                        <a:pt x="38" y="27"/>
                      </a:lnTo>
                      <a:lnTo>
                        <a:pt x="40" y="24"/>
                      </a:lnTo>
                      <a:lnTo>
                        <a:pt x="41" y="19"/>
                      </a:lnTo>
                      <a:lnTo>
                        <a:pt x="40" y="16"/>
                      </a:lnTo>
                      <a:lnTo>
                        <a:pt x="38" y="12"/>
                      </a:lnTo>
                      <a:lnTo>
                        <a:pt x="37" y="9"/>
                      </a:lnTo>
                      <a:lnTo>
                        <a:pt x="35" y="5"/>
                      </a:lnTo>
                      <a:lnTo>
                        <a:pt x="31" y="3"/>
                      </a:lnTo>
                      <a:lnTo>
                        <a:pt x="28" y="2"/>
                      </a:lnTo>
                      <a:lnTo>
                        <a:pt x="24" y="0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5" name="Freeform 341"/>
                <p:cNvSpPr/>
                <p:nvPr/>
              </p:nvSpPr>
              <p:spPr bwMode="auto">
                <a:xfrm>
                  <a:off x="4365" y="3161"/>
                  <a:ext cx="39" cy="38"/>
                </a:xfrm>
                <a:custGeom>
                  <a:avLst/>
                  <a:gdLst>
                    <a:gd name="T0" fmla="*/ 19 w 39"/>
                    <a:gd name="T1" fmla="*/ 0 h 38"/>
                    <a:gd name="T2" fmla="*/ 15 w 39"/>
                    <a:gd name="T3" fmla="*/ 0 h 38"/>
                    <a:gd name="T4" fmla="*/ 12 w 39"/>
                    <a:gd name="T5" fmla="*/ 1 h 38"/>
                    <a:gd name="T6" fmla="*/ 8 w 39"/>
                    <a:gd name="T7" fmla="*/ 3 h 38"/>
                    <a:gd name="T8" fmla="*/ 6 w 39"/>
                    <a:gd name="T9" fmla="*/ 5 h 38"/>
                    <a:gd name="T10" fmla="*/ 4 w 39"/>
                    <a:gd name="T11" fmla="*/ 8 h 38"/>
                    <a:gd name="T12" fmla="*/ 1 w 39"/>
                    <a:gd name="T13" fmla="*/ 11 h 38"/>
                    <a:gd name="T14" fmla="*/ 0 w 39"/>
                    <a:gd name="T15" fmla="*/ 15 h 38"/>
                    <a:gd name="T16" fmla="*/ 0 w 39"/>
                    <a:gd name="T17" fmla="*/ 19 h 38"/>
                    <a:gd name="T18" fmla="*/ 0 w 39"/>
                    <a:gd name="T19" fmla="*/ 23 h 38"/>
                    <a:gd name="T20" fmla="*/ 1 w 39"/>
                    <a:gd name="T21" fmla="*/ 26 h 38"/>
                    <a:gd name="T22" fmla="*/ 4 w 39"/>
                    <a:gd name="T23" fmla="*/ 30 h 38"/>
                    <a:gd name="T24" fmla="*/ 6 w 39"/>
                    <a:gd name="T25" fmla="*/ 32 h 38"/>
                    <a:gd name="T26" fmla="*/ 8 w 39"/>
                    <a:gd name="T27" fmla="*/ 35 h 38"/>
                    <a:gd name="T28" fmla="*/ 12 w 39"/>
                    <a:gd name="T29" fmla="*/ 37 h 38"/>
                    <a:gd name="T30" fmla="*/ 15 w 39"/>
                    <a:gd name="T31" fmla="*/ 38 h 38"/>
                    <a:gd name="T32" fmla="*/ 19 w 39"/>
                    <a:gd name="T33" fmla="*/ 38 h 38"/>
                    <a:gd name="T34" fmla="*/ 23 w 39"/>
                    <a:gd name="T35" fmla="*/ 38 h 38"/>
                    <a:gd name="T36" fmla="*/ 27 w 39"/>
                    <a:gd name="T37" fmla="*/ 37 h 38"/>
                    <a:gd name="T38" fmla="*/ 30 w 39"/>
                    <a:gd name="T39" fmla="*/ 35 h 38"/>
                    <a:gd name="T40" fmla="*/ 33 w 39"/>
                    <a:gd name="T41" fmla="*/ 32 h 38"/>
                    <a:gd name="T42" fmla="*/ 35 w 39"/>
                    <a:gd name="T43" fmla="*/ 30 h 38"/>
                    <a:gd name="T44" fmla="*/ 37 w 39"/>
                    <a:gd name="T45" fmla="*/ 26 h 38"/>
                    <a:gd name="T46" fmla="*/ 39 w 39"/>
                    <a:gd name="T47" fmla="*/ 23 h 38"/>
                    <a:gd name="T48" fmla="*/ 39 w 39"/>
                    <a:gd name="T49" fmla="*/ 19 h 38"/>
                    <a:gd name="T50" fmla="*/ 39 w 39"/>
                    <a:gd name="T51" fmla="*/ 15 h 38"/>
                    <a:gd name="T52" fmla="*/ 37 w 39"/>
                    <a:gd name="T53" fmla="*/ 11 h 38"/>
                    <a:gd name="T54" fmla="*/ 35 w 39"/>
                    <a:gd name="T55" fmla="*/ 8 h 38"/>
                    <a:gd name="T56" fmla="*/ 33 w 39"/>
                    <a:gd name="T57" fmla="*/ 5 h 38"/>
                    <a:gd name="T58" fmla="*/ 30 w 39"/>
                    <a:gd name="T59" fmla="*/ 3 h 38"/>
                    <a:gd name="T60" fmla="*/ 27 w 39"/>
                    <a:gd name="T61" fmla="*/ 1 h 38"/>
                    <a:gd name="T62" fmla="*/ 23 w 39"/>
                    <a:gd name="T63" fmla="*/ 0 h 38"/>
                    <a:gd name="T64" fmla="*/ 19 w 39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38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8" y="3"/>
                      </a:lnTo>
                      <a:lnTo>
                        <a:pt x="6" y="5"/>
                      </a:lnTo>
                      <a:lnTo>
                        <a:pt x="4" y="8"/>
                      </a:lnTo>
                      <a:lnTo>
                        <a:pt x="1" y="11"/>
                      </a:lnTo>
                      <a:lnTo>
                        <a:pt x="0" y="15"/>
                      </a:lnTo>
                      <a:lnTo>
                        <a:pt x="0" y="19"/>
                      </a:lnTo>
                      <a:lnTo>
                        <a:pt x="0" y="23"/>
                      </a:lnTo>
                      <a:lnTo>
                        <a:pt x="1" y="26"/>
                      </a:lnTo>
                      <a:lnTo>
                        <a:pt x="4" y="30"/>
                      </a:lnTo>
                      <a:lnTo>
                        <a:pt x="6" y="32"/>
                      </a:lnTo>
                      <a:lnTo>
                        <a:pt x="8" y="35"/>
                      </a:lnTo>
                      <a:lnTo>
                        <a:pt x="12" y="37"/>
                      </a:lnTo>
                      <a:lnTo>
                        <a:pt x="15" y="38"/>
                      </a:lnTo>
                      <a:lnTo>
                        <a:pt x="19" y="38"/>
                      </a:lnTo>
                      <a:lnTo>
                        <a:pt x="23" y="38"/>
                      </a:lnTo>
                      <a:lnTo>
                        <a:pt x="27" y="37"/>
                      </a:lnTo>
                      <a:lnTo>
                        <a:pt x="30" y="35"/>
                      </a:lnTo>
                      <a:lnTo>
                        <a:pt x="33" y="32"/>
                      </a:lnTo>
                      <a:lnTo>
                        <a:pt x="35" y="30"/>
                      </a:lnTo>
                      <a:lnTo>
                        <a:pt x="37" y="26"/>
                      </a:lnTo>
                      <a:lnTo>
                        <a:pt x="39" y="23"/>
                      </a:lnTo>
                      <a:lnTo>
                        <a:pt x="39" y="19"/>
                      </a:lnTo>
                      <a:lnTo>
                        <a:pt x="39" y="15"/>
                      </a:lnTo>
                      <a:lnTo>
                        <a:pt x="37" y="11"/>
                      </a:lnTo>
                      <a:lnTo>
                        <a:pt x="35" y="8"/>
                      </a:lnTo>
                      <a:lnTo>
                        <a:pt x="33" y="5"/>
                      </a:lnTo>
                      <a:lnTo>
                        <a:pt x="30" y="3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6" name="Freeform 342"/>
                <p:cNvSpPr/>
                <p:nvPr/>
              </p:nvSpPr>
              <p:spPr bwMode="auto">
                <a:xfrm>
                  <a:off x="4365" y="3161"/>
                  <a:ext cx="39" cy="38"/>
                </a:xfrm>
                <a:custGeom>
                  <a:avLst/>
                  <a:gdLst>
                    <a:gd name="T0" fmla="*/ 19 w 39"/>
                    <a:gd name="T1" fmla="*/ 0 h 38"/>
                    <a:gd name="T2" fmla="*/ 15 w 39"/>
                    <a:gd name="T3" fmla="*/ 0 h 38"/>
                    <a:gd name="T4" fmla="*/ 12 w 39"/>
                    <a:gd name="T5" fmla="*/ 1 h 38"/>
                    <a:gd name="T6" fmla="*/ 8 w 39"/>
                    <a:gd name="T7" fmla="*/ 3 h 38"/>
                    <a:gd name="T8" fmla="*/ 6 w 39"/>
                    <a:gd name="T9" fmla="*/ 5 h 38"/>
                    <a:gd name="T10" fmla="*/ 4 w 39"/>
                    <a:gd name="T11" fmla="*/ 8 h 38"/>
                    <a:gd name="T12" fmla="*/ 1 w 39"/>
                    <a:gd name="T13" fmla="*/ 11 h 38"/>
                    <a:gd name="T14" fmla="*/ 0 w 39"/>
                    <a:gd name="T15" fmla="*/ 15 h 38"/>
                    <a:gd name="T16" fmla="*/ 0 w 39"/>
                    <a:gd name="T17" fmla="*/ 19 h 38"/>
                    <a:gd name="T18" fmla="*/ 0 w 39"/>
                    <a:gd name="T19" fmla="*/ 23 h 38"/>
                    <a:gd name="T20" fmla="*/ 1 w 39"/>
                    <a:gd name="T21" fmla="*/ 26 h 38"/>
                    <a:gd name="T22" fmla="*/ 4 w 39"/>
                    <a:gd name="T23" fmla="*/ 30 h 38"/>
                    <a:gd name="T24" fmla="*/ 6 w 39"/>
                    <a:gd name="T25" fmla="*/ 32 h 38"/>
                    <a:gd name="T26" fmla="*/ 8 w 39"/>
                    <a:gd name="T27" fmla="*/ 35 h 38"/>
                    <a:gd name="T28" fmla="*/ 12 w 39"/>
                    <a:gd name="T29" fmla="*/ 37 h 38"/>
                    <a:gd name="T30" fmla="*/ 15 w 39"/>
                    <a:gd name="T31" fmla="*/ 38 h 38"/>
                    <a:gd name="T32" fmla="*/ 19 w 39"/>
                    <a:gd name="T33" fmla="*/ 38 h 38"/>
                    <a:gd name="T34" fmla="*/ 23 w 39"/>
                    <a:gd name="T35" fmla="*/ 38 h 38"/>
                    <a:gd name="T36" fmla="*/ 27 w 39"/>
                    <a:gd name="T37" fmla="*/ 37 h 38"/>
                    <a:gd name="T38" fmla="*/ 30 w 39"/>
                    <a:gd name="T39" fmla="*/ 35 h 38"/>
                    <a:gd name="T40" fmla="*/ 33 w 39"/>
                    <a:gd name="T41" fmla="*/ 32 h 38"/>
                    <a:gd name="T42" fmla="*/ 35 w 39"/>
                    <a:gd name="T43" fmla="*/ 30 h 38"/>
                    <a:gd name="T44" fmla="*/ 37 w 39"/>
                    <a:gd name="T45" fmla="*/ 26 h 38"/>
                    <a:gd name="T46" fmla="*/ 39 w 39"/>
                    <a:gd name="T47" fmla="*/ 23 h 38"/>
                    <a:gd name="T48" fmla="*/ 39 w 39"/>
                    <a:gd name="T49" fmla="*/ 19 h 38"/>
                    <a:gd name="T50" fmla="*/ 39 w 39"/>
                    <a:gd name="T51" fmla="*/ 15 h 38"/>
                    <a:gd name="T52" fmla="*/ 37 w 39"/>
                    <a:gd name="T53" fmla="*/ 11 h 38"/>
                    <a:gd name="T54" fmla="*/ 35 w 39"/>
                    <a:gd name="T55" fmla="*/ 8 h 38"/>
                    <a:gd name="T56" fmla="*/ 33 w 39"/>
                    <a:gd name="T57" fmla="*/ 5 h 38"/>
                    <a:gd name="T58" fmla="*/ 30 w 39"/>
                    <a:gd name="T59" fmla="*/ 3 h 38"/>
                    <a:gd name="T60" fmla="*/ 27 w 39"/>
                    <a:gd name="T61" fmla="*/ 1 h 38"/>
                    <a:gd name="T62" fmla="*/ 23 w 39"/>
                    <a:gd name="T63" fmla="*/ 0 h 38"/>
                    <a:gd name="T64" fmla="*/ 19 w 39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38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8" y="3"/>
                      </a:lnTo>
                      <a:lnTo>
                        <a:pt x="6" y="5"/>
                      </a:lnTo>
                      <a:lnTo>
                        <a:pt x="4" y="8"/>
                      </a:lnTo>
                      <a:lnTo>
                        <a:pt x="1" y="11"/>
                      </a:lnTo>
                      <a:lnTo>
                        <a:pt x="0" y="15"/>
                      </a:lnTo>
                      <a:lnTo>
                        <a:pt x="0" y="19"/>
                      </a:lnTo>
                      <a:lnTo>
                        <a:pt x="0" y="23"/>
                      </a:lnTo>
                      <a:lnTo>
                        <a:pt x="1" y="26"/>
                      </a:lnTo>
                      <a:lnTo>
                        <a:pt x="4" y="30"/>
                      </a:lnTo>
                      <a:lnTo>
                        <a:pt x="6" y="32"/>
                      </a:lnTo>
                      <a:lnTo>
                        <a:pt x="8" y="35"/>
                      </a:lnTo>
                      <a:lnTo>
                        <a:pt x="12" y="37"/>
                      </a:lnTo>
                      <a:lnTo>
                        <a:pt x="15" y="38"/>
                      </a:lnTo>
                      <a:lnTo>
                        <a:pt x="19" y="38"/>
                      </a:lnTo>
                      <a:lnTo>
                        <a:pt x="23" y="38"/>
                      </a:lnTo>
                      <a:lnTo>
                        <a:pt x="27" y="37"/>
                      </a:lnTo>
                      <a:lnTo>
                        <a:pt x="30" y="35"/>
                      </a:lnTo>
                      <a:lnTo>
                        <a:pt x="33" y="32"/>
                      </a:lnTo>
                      <a:lnTo>
                        <a:pt x="35" y="30"/>
                      </a:lnTo>
                      <a:lnTo>
                        <a:pt x="37" y="26"/>
                      </a:lnTo>
                      <a:lnTo>
                        <a:pt x="39" y="23"/>
                      </a:lnTo>
                      <a:lnTo>
                        <a:pt x="39" y="19"/>
                      </a:lnTo>
                      <a:lnTo>
                        <a:pt x="39" y="15"/>
                      </a:lnTo>
                      <a:lnTo>
                        <a:pt x="37" y="11"/>
                      </a:lnTo>
                      <a:lnTo>
                        <a:pt x="35" y="8"/>
                      </a:lnTo>
                      <a:lnTo>
                        <a:pt x="33" y="5"/>
                      </a:lnTo>
                      <a:lnTo>
                        <a:pt x="30" y="3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7" name="Rectangle 343"/>
                <p:cNvSpPr>
                  <a:spLocks noChangeArrowheads="1"/>
                </p:cNvSpPr>
                <p:nvPr/>
              </p:nvSpPr>
              <p:spPr bwMode="auto">
                <a:xfrm>
                  <a:off x="4831" y="3805"/>
                  <a:ext cx="185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lang="en-US" altLang="zh-CN" sz="24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a</a:t>
                  </a:r>
                </a:p>
              </p:txBody>
            </p:sp>
            <p:sp>
              <p:nvSpPr>
                <p:cNvPr id="338" name="Rectangle 344"/>
                <p:cNvSpPr>
                  <a:spLocks noChangeArrowheads="1"/>
                </p:cNvSpPr>
                <p:nvPr/>
              </p:nvSpPr>
              <p:spPr bwMode="auto">
                <a:xfrm>
                  <a:off x="4358" y="3272"/>
                  <a:ext cx="197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lang="en-US" altLang="zh-CN" sz="24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b</a:t>
                  </a:r>
                </a:p>
              </p:txBody>
            </p:sp>
            <p:sp>
              <p:nvSpPr>
                <p:cNvPr id="339" name="Rectangle 345"/>
                <p:cNvSpPr>
                  <a:spLocks noChangeArrowheads="1"/>
                </p:cNvSpPr>
                <p:nvPr/>
              </p:nvSpPr>
              <p:spPr bwMode="auto">
                <a:xfrm>
                  <a:off x="3585" y="2560"/>
                  <a:ext cx="174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lang="en-US" altLang="zh-CN" sz="24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c</a:t>
                  </a:r>
                </a:p>
              </p:txBody>
            </p:sp>
            <p:sp>
              <p:nvSpPr>
                <p:cNvPr id="340" name="Rectangle 352"/>
                <p:cNvSpPr>
                  <a:spLocks noChangeArrowheads="1"/>
                </p:cNvSpPr>
                <p:nvPr/>
              </p:nvSpPr>
              <p:spPr bwMode="auto">
                <a:xfrm>
                  <a:off x="3655" y="3780"/>
                  <a:ext cx="108" cy="1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lang="en-US" altLang="zh-CN" sz="15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0</a:t>
                  </a:r>
                  <a:endParaRPr lang="en-US" altLang="zh-CN" sz="1500" b="1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78" name="Rectangle 385"/>
              <p:cNvSpPr>
                <a:spLocks noChangeArrowheads="1"/>
              </p:cNvSpPr>
              <p:nvPr/>
            </p:nvSpPr>
            <p:spPr bwMode="auto">
              <a:xfrm>
                <a:off x="7667625" y="6165850"/>
                <a:ext cx="217488" cy="2159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9" name="Text Box 386"/>
              <p:cNvSpPr txBox="1">
                <a:spLocks noChangeArrowheads="1"/>
              </p:cNvSpPr>
              <p:nvPr/>
            </p:nvSpPr>
            <p:spPr bwMode="auto">
              <a:xfrm>
                <a:off x="7541268" y="5877818"/>
                <a:ext cx="482600" cy="5191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lang="en-US" altLang="zh-CN" sz="28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800" b="1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180" name="Rectangle 387"/>
              <p:cNvSpPr>
                <a:spLocks noChangeArrowheads="1"/>
              </p:cNvSpPr>
              <p:nvPr/>
            </p:nvSpPr>
            <p:spPr bwMode="auto">
              <a:xfrm>
                <a:off x="5629276" y="4148137"/>
                <a:ext cx="235350" cy="3198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Text Box 388"/>
              <p:cNvSpPr txBox="1">
                <a:spLocks noChangeArrowheads="1"/>
              </p:cNvSpPr>
              <p:nvPr/>
            </p:nvSpPr>
            <p:spPr bwMode="auto">
              <a:xfrm>
                <a:off x="5557045" y="3912395"/>
                <a:ext cx="482600" cy="5191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lang="en-US" altLang="zh-CN" sz="28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800" b="1" i="1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182" name="Rectangle 389"/>
              <p:cNvSpPr>
                <a:spLocks noChangeArrowheads="1"/>
              </p:cNvSpPr>
              <p:nvPr/>
            </p:nvSpPr>
            <p:spPr bwMode="auto">
              <a:xfrm>
                <a:off x="6877050" y="5274313"/>
                <a:ext cx="234292" cy="2914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Text Box 390"/>
              <p:cNvSpPr txBox="1">
                <a:spLocks noChangeArrowheads="1"/>
              </p:cNvSpPr>
              <p:nvPr/>
            </p:nvSpPr>
            <p:spPr bwMode="auto">
              <a:xfrm>
                <a:off x="6767895" y="5075433"/>
                <a:ext cx="482600" cy="5191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lang="en-US" altLang="zh-CN" sz="28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800" b="1" i="1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</a:p>
            </p:txBody>
          </p:sp>
        </p:grpSp>
        <p:sp>
          <p:nvSpPr>
            <p:cNvPr id="174" name="Rectangle 168"/>
            <p:cNvSpPr>
              <a:spLocks noChangeArrowheads="1"/>
            </p:cNvSpPr>
            <p:nvPr/>
          </p:nvSpPr>
          <p:spPr bwMode="auto">
            <a:xfrm>
              <a:off x="6377879" y="4670716"/>
              <a:ext cx="309380" cy="3847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lang="en-US" altLang="zh-CN" sz="2500" b="1" dirty="0">
                  <a:solidFill>
                    <a:srgbClr val="FF0000"/>
                  </a:solidFill>
                  <a:latin typeface="Symbol" panose="05050102010706020507" pitchFamily="18" charset="2"/>
                  <a:ea typeface="微软雅黑" panose="020B0503020204020204" pitchFamily="34" charset="-122"/>
                  <a:cs typeface="Times New Roman" panose="02020603050405020304" pitchFamily="18" charset="0"/>
                </a:rPr>
                <a:t>a</a:t>
              </a:r>
              <a:r>
                <a:rPr lang="en-US" altLang="zh-CN" sz="2500" b="1" baseline="-25000" dirty="0">
                  <a:solidFill>
                    <a:srgbClr val="FF0000"/>
                  </a:solidFill>
                  <a:latin typeface="Symbol" panose="05050102010706020507" pitchFamily="18" charset="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75" name="Rectangle 168"/>
            <p:cNvSpPr>
              <a:spLocks noChangeArrowheads="1"/>
            </p:cNvSpPr>
            <p:nvPr/>
          </p:nvSpPr>
          <p:spPr bwMode="auto">
            <a:xfrm>
              <a:off x="6874334" y="4967731"/>
              <a:ext cx="309380" cy="3847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lang="en-US" altLang="zh-CN" sz="2500" b="1" dirty="0">
                  <a:solidFill>
                    <a:srgbClr val="FF0000"/>
                  </a:solidFill>
                  <a:latin typeface="Symbol" panose="05050102010706020507" pitchFamily="18" charset="2"/>
                  <a:ea typeface="微软雅黑" panose="020B0503020204020204" pitchFamily="34" charset="-122"/>
                  <a:cs typeface="Times New Roman" panose="02020603050405020304" pitchFamily="18" charset="0"/>
                </a:rPr>
                <a:t>a</a:t>
              </a:r>
              <a:r>
                <a:rPr lang="en-US" altLang="zh-CN" sz="2500" b="1" baseline="-25000" dirty="0">
                  <a:solidFill>
                    <a:srgbClr val="FF0000"/>
                  </a:solidFill>
                  <a:latin typeface="Symbol" panose="05050102010706020507" pitchFamily="18" charset="2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76" name="Rectangle 168"/>
            <p:cNvSpPr>
              <a:spLocks noChangeArrowheads="1"/>
            </p:cNvSpPr>
            <p:nvPr/>
          </p:nvSpPr>
          <p:spPr bwMode="auto">
            <a:xfrm>
              <a:off x="7440904" y="5801064"/>
              <a:ext cx="309563" cy="38417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lang="en-US" altLang="zh-CN" sz="2500" b="1" dirty="0">
                  <a:solidFill>
                    <a:srgbClr val="FF0000"/>
                  </a:solidFill>
                  <a:latin typeface="Symbol" panose="05050102010706020507" pitchFamily="18" charset="2"/>
                  <a:ea typeface="微软雅黑" panose="020B0503020204020204" pitchFamily="34" charset="-122"/>
                  <a:cs typeface="Times New Roman" panose="02020603050405020304" pitchFamily="18" charset="0"/>
                </a:rPr>
                <a:t>a</a:t>
              </a:r>
              <a:r>
                <a:rPr lang="en-US" altLang="zh-CN" sz="2500" b="1" baseline="-25000" dirty="0">
                  <a:solidFill>
                    <a:srgbClr val="FF0000"/>
                  </a:solidFill>
                  <a:latin typeface="Symbol" panose="05050102010706020507" pitchFamily="18" charset="2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</a:p>
          </p:txBody>
        </p:sp>
      </p:grpSp>
      <p:grpSp>
        <p:nvGrpSpPr>
          <p:cNvPr id="341" name="组合 340"/>
          <p:cNvGrpSpPr/>
          <p:nvPr/>
        </p:nvGrpSpPr>
        <p:grpSpPr>
          <a:xfrm>
            <a:off x="8709005" y="1167793"/>
            <a:ext cx="2979758" cy="2678095"/>
            <a:chOff x="5918663" y="3933056"/>
            <a:chExt cx="2979758" cy="2678095"/>
          </a:xfrm>
        </p:grpSpPr>
        <p:grpSp>
          <p:nvGrpSpPr>
            <p:cNvPr id="342" name="组合 341"/>
            <p:cNvGrpSpPr/>
            <p:nvPr/>
          </p:nvGrpSpPr>
          <p:grpSpPr>
            <a:xfrm>
              <a:off x="5918663" y="3933056"/>
              <a:ext cx="2979758" cy="2678095"/>
              <a:chOff x="5557045" y="3500438"/>
              <a:chExt cx="3191668" cy="2998787"/>
            </a:xfrm>
          </p:grpSpPr>
          <p:grpSp>
            <p:nvGrpSpPr>
              <p:cNvPr id="346" name="Group 177"/>
              <p:cNvGrpSpPr>
                <a:grpSpLocks noChangeAspect="1"/>
              </p:cNvGrpSpPr>
              <p:nvPr/>
            </p:nvGrpSpPr>
            <p:grpSpPr bwMode="auto">
              <a:xfrm>
                <a:off x="5580063" y="3500438"/>
                <a:ext cx="3168650" cy="2998787"/>
                <a:chOff x="3515" y="2205"/>
                <a:chExt cx="1996" cy="1889"/>
              </a:xfrm>
            </p:grpSpPr>
            <p:sp>
              <p:nvSpPr>
                <p:cNvPr id="353" name="AutoShape 178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515" y="2205"/>
                  <a:ext cx="1996" cy="18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4" name="Line 179"/>
                <p:cNvSpPr>
                  <a:spLocks noChangeShapeType="1"/>
                </p:cNvSpPr>
                <p:nvPr/>
              </p:nvSpPr>
              <p:spPr bwMode="auto">
                <a:xfrm flipV="1">
                  <a:off x="4381" y="2426"/>
                  <a:ext cx="244" cy="746"/>
                </a:xfrm>
                <a:prstGeom prst="line">
                  <a:avLst/>
                </a:prstGeom>
                <a:noFill/>
                <a:ln w="14288">
                  <a:solidFill>
                    <a:srgbClr val="00CC99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355" name="Freeform 180"/>
                <p:cNvSpPr>
                  <a:spLocks noEditPoints="1"/>
                </p:cNvSpPr>
                <p:nvPr/>
              </p:nvSpPr>
              <p:spPr bwMode="auto">
                <a:xfrm>
                  <a:off x="4032" y="2828"/>
                  <a:ext cx="830" cy="186"/>
                </a:xfrm>
                <a:custGeom>
                  <a:avLst/>
                  <a:gdLst>
                    <a:gd name="T0" fmla="*/ 38 w 830"/>
                    <a:gd name="T1" fmla="*/ 168 h 186"/>
                    <a:gd name="T2" fmla="*/ 2 w 830"/>
                    <a:gd name="T3" fmla="*/ 186 h 186"/>
                    <a:gd name="T4" fmla="*/ 66 w 830"/>
                    <a:gd name="T5" fmla="*/ 162 h 186"/>
                    <a:gd name="T6" fmla="*/ 107 w 830"/>
                    <a:gd name="T7" fmla="*/ 164 h 186"/>
                    <a:gd name="T8" fmla="*/ 66 w 830"/>
                    <a:gd name="T9" fmla="*/ 162 h 186"/>
                    <a:gd name="T10" fmla="*/ 171 w 830"/>
                    <a:gd name="T11" fmla="*/ 140 h 186"/>
                    <a:gd name="T12" fmla="*/ 135 w 830"/>
                    <a:gd name="T13" fmla="*/ 158 h 186"/>
                    <a:gd name="T14" fmla="*/ 199 w 830"/>
                    <a:gd name="T15" fmla="*/ 134 h 186"/>
                    <a:gd name="T16" fmla="*/ 240 w 830"/>
                    <a:gd name="T17" fmla="*/ 136 h 186"/>
                    <a:gd name="T18" fmla="*/ 199 w 830"/>
                    <a:gd name="T19" fmla="*/ 134 h 186"/>
                    <a:gd name="T20" fmla="*/ 304 w 830"/>
                    <a:gd name="T21" fmla="*/ 112 h 186"/>
                    <a:gd name="T22" fmla="*/ 268 w 830"/>
                    <a:gd name="T23" fmla="*/ 130 h 186"/>
                    <a:gd name="T24" fmla="*/ 332 w 830"/>
                    <a:gd name="T25" fmla="*/ 106 h 186"/>
                    <a:gd name="T26" fmla="*/ 373 w 830"/>
                    <a:gd name="T27" fmla="*/ 108 h 186"/>
                    <a:gd name="T28" fmla="*/ 332 w 830"/>
                    <a:gd name="T29" fmla="*/ 106 h 186"/>
                    <a:gd name="T30" fmla="*/ 437 w 830"/>
                    <a:gd name="T31" fmla="*/ 84 h 186"/>
                    <a:gd name="T32" fmla="*/ 401 w 830"/>
                    <a:gd name="T33" fmla="*/ 102 h 186"/>
                    <a:gd name="T34" fmla="*/ 466 w 830"/>
                    <a:gd name="T35" fmla="*/ 77 h 186"/>
                    <a:gd name="T36" fmla="*/ 505 w 830"/>
                    <a:gd name="T37" fmla="*/ 80 h 186"/>
                    <a:gd name="T38" fmla="*/ 466 w 830"/>
                    <a:gd name="T39" fmla="*/ 77 h 186"/>
                    <a:gd name="T40" fmla="*/ 570 w 830"/>
                    <a:gd name="T41" fmla="*/ 55 h 186"/>
                    <a:gd name="T42" fmla="*/ 533 w 830"/>
                    <a:gd name="T43" fmla="*/ 73 h 186"/>
                    <a:gd name="T44" fmla="*/ 599 w 830"/>
                    <a:gd name="T45" fmla="*/ 49 h 186"/>
                    <a:gd name="T46" fmla="*/ 638 w 830"/>
                    <a:gd name="T47" fmla="*/ 51 h 186"/>
                    <a:gd name="T48" fmla="*/ 599 w 830"/>
                    <a:gd name="T49" fmla="*/ 49 h 186"/>
                    <a:gd name="T50" fmla="*/ 702 w 830"/>
                    <a:gd name="T51" fmla="*/ 27 h 186"/>
                    <a:gd name="T52" fmla="*/ 667 w 830"/>
                    <a:gd name="T53" fmla="*/ 45 h 186"/>
                    <a:gd name="T54" fmla="*/ 731 w 830"/>
                    <a:gd name="T55" fmla="*/ 21 h 186"/>
                    <a:gd name="T56" fmla="*/ 771 w 830"/>
                    <a:gd name="T57" fmla="*/ 23 h 186"/>
                    <a:gd name="T58" fmla="*/ 731 w 830"/>
                    <a:gd name="T59" fmla="*/ 21 h 186"/>
                    <a:gd name="T60" fmla="*/ 828 w 830"/>
                    <a:gd name="T61" fmla="*/ 0 h 186"/>
                    <a:gd name="T62" fmla="*/ 800 w 830"/>
                    <a:gd name="T63" fmla="*/ 17 h 18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0" t="0" r="r" b="b"/>
                  <a:pathLst>
                    <a:path w="830" h="186">
                      <a:moveTo>
                        <a:pt x="0" y="176"/>
                      </a:moveTo>
                      <a:lnTo>
                        <a:pt x="38" y="168"/>
                      </a:lnTo>
                      <a:lnTo>
                        <a:pt x="41" y="178"/>
                      </a:lnTo>
                      <a:lnTo>
                        <a:pt x="2" y="186"/>
                      </a:lnTo>
                      <a:lnTo>
                        <a:pt x="0" y="176"/>
                      </a:lnTo>
                      <a:close/>
                      <a:moveTo>
                        <a:pt x="66" y="162"/>
                      </a:moveTo>
                      <a:lnTo>
                        <a:pt x="105" y="154"/>
                      </a:lnTo>
                      <a:lnTo>
                        <a:pt x="107" y="164"/>
                      </a:lnTo>
                      <a:lnTo>
                        <a:pt x="69" y="172"/>
                      </a:lnTo>
                      <a:lnTo>
                        <a:pt x="66" y="162"/>
                      </a:lnTo>
                      <a:close/>
                      <a:moveTo>
                        <a:pt x="133" y="148"/>
                      </a:moveTo>
                      <a:lnTo>
                        <a:pt x="171" y="140"/>
                      </a:lnTo>
                      <a:lnTo>
                        <a:pt x="174" y="150"/>
                      </a:lnTo>
                      <a:lnTo>
                        <a:pt x="135" y="158"/>
                      </a:lnTo>
                      <a:lnTo>
                        <a:pt x="133" y="148"/>
                      </a:lnTo>
                      <a:close/>
                      <a:moveTo>
                        <a:pt x="199" y="134"/>
                      </a:moveTo>
                      <a:lnTo>
                        <a:pt x="238" y="126"/>
                      </a:lnTo>
                      <a:lnTo>
                        <a:pt x="240" y="136"/>
                      </a:lnTo>
                      <a:lnTo>
                        <a:pt x="202" y="144"/>
                      </a:lnTo>
                      <a:lnTo>
                        <a:pt x="199" y="134"/>
                      </a:lnTo>
                      <a:close/>
                      <a:moveTo>
                        <a:pt x="266" y="120"/>
                      </a:moveTo>
                      <a:lnTo>
                        <a:pt x="304" y="112"/>
                      </a:lnTo>
                      <a:lnTo>
                        <a:pt x="306" y="122"/>
                      </a:lnTo>
                      <a:lnTo>
                        <a:pt x="268" y="130"/>
                      </a:lnTo>
                      <a:lnTo>
                        <a:pt x="266" y="120"/>
                      </a:lnTo>
                      <a:close/>
                      <a:moveTo>
                        <a:pt x="332" y="106"/>
                      </a:moveTo>
                      <a:lnTo>
                        <a:pt x="370" y="98"/>
                      </a:lnTo>
                      <a:lnTo>
                        <a:pt x="373" y="108"/>
                      </a:lnTo>
                      <a:lnTo>
                        <a:pt x="334" y="116"/>
                      </a:lnTo>
                      <a:lnTo>
                        <a:pt x="332" y="106"/>
                      </a:lnTo>
                      <a:close/>
                      <a:moveTo>
                        <a:pt x="399" y="91"/>
                      </a:moveTo>
                      <a:lnTo>
                        <a:pt x="437" y="84"/>
                      </a:lnTo>
                      <a:lnTo>
                        <a:pt x="439" y="94"/>
                      </a:lnTo>
                      <a:lnTo>
                        <a:pt x="401" y="102"/>
                      </a:lnTo>
                      <a:lnTo>
                        <a:pt x="399" y="91"/>
                      </a:lnTo>
                      <a:close/>
                      <a:moveTo>
                        <a:pt x="466" y="77"/>
                      </a:moveTo>
                      <a:lnTo>
                        <a:pt x="503" y="69"/>
                      </a:lnTo>
                      <a:lnTo>
                        <a:pt x="505" y="80"/>
                      </a:lnTo>
                      <a:lnTo>
                        <a:pt x="467" y="88"/>
                      </a:lnTo>
                      <a:lnTo>
                        <a:pt x="466" y="77"/>
                      </a:lnTo>
                      <a:close/>
                      <a:moveTo>
                        <a:pt x="532" y="63"/>
                      </a:moveTo>
                      <a:lnTo>
                        <a:pt x="570" y="55"/>
                      </a:lnTo>
                      <a:lnTo>
                        <a:pt x="572" y="65"/>
                      </a:lnTo>
                      <a:lnTo>
                        <a:pt x="533" y="73"/>
                      </a:lnTo>
                      <a:lnTo>
                        <a:pt x="532" y="63"/>
                      </a:lnTo>
                      <a:close/>
                      <a:moveTo>
                        <a:pt x="599" y="49"/>
                      </a:moveTo>
                      <a:lnTo>
                        <a:pt x="636" y="41"/>
                      </a:lnTo>
                      <a:lnTo>
                        <a:pt x="638" y="51"/>
                      </a:lnTo>
                      <a:lnTo>
                        <a:pt x="600" y="59"/>
                      </a:lnTo>
                      <a:lnTo>
                        <a:pt x="599" y="49"/>
                      </a:lnTo>
                      <a:close/>
                      <a:moveTo>
                        <a:pt x="665" y="35"/>
                      </a:moveTo>
                      <a:lnTo>
                        <a:pt x="702" y="27"/>
                      </a:lnTo>
                      <a:lnTo>
                        <a:pt x="705" y="37"/>
                      </a:lnTo>
                      <a:lnTo>
                        <a:pt x="667" y="45"/>
                      </a:lnTo>
                      <a:lnTo>
                        <a:pt x="665" y="35"/>
                      </a:lnTo>
                      <a:close/>
                      <a:moveTo>
                        <a:pt x="731" y="21"/>
                      </a:moveTo>
                      <a:lnTo>
                        <a:pt x="769" y="13"/>
                      </a:lnTo>
                      <a:lnTo>
                        <a:pt x="771" y="23"/>
                      </a:lnTo>
                      <a:lnTo>
                        <a:pt x="734" y="31"/>
                      </a:lnTo>
                      <a:lnTo>
                        <a:pt x="731" y="21"/>
                      </a:lnTo>
                      <a:close/>
                      <a:moveTo>
                        <a:pt x="798" y="7"/>
                      </a:moveTo>
                      <a:lnTo>
                        <a:pt x="828" y="0"/>
                      </a:lnTo>
                      <a:lnTo>
                        <a:pt x="830" y="10"/>
                      </a:lnTo>
                      <a:lnTo>
                        <a:pt x="800" y="17"/>
                      </a:lnTo>
                      <a:lnTo>
                        <a:pt x="798" y="7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 w="1588">
                  <a:solidFill>
                    <a:srgbClr val="00CC99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6" name="Line 181"/>
                <p:cNvSpPr>
                  <a:spLocks noChangeShapeType="1"/>
                </p:cNvSpPr>
                <p:nvPr/>
              </p:nvSpPr>
              <p:spPr bwMode="auto">
                <a:xfrm flipV="1">
                  <a:off x="4633" y="2239"/>
                  <a:ext cx="823" cy="175"/>
                </a:xfrm>
                <a:prstGeom prst="line">
                  <a:avLst/>
                </a:prstGeom>
                <a:noFill/>
                <a:ln w="14288">
                  <a:solidFill>
                    <a:srgbClr val="00CC99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357" name="Line 182"/>
                <p:cNvSpPr>
                  <a:spLocks noChangeShapeType="1"/>
                </p:cNvSpPr>
                <p:nvPr/>
              </p:nvSpPr>
              <p:spPr bwMode="auto">
                <a:xfrm flipV="1">
                  <a:off x="4614" y="2995"/>
                  <a:ext cx="604" cy="583"/>
                </a:xfrm>
                <a:prstGeom prst="line">
                  <a:avLst/>
                </a:prstGeom>
                <a:noFill/>
                <a:ln w="14288">
                  <a:solidFill>
                    <a:srgbClr val="00CC99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358" name="Freeform 183"/>
                <p:cNvSpPr>
                  <a:spLocks noEditPoints="1"/>
                </p:cNvSpPr>
                <p:nvPr/>
              </p:nvSpPr>
              <p:spPr bwMode="auto">
                <a:xfrm>
                  <a:off x="3772" y="3008"/>
                  <a:ext cx="246" cy="773"/>
                </a:xfrm>
                <a:custGeom>
                  <a:avLst/>
                  <a:gdLst>
                    <a:gd name="T0" fmla="*/ 0 w 246"/>
                    <a:gd name="T1" fmla="*/ 767 h 773"/>
                    <a:gd name="T2" fmla="*/ 222 w 246"/>
                    <a:gd name="T3" fmla="*/ 44 h 773"/>
                    <a:gd name="T4" fmla="*/ 240 w 246"/>
                    <a:gd name="T5" fmla="*/ 49 h 773"/>
                    <a:gd name="T6" fmla="*/ 19 w 246"/>
                    <a:gd name="T7" fmla="*/ 773 h 773"/>
                    <a:gd name="T8" fmla="*/ 0 w 246"/>
                    <a:gd name="T9" fmla="*/ 767 h 773"/>
                    <a:gd name="T10" fmla="*/ 209 w 246"/>
                    <a:gd name="T11" fmla="*/ 50 h 773"/>
                    <a:gd name="T12" fmla="*/ 245 w 246"/>
                    <a:gd name="T13" fmla="*/ 0 h 773"/>
                    <a:gd name="T14" fmla="*/ 246 w 246"/>
                    <a:gd name="T15" fmla="*/ 62 h 773"/>
                    <a:gd name="T16" fmla="*/ 209 w 246"/>
                    <a:gd name="T17" fmla="*/ 50 h 7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46" h="773">
                      <a:moveTo>
                        <a:pt x="0" y="767"/>
                      </a:moveTo>
                      <a:lnTo>
                        <a:pt x="222" y="44"/>
                      </a:lnTo>
                      <a:lnTo>
                        <a:pt x="240" y="49"/>
                      </a:lnTo>
                      <a:lnTo>
                        <a:pt x="19" y="773"/>
                      </a:lnTo>
                      <a:lnTo>
                        <a:pt x="0" y="767"/>
                      </a:lnTo>
                      <a:close/>
                      <a:moveTo>
                        <a:pt x="209" y="50"/>
                      </a:moveTo>
                      <a:lnTo>
                        <a:pt x="245" y="0"/>
                      </a:lnTo>
                      <a:lnTo>
                        <a:pt x="246" y="62"/>
                      </a:lnTo>
                      <a:lnTo>
                        <a:pt x="209" y="5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1588">
                  <a:solidFill>
                    <a:srgbClr val="FF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9" name="Freeform 184"/>
                <p:cNvSpPr>
                  <a:spLocks noEditPoints="1"/>
                </p:cNvSpPr>
                <p:nvPr/>
              </p:nvSpPr>
              <p:spPr bwMode="auto">
                <a:xfrm>
                  <a:off x="3789" y="3178"/>
                  <a:ext cx="595" cy="615"/>
                </a:xfrm>
                <a:custGeom>
                  <a:avLst/>
                  <a:gdLst>
                    <a:gd name="T0" fmla="*/ 0 w 595"/>
                    <a:gd name="T1" fmla="*/ 603 h 615"/>
                    <a:gd name="T2" fmla="*/ 554 w 595"/>
                    <a:gd name="T3" fmla="*/ 29 h 615"/>
                    <a:gd name="T4" fmla="*/ 568 w 595"/>
                    <a:gd name="T5" fmla="*/ 42 h 615"/>
                    <a:gd name="T6" fmla="*/ 14 w 595"/>
                    <a:gd name="T7" fmla="*/ 615 h 615"/>
                    <a:gd name="T8" fmla="*/ 0 w 595"/>
                    <a:gd name="T9" fmla="*/ 603 h 615"/>
                    <a:gd name="T10" fmla="*/ 540 w 595"/>
                    <a:gd name="T11" fmla="*/ 29 h 615"/>
                    <a:gd name="T12" fmla="*/ 595 w 595"/>
                    <a:gd name="T13" fmla="*/ 0 h 615"/>
                    <a:gd name="T14" fmla="*/ 568 w 595"/>
                    <a:gd name="T15" fmla="*/ 56 h 615"/>
                    <a:gd name="T16" fmla="*/ 540 w 595"/>
                    <a:gd name="T17" fmla="*/ 29 h 6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595" h="615">
                      <a:moveTo>
                        <a:pt x="0" y="603"/>
                      </a:moveTo>
                      <a:lnTo>
                        <a:pt x="554" y="29"/>
                      </a:lnTo>
                      <a:lnTo>
                        <a:pt x="568" y="42"/>
                      </a:lnTo>
                      <a:lnTo>
                        <a:pt x="14" y="615"/>
                      </a:lnTo>
                      <a:lnTo>
                        <a:pt x="0" y="603"/>
                      </a:lnTo>
                      <a:close/>
                      <a:moveTo>
                        <a:pt x="540" y="29"/>
                      </a:moveTo>
                      <a:lnTo>
                        <a:pt x="595" y="0"/>
                      </a:lnTo>
                      <a:lnTo>
                        <a:pt x="568" y="56"/>
                      </a:lnTo>
                      <a:lnTo>
                        <a:pt x="540" y="2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1588">
                  <a:solidFill>
                    <a:srgbClr val="FF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0" name="Freeform 185"/>
                <p:cNvSpPr>
                  <a:spLocks noEditPoints="1"/>
                </p:cNvSpPr>
                <p:nvPr/>
              </p:nvSpPr>
              <p:spPr bwMode="auto">
                <a:xfrm>
                  <a:off x="3791" y="3574"/>
                  <a:ext cx="816" cy="217"/>
                </a:xfrm>
                <a:custGeom>
                  <a:avLst/>
                  <a:gdLst>
                    <a:gd name="T0" fmla="*/ 0 w 816"/>
                    <a:gd name="T1" fmla="*/ 198 h 217"/>
                    <a:gd name="T2" fmla="*/ 766 w 816"/>
                    <a:gd name="T3" fmla="*/ 7 h 217"/>
                    <a:gd name="T4" fmla="*/ 771 w 816"/>
                    <a:gd name="T5" fmla="*/ 26 h 217"/>
                    <a:gd name="T6" fmla="*/ 5 w 816"/>
                    <a:gd name="T7" fmla="*/ 217 h 217"/>
                    <a:gd name="T8" fmla="*/ 0 w 816"/>
                    <a:gd name="T9" fmla="*/ 198 h 217"/>
                    <a:gd name="T10" fmla="*/ 755 w 816"/>
                    <a:gd name="T11" fmla="*/ 0 h 217"/>
                    <a:gd name="T12" fmla="*/ 816 w 816"/>
                    <a:gd name="T13" fmla="*/ 5 h 217"/>
                    <a:gd name="T14" fmla="*/ 764 w 816"/>
                    <a:gd name="T15" fmla="*/ 38 h 217"/>
                    <a:gd name="T16" fmla="*/ 755 w 816"/>
                    <a:gd name="T17" fmla="*/ 0 h 21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816" h="217">
                      <a:moveTo>
                        <a:pt x="0" y="198"/>
                      </a:moveTo>
                      <a:lnTo>
                        <a:pt x="766" y="7"/>
                      </a:lnTo>
                      <a:lnTo>
                        <a:pt x="771" y="26"/>
                      </a:lnTo>
                      <a:lnTo>
                        <a:pt x="5" y="217"/>
                      </a:lnTo>
                      <a:lnTo>
                        <a:pt x="0" y="198"/>
                      </a:lnTo>
                      <a:close/>
                      <a:moveTo>
                        <a:pt x="755" y="0"/>
                      </a:moveTo>
                      <a:lnTo>
                        <a:pt x="816" y="5"/>
                      </a:lnTo>
                      <a:lnTo>
                        <a:pt x="764" y="38"/>
                      </a:lnTo>
                      <a:lnTo>
                        <a:pt x="755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1588">
                  <a:solidFill>
                    <a:srgbClr val="FF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1" name="Line 186"/>
                <p:cNvSpPr>
                  <a:spLocks noChangeShapeType="1"/>
                </p:cNvSpPr>
                <p:nvPr/>
              </p:nvSpPr>
              <p:spPr bwMode="auto">
                <a:xfrm flipV="1">
                  <a:off x="5218" y="2238"/>
                  <a:ext cx="246" cy="761"/>
                </a:xfrm>
                <a:prstGeom prst="line">
                  <a:avLst/>
                </a:prstGeom>
                <a:noFill/>
                <a:ln w="14288">
                  <a:solidFill>
                    <a:srgbClr val="00CC99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362" name="Line 187"/>
                <p:cNvSpPr>
                  <a:spLocks noChangeShapeType="1"/>
                </p:cNvSpPr>
                <p:nvPr/>
              </p:nvSpPr>
              <p:spPr bwMode="auto">
                <a:xfrm flipV="1">
                  <a:off x="4392" y="2995"/>
                  <a:ext cx="816" cy="188"/>
                </a:xfrm>
                <a:prstGeom prst="line">
                  <a:avLst/>
                </a:prstGeom>
                <a:noFill/>
                <a:ln w="14288">
                  <a:solidFill>
                    <a:srgbClr val="00CC99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363" name="Freeform 188"/>
                <p:cNvSpPr>
                  <a:spLocks noEditPoints="1"/>
                </p:cNvSpPr>
                <p:nvPr/>
              </p:nvSpPr>
              <p:spPr bwMode="auto">
                <a:xfrm>
                  <a:off x="4884" y="2236"/>
                  <a:ext cx="592" cy="594"/>
                </a:xfrm>
                <a:custGeom>
                  <a:avLst/>
                  <a:gdLst>
                    <a:gd name="T0" fmla="*/ 27 w 592"/>
                    <a:gd name="T1" fmla="*/ 559 h 594"/>
                    <a:gd name="T2" fmla="*/ 7 w 592"/>
                    <a:gd name="T3" fmla="*/ 594 h 594"/>
                    <a:gd name="T4" fmla="*/ 48 w 592"/>
                    <a:gd name="T5" fmla="*/ 538 h 594"/>
                    <a:gd name="T6" fmla="*/ 82 w 592"/>
                    <a:gd name="T7" fmla="*/ 518 h 594"/>
                    <a:gd name="T8" fmla="*/ 48 w 592"/>
                    <a:gd name="T9" fmla="*/ 538 h 594"/>
                    <a:gd name="T10" fmla="*/ 124 w 592"/>
                    <a:gd name="T11" fmla="*/ 463 h 594"/>
                    <a:gd name="T12" fmla="*/ 103 w 592"/>
                    <a:gd name="T13" fmla="*/ 497 h 594"/>
                    <a:gd name="T14" fmla="*/ 144 w 592"/>
                    <a:gd name="T15" fmla="*/ 442 h 594"/>
                    <a:gd name="T16" fmla="*/ 179 w 592"/>
                    <a:gd name="T17" fmla="*/ 421 h 594"/>
                    <a:gd name="T18" fmla="*/ 144 w 592"/>
                    <a:gd name="T19" fmla="*/ 442 h 594"/>
                    <a:gd name="T20" fmla="*/ 219 w 592"/>
                    <a:gd name="T21" fmla="*/ 366 h 594"/>
                    <a:gd name="T22" fmla="*/ 200 w 592"/>
                    <a:gd name="T23" fmla="*/ 401 h 594"/>
                    <a:gd name="T24" fmla="*/ 240 w 592"/>
                    <a:gd name="T25" fmla="*/ 345 h 594"/>
                    <a:gd name="T26" fmla="*/ 274 w 592"/>
                    <a:gd name="T27" fmla="*/ 326 h 594"/>
                    <a:gd name="T28" fmla="*/ 240 w 592"/>
                    <a:gd name="T29" fmla="*/ 345 h 594"/>
                    <a:gd name="T30" fmla="*/ 316 w 592"/>
                    <a:gd name="T31" fmla="*/ 271 h 594"/>
                    <a:gd name="T32" fmla="*/ 295 w 592"/>
                    <a:gd name="T33" fmla="*/ 305 h 594"/>
                    <a:gd name="T34" fmla="*/ 336 w 592"/>
                    <a:gd name="T35" fmla="*/ 250 h 594"/>
                    <a:gd name="T36" fmla="*/ 371 w 592"/>
                    <a:gd name="T37" fmla="*/ 229 h 594"/>
                    <a:gd name="T38" fmla="*/ 336 w 592"/>
                    <a:gd name="T39" fmla="*/ 250 h 594"/>
                    <a:gd name="T40" fmla="*/ 412 w 592"/>
                    <a:gd name="T41" fmla="*/ 174 h 594"/>
                    <a:gd name="T42" fmla="*/ 392 w 592"/>
                    <a:gd name="T43" fmla="*/ 209 h 594"/>
                    <a:gd name="T44" fmla="*/ 433 w 592"/>
                    <a:gd name="T45" fmla="*/ 153 h 594"/>
                    <a:gd name="T46" fmla="*/ 466 w 592"/>
                    <a:gd name="T47" fmla="*/ 133 h 594"/>
                    <a:gd name="T48" fmla="*/ 433 w 592"/>
                    <a:gd name="T49" fmla="*/ 153 h 594"/>
                    <a:gd name="T50" fmla="*/ 508 w 592"/>
                    <a:gd name="T51" fmla="*/ 79 h 594"/>
                    <a:gd name="T52" fmla="*/ 487 w 592"/>
                    <a:gd name="T53" fmla="*/ 112 h 594"/>
                    <a:gd name="T54" fmla="*/ 528 w 592"/>
                    <a:gd name="T55" fmla="*/ 58 h 594"/>
                    <a:gd name="T56" fmla="*/ 563 w 592"/>
                    <a:gd name="T57" fmla="*/ 37 h 594"/>
                    <a:gd name="T58" fmla="*/ 528 w 592"/>
                    <a:gd name="T59" fmla="*/ 58 h 594"/>
                    <a:gd name="T60" fmla="*/ 585 w 592"/>
                    <a:gd name="T61" fmla="*/ 0 h 594"/>
                    <a:gd name="T62" fmla="*/ 584 w 592"/>
                    <a:gd name="T63" fmla="*/ 17 h 594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0" t="0" r="r" b="b"/>
                  <a:pathLst>
                    <a:path w="592" h="594">
                      <a:moveTo>
                        <a:pt x="0" y="587"/>
                      </a:moveTo>
                      <a:lnTo>
                        <a:pt x="27" y="559"/>
                      </a:lnTo>
                      <a:lnTo>
                        <a:pt x="34" y="566"/>
                      </a:lnTo>
                      <a:lnTo>
                        <a:pt x="7" y="594"/>
                      </a:lnTo>
                      <a:lnTo>
                        <a:pt x="0" y="587"/>
                      </a:lnTo>
                      <a:close/>
                      <a:moveTo>
                        <a:pt x="48" y="538"/>
                      </a:moveTo>
                      <a:lnTo>
                        <a:pt x="76" y="511"/>
                      </a:lnTo>
                      <a:lnTo>
                        <a:pt x="82" y="518"/>
                      </a:lnTo>
                      <a:lnTo>
                        <a:pt x="55" y="545"/>
                      </a:lnTo>
                      <a:lnTo>
                        <a:pt x="48" y="538"/>
                      </a:lnTo>
                      <a:close/>
                      <a:moveTo>
                        <a:pt x="96" y="490"/>
                      </a:moveTo>
                      <a:lnTo>
                        <a:pt x="124" y="463"/>
                      </a:lnTo>
                      <a:lnTo>
                        <a:pt x="131" y="469"/>
                      </a:lnTo>
                      <a:lnTo>
                        <a:pt x="103" y="497"/>
                      </a:lnTo>
                      <a:lnTo>
                        <a:pt x="96" y="490"/>
                      </a:lnTo>
                      <a:close/>
                      <a:moveTo>
                        <a:pt x="144" y="442"/>
                      </a:moveTo>
                      <a:lnTo>
                        <a:pt x="172" y="414"/>
                      </a:lnTo>
                      <a:lnTo>
                        <a:pt x="179" y="421"/>
                      </a:lnTo>
                      <a:lnTo>
                        <a:pt x="151" y="449"/>
                      </a:lnTo>
                      <a:lnTo>
                        <a:pt x="144" y="442"/>
                      </a:lnTo>
                      <a:close/>
                      <a:moveTo>
                        <a:pt x="193" y="394"/>
                      </a:moveTo>
                      <a:lnTo>
                        <a:pt x="219" y="366"/>
                      </a:lnTo>
                      <a:lnTo>
                        <a:pt x="226" y="373"/>
                      </a:lnTo>
                      <a:lnTo>
                        <a:pt x="200" y="401"/>
                      </a:lnTo>
                      <a:lnTo>
                        <a:pt x="193" y="394"/>
                      </a:lnTo>
                      <a:close/>
                      <a:moveTo>
                        <a:pt x="240" y="345"/>
                      </a:moveTo>
                      <a:lnTo>
                        <a:pt x="268" y="319"/>
                      </a:lnTo>
                      <a:lnTo>
                        <a:pt x="274" y="326"/>
                      </a:lnTo>
                      <a:lnTo>
                        <a:pt x="247" y="352"/>
                      </a:lnTo>
                      <a:lnTo>
                        <a:pt x="240" y="345"/>
                      </a:lnTo>
                      <a:close/>
                      <a:moveTo>
                        <a:pt x="288" y="298"/>
                      </a:moveTo>
                      <a:lnTo>
                        <a:pt x="316" y="271"/>
                      </a:lnTo>
                      <a:lnTo>
                        <a:pt x="323" y="277"/>
                      </a:lnTo>
                      <a:lnTo>
                        <a:pt x="295" y="305"/>
                      </a:lnTo>
                      <a:lnTo>
                        <a:pt x="288" y="298"/>
                      </a:lnTo>
                      <a:close/>
                      <a:moveTo>
                        <a:pt x="336" y="250"/>
                      </a:moveTo>
                      <a:lnTo>
                        <a:pt x="364" y="222"/>
                      </a:lnTo>
                      <a:lnTo>
                        <a:pt x="371" y="229"/>
                      </a:lnTo>
                      <a:lnTo>
                        <a:pt x="343" y="257"/>
                      </a:lnTo>
                      <a:lnTo>
                        <a:pt x="336" y="250"/>
                      </a:lnTo>
                      <a:close/>
                      <a:moveTo>
                        <a:pt x="385" y="202"/>
                      </a:moveTo>
                      <a:lnTo>
                        <a:pt x="412" y="174"/>
                      </a:lnTo>
                      <a:lnTo>
                        <a:pt x="419" y="181"/>
                      </a:lnTo>
                      <a:lnTo>
                        <a:pt x="392" y="209"/>
                      </a:lnTo>
                      <a:lnTo>
                        <a:pt x="385" y="202"/>
                      </a:lnTo>
                      <a:close/>
                      <a:moveTo>
                        <a:pt x="433" y="153"/>
                      </a:moveTo>
                      <a:lnTo>
                        <a:pt x="460" y="126"/>
                      </a:lnTo>
                      <a:lnTo>
                        <a:pt x="466" y="133"/>
                      </a:lnTo>
                      <a:lnTo>
                        <a:pt x="440" y="160"/>
                      </a:lnTo>
                      <a:lnTo>
                        <a:pt x="433" y="153"/>
                      </a:lnTo>
                      <a:close/>
                      <a:moveTo>
                        <a:pt x="480" y="105"/>
                      </a:moveTo>
                      <a:lnTo>
                        <a:pt x="508" y="79"/>
                      </a:lnTo>
                      <a:lnTo>
                        <a:pt x="515" y="84"/>
                      </a:lnTo>
                      <a:lnTo>
                        <a:pt x="487" y="112"/>
                      </a:lnTo>
                      <a:lnTo>
                        <a:pt x="480" y="105"/>
                      </a:lnTo>
                      <a:close/>
                      <a:moveTo>
                        <a:pt x="528" y="58"/>
                      </a:moveTo>
                      <a:lnTo>
                        <a:pt x="556" y="30"/>
                      </a:lnTo>
                      <a:lnTo>
                        <a:pt x="563" y="37"/>
                      </a:lnTo>
                      <a:lnTo>
                        <a:pt x="535" y="65"/>
                      </a:lnTo>
                      <a:lnTo>
                        <a:pt x="528" y="58"/>
                      </a:lnTo>
                      <a:close/>
                      <a:moveTo>
                        <a:pt x="577" y="10"/>
                      </a:moveTo>
                      <a:lnTo>
                        <a:pt x="585" y="0"/>
                      </a:lnTo>
                      <a:lnTo>
                        <a:pt x="592" y="7"/>
                      </a:lnTo>
                      <a:lnTo>
                        <a:pt x="584" y="17"/>
                      </a:lnTo>
                      <a:lnTo>
                        <a:pt x="577" y="10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 w="1588">
                  <a:solidFill>
                    <a:srgbClr val="00CC99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4" name="Freeform 189"/>
                <p:cNvSpPr>
                  <a:spLocks noEditPoints="1"/>
                </p:cNvSpPr>
                <p:nvPr/>
              </p:nvSpPr>
              <p:spPr bwMode="auto">
                <a:xfrm>
                  <a:off x="4608" y="2845"/>
                  <a:ext cx="278" cy="742"/>
                </a:xfrm>
                <a:custGeom>
                  <a:avLst/>
                  <a:gdLst>
                    <a:gd name="T0" fmla="*/ 0 w 278"/>
                    <a:gd name="T1" fmla="*/ 739 h 742"/>
                    <a:gd name="T2" fmla="*/ 13 w 278"/>
                    <a:gd name="T3" fmla="*/ 702 h 742"/>
                    <a:gd name="T4" fmla="*/ 23 w 278"/>
                    <a:gd name="T5" fmla="*/ 706 h 742"/>
                    <a:gd name="T6" fmla="*/ 10 w 278"/>
                    <a:gd name="T7" fmla="*/ 742 h 742"/>
                    <a:gd name="T8" fmla="*/ 0 w 278"/>
                    <a:gd name="T9" fmla="*/ 739 h 742"/>
                    <a:gd name="T10" fmla="*/ 24 w 278"/>
                    <a:gd name="T11" fmla="*/ 674 h 742"/>
                    <a:gd name="T12" fmla="*/ 37 w 278"/>
                    <a:gd name="T13" fmla="*/ 638 h 742"/>
                    <a:gd name="T14" fmla="*/ 46 w 278"/>
                    <a:gd name="T15" fmla="*/ 642 h 742"/>
                    <a:gd name="T16" fmla="*/ 33 w 278"/>
                    <a:gd name="T17" fmla="*/ 678 h 742"/>
                    <a:gd name="T18" fmla="*/ 24 w 278"/>
                    <a:gd name="T19" fmla="*/ 674 h 742"/>
                    <a:gd name="T20" fmla="*/ 47 w 278"/>
                    <a:gd name="T21" fmla="*/ 612 h 742"/>
                    <a:gd name="T22" fmla="*/ 60 w 278"/>
                    <a:gd name="T23" fmla="*/ 574 h 742"/>
                    <a:gd name="T24" fmla="*/ 69 w 278"/>
                    <a:gd name="T25" fmla="*/ 578 h 742"/>
                    <a:gd name="T26" fmla="*/ 55 w 278"/>
                    <a:gd name="T27" fmla="*/ 614 h 742"/>
                    <a:gd name="T28" fmla="*/ 47 w 278"/>
                    <a:gd name="T29" fmla="*/ 612 h 742"/>
                    <a:gd name="T30" fmla="*/ 70 w 278"/>
                    <a:gd name="T31" fmla="*/ 547 h 742"/>
                    <a:gd name="T32" fmla="*/ 83 w 278"/>
                    <a:gd name="T33" fmla="*/ 510 h 742"/>
                    <a:gd name="T34" fmla="*/ 92 w 278"/>
                    <a:gd name="T35" fmla="*/ 514 h 742"/>
                    <a:gd name="T36" fmla="*/ 79 w 278"/>
                    <a:gd name="T37" fmla="*/ 551 h 742"/>
                    <a:gd name="T38" fmla="*/ 70 w 278"/>
                    <a:gd name="T39" fmla="*/ 547 h 742"/>
                    <a:gd name="T40" fmla="*/ 94 w 278"/>
                    <a:gd name="T41" fmla="*/ 483 h 742"/>
                    <a:gd name="T42" fmla="*/ 106 w 278"/>
                    <a:gd name="T43" fmla="*/ 447 h 742"/>
                    <a:gd name="T44" fmla="*/ 116 w 278"/>
                    <a:gd name="T45" fmla="*/ 451 h 742"/>
                    <a:gd name="T46" fmla="*/ 102 w 278"/>
                    <a:gd name="T47" fmla="*/ 487 h 742"/>
                    <a:gd name="T48" fmla="*/ 94 w 278"/>
                    <a:gd name="T49" fmla="*/ 483 h 742"/>
                    <a:gd name="T50" fmla="*/ 116 w 278"/>
                    <a:gd name="T51" fmla="*/ 419 h 742"/>
                    <a:gd name="T52" fmla="*/ 130 w 278"/>
                    <a:gd name="T53" fmla="*/ 383 h 742"/>
                    <a:gd name="T54" fmla="*/ 139 w 278"/>
                    <a:gd name="T55" fmla="*/ 387 h 742"/>
                    <a:gd name="T56" fmla="*/ 125 w 278"/>
                    <a:gd name="T57" fmla="*/ 423 h 742"/>
                    <a:gd name="T58" fmla="*/ 116 w 278"/>
                    <a:gd name="T59" fmla="*/ 419 h 742"/>
                    <a:gd name="T60" fmla="*/ 139 w 278"/>
                    <a:gd name="T61" fmla="*/ 355 h 742"/>
                    <a:gd name="T62" fmla="*/ 153 w 278"/>
                    <a:gd name="T63" fmla="*/ 319 h 742"/>
                    <a:gd name="T64" fmla="*/ 162 w 278"/>
                    <a:gd name="T65" fmla="*/ 323 h 742"/>
                    <a:gd name="T66" fmla="*/ 148 w 278"/>
                    <a:gd name="T67" fmla="*/ 359 h 742"/>
                    <a:gd name="T68" fmla="*/ 139 w 278"/>
                    <a:gd name="T69" fmla="*/ 355 h 742"/>
                    <a:gd name="T70" fmla="*/ 162 w 278"/>
                    <a:gd name="T71" fmla="*/ 292 h 742"/>
                    <a:gd name="T72" fmla="*/ 176 w 278"/>
                    <a:gd name="T73" fmla="*/ 255 h 742"/>
                    <a:gd name="T74" fmla="*/ 186 w 278"/>
                    <a:gd name="T75" fmla="*/ 258 h 742"/>
                    <a:gd name="T76" fmla="*/ 172 w 278"/>
                    <a:gd name="T77" fmla="*/ 295 h 742"/>
                    <a:gd name="T78" fmla="*/ 162 w 278"/>
                    <a:gd name="T79" fmla="*/ 292 h 742"/>
                    <a:gd name="T80" fmla="*/ 186 w 278"/>
                    <a:gd name="T81" fmla="*/ 228 h 742"/>
                    <a:gd name="T82" fmla="*/ 200 w 278"/>
                    <a:gd name="T83" fmla="*/ 191 h 742"/>
                    <a:gd name="T84" fmla="*/ 209 w 278"/>
                    <a:gd name="T85" fmla="*/ 194 h 742"/>
                    <a:gd name="T86" fmla="*/ 195 w 278"/>
                    <a:gd name="T87" fmla="*/ 232 h 742"/>
                    <a:gd name="T88" fmla="*/ 186 w 278"/>
                    <a:gd name="T89" fmla="*/ 228 h 742"/>
                    <a:gd name="T90" fmla="*/ 209 w 278"/>
                    <a:gd name="T91" fmla="*/ 164 h 742"/>
                    <a:gd name="T92" fmla="*/ 223 w 278"/>
                    <a:gd name="T93" fmla="*/ 128 h 742"/>
                    <a:gd name="T94" fmla="*/ 232 w 278"/>
                    <a:gd name="T95" fmla="*/ 130 h 742"/>
                    <a:gd name="T96" fmla="*/ 218 w 278"/>
                    <a:gd name="T97" fmla="*/ 168 h 742"/>
                    <a:gd name="T98" fmla="*/ 209 w 278"/>
                    <a:gd name="T99" fmla="*/ 164 h 742"/>
                    <a:gd name="T100" fmla="*/ 232 w 278"/>
                    <a:gd name="T101" fmla="*/ 100 h 742"/>
                    <a:gd name="T102" fmla="*/ 246 w 278"/>
                    <a:gd name="T103" fmla="*/ 64 h 742"/>
                    <a:gd name="T104" fmla="*/ 254 w 278"/>
                    <a:gd name="T105" fmla="*/ 67 h 742"/>
                    <a:gd name="T106" fmla="*/ 242 w 278"/>
                    <a:gd name="T107" fmla="*/ 103 h 742"/>
                    <a:gd name="T108" fmla="*/ 232 w 278"/>
                    <a:gd name="T109" fmla="*/ 100 h 742"/>
                    <a:gd name="T110" fmla="*/ 256 w 278"/>
                    <a:gd name="T111" fmla="*/ 36 h 742"/>
                    <a:gd name="T112" fmla="*/ 269 w 278"/>
                    <a:gd name="T113" fmla="*/ 0 h 742"/>
                    <a:gd name="T114" fmla="*/ 278 w 278"/>
                    <a:gd name="T115" fmla="*/ 3 h 742"/>
                    <a:gd name="T116" fmla="*/ 265 w 278"/>
                    <a:gd name="T117" fmla="*/ 39 h 742"/>
                    <a:gd name="T118" fmla="*/ 256 w 278"/>
                    <a:gd name="T119" fmla="*/ 36 h 742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0" t="0" r="r" b="b"/>
                  <a:pathLst>
                    <a:path w="278" h="742">
                      <a:moveTo>
                        <a:pt x="0" y="739"/>
                      </a:moveTo>
                      <a:lnTo>
                        <a:pt x="13" y="702"/>
                      </a:lnTo>
                      <a:lnTo>
                        <a:pt x="23" y="706"/>
                      </a:lnTo>
                      <a:lnTo>
                        <a:pt x="10" y="742"/>
                      </a:lnTo>
                      <a:lnTo>
                        <a:pt x="0" y="739"/>
                      </a:lnTo>
                      <a:close/>
                      <a:moveTo>
                        <a:pt x="24" y="674"/>
                      </a:moveTo>
                      <a:lnTo>
                        <a:pt x="37" y="638"/>
                      </a:lnTo>
                      <a:lnTo>
                        <a:pt x="46" y="642"/>
                      </a:lnTo>
                      <a:lnTo>
                        <a:pt x="33" y="678"/>
                      </a:lnTo>
                      <a:lnTo>
                        <a:pt x="24" y="674"/>
                      </a:lnTo>
                      <a:close/>
                      <a:moveTo>
                        <a:pt x="47" y="612"/>
                      </a:moveTo>
                      <a:lnTo>
                        <a:pt x="60" y="574"/>
                      </a:lnTo>
                      <a:lnTo>
                        <a:pt x="69" y="578"/>
                      </a:lnTo>
                      <a:lnTo>
                        <a:pt x="55" y="614"/>
                      </a:lnTo>
                      <a:lnTo>
                        <a:pt x="47" y="612"/>
                      </a:lnTo>
                      <a:close/>
                      <a:moveTo>
                        <a:pt x="70" y="547"/>
                      </a:moveTo>
                      <a:lnTo>
                        <a:pt x="83" y="510"/>
                      </a:lnTo>
                      <a:lnTo>
                        <a:pt x="92" y="514"/>
                      </a:lnTo>
                      <a:lnTo>
                        <a:pt x="79" y="551"/>
                      </a:lnTo>
                      <a:lnTo>
                        <a:pt x="70" y="547"/>
                      </a:lnTo>
                      <a:close/>
                      <a:moveTo>
                        <a:pt x="94" y="483"/>
                      </a:moveTo>
                      <a:lnTo>
                        <a:pt x="106" y="447"/>
                      </a:lnTo>
                      <a:lnTo>
                        <a:pt x="116" y="451"/>
                      </a:lnTo>
                      <a:lnTo>
                        <a:pt x="102" y="487"/>
                      </a:lnTo>
                      <a:lnTo>
                        <a:pt x="94" y="483"/>
                      </a:lnTo>
                      <a:close/>
                      <a:moveTo>
                        <a:pt x="116" y="419"/>
                      </a:moveTo>
                      <a:lnTo>
                        <a:pt x="130" y="383"/>
                      </a:lnTo>
                      <a:lnTo>
                        <a:pt x="139" y="387"/>
                      </a:lnTo>
                      <a:lnTo>
                        <a:pt x="125" y="423"/>
                      </a:lnTo>
                      <a:lnTo>
                        <a:pt x="116" y="419"/>
                      </a:lnTo>
                      <a:close/>
                      <a:moveTo>
                        <a:pt x="139" y="355"/>
                      </a:moveTo>
                      <a:lnTo>
                        <a:pt x="153" y="319"/>
                      </a:lnTo>
                      <a:lnTo>
                        <a:pt x="162" y="323"/>
                      </a:lnTo>
                      <a:lnTo>
                        <a:pt x="148" y="359"/>
                      </a:lnTo>
                      <a:lnTo>
                        <a:pt x="139" y="355"/>
                      </a:lnTo>
                      <a:close/>
                      <a:moveTo>
                        <a:pt x="162" y="292"/>
                      </a:moveTo>
                      <a:lnTo>
                        <a:pt x="176" y="255"/>
                      </a:lnTo>
                      <a:lnTo>
                        <a:pt x="186" y="258"/>
                      </a:lnTo>
                      <a:lnTo>
                        <a:pt x="172" y="295"/>
                      </a:lnTo>
                      <a:lnTo>
                        <a:pt x="162" y="292"/>
                      </a:lnTo>
                      <a:close/>
                      <a:moveTo>
                        <a:pt x="186" y="228"/>
                      </a:moveTo>
                      <a:lnTo>
                        <a:pt x="200" y="191"/>
                      </a:lnTo>
                      <a:lnTo>
                        <a:pt x="209" y="194"/>
                      </a:lnTo>
                      <a:lnTo>
                        <a:pt x="195" y="232"/>
                      </a:lnTo>
                      <a:lnTo>
                        <a:pt x="186" y="228"/>
                      </a:lnTo>
                      <a:close/>
                      <a:moveTo>
                        <a:pt x="209" y="164"/>
                      </a:moveTo>
                      <a:lnTo>
                        <a:pt x="223" y="128"/>
                      </a:lnTo>
                      <a:lnTo>
                        <a:pt x="232" y="130"/>
                      </a:lnTo>
                      <a:lnTo>
                        <a:pt x="218" y="168"/>
                      </a:lnTo>
                      <a:lnTo>
                        <a:pt x="209" y="164"/>
                      </a:lnTo>
                      <a:close/>
                      <a:moveTo>
                        <a:pt x="232" y="100"/>
                      </a:moveTo>
                      <a:lnTo>
                        <a:pt x="246" y="64"/>
                      </a:lnTo>
                      <a:lnTo>
                        <a:pt x="254" y="67"/>
                      </a:lnTo>
                      <a:lnTo>
                        <a:pt x="242" y="103"/>
                      </a:lnTo>
                      <a:lnTo>
                        <a:pt x="232" y="100"/>
                      </a:lnTo>
                      <a:close/>
                      <a:moveTo>
                        <a:pt x="256" y="36"/>
                      </a:moveTo>
                      <a:lnTo>
                        <a:pt x="269" y="0"/>
                      </a:lnTo>
                      <a:lnTo>
                        <a:pt x="278" y="3"/>
                      </a:lnTo>
                      <a:lnTo>
                        <a:pt x="265" y="39"/>
                      </a:lnTo>
                      <a:lnTo>
                        <a:pt x="256" y="36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 w="1588">
                  <a:solidFill>
                    <a:srgbClr val="00CC99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5" name="Line 190"/>
                <p:cNvSpPr>
                  <a:spLocks noChangeShapeType="1"/>
                </p:cNvSpPr>
                <p:nvPr/>
              </p:nvSpPr>
              <p:spPr bwMode="auto">
                <a:xfrm flipV="1">
                  <a:off x="4027" y="2436"/>
                  <a:ext cx="575" cy="556"/>
                </a:xfrm>
                <a:prstGeom prst="line">
                  <a:avLst/>
                </a:prstGeom>
                <a:noFill/>
                <a:ln w="14288">
                  <a:solidFill>
                    <a:srgbClr val="00CC99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366" name="Freeform 191"/>
                <p:cNvSpPr/>
                <p:nvPr/>
              </p:nvSpPr>
              <p:spPr bwMode="auto">
                <a:xfrm>
                  <a:off x="3994" y="2989"/>
                  <a:ext cx="38" cy="40"/>
                </a:xfrm>
                <a:custGeom>
                  <a:avLst/>
                  <a:gdLst>
                    <a:gd name="T0" fmla="*/ 19 w 38"/>
                    <a:gd name="T1" fmla="*/ 0 h 40"/>
                    <a:gd name="T2" fmla="*/ 15 w 38"/>
                    <a:gd name="T3" fmla="*/ 0 h 40"/>
                    <a:gd name="T4" fmla="*/ 11 w 38"/>
                    <a:gd name="T5" fmla="*/ 1 h 40"/>
                    <a:gd name="T6" fmla="*/ 8 w 38"/>
                    <a:gd name="T7" fmla="*/ 4 h 40"/>
                    <a:gd name="T8" fmla="*/ 5 w 38"/>
                    <a:gd name="T9" fmla="*/ 6 h 40"/>
                    <a:gd name="T10" fmla="*/ 3 w 38"/>
                    <a:gd name="T11" fmla="*/ 10 h 40"/>
                    <a:gd name="T12" fmla="*/ 1 w 38"/>
                    <a:gd name="T13" fmla="*/ 13 h 40"/>
                    <a:gd name="T14" fmla="*/ 0 w 38"/>
                    <a:gd name="T15" fmla="*/ 17 h 40"/>
                    <a:gd name="T16" fmla="*/ 0 w 38"/>
                    <a:gd name="T17" fmla="*/ 20 h 40"/>
                    <a:gd name="T18" fmla="*/ 0 w 38"/>
                    <a:gd name="T19" fmla="*/ 25 h 40"/>
                    <a:gd name="T20" fmla="*/ 1 w 38"/>
                    <a:gd name="T21" fmla="*/ 28 h 40"/>
                    <a:gd name="T22" fmla="*/ 3 w 38"/>
                    <a:gd name="T23" fmla="*/ 32 h 40"/>
                    <a:gd name="T24" fmla="*/ 5 w 38"/>
                    <a:gd name="T25" fmla="*/ 34 h 40"/>
                    <a:gd name="T26" fmla="*/ 8 w 38"/>
                    <a:gd name="T27" fmla="*/ 36 h 40"/>
                    <a:gd name="T28" fmla="*/ 11 w 38"/>
                    <a:gd name="T29" fmla="*/ 39 h 40"/>
                    <a:gd name="T30" fmla="*/ 15 w 38"/>
                    <a:gd name="T31" fmla="*/ 40 h 40"/>
                    <a:gd name="T32" fmla="*/ 19 w 38"/>
                    <a:gd name="T33" fmla="*/ 40 h 40"/>
                    <a:gd name="T34" fmla="*/ 23 w 38"/>
                    <a:gd name="T35" fmla="*/ 40 h 40"/>
                    <a:gd name="T36" fmla="*/ 26 w 38"/>
                    <a:gd name="T37" fmla="*/ 39 h 40"/>
                    <a:gd name="T38" fmla="*/ 30 w 38"/>
                    <a:gd name="T39" fmla="*/ 36 h 40"/>
                    <a:gd name="T40" fmla="*/ 32 w 38"/>
                    <a:gd name="T41" fmla="*/ 34 h 40"/>
                    <a:gd name="T42" fmla="*/ 36 w 38"/>
                    <a:gd name="T43" fmla="*/ 32 h 40"/>
                    <a:gd name="T44" fmla="*/ 37 w 38"/>
                    <a:gd name="T45" fmla="*/ 28 h 40"/>
                    <a:gd name="T46" fmla="*/ 38 w 38"/>
                    <a:gd name="T47" fmla="*/ 25 h 40"/>
                    <a:gd name="T48" fmla="*/ 38 w 38"/>
                    <a:gd name="T49" fmla="*/ 20 h 40"/>
                    <a:gd name="T50" fmla="*/ 38 w 38"/>
                    <a:gd name="T51" fmla="*/ 17 h 40"/>
                    <a:gd name="T52" fmla="*/ 37 w 38"/>
                    <a:gd name="T53" fmla="*/ 13 h 40"/>
                    <a:gd name="T54" fmla="*/ 36 w 38"/>
                    <a:gd name="T55" fmla="*/ 10 h 40"/>
                    <a:gd name="T56" fmla="*/ 32 w 38"/>
                    <a:gd name="T57" fmla="*/ 6 h 40"/>
                    <a:gd name="T58" fmla="*/ 30 w 38"/>
                    <a:gd name="T59" fmla="*/ 4 h 40"/>
                    <a:gd name="T60" fmla="*/ 26 w 38"/>
                    <a:gd name="T61" fmla="*/ 1 h 40"/>
                    <a:gd name="T62" fmla="*/ 23 w 38"/>
                    <a:gd name="T63" fmla="*/ 0 h 40"/>
                    <a:gd name="T64" fmla="*/ 19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3" y="10"/>
                      </a:lnTo>
                      <a:lnTo>
                        <a:pt x="1" y="13"/>
                      </a:lnTo>
                      <a:lnTo>
                        <a:pt x="0" y="17"/>
                      </a:lnTo>
                      <a:lnTo>
                        <a:pt x="0" y="20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3" y="32"/>
                      </a:lnTo>
                      <a:lnTo>
                        <a:pt x="5" y="34"/>
                      </a:lnTo>
                      <a:lnTo>
                        <a:pt x="8" y="36"/>
                      </a:lnTo>
                      <a:lnTo>
                        <a:pt x="11" y="39"/>
                      </a:lnTo>
                      <a:lnTo>
                        <a:pt x="15" y="40"/>
                      </a:lnTo>
                      <a:lnTo>
                        <a:pt x="19" y="40"/>
                      </a:lnTo>
                      <a:lnTo>
                        <a:pt x="23" y="40"/>
                      </a:lnTo>
                      <a:lnTo>
                        <a:pt x="26" y="39"/>
                      </a:lnTo>
                      <a:lnTo>
                        <a:pt x="30" y="36"/>
                      </a:lnTo>
                      <a:lnTo>
                        <a:pt x="32" y="34"/>
                      </a:lnTo>
                      <a:lnTo>
                        <a:pt x="36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0"/>
                      </a:lnTo>
                      <a:lnTo>
                        <a:pt x="38" y="17"/>
                      </a:lnTo>
                      <a:lnTo>
                        <a:pt x="37" y="13"/>
                      </a:lnTo>
                      <a:lnTo>
                        <a:pt x="36" y="10"/>
                      </a:lnTo>
                      <a:lnTo>
                        <a:pt x="32" y="6"/>
                      </a:lnTo>
                      <a:lnTo>
                        <a:pt x="30" y="4"/>
                      </a:lnTo>
                      <a:lnTo>
                        <a:pt x="26" y="1"/>
                      </a:lnTo>
                      <a:lnTo>
                        <a:pt x="23" y="0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7" name="Freeform 192"/>
                <p:cNvSpPr/>
                <p:nvPr/>
              </p:nvSpPr>
              <p:spPr bwMode="auto">
                <a:xfrm>
                  <a:off x="3994" y="2989"/>
                  <a:ext cx="38" cy="40"/>
                </a:xfrm>
                <a:custGeom>
                  <a:avLst/>
                  <a:gdLst>
                    <a:gd name="T0" fmla="*/ 19 w 38"/>
                    <a:gd name="T1" fmla="*/ 0 h 40"/>
                    <a:gd name="T2" fmla="*/ 15 w 38"/>
                    <a:gd name="T3" fmla="*/ 0 h 40"/>
                    <a:gd name="T4" fmla="*/ 11 w 38"/>
                    <a:gd name="T5" fmla="*/ 1 h 40"/>
                    <a:gd name="T6" fmla="*/ 8 w 38"/>
                    <a:gd name="T7" fmla="*/ 4 h 40"/>
                    <a:gd name="T8" fmla="*/ 5 w 38"/>
                    <a:gd name="T9" fmla="*/ 6 h 40"/>
                    <a:gd name="T10" fmla="*/ 3 w 38"/>
                    <a:gd name="T11" fmla="*/ 10 h 40"/>
                    <a:gd name="T12" fmla="*/ 1 w 38"/>
                    <a:gd name="T13" fmla="*/ 13 h 40"/>
                    <a:gd name="T14" fmla="*/ 0 w 38"/>
                    <a:gd name="T15" fmla="*/ 17 h 40"/>
                    <a:gd name="T16" fmla="*/ 0 w 38"/>
                    <a:gd name="T17" fmla="*/ 20 h 40"/>
                    <a:gd name="T18" fmla="*/ 0 w 38"/>
                    <a:gd name="T19" fmla="*/ 25 h 40"/>
                    <a:gd name="T20" fmla="*/ 1 w 38"/>
                    <a:gd name="T21" fmla="*/ 28 h 40"/>
                    <a:gd name="T22" fmla="*/ 3 w 38"/>
                    <a:gd name="T23" fmla="*/ 32 h 40"/>
                    <a:gd name="T24" fmla="*/ 5 w 38"/>
                    <a:gd name="T25" fmla="*/ 34 h 40"/>
                    <a:gd name="T26" fmla="*/ 8 w 38"/>
                    <a:gd name="T27" fmla="*/ 36 h 40"/>
                    <a:gd name="T28" fmla="*/ 11 w 38"/>
                    <a:gd name="T29" fmla="*/ 39 h 40"/>
                    <a:gd name="T30" fmla="*/ 15 w 38"/>
                    <a:gd name="T31" fmla="*/ 40 h 40"/>
                    <a:gd name="T32" fmla="*/ 19 w 38"/>
                    <a:gd name="T33" fmla="*/ 40 h 40"/>
                    <a:gd name="T34" fmla="*/ 23 w 38"/>
                    <a:gd name="T35" fmla="*/ 40 h 40"/>
                    <a:gd name="T36" fmla="*/ 26 w 38"/>
                    <a:gd name="T37" fmla="*/ 39 h 40"/>
                    <a:gd name="T38" fmla="*/ 30 w 38"/>
                    <a:gd name="T39" fmla="*/ 36 h 40"/>
                    <a:gd name="T40" fmla="*/ 32 w 38"/>
                    <a:gd name="T41" fmla="*/ 34 h 40"/>
                    <a:gd name="T42" fmla="*/ 36 w 38"/>
                    <a:gd name="T43" fmla="*/ 32 h 40"/>
                    <a:gd name="T44" fmla="*/ 37 w 38"/>
                    <a:gd name="T45" fmla="*/ 28 h 40"/>
                    <a:gd name="T46" fmla="*/ 38 w 38"/>
                    <a:gd name="T47" fmla="*/ 25 h 40"/>
                    <a:gd name="T48" fmla="*/ 38 w 38"/>
                    <a:gd name="T49" fmla="*/ 20 h 40"/>
                    <a:gd name="T50" fmla="*/ 38 w 38"/>
                    <a:gd name="T51" fmla="*/ 17 h 40"/>
                    <a:gd name="T52" fmla="*/ 37 w 38"/>
                    <a:gd name="T53" fmla="*/ 13 h 40"/>
                    <a:gd name="T54" fmla="*/ 36 w 38"/>
                    <a:gd name="T55" fmla="*/ 10 h 40"/>
                    <a:gd name="T56" fmla="*/ 32 w 38"/>
                    <a:gd name="T57" fmla="*/ 6 h 40"/>
                    <a:gd name="T58" fmla="*/ 30 w 38"/>
                    <a:gd name="T59" fmla="*/ 4 h 40"/>
                    <a:gd name="T60" fmla="*/ 26 w 38"/>
                    <a:gd name="T61" fmla="*/ 1 h 40"/>
                    <a:gd name="T62" fmla="*/ 23 w 38"/>
                    <a:gd name="T63" fmla="*/ 0 h 40"/>
                    <a:gd name="T64" fmla="*/ 19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3" y="10"/>
                      </a:lnTo>
                      <a:lnTo>
                        <a:pt x="1" y="13"/>
                      </a:lnTo>
                      <a:lnTo>
                        <a:pt x="0" y="17"/>
                      </a:lnTo>
                      <a:lnTo>
                        <a:pt x="0" y="20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3" y="32"/>
                      </a:lnTo>
                      <a:lnTo>
                        <a:pt x="5" y="34"/>
                      </a:lnTo>
                      <a:lnTo>
                        <a:pt x="8" y="36"/>
                      </a:lnTo>
                      <a:lnTo>
                        <a:pt x="11" y="39"/>
                      </a:lnTo>
                      <a:lnTo>
                        <a:pt x="15" y="40"/>
                      </a:lnTo>
                      <a:lnTo>
                        <a:pt x="19" y="40"/>
                      </a:lnTo>
                      <a:lnTo>
                        <a:pt x="23" y="40"/>
                      </a:lnTo>
                      <a:lnTo>
                        <a:pt x="26" y="39"/>
                      </a:lnTo>
                      <a:lnTo>
                        <a:pt x="30" y="36"/>
                      </a:lnTo>
                      <a:lnTo>
                        <a:pt x="32" y="34"/>
                      </a:lnTo>
                      <a:lnTo>
                        <a:pt x="36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0"/>
                      </a:lnTo>
                      <a:lnTo>
                        <a:pt x="38" y="17"/>
                      </a:lnTo>
                      <a:lnTo>
                        <a:pt x="37" y="13"/>
                      </a:lnTo>
                      <a:lnTo>
                        <a:pt x="36" y="10"/>
                      </a:lnTo>
                      <a:lnTo>
                        <a:pt x="32" y="6"/>
                      </a:lnTo>
                      <a:lnTo>
                        <a:pt x="30" y="4"/>
                      </a:lnTo>
                      <a:lnTo>
                        <a:pt x="26" y="1"/>
                      </a:lnTo>
                      <a:lnTo>
                        <a:pt x="23" y="0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8" name="Freeform 193"/>
                <p:cNvSpPr>
                  <a:spLocks noEditPoints="1"/>
                </p:cNvSpPr>
                <p:nvPr/>
              </p:nvSpPr>
              <p:spPr bwMode="auto">
                <a:xfrm>
                  <a:off x="3789" y="3777"/>
                  <a:ext cx="1169" cy="38"/>
                </a:xfrm>
                <a:custGeom>
                  <a:avLst/>
                  <a:gdLst>
                    <a:gd name="T0" fmla="*/ 0 w 1169"/>
                    <a:gd name="T1" fmla="*/ 9 h 38"/>
                    <a:gd name="T2" fmla="*/ 1121 w 1169"/>
                    <a:gd name="T3" fmla="*/ 9 h 38"/>
                    <a:gd name="T4" fmla="*/ 1121 w 1169"/>
                    <a:gd name="T5" fmla="*/ 29 h 38"/>
                    <a:gd name="T6" fmla="*/ 0 w 1169"/>
                    <a:gd name="T7" fmla="*/ 29 h 38"/>
                    <a:gd name="T8" fmla="*/ 0 w 1169"/>
                    <a:gd name="T9" fmla="*/ 9 h 38"/>
                    <a:gd name="T10" fmla="*/ 1111 w 1169"/>
                    <a:gd name="T11" fmla="*/ 0 h 38"/>
                    <a:gd name="T12" fmla="*/ 1169 w 1169"/>
                    <a:gd name="T13" fmla="*/ 20 h 38"/>
                    <a:gd name="T14" fmla="*/ 1111 w 1169"/>
                    <a:gd name="T15" fmla="*/ 38 h 38"/>
                    <a:gd name="T16" fmla="*/ 1111 w 1169"/>
                    <a:gd name="T17" fmla="*/ 0 h 3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169" h="38">
                      <a:moveTo>
                        <a:pt x="0" y="9"/>
                      </a:moveTo>
                      <a:lnTo>
                        <a:pt x="1121" y="9"/>
                      </a:lnTo>
                      <a:lnTo>
                        <a:pt x="1121" y="29"/>
                      </a:lnTo>
                      <a:lnTo>
                        <a:pt x="0" y="29"/>
                      </a:lnTo>
                      <a:lnTo>
                        <a:pt x="0" y="9"/>
                      </a:lnTo>
                      <a:close/>
                      <a:moveTo>
                        <a:pt x="1111" y="0"/>
                      </a:moveTo>
                      <a:lnTo>
                        <a:pt x="1169" y="20"/>
                      </a:lnTo>
                      <a:lnTo>
                        <a:pt x="1111" y="38"/>
                      </a:lnTo>
                      <a:lnTo>
                        <a:pt x="111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9" name="Line 194"/>
                <p:cNvSpPr>
                  <a:spLocks noChangeShapeType="1"/>
                </p:cNvSpPr>
                <p:nvPr/>
              </p:nvSpPr>
              <p:spPr bwMode="auto">
                <a:xfrm>
                  <a:off x="4303" y="2232"/>
                  <a:ext cx="1170" cy="1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370" name="Line 195"/>
                <p:cNvSpPr>
                  <a:spLocks noChangeShapeType="1"/>
                </p:cNvSpPr>
                <p:nvPr/>
              </p:nvSpPr>
              <p:spPr bwMode="auto">
                <a:xfrm>
                  <a:off x="3792" y="2613"/>
                  <a:ext cx="1169" cy="1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371" name="Freeform 196"/>
                <p:cNvSpPr>
                  <a:spLocks noEditPoints="1"/>
                </p:cNvSpPr>
                <p:nvPr/>
              </p:nvSpPr>
              <p:spPr bwMode="auto">
                <a:xfrm>
                  <a:off x="4300" y="3389"/>
                  <a:ext cx="1149" cy="7"/>
                </a:xfrm>
                <a:custGeom>
                  <a:avLst/>
                  <a:gdLst>
                    <a:gd name="T0" fmla="*/ 28 w 1149"/>
                    <a:gd name="T1" fmla="*/ 6 h 7"/>
                    <a:gd name="T2" fmla="*/ 0 w 1149"/>
                    <a:gd name="T3" fmla="*/ 2 h 7"/>
                    <a:gd name="T4" fmla="*/ 78 w 1149"/>
                    <a:gd name="T5" fmla="*/ 1 h 7"/>
                    <a:gd name="T6" fmla="*/ 52 w 1149"/>
                    <a:gd name="T7" fmla="*/ 7 h 7"/>
                    <a:gd name="T8" fmla="*/ 53 w 1149"/>
                    <a:gd name="T9" fmla="*/ 0 h 7"/>
                    <a:gd name="T10" fmla="*/ 129 w 1149"/>
                    <a:gd name="T11" fmla="*/ 6 h 7"/>
                    <a:gd name="T12" fmla="*/ 101 w 1149"/>
                    <a:gd name="T13" fmla="*/ 2 h 7"/>
                    <a:gd name="T14" fmla="*/ 180 w 1149"/>
                    <a:gd name="T15" fmla="*/ 1 h 7"/>
                    <a:gd name="T16" fmla="*/ 155 w 1149"/>
                    <a:gd name="T17" fmla="*/ 7 h 7"/>
                    <a:gd name="T18" fmla="*/ 156 w 1149"/>
                    <a:gd name="T19" fmla="*/ 0 h 7"/>
                    <a:gd name="T20" fmla="*/ 232 w 1149"/>
                    <a:gd name="T21" fmla="*/ 6 h 7"/>
                    <a:gd name="T22" fmla="*/ 204 w 1149"/>
                    <a:gd name="T23" fmla="*/ 2 h 7"/>
                    <a:gd name="T24" fmla="*/ 282 w 1149"/>
                    <a:gd name="T25" fmla="*/ 1 h 7"/>
                    <a:gd name="T26" fmla="*/ 256 w 1149"/>
                    <a:gd name="T27" fmla="*/ 7 h 7"/>
                    <a:gd name="T28" fmla="*/ 257 w 1149"/>
                    <a:gd name="T29" fmla="*/ 0 h 7"/>
                    <a:gd name="T30" fmla="*/ 333 w 1149"/>
                    <a:gd name="T31" fmla="*/ 6 h 7"/>
                    <a:gd name="T32" fmla="*/ 305 w 1149"/>
                    <a:gd name="T33" fmla="*/ 2 h 7"/>
                    <a:gd name="T34" fmla="*/ 384 w 1149"/>
                    <a:gd name="T35" fmla="*/ 1 h 7"/>
                    <a:gd name="T36" fmla="*/ 359 w 1149"/>
                    <a:gd name="T37" fmla="*/ 7 h 7"/>
                    <a:gd name="T38" fmla="*/ 360 w 1149"/>
                    <a:gd name="T39" fmla="*/ 0 h 7"/>
                    <a:gd name="T40" fmla="*/ 435 w 1149"/>
                    <a:gd name="T41" fmla="*/ 6 h 7"/>
                    <a:gd name="T42" fmla="*/ 407 w 1149"/>
                    <a:gd name="T43" fmla="*/ 2 h 7"/>
                    <a:gd name="T44" fmla="*/ 485 w 1149"/>
                    <a:gd name="T45" fmla="*/ 1 h 7"/>
                    <a:gd name="T46" fmla="*/ 460 w 1149"/>
                    <a:gd name="T47" fmla="*/ 7 h 7"/>
                    <a:gd name="T48" fmla="*/ 461 w 1149"/>
                    <a:gd name="T49" fmla="*/ 0 h 7"/>
                    <a:gd name="T50" fmla="*/ 537 w 1149"/>
                    <a:gd name="T51" fmla="*/ 6 h 7"/>
                    <a:gd name="T52" fmla="*/ 509 w 1149"/>
                    <a:gd name="T53" fmla="*/ 2 h 7"/>
                    <a:gd name="T54" fmla="*/ 588 w 1149"/>
                    <a:gd name="T55" fmla="*/ 1 h 7"/>
                    <a:gd name="T56" fmla="*/ 562 w 1149"/>
                    <a:gd name="T57" fmla="*/ 7 h 7"/>
                    <a:gd name="T58" fmla="*/ 564 w 1149"/>
                    <a:gd name="T59" fmla="*/ 0 h 7"/>
                    <a:gd name="T60" fmla="*/ 639 w 1149"/>
                    <a:gd name="T61" fmla="*/ 6 h 7"/>
                    <a:gd name="T62" fmla="*/ 611 w 1149"/>
                    <a:gd name="T63" fmla="*/ 2 h 7"/>
                    <a:gd name="T64" fmla="*/ 689 w 1149"/>
                    <a:gd name="T65" fmla="*/ 1 h 7"/>
                    <a:gd name="T66" fmla="*/ 664 w 1149"/>
                    <a:gd name="T67" fmla="*/ 7 h 7"/>
                    <a:gd name="T68" fmla="*/ 665 w 1149"/>
                    <a:gd name="T69" fmla="*/ 0 h 7"/>
                    <a:gd name="T70" fmla="*/ 741 w 1149"/>
                    <a:gd name="T71" fmla="*/ 6 h 7"/>
                    <a:gd name="T72" fmla="*/ 713 w 1149"/>
                    <a:gd name="T73" fmla="*/ 2 h 7"/>
                    <a:gd name="T74" fmla="*/ 792 w 1149"/>
                    <a:gd name="T75" fmla="*/ 1 h 7"/>
                    <a:gd name="T76" fmla="*/ 766 w 1149"/>
                    <a:gd name="T77" fmla="*/ 7 h 7"/>
                    <a:gd name="T78" fmla="*/ 767 w 1149"/>
                    <a:gd name="T79" fmla="*/ 0 h 7"/>
                    <a:gd name="T80" fmla="*/ 843 w 1149"/>
                    <a:gd name="T81" fmla="*/ 6 h 7"/>
                    <a:gd name="T82" fmla="*/ 815 w 1149"/>
                    <a:gd name="T83" fmla="*/ 2 h 7"/>
                    <a:gd name="T84" fmla="*/ 893 w 1149"/>
                    <a:gd name="T85" fmla="*/ 1 h 7"/>
                    <a:gd name="T86" fmla="*/ 867 w 1149"/>
                    <a:gd name="T87" fmla="*/ 7 h 7"/>
                    <a:gd name="T88" fmla="*/ 869 w 1149"/>
                    <a:gd name="T89" fmla="*/ 0 h 7"/>
                    <a:gd name="T90" fmla="*/ 944 w 1149"/>
                    <a:gd name="T91" fmla="*/ 6 h 7"/>
                    <a:gd name="T92" fmla="*/ 916 w 1149"/>
                    <a:gd name="T93" fmla="*/ 2 h 7"/>
                    <a:gd name="T94" fmla="*/ 996 w 1149"/>
                    <a:gd name="T95" fmla="*/ 1 h 7"/>
                    <a:gd name="T96" fmla="*/ 970 w 1149"/>
                    <a:gd name="T97" fmla="*/ 7 h 7"/>
                    <a:gd name="T98" fmla="*/ 971 w 1149"/>
                    <a:gd name="T99" fmla="*/ 0 h 7"/>
                    <a:gd name="T100" fmla="*/ 1047 w 1149"/>
                    <a:gd name="T101" fmla="*/ 6 h 7"/>
                    <a:gd name="T102" fmla="*/ 1019 w 1149"/>
                    <a:gd name="T103" fmla="*/ 2 h 7"/>
                    <a:gd name="T104" fmla="*/ 1097 w 1149"/>
                    <a:gd name="T105" fmla="*/ 1 h 7"/>
                    <a:gd name="T106" fmla="*/ 1071 w 1149"/>
                    <a:gd name="T107" fmla="*/ 7 h 7"/>
                    <a:gd name="T108" fmla="*/ 1072 w 1149"/>
                    <a:gd name="T109" fmla="*/ 0 h 7"/>
                    <a:gd name="T110" fmla="*/ 1148 w 1149"/>
                    <a:gd name="T111" fmla="*/ 6 h 7"/>
                    <a:gd name="T112" fmla="*/ 1120 w 1149"/>
                    <a:gd name="T113" fmla="*/ 2 h 7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149" h="7">
                      <a:moveTo>
                        <a:pt x="3" y="0"/>
                      </a:moveTo>
                      <a:lnTo>
                        <a:pt x="24" y="0"/>
                      </a:lnTo>
                      <a:lnTo>
                        <a:pt x="27" y="0"/>
                      </a:lnTo>
                      <a:lnTo>
                        <a:pt x="28" y="1"/>
                      </a:lnTo>
                      <a:lnTo>
                        <a:pt x="28" y="2"/>
                      </a:lnTo>
                      <a:lnTo>
                        <a:pt x="29" y="3"/>
                      </a:lnTo>
                      <a:lnTo>
                        <a:pt x="28" y="5"/>
                      </a:lnTo>
                      <a:lnTo>
                        <a:pt x="28" y="6"/>
                      </a:lnTo>
                      <a:lnTo>
                        <a:pt x="27" y="7"/>
                      </a:lnTo>
                      <a:lnTo>
                        <a:pt x="24" y="7"/>
                      </a:lnTo>
                      <a:lnTo>
                        <a:pt x="3" y="7"/>
                      </a:lnTo>
                      <a:lnTo>
                        <a:pt x="1" y="7"/>
                      </a:lnTo>
                      <a:lnTo>
                        <a:pt x="0" y="6"/>
                      </a:ln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3" y="0"/>
                      </a:lnTo>
                      <a:close/>
                      <a:moveTo>
                        <a:pt x="53" y="0"/>
                      </a:moveTo>
                      <a:lnTo>
                        <a:pt x="76" y="0"/>
                      </a:lnTo>
                      <a:lnTo>
                        <a:pt x="77" y="0"/>
                      </a:lnTo>
                      <a:lnTo>
                        <a:pt x="78" y="1"/>
                      </a:lnTo>
                      <a:lnTo>
                        <a:pt x="79" y="2"/>
                      </a:lnTo>
                      <a:lnTo>
                        <a:pt x="79" y="3"/>
                      </a:lnTo>
                      <a:lnTo>
                        <a:pt x="79" y="5"/>
                      </a:lnTo>
                      <a:lnTo>
                        <a:pt x="78" y="6"/>
                      </a:lnTo>
                      <a:lnTo>
                        <a:pt x="77" y="7"/>
                      </a:lnTo>
                      <a:lnTo>
                        <a:pt x="76" y="7"/>
                      </a:lnTo>
                      <a:lnTo>
                        <a:pt x="53" y="7"/>
                      </a:lnTo>
                      <a:lnTo>
                        <a:pt x="52" y="7"/>
                      </a:lnTo>
                      <a:lnTo>
                        <a:pt x="51" y="6"/>
                      </a:lnTo>
                      <a:lnTo>
                        <a:pt x="51" y="5"/>
                      </a:lnTo>
                      <a:lnTo>
                        <a:pt x="50" y="3"/>
                      </a:lnTo>
                      <a:lnTo>
                        <a:pt x="51" y="2"/>
                      </a:lnTo>
                      <a:lnTo>
                        <a:pt x="51" y="1"/>
                      </a:lnTo>
                      <a:lnTo>
                        <a:pt x="52" y="0"/>
                      </a:lnTo>
                      <a:lnTo>
                        <a:pt x="53" y="0"/>
                      </a:lnTo>
                      <a:close/>
                      <a:moveTo>
                        <a:pt x="105" y="0"/>
                      </a:moveTo>
                      <a:lnTo>
                        <a:pt x="127" y="0"/>
                      </a:lnTo>
                      <a:lnTo>
                        <a:pt x="128" y="0"/>
                      </a:lnTo>
                      <a:lnTo>
                        <a:pt x="129" y="1"/>
                      </a:lnTo>
                      <a:lnTo>
                        <a:pt x="130" y="2"/>
                      </a:lnTo>
                      <a:lnTo>
                        <a:pt x="130" y="3"/>
                      </a:lnTo>
                      <a:lnTo>
                        <a:pt x="130" y="5"/>
                      </a:lnTo>
                      <a:lnTo>
                        <a:pt x="129" y="6"/>
                      </a:lnTo>
                      <a:lnTo>
                        <a:pt x="128" y="7"/>
                      </a:lnTo>
                      <a:lnTo>
                        <a:pt x="127" y="7"/>
                      </a:lnTo>
                      <a:lnTo>
                        <a:pt x="105" y="7"/>
                      </a:lnTo>
                      <a:lnTo>
                        <a:pt x="104" y="7"/>
                      </a:lnTo>
                      <a:lnTo>
                        <a:pt x="102" y="6"/>
                      </a:lnTo>
                      <a:lnTo>
                        <a:pt x="101" y="5"/>
                      </a:lnTo>
                      <a:lnTo>
                        <a:pt x="101" y="3"/>
                      </a:lnTo>
                      <a:lnTo>
                        <a:pt x="101" y="2"/>
                      </a:lnTo>
                      <a:lnTo>
                        <a:pt x="102" y="1"/>
                      </a:lnTo>
                      <a:lnTo>
                        <a:pt x="104" y="0"/>
                      </a:lnTo>
                      <a:lnTo>
                        <a:pt x="105" y="0"/>
                      </a:lnTo>
                      <a:close/>
                      <a:moveTo>
                        <a:pt x="156" y="0"/>
                      </a:moveTo>
                      <a:lnTo>
                        <a:pt x="178" y="0"/>
                      </a:lnTo>
                      <a:lnTo>
                        <a:pt x="179" y="0"/>
                      </a:lnTo>
                      <a:lnTo>
                        <a:pt x="180" y="1"/>
                      </a:lnTo>
                      <a:lnTo>
                        <a:pt x="182" y="2"/>
                      </a:lnTo>
                      <a:lnTo>
                        <a:pt x="182" y="3"/>
                      </a:lnTo>
                      <a:lnTo>
                        <a:pt x="182" y="5"/>
                      </a:lnTo>
                      <a:lnTo>
                        <a:pt x="180" y="6"/>
                      </a:lnTo>
                      <a:lnTo>
                        <a:pt x="179" y="7"/>
                      </a:lnTo>
                      <a:lnTo>
                        <a:pt x="178" y="7"/>
                      </a:lnTo>
                      <a:lnTo>
                        <a:pt x="156" y="7"/>
                      </a:lnTo>
                      <a:lnTo>
                        <a:pt x="155" y="7"/>
                      </a:lnTo>
                      <a:lnTo>
                        <a:pt x="154" y="6"/>
                      </a:lnTo>
                      <a:lnTo>
                        <a:pt x="152" y="5"/>
                      </a:lnTo>
                      <a:lnTo>
                        <a:pt x="152" y="3"/>
                      </a:lnTo>
                      <a:lnTo>
                        <a:pt x="152" y="2"/>
                      </a:lnTo>
                      <a:lnTo>
                        <a:pt x="154" y="1"/>
                      </a:lnTo>
                      <a:lnTo>
                        <a:pt x="155" y="0"/>
                      </a:lnTo>
                      <a:lnTo>
                        <a:pt x="156" y="0"/>
                      </a:lnTo>
                      <a:close/>
                      <a:moveTo>
                        <a:pt x="207" y="0"/>
                      </a:moveTo>
                      <a:lnTo>
                        <a:pt x="228" y="0"/>
                      </a:lnTo>
                      <a:lnTo>
                        <a:pt x="230" y="0"/>
                      </a:lnTo>
                      <a:lnTo>
                        <a:pt x="232" y="1"/>
                      </a:lnTo>
                      <a:lnTo>
                        <a:pt x="232" y="2"/>
                      </a:lnTo>
                      <a:lnTo>
                        <a:pt x="233" y="3"/>
                      </a:lnTo>
                      <a:lnTo>
                        <a:pt x="232" y="5"/>
                      </a:lnTo>
                      <a:lnTo>
                        <a:pt x="232" y="6"/>
                      </a:lnTo>
                      <a:lnTo>
                        <a:pt x="230" y="7"/>
                      </a:lnTo>
                      <a:lnTo>
                        <a:pt x="228" y="7"/>
                      </a:lnTo>
                      <a:lnTo>
                        <a:pt x="207" y="7"/>
                      </a:lnTo>
                      <a:lnTo>
                        <a:pt x="205" y="7"/>
                      </a:lnTo>
                      <a:lnTo>
                        <a:pt x="204" y="6"/>
                      </a:lnTo>
                      <a:lnTo>
                        <a:pt x="204" y="5"/>
                      </a:lnTo>
                      <a:lnTo>
                        <a:pt x="204" y="3"/>
                      </a:lnTo>
                      <a:lnTo>
                        <a:pt x="204" y="2"/>
                      </a:lnTo>
                      <a:lnTo>
                        <a:pt x="204" y="1"/>
                      </a:lnTo>
                      <a:lnTo>
                        <a:pt x="205" y="0"/>
                      </a:lnTo>
                      <a:lnTo>
                        <a:pt x="207" y="0"/>
                      </a:lnTo>
                      <a:close/>
                      <a:moveTo>
                        <a:pt x="257" y="0"/>
                      </a:moveTo>
                      <a:lnTo>
                        <a:pt x="279" y="0"/>
                      </a:lnTo>
                      <a:lnTo>
                        <a:pt x="281" y="0"/>
                      </a:lnTo>
                      <a:lnTo>
                        <a:pt x="282" y="1"/>
                      </a:lnTo>
                      <a:lnTo>
                        <a:pt x="283" y="2"/>
                      </a:lnTo>
                      <a:lnTo>
                        <a:pt x="283" y="3"/>
                      </a:lnTo>
                      <a:lnTo>
                        <a:pt x="283" y="5"/>
                      </a:lnTo>
                      <a:lnTo>
                        <a:pt x="282" y="6"/>
                      </a:lnTo>
                      <a:lnTo>
                        <a:pt x="281" y="7"/>
                      </a:lnTo>
                      <a:lnTo>
                        <a:pt x="279" y="7"/>
                      </a:lnTo>
                      <a:lnTo>
                        <a:pt x="257" y="7"/>
                      </a:lnTo>
                      <a:lnTo>
                        <a:pt x="256" y="7"/>
                      </a:lnTo>
                      <a:lnTo>
                        <a:pt x="255" y="6"/>
                      </a:lnTo>
                      <a:lnTo>
                        <a:pt x="255" y="5"/>
                      </a:lnTo>
                      <a:lnTo>
                        <a:pt x="254" y="3"/>
                      </a:lnTo>
                      <a:lnTo>
                        <a:pt x="255" y="2"/>
                      </a:lnTo>
                      <a:lnTo>
                        <a:pt x="255" y="1"/>
                      </a:lnTo>
                      <a:lnTo>
                        <a:pt x="256" y="0"/>
                      </a:lnTo>
                      <a:lnTo>
                        <a:pt x="257" y="0"/>
                      </a:lnTo>
                      <a:close/>
                      <a:moveTo>
                        <a:pt x="308" y="0"/>
                      </a:moveTo>
                      <a:lnTo>
                        <a:pt x="331" y="0"/>
                      </a:lnTo>
                      <a:lnTo>
                        <a:pt x="332" y="0"/>
                      </a:lnTo>
                      <a:lnTo>
                        <a:pt x="333" y="1"/>
                      </a:lnTo>
                      <a:lnTo>
                        <a:pt x="334" y="2"/>
                      </a:lnTo>
                      <a:lnTo>
                        <a:pt x="334" y="3"/>
                      </a:lnTo>
                      <a:lnTo>
                        <a:pt x="334" y="5"/>
                      </a:lnTo>
                      <a:lnTo>
                        <a:pt x="333" y="6"/>
                      </a:lnTo>
                      <a:lnTo>
                        <a:pt x="332" y="7"/>
                      </a:lnTo>
                      <a:lnTo>
                        <a:pt x="331" y="7"/>
                      </a:lnTo>
                      <a:lnTo>
                        <a:pt x="308" y="7"/>
                      </a:lnTo>
                      <a:lnTo>
                        <a:pt x="307" y="7"/>
                      </a:lnTo>
                      <a:lnTo>
                        <a:pt x="306" y="6"/>
                      </a:lnTo>
                      <a:lnTo>
                        <a:pt x="305" y="5"/>
                      </a:lnTo>
                      <a:lnTo>
                        <a:pt x="305" y="3"/>
                      </a:lnTo>
                      <a:lnTo>
                        <a:pt x="305" y="2"/>
                      </a:lnTo>
                      <a:lnTo>
                        <a:pt x="306" y="1"/>
                      </a:lnTo>
                      <a:lnTo>
                        <a:pt x="307" y="0"/>
                      </a:lnTo>
                      <a:lnTo>
                        <a:pt x="308" y="0"/>
                      </a:lnTo>
                      <a:close/>
                      <a:moveTo>
                        <a:pt x="360" y="0"/>
                      </a:moveTo>
                      <a:lnTo>
                        <a:pt x="382" y="0"/>
                      </a:lnTo>
                      <a:lnTo>
                        <a:pt x="383" y="0"/>
                      </a:lnTo>
                      <a:lnTo>
                        <a:pt x="384" y="1"/>
                      </a:lnTo>
                      <a:lnTo>
                        <a:pt x="385" y="2"/>
                      </a:lnTo>
                      <a:lnTo>
                        <a:pt x="385" y="3"/>
                      </a:lnTo>
                      <a:lnTo>
                        <a:pt x="385" y="5"/>
                      </a:lnTo>
                      <a:lnTo>
                        <a:pt x="384" y="6"/>
                      </a:lnTo>
                      <a:lnTo>
                        <a:pt x="383" y="7"/>
                      </a:lnTo>
                      <a:lnTo>
                        <a:pt x="382" y="7"/>
                      </a:lnTo>
                      <a:lnTo>
                        <a:pt x="360" y="7"/>
                      </a:lnTo>
                      <a:lnTo>
                        <a:pt x="359" y="7"/>
                      </a:lnTo>
                      <a:lnTo>
                        <a:pt x="357" y="6"/>
                      </a:lnTo>
                      <a:lnTo>
                        <a:pt x="356" y="5"/>
                      </a:lnTo>
                      <a:lnTo>
                        <a:pt x="356" y="3"/>
                      </a:lnTo>
                      <a:lnTo>
                        <a:pt x="356" y="2"/>
                      </a:lnTo>
                      <a:lnTo>
                        <a:pt x="357" y="1"/>
                      </a:lnTo>
                      <a:lnTo>
                        <a:pt x="359" y="0"/>
                      </a:lnTo>
                      <a:lnTo>
                        <a:pt x="360" y="0"/>
                      </a:lnTo>
                      <a:close/>
                      <a:moveTo>
                        <a:pt x="411" y="0"/>
                      </a:moveTo>
                      <a:lnTo>
                        <a:pt x="432" y="0"/>
                      </a:lnTo>
                      <a:lnTo>
                        <a:pt x="434" y="0"/>
                      </a:lnTo>
                      <a:lnTo>
                        <a:pt x="435" y="1"/>
                      </a:lnTo>
                      <a:lnTo>
                        <a:pt x="435" y="2"/>
                      </a:lnTo>
                      <a:lnTo>
                        <a:pt x="437" y="3"/>
                      </a:lnTo>
                      <a:lnTo>
                        <a:pt x="435" y="5"/>
                      </a:lnTo>
                      <a:lnTo>
                        <a:pt x="435" y="6"/>
                      </a:lnTo>
                      <a:lnTo>
                        <a:pt x="434" y="7"/>
                      </a:lnTo>
                      <a:lnTo>
                        <a:pt x="432" y="7"/>
                      </a:lnTo>
                      <a:lnTo>
                        <a:pt x="411" y="7"/>
                      </a:lnTo>
                      <a:lnTo>
                        <a:pt x="409" y="7"/>
                      </a:lnTo>
                      <a:lnTo>
                        <a:pt x="407" y="6"/>
                      </a:lnTo>
                      <a:lnTo>
                        <a:pt x="407" y="5"/>
                      </a:lnTo>
                      <a:lnTo>
                        <a:pt x="407" y="3"/>
                      </a:lnTo>
                      <a:lnTo>
                        <a:pt x="407" y="2"/>
                      </a:lnTo>
                      <a:lnTo>
                        <a:pt x="407" y="1"/>
                      </a:lnTo>
                      <a:lnTo>
                        <a:pt x="409" y="0"/>
                      </a:lnTo>
                      <a:lnTo>
                        <a:pt x="411" y="0"/>
                      </a:lnTo>
                      <a:close/>
                      <a:moveTo>
                        <a:pt x="461" y="0"/>
                      </a:moveTo>
                      <a:lnTo>
                        <a:pt x="483" y="0"/>
                      </a:lnTo>
                      <a:lnTo>
                        <a:pt x="484" y="0"/>
                      </a:lnTo>
                      <a:lnTo>
                        <a:pt x="485" y="1"/>
                      </a:lnTo>
                      <a:lnTo>
                        <a:pt x="487" y="2"/>
                      </a:lnTo>
                      <a:lnTo>
                        <a:pt x="487" y="3"/>
                      </a:lnTo>
                      <a:lnTo>
                        <a:pt x="487" y="5"/>
                      </a:lnTo>
                      <a:lnTo>
                        <a:pt x="485" y="6"/>
                      </a:lnTo>
                      <a:lnTo>
                        <a:pt x="484" y="7"/>
                      </a:lnTo>
                      <a:lnTo>
                        <a:pt x="483" y="7"/>
                      </a:lnTo>
                      <a:lnTo>
                        <a:pt x="461" y="7"/>
                      </a:lnTo>
                      <a:lnTo>
                        <a:pt x="460" y="7"/>
                      </a:lnTo>
                      <a:lnTo>
                        <a:pt x="459" y="6"/>
                      </a:lnTo>
                      <a:lnTo>
                        <a:pt x="459" y="5"/>
                      </a:lnTo>
                      <a:lnTo>
                        <a:pt x="458" y="3"/>
                      </a:lnTo>
                      <a:lnTo>
                        <a:pt x="459" y="2"/>
                      </a:lnTo>
                      <a:lnTo>
                        <a:pt x="459" y="1"/>
                      </a:lnTo>
                      <a:lnTo>
                        <a:pt x="460" y="0"/>
                      </a:lnTo>
                      <a:lnTo>
                        <a:pt x="461" y="0"/>
                      </a:lnTo>
                      <a:close/>
                      <a:moveTo>
                        <a:pt x="512" y="0"/>
                      </a:moveTo>
                      <a:lnTo>
                        <a:pt x="534" y="0"/>
                      </a:lnTo>
                      <a:lnTo>
                        <a:pt x="536" y="0"/>
                      </a:lnTo>
                      <a:lnTo>
                        <a:pt x="537" y="1"/>
                      </a:lnTo>
                      <a:lnTo>
                        <a:pt x="538" y="2"/>
                      </a:lnTo>
                      <a:lnTo>
                        <a:pt x="538" y="3"/>
                      </a:lnTo>
                      <a:lnTo>
                        <a:pt x="538" y="5"/>
                      </a:lnTo>
                      <a:lnTo>
                        <a:pt x="537" y="6"/>
                      </a:lnTo>
                      <a:lnTo>
                        <a:pt x="536" y="7"/>
                      </a:lnTo>
                      <a:lnTo>
                        <a:pt x="534" y="7"/>
                      </a:lnTo>
                      <a:lnTo>
                        <a:pt x="512" y="7"/>
                      </a:lnTo>
                      <a:lnTo>
                        <a:pt x="511" y="7"/>
                      </a:lnTo>
                      <a:lnTo>
                        <a:pt x="510" y="6"/>
                      </a:lnTo>
                      <a:lnTo>
                        <a:pt x="509" y="5"/>
                      </a:lnTo>
                      <a:lnTo>
                        <a:pt x="509" y="3"/>
                      </a:lnTo>
                      <a:lnTo>
                        <a:pt x="509" y="2"/>
                      </a:lnTo>
                      <a:lnTo>
                        <a:pt x="510" y="1"/>
                      </a:lnTo>
                      <a:lnTo>
                        <a:pt x="511" y="0"/>
                      </a:lnTo>
                      <a:lnTo>
                        <a:pt x="512" y="0"/>
                      </a:lnTo>
                      <a:close/>
                      <a:moveTo>
                        <a:pt x="564" y="0"/>
                      </a:moveTo>
                      <a:lnTo>
                        <a:pt x="586" y="0"/>
                      </a:lnTo>
                      <a:lnTo>
                        <a:pt x="587" y="0"/>
                      </a:lnTo>
                      <a:lnTo>
                        <a:pt x="588" y="1"/>
                      </a:lnTo>
                      <a:lnTo>
                        <a:pt x="589" y="2"/>
                      </a:lnTo>
                      <a:lnTo>
                        <a:pt x="589" y="3"/>
                      </a:lnTo>
                      <a:lnTo>
                        <a:pt x="589" y="5"/>
                      </a:lnTo>
                      <a:lnTo>
                        <a:pt x="588" y="6"/>
                      </a:lnTo>
                      <a:lnTo>
                        <a:pt x="587" y="7"/>
                      </a:lnTo>
                      <a:lnTo>
                        <a:pt x="586" y="7"/>
                      </a:lnTo>
                      <a:lnTo>
                        <a:pt x="564" y="7"/>
                      </a:lnTo>
                      <a:lnTo>
                        <a:pt x="562" y="7"/>
                      </a:lnTo>
                      <a:lnTo>
                        <a:pt x="561" y="6"/>
                      </a:lnTo>
                      <a:lnTo>
                        <a:pt x="560" y="5"/>
                      </a:lnTo>
                      <a:lnTo>
                        <a:pt x="560" y="3"/>
                      </a:lnTo>
                      <a:lnTo>
                        <a:pt x="560" y="2"/>
                      </a:lnTo>
                      <a:lnTo>
                        <a:pt x="561" y="1"/>
                      </a:lnTo>
                      <a:lnTo>
                        <a:pt x="562" y="0"/>
                      </a:lnTo>
                      <a:lnTo>
                        <a:pt x="564" y="0"/>
                      </a:lnTo>
                      <a:close/>
                      <a:moveTo>
                        <a:pt x="615" y="0"/>
                      </a:moveTo>
                      <a:lnTo>
                        <a:pt x="636" y="0"/>
                      </a:lnTo>
                      <a:lnTo>
                        <a:pt x="638" y="0"/>
                      </a:lnTo>
                      <a:lnTo>
                        <a:pt x="639" y="1"/>
                      </a:lnTo>
                      <a:lnTo>
                        <a:pt x="639" y="2"/>
                      </a:lnTo>
                      <a:lnTo>
                        <a:pt x="640" y="3"/>
                      </a:lnTo>
                      <a:lnTo>
                        <a:pt x="639" y="5"/>
                      </a:lnTo>
                      <a:lnTo>
                        <a:pt x="639" y="6"/>
                      </a:lnTo>
                      <a:lnTo>
                        <a:pt x="638" y="7"/>
                      </a:lnTo>
                      <a:lnTo>
                        <a:pt x="636" y="7"/>
                      </a:lnTo>
                      <a:lnTo>
                        <a:pt x="615" y="7"/>
                      </a:lnTo>
                      <a:lnTo>
                        <a:pt x="612" y="7"/>
                      </a:lnTo>
                      <a:lnTo>
                        <a:pt x="611" y="6"/>
                      </a:lnTo>
                      <a:lnTo>
                        <a:pt x="611" y="5"/>
                      </a:lnTo>
                      <a:lnTo>
                        <a:pt x="611" y="3"/>
                      </a:lnTo>
                      <a:lnTo>
                        <a:pt x="611" y="2"/>
                      </a:lnTo>
                      <a:lnTo>
                        <a:pt x="611" y="1"/>
                      </a:lnTo>
                      <a:lnTo>
                        <a:pt x="612" y="0"/>
                      </a:lnTo>
                      <a:lnTo>
                        <a:pt x="615" y="0"/>
                      </a:lnTo>
                      <a:close/>
                      <a:moveTo>
                        <a:pt x="665" y="0"/>
                      </a:moveTo>
                      <a:lnTo>
                        <a:pt x="687" y="0"/>
                      </a:lnTo>
                      <a:lnTo>
                        <a:pt x="688" y="0"/>
                      </a:lnTo>
                      <a:lnTo>
                        <a:pt x="689" y="1"/>
                      </a:lnTo>
                      <a:lnTo>
                        <a:pt x="690" y="2"/>
                      </a:lnTo>
                      <a:lnTo>
                        <a:pt x="690" y="3"/>
                      </a:lnTo>
                      <a:lnTo>
                        <a:pt x="690" y="5"/>
                      </a:lnTo>
                      <a:lnTo>
                        <a:pt x="689" y="6"/>
                      </a:lnTo>
                      <a:lnTo>
                        <a:pt x="688" y="7"/>
                      </a:lnTo>
                      <a:lnTo>
                        <a:pt x="687" y="7"/>
                      </a:lnTo>
                      <a:lnTo>
                        <a:pt x="665" y="7"/>
                      </a:lnTo>
                      <a:lnTo>
                        <a:pt x="664" y="7"/>
                      </a:lnTo>
                      <a:lnTo>
                        <a:pt x="663" y="6"/>
                      </a:lnTo>
                      <a:lnTo>
                        <a:pt x="663" y="5"/>
                      </a:lnTo>
                      <a:lnTo>
                        <a:pt x="661" y="3"/>
                      </a:lnTo>
                      <a:lnTo>
                        <a:pt x="663" y="2"/>
                      </a:lnTo>
                      <a:lnTo>
                        <a:pt x="663" y="1"/>
                      </a:lnTo>
                      <a:lnTo>
                        <a:pt x="664" y="0"/>
                      </a:lnTo>
                      <a:lnTo>
                        <a:pt x="665" y="0"/>
                      </a:lnTo>
                      <a:close/>
                      <a:moveTo>
                        <a:pt x="716" y="0"/>
                      </a:moveTo>
                      <a:lnTo>
                        <a:pt x="738" y="0"/>
                      </a:lnTo>
                      <a:lnTo>
                        <a:pt x="739" y="0"/>
                      </a:lnTo>
                      <a:lnTo>
                        <a:pt x="741" y="1"/>
                      </a:lnTo>
                      <a:lnTo>
                        <a:pt x="742" y="2"/>
                      </a:lnTo>
                      <a:lnTo>
                        <a:pt x="742" y="3"/>
                      </a:lnTo>
                      <a:lnTo>
                        <a:pt x="742" y="5"/>
                      </a:lnTo>
                      <a:lnTo>
                        <a:pt x="741" y="6"/>
                      </a:lnTo>
                      <a:lnTo>
                        <a:pt x="739" y="7"/>
                      </a:lnTo>
                      <a:lnTo>
                        <a:pt x="738" y="7"/>
                      </a:lnTo>
                      <a:lnTo>
                        <a:pt x="716" y="7"/>
                      </a:lnTo>
                      <a:lnTo>
                        <a:pt x="715" y="7"/>
                      </a:lnTo>
                      <a:lnTo>
                        <a:pt x="714" y="6"/>
                      </a:lnTo>
                      <a:lnTo>
                        <a:pt x="713" y="5"/>
                      </a:lnTo>
                      <a:lnTo>
                        <a:pt x="713" y="3"/>
                      </a:lnTo>
                      <a:lnTo>
                        <a:pt x="713" y="2"/>
                      </a:lnTo>
                      <a:lnTo>
                        <a:pt x="714" y="1"/>
                      </a:lnTo>
                      <a:lnTo>
                        <a:pt x="715" y="0"/>
                      </a:lnTo>
                      <a:lnTo>
                        <a:pt x="716" y="0"/>
                      </a:lnTo>
                      <a:close/>
                      <a:moveTo>
                        <a:pt x="767" y="0"/>
                      </a:moveTo>
                      <a:lnTo>
                        <a:pt x="789" y="0"/>
                      </a:lnTo>
                      <a:lnTo>
                        <a:pt x="791" y="0"/>
                      </a:lnTo>
                      <a:lnTo>
                        <a:pt x="792" y="1"/>
                      </a:lnTo>
                      <a:lnTo>
                        <a:pt x="793" y="2"/>
                      </a:lnTo>
                      <a:lnTo>
                        <a:pt x="793" y="3"/>
                      </a:lnTo>
                      <a:lnTo>
                        <a:pt x="793" y="5"/>
                      </a:lnTo>
                      <a:lnTo>
                        <a:pt x="792" y="6"/>
                      </a:lnTo>
                      <a:lnTo>
                        <a:pt x="791" y="7"/>
                      </a:lnTo>
                      <a:lnTo>
                        <a:pt x="789" y="7"/>
                      </a:lnTo>
                      <a:lnTo>
                        <a:pt x="767" y="7"/>
                      </a:lnTo>
                      <a:lnTo>
                        <a:pt x="766" y="7"/>
                      </a:lnTo>
                      <a:lnTo>
                        <a:pt x="765" y="6"/>
                      </a:lnTo>
                      <a:lnTo>
                        <a:pt x="764" y="5"/>
                      </a:lnTo>
                      <a:lnTo>
                        <a:pt x="764" y="3"/>
                      </a:lnTo>
                      <a:lnTo>
                        <a:pt x="764" y="2"/>
                      </a:lnTo>
                      <a:lnTo>
                        <a:pt x="765" y="1"/>
                      </a:lnTo>
                      <a:lnTo>
                        <a:pt x="766" y="0"/>
                      </a:lnTo>
                      <a:lnTo>
                        <a:pt x="767" y="0"/>
                      </a:lnTo>
                      <a:close/>
                      <a:moveTo>
                        <a:pt x="819" y="0"/>
                      </a:moveTo>
                      <a:lnTo>
                        <a:pt x="840" y="0"/>
                      </a:lnTo>
                      <a:lnTo>
                        <a:pt x="842" y="0"/>
                      </a:lnTo>
                      <a:lnTo>
                        <a:pt x="843" y="1"/>
                      </a:lnTo>
                      <a:lnTo>
                        <a:pt x="843" y="2"/>
                      </a:lnTo>
                      <a:lnTo>
                        <a:pt x="844" y="3"/>
                      </a:lnTo>
                      <a:lnTo>
                        <a:pt x="843" y="5"/>
                      </a:lnTo>
                      <a:lnTo>
                        <a:pt x="843" y="6"/>
                      </a:lnTo>
                      <a:lnTo>
                        <a:pt x="842" y="7"/>
                      </a:lnTo>
                      <a:lnTo>
                        <a:pt x="840" y="7"/>
                      </a:lnTo>
                      <a:lnTo>
                        <a:pt x="819" y="7"/>
                      </a:lnTo>
                      <a:lnTo>
                        <a:pt x="816" y="7"/>
                      </a:lnTo>
                      <a:lnTo>
                        <a:pt x="815" y="6"/>
                      </a:lnTo>
                      <a:lnTo>
                        <a:pt x="815" y="5"/>
                      </a:lnTo>
                      <a:lnTo>
                        <a:pt x="815" y="3"/>
                      </a:lnTo>
                      <a:lnTo>
                        <a:pt x="815" y="2"/>
                      </a:lnTo>
                      <a:lnTo>
                        <a:pt x="815" y="1"/>
                      </a:lnTo>
                      <a:lnTo>
                        <a:pt x="816" y="0"/>
                      </a:lnTo>
                      <a:lnTo>
                        <a:pt x="819" y="0"/>
                      </a:lnTo>
                      <a:close/>
                      <a:moveTo>
                        <a:pt x="869" y="0"/>
                      </a:moveTo>
                      <a:lnTo>
                        <a:pt x="891" y="0"/>
                      </a:lnTo>
                      <a:lnTo>
                        <a:pt x="892" y="0"/>
                      </a:lnTo>
                      <a:lnTo>
                        <a:pt x="893" y="1"/>
                      </a:lnTo>
                      <a:lnTo>
                        <a:pt x="894" y="2"/>
                      </a:lnTo>
                      <a:lnTo>
                        <a:pt x="894" y="3"/>
                      </a:lnTo>
                      <a:lnTo>
                        <a:pt x="894" y="5"/>
                      </a:lnTo>
                      <a:lnTo>
                        <a:pt x="893" y="6"/>
                      </a:lnTo>
                      <a:lnTo>
                        <a:pt x="892" y="7"/>
                      </a:lnTo>
                      <a:lnTo>
                        <a:pt x="891" y="7"/>
                      </a:lnTo>
                      <a:lnTo>
                        <a:pt x="869" y="7"/>
                      </a:lnTo>
                      <a:lnTo>
                        <a:pt x="867" y="7"/>
                      </a:lnTo>
                      <a:lnTo>
                        <a:pt x="866" y="6"/>
                      </a:lnTo>
                      <a:lnTo>
                        <a:pt x="866" y="5"/>
                      </a:lnTo>
                      <a:lnTo>
                        <a:pt x="865" y="3"/>
                      </a:lnTo>
                      <a:lnTo>
                        <a:pt x="866" y="2"/>
                      </a:lnTo>
                      <a:lnTo>
                        <a:pt x="866" y="1"/>
                      </a:lnTo>
                      <a:lnTo>
                        <a:pt x="867" y="0"/>
                      </a:lnTo>
                      <a:lnTo>
                        <a:pt x="869" y="0"/>
                      </a:lnTo>
                      <a:close/>
                      <a:moveTo>
                        <a:pt x="920" y="0"/>
                      </a:moveTo>
                      <a:lnTo>
                        <a:pt x="942" y="0"/>
                      </a:lnTo>
                      <a:lnTo>
                        <a:pt x="943" y="0"/>
                      </a:lnTo>
                      <a:lnTo>
                        <a:pt x="944" y="1"/>
                      </a:lnTo>
                      <a:lnTo>
                        <a:pt x="945" y="2"/>
                      </a:lnTo>
                      <a:lnTo>
                        <a:pt x="945" y="3"/>
                      </a:lnTo>
                      <a:lnTo>
                        <a:pt x="945" y="5"/>
                      </a:lnTo>
                      <a:lnTo>
                        <a:pt x="944" y="6"/>
                      </a:lnTo>
                      <a:lnTo>
                        <a:pt x="943" y="7"/>
                      </a:lnTo>
                      <a:lnTo>
                        <a:pt x="942" y="7"/>
                      </a:lnTo>
                      <a:lnTo>
                        <a:pt x="920" y="7"/>
                      </a:lnTo>
                      <a:lnTo>
                        <a:pt x="919" y="7"/>
                      </a:lnTo>
                      <a:lnTo>
                        <a:pt x="918" y="6"/>
                      </a:lnTo>
                      <a:lnTo>
                        <a:pt x="916" y="5"/>
                      </a:lnTo>
                      <a:lnTo>
                        <a:pt x="916" y="3"/>
                      </a:lnTo>
                      <a:lnTo>
                        <a:pt x="916" y="2"/>
                      </a:lnTo>
                      <a:lnTo>
                        <a:pt x="918" y="1"/>
                      </a:lnTo>
                      <a:lnTo>
                        <a:pt x="919" y="0"/>
                      </a:lnTo>
                      <a:lnTo>
                        <a:pt x="920" y="0"/>
                      </a:lnTo>
                      <a:close/>
                      <a:moveTo>
                        <a:pt x="971" y="0"/>
                      </a:moveTo>
                      <a:lnTo>
                        <a:pt x="993" y="0"/>
                      </a:lnTo>
                      <a:lnTo>
                        <a:pt x="994" y="0"/>
                      </a:lnTo>
                      <a:lnTo>
                        <a:pt x="996" y="1"/>
                      </a:lnTo>
                      <a:lnTo>
                        <a:pt x="997" y="2"/>
                      </a:lnTo>
                      <a:lnTo>
                        <a:pt x="997" y="3"/>
                      </a:lnTo>
                      <a:lnTo>
                        <a:pt x="997" y="5"/>
                      </a:lnTo>
                      <a:lnTo>
                        <a:pt x="996" y="6"/>
                      </a:lnTo>
                      <a:lnTo>
                        <a:pt x="994" y="7"/>
                      </a:lnTo>
                      <a:lnTo>
                        <a:pt x="993" y="7"/>
                      </a:lnTo>
                      <a:lnTo>
                        <a:pt x="971" y="7"/>
                      </a:lnTo>
                      <a:lnTo>
                        <a:pt x="970" y="7"/>
                      </a:lnTo>
                      <a:lnTo>
                        <a:pt x="969" y="6"/>
                      </a:lnTo>
                      <a:lnTo>
                        <a:pt x="968" y="5"/>
                      </a:lnTo>
                      <a:lnTo>
                        <a:pt x="968" y="3"/>
                      </a:lnTo>
                      <a:lnTo>
                        <a:pt x="968" y="2"/>
                      </a:lnTo>
                      <a:lnTo>
                        <a:pt x="969" y="1"/>
                      </a:lnTo>
                      <a:lnTo>
                        <a:pt x="970" y="0"/>
                      </a:lnTo>
                      <a:lnTo>
                        <a:pt x="971" y="0"/>
                      </a:lnTo>
                      <a:close/>
                      <a:moveTo>
                        <a:pt x="1022" y="0"/>
                      </a:moveTo>
                      <a:lnTo>
                        <a:pt x="1043" y="0"/>
                      </a:lnTo>
                      <a:lnTo>
                        <a:pt x="1046" y="0"/>
                      </a:lnTo>
                      <a:lnTo>
                        <a:pt x="1047" y="1"/>
                      </a:lnTo>
                      <a:lnTo>
                        <a:pt x="1047" y="2"/>
                      </a:lnTo>
                      <a:lnTo>
                        <a:pt x="1048" y="3"/>
                      </a:lnTo>
                      <a:lnTo>
                        <a:pt x="1047" y="5"/>
                      </a:lnTo>
                      <a:lnTo>
                        <a:pt x="1047" y="6"/>
                      </a:lnTo>
                      <a:lnTo>
                        <a:pt x="1046" y="7"/>
                      </a:lnTo>
                      <a:lnTo>
                        <a:pt x="1043" y="7"/>
                      </a:lnTo>
                      <a:lnTo>
                        <a:pt x="1022" y="7"/>
                      </a:lnTo>
                      <a:lnTo>
                        <a:pt x="1020" y="7"/>
                      </a:lnTo>
                      <a:lnTo>
                        <a:pt x="1019" y="6"/>
                      </a:lnTo>
                      <a:lnTo>
                        <a:pt x="1019" y="5"/>
                      </a:lnTo>
                      <a:lnTo>
                        <a:pt x="1019" y="3"/>
                      </a:lnTo>
                      <a:lnTo>
                        <a:pt x="1019" y="2"/>
                      </a:lnTo>
                      <a:lnTo>
                        <a:pt x="1019" y="1"/>
                      </a:lnTo>
                      <a:lnTo>
                        <a:pt x="1020" y="0"/>
                      </a:lnTo>
                      <a:lnTo>
                        <a:pt x="1022" y="0"/>
                      </a:lnTo>
                      <a:close/>
                      <a:moveTo>
                        <a:pt x="1072" y="0"/>
                      </a:moveTo>
                      <a:lnTo>
                        <a:pt x="1095" y="0"/>
                      </a:lnTo>
                      <a:lnTo>
                        <a:pt x="1096" y="0"/>
                      </a:lnTo>
                      <a:lnTo>
                        <a:pt x="1097" y="1"/>
                      </a:lnTo>
                      <a:lnTo>
                        <a:pt x="1098" y="2"/>
                      </a:lnTo>
                      <a:lnTo>
                        <a:pt x="1098" y="3"/>
                      </a:lnTo>
                      <a:lnTo>
                        <a:pt x="1098" y="5"/>
                      </a:lnTo>
                      <a:lnTo>
                        <a:pt x="1097" y="6"/>
                      </a:lnTo>
                      <a:lnTo>
                        <a:pt x="1096" y="7"/>
                      </a:lnTo>
                      <a:lnTo>
                        <a:pt x="1095" y="7"/>
                      </a:lnTo>
                      <a:lnTo>
                        <a:pt x="1072" y="7"/>
                      </a:lnTo>
                      <a:lnTo>
                        <a:pt x="1071" y="7"/>
                      </a:lnTo>
                      <a:lnTo>
                        <a:pt x="1070" y="6"/>
                      </a:lnTo>
                      <a:lnTo>
                        <a:pt x="1070" y="5"/>
                      </a:lnTo>
                      <a:lnTo>
                        <a:pt x="1069" y="3"/>
                      </a:lnTo>
                      <a:lnTo>
                        <a:pt x="1070" y="2"/>
                      </a:lnTo>
                      <a:lnTo>
                        <a:pt x="1070" y="1"/>
                      </a:lnTo>
                      <a:lnTo>
                        <a:pt x="1071" y="0"/>
                      </a:lnTo>
                      <a:lnTo>
                        <a:pt x="1072" y="0"/>
                      </a:lnTo>
                      <a:close/>
                      <a:moveTo>
                        <a:pt x="1124" y="0"/>
                      </a:moveTo>
                      <a:lnTo>
                        <a:pt x="1146" y="0"/>
                      </a:lnTo>
                      <a:lnTo>
                        <a:pt x="1147" y="0"/>
                      </a:lnTo>
                      <a:lnTo>
                        <a:pt x="1148" y="1"/>
                      </a:lnTo>
                      <a:lnTo>
                        <a:pt x="1149" y="2"/>
                      </a:lnTo>
                      <a:lnTo>
                        <a:pt x="1149" y="3"/>
                      </a:lnTo>
                      <a:lnTo>
                        <a:pt x="1149" y="5"/>
                      </a:lnTo>
                      <a:lnTo>
                        <a:pt x="1148" y="6"/>
                      </a:lnTo>
                      <a:lnTo>
                        <a:pt x="1147" y="7"/>
                      </a:lnTo>
                      <a:lnTo>
                        <a:pt x="1146" y="7"/>
                      </a:lnTo>
                      <a:lnTo>
                        <a:pt x="1124" y="7"/>
                      </a:lnTo>
                      <a:lnTo>
                        <a:pt x="1122" y="7"/>
                      </a:lnTo>
                      <a:lnTo>
                        <a:pt x="1121" y="6"/>
                      </a:lnTo>
                      <a:lnTo>
                        <a:pt x="1120" y="5"/>
                      </a:lnTo>
                      <a:lnTo>
                        <a:pt x="1120" y="3"/>
                      </a:lnTo>
                      <a:lnTo>
                        <a:pt x="1120" y="2"/>
                      </a:lnTo>
                      <a:lnTo>
                        <a:pt x="1121" y="1"/>
                      </a:lnTo>
                      <a:lnTo>
                        <a:pt x="1122" y="0"/>
                      </a:lnTo>
                      <a:lnTo>
                        <a:pt x="112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2" name="Line 197"/>
                <p:cNvSpPr>
                  <a:spLocks noChangeShapeType="1"/>
                </p:cNvSpPr>
                <p:nvPr/>
              </p:nvSpPr>
              <p:spPr bwMode="auto">
                <a:xfrm>
                  <a:off x="4961" y="2604"/>
                  <a:ext cx="1" cy="1170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373" name="Freeform 198"/>
                <p:cNvSpPr>
                  <a:spLocks noEditPoints="1"/>
                </p:cNvSpPr>
                <p:nvPr/>
              </p:nvSpPr>
              <p:spPr bwMode="auto">
                <a:xfrm>
                  <a:off x="4292" y="2218"/>
                  <a:ext cx="8" cy="1150"/>
                </a:xfrm>
                <a:custGeom>
                  <a:avLst/>
                  <a:gdLst>
                    <a:gd name="T0" fmla="*/ 1 w 8"/>
                    <a:gd name="T1" fmla="*/ 28 h 1150"/>
                    <a:gd name="T2" fmla="*/ 6 w 8"/>
                    <a:gd name="T3" fmla="*/ 0 h 1150"/>
                    <a:gd name="T4" fmla="*/ 7 w 8"/>
                    <a:gd name="T5" fmla="*/ 78 h 1150"/>
                    <a:gd name="T6" fmla="*/ 1 w 8"/>
                    <a:gd name="T7" fmla="*/ 52 h 1150"/>
                    <a:gd name="T8" fmla="*/ 8 w 8"/>
                    <a:gd name="T9" fmla="*/ 53 h 1150"/>
                    <a:gd name="T10" fmla="*/ 1 w 8"/>
                    <a:gd name="T11" fmla="*/ 129 h 1150"/>
                    <a:gd name="T12" fmla="*/ 6 w 8"/>
                    <a:gd name="T13" fmla="*/ 101 h 1150"/>
                    <a:gd name="T14" fmla="*/ 7 w 8"/>
                    <a:gd name="T15" fmla="*/ 180 h 1150"/>
                    <a:gd name="T16" fmla="*/ 1 w 8"/>
                    <a:gd name="T17" fmla="*/ 155 h 1150"/>
                    <a:gd name="T18" fmla="*/ 8 w 8"/>
                    <a:gd name="T19" fmla="*/ 156 h 1150"/>
                    <a:gd name="T20" fmla="*/ 1 w 8"/>
                    <a:gd name="T21" fmla="*/ 232 h 1150"/>
                    <a:gd name="T22" fmla="*/ 6 w 8"/>
                    <a:gd name="T23" fmla="*/ 204 h 1150"/>
                    <a:gd name="T24" fmla="*/ 7 w 8"/>
                    <a:gd name="T25" fmla="*/ 282 h 1150"/>
                    <a:gd name="T26" fmla="*/ 1 w 8"/>
                    <a:gd name="T27" fmla="*/ 256 h 1150"/>
                    <a:gd name="T28" fmla="*/ 8 w 8"/>
                    <a:gd name="T29" fmla="*/ 257 h 1150"/>
                    <a:gd name="T30" fmla="*/ 1 w 8"/>
                    <a:gd name="T31" fmla="*/ 333 h 1150"/>
                    <a:gd name="T32" fmla="*/ 6 w 8"/>
                    <a:gd name="T33" fmla="*/ 305 h 1150"/>
                    <a:gd name="T34" fmla="*/ 7 w 8"/>
                    <a:gd name="T35" fmla="*/ 384 h 1150"/>
                    <a:gd name="T36" fmla="*/ 1 w 8"/>
                    <a:gd name="T37" fmla="*/ 359 h 1150"/>
                    <a:gd name="T38" fmla="*/ 8 w 8"/>
                    <a:gd name="T39" fmla="*/ 360 h 1150"/>
                    <a:gd name="T40" fmla="*/ 1 w 8"/>
                    <a:gd name="T41" fmla="*/ 436 h 1150"/>
                    <a:gd name="T42" fmla="*/ 6 w 8"/>
                    <a:gd name="T43" fmla="*/ 408 h 1150"/>
                    <a:gd name="T44" fmla="*/ 7 w 8"/>
                    <a:gd name="T45" fmla="*/ 486 h 1150"/>
                    <a:gd name="T46" fmla="*/ 1 w 8"/>
                    <a:gd name="T47" fmla="*/ 460 h 1150"/>
                    <a:gd name="T48" fmla="*/ 8 w 8"/>
                    <a:gd name="T49" fmla="*/ 461 h 1150"/>
                    <a:gd name="T50" fmla="*/ 1 w 8"/>
                    <a:gd name="T51" fmla="*/ 537 h 1150"/>
                    <a:gd name="T52" fmla="*/ 6 w 8"/>
                    <a:gd name="T53" fmla="*/ 509 h 1150"/>
                    <a:gd name="T54" fmla="*/ 7 w 8"/>
                    <a:gd name="T55" fmla="*/ 588 h 1150"/>
                    <a:gd name="T56" fmla="*/ 1 w 8"/>
                    <a:gd name="T57" fmla="*/ 563 h 1150"/>
                    <a:gd name="T58" fmla="*/ 8 w 8"/>
                    <a:gd name="T59" fmla="*/ 564 h 1150"/>
                    <a:gd name="T60" fmla="*/ 1 w 8"/>
                    <a:gd name="T61" fmla="*/ 640 h 1150"/>
                    <a:gd name="T62" fmla="*/ 6 w 8"/>
                    <a:gd name="T63" fmla="*/ 612 h 1150"/>
                    <a:gd name="T64" fmla="*/ 7 w 8"/>
                    <a:gd name="T65" fmla="*/ 690 h 1150"/>
                    <a:gd name="T66" fmla="*/ 1 w 8"/>
                    <a:gd name="T67" fmla="*/ 664 h 1150"/>
                    <a:gd name="T68" fmla="*/ 8 w 8"/>
                    <a:gd name="T69" fmla="*/ 665 h 1150"/>
                    <a:gd name="T70" fmla="*/ 1 w 8"/>
                    <a:gd name="T71" fmla="*/ 741 h 1150"/>
                    <a:gd name="T72" fmla="*/ 6 w 8"/>
                    <a:gd name="T73" fmla="*/ 713 h 1150"/>
                    <a:gd name="T74" fmla="*/ 7 w 8"/>
                    <a:gd name="T75" fmla="*/ 792 h 1150"/>
                    <a:gd name="T76" fmla="*/ 1 w 8"/>
                    <a:gd name="T77" fmla="*/ 767 h 1150"/>
                    <a:gd name="T78" fmla="*/ 8 w 8"/>
                    <a:gd name="T79" fmla="*/ 768 h 1150"/>
                    <a:gd name="T80" fmla="*/ 1 w 8"/>
                    <a:gd name="T81" fmla="*/ 844 h 1150"/>
                    <a:gd name="T82" fmla="*/ 6 w 8"/>
                    <a:gd name="T83" fmla="*/ 816 h 1150"/>
                    <a:gd name="T84" fmla="*/ 7 w 8"/>
                    <a:gd name="T85" fmla="*/ 894 h 1150"/>
                    <a:gd name="T86" fmla="*/ 1 w 8"/>
                    <a:gd name="T87" fmla="*/ 868 h 1150"/>
                    <a:gd name="T88" fmla="*/ 8 w 8"/>
                    <a:gd name="T89" fmla="*/ 869 h 1150"/>
                    <a:gd name="T90" fmla="*/ 1 w 8"/>
                    <a:gd name="T91" fmla="*/ 945 h 1150"/>
                    <a:gd name="T92" fmla="*/ 6 w 8"/>
                    <a:gd name="T93" fmla="*/ 917 h 1150"/>
                    <a:gd name="T94" fmla="*/ 7 w 8"/>
                    <a:gd name="T95" fmla="*/ 996 h 1150"/>
                    <a:gd name="T96" fmla="*/ 1 w 8"/>
                    <a:gd name="T97" fmla="*/ 971 h 1150"/>
                    <a:gd name="T98" fmla="*/ 8 w 8"/>
                    <a:gd name="T99" fmla="*/ 972 h 1150"/>
                    <a:gd name="T100" fmla="*/ 1 w 8"/>
                    <a:gd name="T101" fmla="*/ 1047 h 1150"/>
                    <a:gd name="T102" fmla="*/ 6 w 8"/>
                    <a:gd name="T103" fmla="*/ 1019 h 1150"/>
                    <a:gd name="T104" fmla="*/ 7 w 8"/>
                    <a:gd name="T105" fmla="*/ 1098 h 1150"/>
                    <a:gd name="T106" fmla="*/ 1 w 8"/>
                    <a:gd name="T107" fmla="*/ 1072 h 1150"/>
                    <a:gd name="T108" fmla="*/ 8 w 8"/>
                    <a:gd name="T109" fmla="*/ 1073 h 1150"/>
                    <a:gd name="T110" fmla="*/ 1 w 8"/>
                    <a:gd name="T111" fmla="*/ 1149 h 1150"/>
                    <a:gd name="T112" fmla="*/ 6 w 8"/>
                    <a:gd name="T113" fmla="*/ 1121 h 1150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8" h="1150">
                      <a:moveTo>
                        <a:pt x="8" y="3"/>
                      </a:moveTo>
                      <a:lnTo>
                        <a:pt x="8" y="24"/>
                      </a:lnTo>
                      <a:lnTo>
                        <a:pt x="7" y="27"/>
                      </a:lnTo>
                      <a:lnTo>
                        <a:pt x="7" y="28"/>
                      </a:lnTo>
                      <a:lnTo>
                        <a:pt x="6" y="28"/>
                      </a:lnTo>
                      <a:lnTo>
                        <a:pt x="3" y="29"/>
                      </a:lnTo>
                      <a:lnTo>
                        <a:pt x="2" y="28"/>
                      </a:lnTo>
                      <a:lnTo>
                        <a:pt x="1" y="28"/>
                      </a:lnTo>
                      <a:lnTo>
                        <a:pt x="1" y="27"/>
                      </a:lnTo>
                      <a:lnTo>
                        <a:pt x="0" y="24"/>
                      </a:lnTo>
                      <a:lnTo>
                        <a:pt x="0" y="3"/>
                      </a:lnTo>
                      <a:lnTo>
                        <a:pt x="1" y="1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6" y="0"/>
                      </a:lnTo>
                      <a:lnTo>
                        <a:pt x="7" y="0"/>
                      </a:lnTo>
                      <a:lnTo>
                        <a:pt x="7" y="1"/>
                      </a:lnTo>
                      <a:lnTo>
                        <a:pt x="8" y="3"/>
                      </a:lnTo>
                      <a:close/>
                      <a:moveTo>
                        <a:pt x="8" y="53"/>
                      </a:moveTo>
                      <a:lnTo>
                        <a:pt x="8" y="76"/>
                      </a:lnTo>
                      <a:lnTo>
                        <a:pt x="7" y="77"/>
                      </a:lnTo>
                      <a:lnTo>
                        <a:pt x="7" y="78"/>
                      </a:lnTo>
                      <a:lnTo>
                        <a:pt x="6" y="79"/>
                      </a:lnTo>
                      <a:lnTo>
                        <a:pt x="3" y="79"/>
                      </a:lnTo>
                      <a:lnTo>
                        <a:pt x="2" y="79"/>
                      </a:lnTo>
                      <a:lnTo>
                        <a:pt x="1" y="78"/>
                      </a:lnTo>
                      <a:lnTo>
                        <a:pt x="1" y="77"/>
                      </a:lnTo>
                      <a:lnTo>
                        <a:pt x="0" y="76"/>
                      </a:lnTo>
                      <a:lnTo>
                        <a:pt x="0" y="53"/>
                      </a:lnTo>
                      <a:lnTo>
                        <a:pt x="1" y="52"/>
                      </a:lnTo>
                      <a:lnTo>
                        <a:pt x="1" y="51"/>
                      </a:lnTo>
                      <a:lnTo>
                        <a:pt x="2" y="51"/>
                      </a:lnTo>
                      <a:lnTo>
                        <a:pt x="3" y="50"/>
                      </a:lnTo>
                      <a:lnTo>
                        <a:pt x="6" y="51"/>
                      </a:lnTo>
                      <a:lnTo>
                        <a:pt x="7" y="51"/>
                      </a:lnTo>
                      <a:lnTo>
                        <a:pt x="7" y="52"/>
                      </a:lnTo>
                      <a:lnTo>
                        <a:pt x="8" y="53"/>
                      </a:lnTo>
                      <a:close/>
                      <a:moveTo>
                        <a:pt x="8" y="105"/>
                      </a:moveTo>
                      <a:lnTo>
                        <a:pt x="8" y="127"/>
                      </a:lnTo>
                      <a:lnTo>
                        <a:pt x="7" y="128"/>
                      </a:lnTo>
                      <a:lnTo>
                        <a:pt x="7" y="129"/>
                      </a:lnTo>
                      <a:lnTo>
                        <a:pt x="6" y="130"/>
                      </a:lnTo>
                      <a:lnTo>
                        <a:pt x="3" y="130"/>
                      </a:lnTo>
                      <a:lnTo>
                        <a:pt x="2" y="130"/>
                      </a:lnTo>
                      <a:lnTo>
                        <a:pt x="1" y="129"/>
                      </a:lnTo>
                      <a:lnTo>
                        <a:pt x="1" y="128"/>
                      </a:lnTo>
                      <a:lnTo>
                        <a:pt x="0" y="127"/>
                      </a:lnTo>
                      <a:lnTo>
                        <a:pt x="0" y="105"/>
                      </a:lnTo>
                      <a:lnTo>
                        <a:pt x="1" y="104"/>
                      </a:lnTo>
                      <a:lnTo>
                        <a:pt x="1" y="102"/>
                      </a:lnTo>
                      <a:lnTo>
                        <a:pt x="2" y="101"/>
                      </a:lnTo>
                      <a:lnTo>
                        <a:pt x="3" y="101"/>
                      </a:lnTo>
                      <a:lnTo>
                        <a:pt x="6" y="101"/>
                      </a:lnTo>
                      <a:lnTo>
                        <a:pt x="7" y="102"/>
                      </a:lnTo>
                      <a:lnTo>
                        <a:pt x="7" y="104"/>
                      </a:lnTo>
                      <a:lnTo>
                        <a:pt x="8" y="105"/>
                      </a:lnTo>
                      <a:close/>
                      <a:moveTo>
                        <a:pt x="8" y="156"/>
                      </a:moveTo>
                      <a:lnTo>
                        <a:pt x="8" y="178"/>
                      </a:lnTo>
                      <a:lnTo>
                        <a:pt x="7" y="179"/>
                      </a:lnTo>
                      <a:lnTo>
                        <a:pt x="7" y="180"/>
                      </a:lnTo>
                      <a:lnTo>
                        <a:pt x="6" y="182"/>
                      </a:lnTo>
                      <a:lnTo>
                        <a:pt x="3" y="182"/>
                      </a:lnTo>
                      <a:lnTo>
                        <a:pt x="2" y="182"/>
                      </a:lnTo>
                      <a:lnTo>
                        <a:pt x="1" y="180"/>
                      </a:lnTo>
                      <a:lnTo>
                        <a:pt x="1" y="179"/>
                      </a:lnTo>
                      <a:lnTo>
                        <a:pt x="0" y="178"/>
                      </a:lnTo>
                      <a:lnTo>
                        <a:pt x="0" y="156"/>
                      </a:lnTo>
                      <a:lnTo>
                        <a:pt x="1" y="155"/>
                      </a:lnTo>
                      <a:lnTo>
                        <a:pt x="1" y="154"/>
                      </a:lnTo>
                      <a:lnTo>
                        <a:pt x="2" y="152"/>
                      </a:lnTo>
                      <a:lnTo>
                        <a:pt x="3" y="152"/>
                      </a:lnTo>
                      <a:lnTo>
                        <a:pt x="6" y="152"/>
                      </a:lnTo>
                      <a:lnTo>
                        <a:pt x="7" y="154"/>
                      </a:lnTo>
                      <a:lnTo>
                        <a:pt x="7" y="155"/>
                      </a:lnTo>
                      <a:lnTo>
                        <a:pt x="8" y="156"/>
                      </a:lnTo>
                      <a:close/>
                      <a:moveTo>
                        <a:pt x="8" y="207"/>
                      </a:moveTo>
                      <a:lnTo>
                        <a:pt x="8" y="228"/>
                      </a:lnTo>
                      <a:lnTo>
                        <a:pt x="7" y="231"/>
                      </a:lnTo>
                      <a:lnTo>
                        <a:pt x="7" y="232"/>
                      </a:lnTo>
                      <a:lnTo>
                        <a:pt x="6" y="232"/>
                      </a:lnTo>
                      <a:lnTo>
                        <a:pt x="3" y="233"/>
                      </a:lnTo>
                      <a:lnTo>
                        <a:pt x="2" y="232"/>
                      </a:lnTo>
                      <a:lnTo>
                        <a:pt x="1" y="232"/>
                      </a:lnTo>
                      <a:lnTo>
                        <a:pt x="1" y="231"/>
                      </a:lnTo>
                      <a:lnTo>
                        <a:pt x="0" y="228"/>
                      </a:lnTo>
                      <a:lnTo>
                        <a:pt x="0" y="207"/>
                      </a:lnTo>
                      <a:lnTo>
                        <a:pt x="1" y="205"/>
                      </a:lnTo>
                      <a:lnTo>
                        <a:pt x="1" y="204"/>
                      </a:lnTo>
                      <a:lnTo>
                        <a:pt x="2" y="204"/>
                      </a:lnTo>
                      <a:lnTo>
                        <a:pt x="3" y="204"/>
                      </a:lnTo>
                      <a:lnTo>
                        <a:pt x="6" y="204"/>
                      </a:lnTo>
                      <a:lnTo>
                        <a:pt x="7" y="204"/>
                      </a:lnTo>
                      <a:lnTo>
                        <a:pt x="7" y="205"/>
                      </a:lnTo>
                      <a:lnTo>
                        <a:pt x="8" y="207"/>
                      </a:lnTo>
                      <a:close/>
                      <a:moveTo>
                        <a:pt x="8" y="257"/>
                      </a:moveTo>
                      <a:lnTo>
                        <a:pt x="8" y="279"/>
                      </a:lnTo>
                      <a:lnTo>
                        <a:pt x="7" y="281"/>
                      </a:lnTo>
                      <a:lnTo>
                        <a:pt x="7" y="282"/>
                      </a:lnTo>
                      <a:lnTo>
                        <a:pt x="6" y="283"/>
                      </a:lnTo>
                      <a:lnTo>
                        <a:pt x="3" y="283"/>
                      </a:lnTo>
                      <a:lnTo>
                        <a:pt x="2" y="283"/>
                      </a:lnTo>
                      <a:lnTo>
                        <a:pt x="1" y="282"/>
                      </a:lnTo>
                      <a:lnTo>
                        <a:pt x="1" y="281"/>
                      </a:lnTo>
                      <a:lnTo>
                        <a:pt x="0" y="279"/>
                      </a:lnTo>
                      <a:lnTo>
                        <a:pt x="0" y="257"/>
                      </a:lnTo>
                      <a:lnTo>
                        <a:pt x="1" y="256"/>
                      </a:lnTo>
                      <a:lnTo>
                        <a:pt x="1" y="255"/>
                      </a:lnTo>
                      <a:lnTo>
                        <a:pt x="2" y="255"/>
                      </a:lnTo>
                      <a:lnTo>
                        <a:pt x="3" y="254"/>
                      </a:lnTo>
                      <a:lnTo>
                        <a:pt x="6" y="255"/>
                      </a:lnTo>
                      <a:lnTo>
                        <a:pt x="7" y="255"/>
                      </a:lnTo>
                      <a:lnTo>
                        <a:pt x="7" y="256"/>
                      </a:lnTo>
                      <a:lnTo>
                        <a:pt x="8" y="257"/>
                      </a:lnTo>
                      <a:close/>
                      <a:moveTo>
                        <a:pt x="8" y="309"/>
                      </a:moveTo>
                      <a:lnTo>
                        <a:pt x="8" y="331"/>
                      </a:lnTo>
                      <a:lnTo>
                        <a:pt x="7" y="332"/>
                      </a:lnTo>
                      <a:lnTo>
                        <a:pt x="7" y="333"/>
                      </a:lnTo>
                      <a:lnTo>
                        <a:pt x="6" y="334"/>
                      </a:lnTo>
                      <a:lnTo>
                        <a:pt x="3" y="334"/>
                      </a:lnTo>
                      <a:lnTo>
                        <a:pt x="2" y="334"/>
                      </a:lnTo>
                      <a:lnTo>
                        <a:pt x="1" y="333"/>
                      </a:lnTo>
                      <a:lnTo>
                        <a:pt x="1" y="332"/>
                      </a:lnTo>
                      <a:lnTo>
                        <a:pt x="0" y="331"/>
                      </a:lnTo>
                      <a:lnTo>
                        <a:pt x="0" y="309"/>
                      </a:lnTo>
                      <a:lnTo>
                        <a:pt x="1" y="307"/>
                      </a:lnTo>
                      <a:lnTo>
                        <a:pt x="1" y="306"/>
                      </a:lnTo>
                      <a:lnTo>
                        <a:pt x="2" y="305"/>
                      </a:lnTo>
                      <a:lnTo>
                        <a:pt x="3" y="305"/>
                      </a:lnTo>
                      <a:lnTo>
                        <a:pt x="6" y="305"/>
                      </a:lnTo>
                      <a:lnTo>
                        <a:pt x="7" y="306"/>
                      </a:lnTo>
                      <a:lnTo>
                        <a:pt x="7" y="307"/>
                      </a:lnTo>
                      <a:lnTo>
                        <a:pt x="8" y="309"/>
                      </a:lnTo>
                      <a:close/>
                      <a:moveTo>
                        <a:pt x="8" y="360"/>
                      </a:moveTo>
                      <a:lnTo>
                        <a:pt x="8" y="382"/>
                      </a:lnTo>
                      <a:lnTo>
                        <a:pt x="7" y="383"/>
                      </a:lnTo>
                      <a:lnTo>
                        <a:pt x="7" y="384"/>
                      </a:lnTo>
                      <a:lnTo>
                        <a:pt x="6" y="386"/>
                      </a:lnTo>
                      <a:lnTo>
                        <a:pt x="3" y="386"/>
                      </a:lnTo>
                      <a:lnTo>
                        <a:pt x="2" y="386"/>
                      </a:lnTo>
                      <a:lnTo>
                        <a:pt x="1" y="384"/>
                      </a:lnTo>
                      <a:lnTo>
                        <a:pt x="1" y="383"/>
                      </a:lnTo>
                      <a:lnTo>
                        <a:pt x="0" y="382"/>
                      </a:lnTo>
                      <a:lnTo>
                        <a:pt x="0" y="360"/>
                      </a:lnTo>
                      <a:lnTo>
                        <a:pt x="1" y="359"/>
                      </a:lnTo>
                      <a:lnTo>
                        <a:pt x="1" y="358"/>
                      </a:lnTo>
                      <a:lnTo>
                        <a:pt x="2" y="356"/>
                      </a:lnTo>
                      <a:lnTo>
                        <a:pt x="3" y="356"/>
                      </a:lnTo>
                      <a:lnTo>
                        <a:pt x="6" y="356"/>
                      </a:lnTo>
                      <a:lnTo>
                        <a:pt x="7" y="358"/>
                      </a:lnTo>
                      <a:lnTo>
                        <a:pt x="7" y="359"/>
                      </a:lnTo>
                      <a:lnTo>
                        <a:pt x="8" y="360"/>
                      </a:lnTo>
                      <a:close/>
                      <a:moveTo>
                        <a:pt x="8" y="411"/>
                      </a:moveTo>
                      <a:lnTo>
                        <a:pt x="8" y="432"/>
                      </a:lnTo>
                      <a:lnTo>
                        <a:pt x="7" y="434"/>
                      </a:lnTo>
                      <a:lnTo>
                        <a:pt x="7" y="436"/>
                      </a:lnTo>
                      <a:lnTo>
                        <a:pt x="6" y="436"/>
                      </a:lnTo>
                      <a:lnTo>
                        <a:pt x="3" y="437"/>
                      </a:lnTo>
                      <a:lnTo>
                        <a:pt x="2" y="436"/>
                      </a:lnTo>
                      <a:lnTo>
                        <a:pt x="1" y="436"/>
                      </a:lnTo>
                      <a:lnTo>
                        <a:pt x="1" y="434"/>
                      </a:lnTo>
                      <a:lnTo>
                        <a:pt x="0" y="432"/>
                      </a:lnTo>
                      <a:lnTo>
                        <a:pt x="0" y="411"/>
                      </a:lnTo>
                      <a:lnTo>
                        <a:pt x="1" y="409"/>
                      </a:lnTo>
                      <a:lnTo>
                        <a:pt x="1" y="408"/>
                      </a:lnTo>
                      <a:lnTo>
                        <a:pt x="2" y="408"/>
                      </a:lnTo>
                      <a:lnTo>
                        <a:pt x="3" y="408"/>
                      </a:lnTo>
                      <a:lnTo>
                        <a:pt x="6" y="408"/>
                      </a:lnTo>
                      <a:lnTo>
                        <a:pt x="7" y="408"/>
                      </a:lnTo>
                      <a:lnTo>
                        <a:pt x="7" y="409"/>
                      </a:lnTo>
                      <a:lnTo>
                        <a:pt x="8" y="411"/>
                      </a:lnTo>
                      <a:close/>
                      <a:moveTo>
                        <a:pt x="8" y="461"/>
                      </a:moveTo>
                      <a:lnTo>
                        <a:pt x="8" y="483"/>
                      </a:lnTo>
                      <a:lnTo>
                        <a:pt x="7" y="485"/>
                      </a:lnTo>
                      <a:lnTo>
                        <a:pt x="7" y="486"/>
                      </a:lnTo>
                      <a:lnTo>
                        <a:pt x="6" y="487"/>
                      </a:lnTo>
                      <a:lnTo>
                        <a:pt x="3" y="487"/>
                      </a:lnTo>
                      <a:lnTo>
                        <a:pt x="2" y="487"/>
                      </a:lnTo>
                      <a:lnTo>
                        <a:pt x="1" y="486"/>
                      </a:lnTo>
                      <a:lnTo>
                        <a:pt x="1" y="485"/>
                      </a:lnTo>
                      <a:lnTo>
                        <a:pt x="0" y="483"/>
                      </a:lnTo>
                      <a:lnTo>
                        <a:pt x="0" y="461"/>
                      </a:lnTo>
                      <a:lnTo>
                        <a:pt x="1" y="460"/>
                      </a:lnTo>
                      <a:lnTo>
                        <a:pt x="1" y="459"/>
                      </a:lnTo>
                      <a:lnTo>
                        <a:pt x="2" y="459"/>
                      </a:lnTo>
                      <a:lnTo>
                        <a:pt x="3" y="458"/>
                      </a:lnTo>
                      <a:lnTo>
                        <a:pt x="6" y="459"/>
                      </a:lnTo>
                      <a:lnTo>
                        <a:pt x="7" y="459"/>
                      </a:lnTo>
                      <a:lnTo>
                        <a:pt x="7" y="460"/>
                      </a:lnTo>
                      <a:lnTo>
                        <a:pt x="8" y="461"/>
                      </a:lnTo>
                      <a:close/>
                      <a:moveTo>
                        <a:pt x="8" y="513"/>
                      </a:moveTo>
                      <a:lnTo>
                        <a:pt x="8" y="535"/>
                      </a:lnTo>
                      <a:lnTo>
                        <a:pt x="7" y="536"/>
                      </a:lnTo>
                      <a:lnTo>
                        <a:pt x="7" y="537"/>
                      </a:lnTo>
                      <a:lnTo>
                        <a:pt x="6" y="538"/>
                      </a:lnTo>
                      <a:lnTo>
                        <a:pt x="3" y="538"/>
                      </a:lnTo>
                      <a:lnTo>
                        <a:pt x="2" y="538"/>
                      </a:lnTo>
                      <a:lnTo>
                        <a:pt x="1" y="537"/>
                      </a:lnTo>
                      <a:lnTo>
                        <a:pt x="1" y="536"/>
                      </a:lnTo>
                      <a:lnTo>
                        <a:pt x="0" y="535"/>
                      </a:lnTo>
                      <a:lnTo>
                        <a:pt x="0" y="513"/>
                      </a:lnTo>
                      <a:lnTo>
                        <a:pt x="1" y="511"/>
                      </a:lnTo>
                      <a:lnTo>
                        <a:pt x="1" y="510"/>
                      </a:lnTo>
                      <a:lnTo>
                        <a:pt x="2" y="509"/>
                      </a:lnTo>
                      <a:lnTo>
                        <a:pt x="3" y="509"/>
                      </a:lnTo>
                      <a:lnTo>
                        <a:pt x="6" y="509"/>
                      </a:lnTo>
                      <a:lnTo>
                        <a:pt x="7" y="510"/>
                      </a:lnTo>
                      <a:lnTo>
                        <a:pt x="7" y="511"/>
                      </a:lnTo>
                      <a:lnTo>
                        <a:pt x="8" y="513"/>
                      </a:lnTo>
                      <a:close/>
                      <a:moveTo>
                        <a:pt x="8" y="564"/>
                      </a:moveTo>
                      <a:lnTo>
                        <a:pt x="8" y="586"/>
                      </a:lnTo>
                      <a:lnTo>
                        <a:pt x="7" y="587"/>
                      </a:lnTo>
                      <a:lnTo>
                        <a:pt x="7" y="588"/>
                      </a:lnTo>
                      <a:lnTo>
                        <a:pt x="6" y="589"/>
                      </a:lnTo>
                      <a:lnTo>
                        <a:pt x="3" y="589"/>
                      </a:lnTo>
                      <a:lnTo>
                        <a:pt x="2" y="589"/>
                      </a:lnTo>
                      <a:lnTo>
                        <a:pt x="1" y="588"/>
                      </a:lnTo>
                      <a:lnTo>
                        <a:pt x="1" y="587"/>
                      </a:lnTo>
                      <a:lnTo>
                        <a:pt x="0" y="586"/>
                      </a:lnTo>
                      <a:lnTo>
                        <a:pt x="0" y="564"/>
                      </a:lnTo>
                      <a:lnTo>
                        <a:pt x="1" y="563"/>
                      </a:lnTo>
                      <a:lnTo>
                        <a:pt x="1" y="562"/>
                      </a:lnTo>
                      <a:lnTo>
                        <a:pt x="2" y="560"/>
                      </a:lnTo>
                      <a:lnTo>
                        <a:pt x="3" y="560"/>
                      </a:lnTo>
                      <a:lnTo>
                        <a:pt x="6" y="560"/>
                      </a:lnTo>
                      <a:lnTo>
                        <a:pt x="7" y="562"/>
                      </a:lnTo>
                      <a:lnTo>
                        <a:pt x="7" y="563"/>
                      </a:lnTo>
                      <a:lnTo>
                        <a:pt x="8" y="564"/>
                      </a:lnTo>
                      <a:close/>
                      <a:moveTo>
                        <a:pt x="8" y="615"/>
                      </a:moveTo>
                      <a:lnTo>
                        <a:pt x="8" y="636"/>
                      </a:lnTo>
                      <a:lnTo>
                        <a:pt x="7" y="638"/>
                      </a:lnTo>
                      <a:lnTo>
                        <a:pt x="7" y="640"/>
                      </a:lnTo>
                      <a:lnTo>
                        <a:pt x="6" y="640"/>
                      </a:lnTo>
                      <a:lnTo>
                        <a:pt x="3" y="641"/>
                      </a:lnTo>
                      <a:lnTo>
                        <a:pt x="2" y="640"/>
                      </a:lnTo>
                      <a:lnTo>
                        <a:pt x="1" y="640"/>
                      </a:lnTo>
                      <a:lnTo>
                        <a:pt x="1" y="638"/>
                      </a:lnTo>
                      <a:lnTo>
                        <a:pt x="0" y="636"/>
                      </a:lnTo>
                      <a:lnTo>
                        <a:pt x="0" y="615"/>
                      </a:lnTo>
                      <a:lnTo>
                        <a:pt x="1" y="613"/>
                      </a:lnTo>
                      <a:lnTo>
                        <a:pt x="1" y="612"/>
                      </a:lnTo>
                      <a:lnTo>
                        <a:pt x="2" y="612"/>
                      </a:lnTo>
                      <a:lnTo>
                        <a:pt x="3" y="612"/>
                      </a:lnTo>
                      <a:lnTo>
                        <a:pt x="6" y="612"/>
                      </a:lnTo>
                      <a:lnTo>
                        <a:pt x="7" y="612"/>
                      </a:lnTo>
                      <a:lnTo>
                        <a:pt x="7" y="613"/>
                      </a:lnTo>
                      <a:lnTo>
                        <a:pt x="8" y="615"/>
                      </a:lnTo>
                      <a:close/>
                      <a:moveTo>
                        <a:pt x="8" y="665"/>
                      </a:moveTo>
                      <a:lnTo>
                        <a:pt x="8" y="687"/>
                      </a:lnTo>
                      <a:lnTo>
                        <a:pt x="7" y="689"/>
                      </a:lnTo>
                      <a:lnTo>
                        <a:pt x="7" y="690"/>
                      </a:lnTo>
                      <a:lnTo>
                        <a:pt x="6" y="691"/>
                      </a:lnTo>
                      <a:lnTo>
                        <a:pt x="3" y="691"/>
                      </a:lnTo>
                      <a:lnTo>
                        <a:pt x="2" y="691"/>
                      </a:lnTo>
                      <a:lnTo>
                        <a:pt x="1" y="690"/>
                      </a:lnTo>
                      <a:lnTo>
                        <a:pt x="1" y="689"/>
                      </a:lnTo>
                      <a:lnTo>
                        <a:pt x="0" y="687"/>
                      </a:lnTo>
                      <a:lnTo>
                        <a:pt x="0" y="665"/>
                      </a:lnTo>
                      <a:lnTo>
                        <a:pt x="1" y="664"/>
                      </a:lnTo>
                      <a:lnTo>
                        <a:pt x="1" y="663"/>
                      </a:lnTo>
                      <a:lnTo>
                        <a:pt x="2" y="663"/>
                      </a:lnTo>
                      <a:lnTo>
                        <a:pt x="3" y="662"/>
                      </a:lnTo>
                      <a:lnTo>
                        <a:pt x="6" y="663"/>
                      </a:lnTo>
                      <a:lnTo>
                        <a:pt x="7" y="663"/>
                      </a:lnTo>
                      <a:lnTo>
                        <a:pt x="7" y="664"/>
                      </a:lnTo>
                      <a:lnTo>
                        <a:pt x="8" y="665"/>
                      </a:lnTo>
                      <a:close/>
                      <a:moveTo>
                        <a:pt x="8" y="716"/>
                      </a:moveTo>
                      <a:lnTo>
                        <a:pt x="8" y="739"/>
                      </a:lnTo>
                      <a:lnTo>
                        <a:pt x="7" y="740"/>
                      </a:lnTo>
                      <a:lnTo>
                        <a:pt x="7" y="741"/>
                      </a:lnTo>
                      <a:lnTo>
                        <a:pt x="6" y="742"/>
                      </a:lnTo>
                      <a:lnTo>
                        <a:pt x="3" y="742"/>
                      </a:lnTo>
                      <a:lnTo>
                        <a:pt x="2" y="742"/>
                      </a:lnTo>
                      <a:lnTo>
                        <a:pt x="1" y="741"/>
                      </a:lnTo>
                      <a:lnTo>
                        <a:pt x="1" y="740"/>
                      </a:lnTo>
                      <a:lnTo>
                        <a:pt x="0" y="739"/>
                      </a:lnTo>
                      <a:lnTo>
                        <a:pt x="0" y="716"/>
                      </a:lnTo>
                      <a:lnTo>
                        <a:pt x="1" y="715"/>
                      </a:lnTo>
                      <a:lnTo>
                        <a:pt x="1" y="714"/>
                      </a:lnTo>
                      <a:lnTo>
                        <a:pt x="2" y="713"/>
                      </a:lnTo>
                      <a:lnTo>
                        <a:pt x="3" y="713"/>
                      </a:lnTo>
                      <a:lnTo>
                        <a:pt x="6" y="713"/>
                      </a:lnTo>
                      <a:lnTo>
                        <a:pt x="7" y="714"/>
                      </a:lnTo>
                      <a:lnTo>
                        <a:pt x="7" y="715"/>
                      </a:lnTo>
                      <a:lnTo>
                        <a:pt x="8" y="716"/>
                      </a:lnTo>
                      <a:close/>
                      <a:moveTo>
                        <a:pt x="8" y="768"/>
                      </a:moveTo>
                      <a:lnTo>
                        <a:pt x="8" y="790"/>
                      </a:lnTo>
                      <a:lnTo>
                        <a:pt x="7" y="791"/>
                      </a:lnTo>
                      <a:lnTo>
                        <a:pt x="7" y="792"/>
                      </a:lnTo>
                      <a:lnTo>
                        <a:pt x="6" y="793"/>
                      </a:lnTo>
                      <a:lnTo>
                        <a:pt x="3" y="793"/>
                      </a:lnTo>
                      <a:lnTo>
                        <a:pt x="2" y="793"/>
                      </a:lnTo>
                      <a:lnTo>
                        <a:pt x="1" y="792"/>
                      </a:lnTo>
                      <a:lnTo>
                        <a:pt x="1" y="791"/>
                      </a:lnTo>
                      <a:lnTo>
                        <a:pt x="0" y="790"/>
                      </a:lnTo>
                      <a:lnTo>
                        <a:pt x="0" y="768"/>
                      </a:lnTo>
                      <a:lnTo>
                        <a:pt x="1" y="767"/>
                      </a:lnTo>
                      <a:lnTo>
                        <a:pt x="1" y="765"/>
                      </a:lnTo>
                      <a:lnTo>
                        <a:pt x="2" y="764"/>
                      </a:lnTo>
                      <a:lnTo>
                        <a:pt x="3" y="764"/>
                      </a:lnTo>
                      <a:lnTo>
                        <a:pt x="6" y="764"/>
                      </a:lnTo>
                      <a:lnTo>
                        <a:pt x="7" y="765"/>
                      </a:lnTo>
                      <a:lnTo>
                        <a:pt x="7" y="767"/>
                      </a:lnTo>
                      <a:lnTo>
                        <a:pt x="8" y="768"/>
                      </a:lnTo>
                      <a:close/>
                      <a:moveTo>
                        <a:pt x="8" y="819"/>
                      </a:moveTo>
                      <a:lnTo>
                        <a:pt x="8" y="840"/>
                      </a:lnTo>
                      <a:lnTo>
                        <a:pt x="7" y="842"/>
                      </a:lnTo>
                      <a:lnTo>
                        <a:pt x="7" y="844"/>
                      </a:lnTo>
                      <a:lnTo>
                        <a:pt x="6" y="844"/>
                      </a:lnTo>
                      <a:lnTo>
                        <a:pt x="3" y="845"/>
                      </a:lnTo>
                      <a:lnTo>
                        <a:pt x="2" y="844"/>
                      </a:lnTo>
                      <a:lnTo>
                        <a:pt x="1" y="844"/>
                      </a:lnTo>
                      <a:lnTo>
                        <a:pt x="1" y="842"/>
                      </a:lnTo>
                      <a:lnTo>
                        <a:pt x="0" y="840"/>
                      </a:lnTo>
                      <a:lnTo>
                        <a:pt x="0" y="819"/>
                      </a:lnTo>
                      <a:lnTo>
                        <a:pt x="1" y="817"/>
                      </a:lnTo>
                      <a:lnTo>
                        <a:pt x="1" y="816"/>
                      </a:lnTo>
                      <a:lnTo>
                        <a:pt x="2" y="816"/>
                      </a:lnTo>
                      <a:lnTo>
                        <a:pt x="3" y="816"/>
                      </a:lnTo>
                      <a:lnTo>
                        <a:pt x="6" y="816"/>
                      </a:lnTo>
                      <a:lnTo>
                        <a:pt x="7" y="816"/>
                      </a:lnTo>
                      <a:lnTo>
                        <a:pt x="7" y="817"/>
                      </a:lnTo>
                      <a:lnTo>
                        <a:pt x="8" y="819"/>
                      </a:lnTo>
                      <a:close/>
                      <a:moveTo>
                        <a:pt x="8" y="869"/>
                      </a:moveTo>
                      <a:lnTo>
                        <a:pt x="8" y="891"/>
                      </a:lnTo>
                      <a:lnTo>
                        <a:pt x="7" y="892"/>
                      </a:lnTo>
                      <a:lnTo>
                        <a:pt x="7" y="894"/>
                      </a:lnTo>
                      <a:lnTo>
                        <a:pt x="6" y="895"/>
                      </a:lnTo>
                      <a:lnTo>
                        <a:pt x="3" y="895"/>
                      </a:lnTo>
                      <a:lnTo>
                        <a:pt x="2" y="895"/>
                      </a:lnTo>
                      <a:lnTo>
                        <a:pt x="1" y="894"/>
                      </a:lnTo>
                      <a:lnTo>
                        <a:pt x="1" y="892"/>
                      </a:lnTo>
                      <a:lnTo>
                        <a:pt x="0" y="891"/>
                      </a:lnTo>
                      <a:lnTo>
                        <a:pt x="0" y="869"/>
                      </a:lnTo>
                      <a:lnTo>
                        <a:pt x="1" y="868"/>
                      </a:lnTo>
                      <a:lnTo>
                        <a:pt x="1" y="867"/>
                      </a:lnTo>
                      <a:lnTo>
                        <a:pt x="2" y="867"/>
                      </a:lnTo>
                      <a:lnTo>
                        <a:pt x="3" y="866"/>
                      </a:lnTo>
                      <a:lnTo>
                        <a:pt x="6" y="867"/>
                      </a:lnTo>
                      <a:lnTo>
                        <a:pt x="7" y="867"/>
                      </a:lnTo>
                      <a:lnTo>
                        <a:pt x="7" y="868"/>
                      </a:lnTo>
                      <a:lnTo>
                        <a:pt x="8" y="869"/>
                      </a:lnTo>
                      <a:close/>
                      <a:moveTo>
                        <a:pt x="8" y="920"/>
                      </a:moveTo>
                      <a:lnTo>
                        <a:pt x="8" y="943"/>
                      </a:lnTo>
                      <a:lnTo>
                        <a:pt x="7" y="944"/>
                      </a:lnTo>
                      <a:lnTo>
                        <a:pt x="7" y="945"/>
                      </a:lnTo>
                      <a:lnTo>
                        <a:pt x="6" y="946"/>
                      </a:lnTo>
                      <a:lnTo>
                        <a:pt x="3" y="946"/>
                      </a:lnTo>
                      <a:lnTo>
                        <a:pt x="2" y="946"/>
                      </a:lnTo>
                      <a:lnTo>
                        <a:pt x="1" y="945"/>
                      </a:lnTo>
                      <a:lnTo>
                        <a:pt x="1" y="944"/>
                      </a:lnTo>
                      <a:lnTo>
                        <a:pt x="0" y="943"/>
                      </a:lnTo>
                      <a:lnTo>
                        <a:pt x="0" y="920"/>
                      </a:lnTo>
                      <a:lnTo>
                        <a:pt x="1" y="919"/>
                      </a:lnTo>
                      <a:lnTo>
                        <a:pt x="1" y="918"/>
                      </a:lnTo>
                      <a:lnTo>
                        <a:pt x="2" y="917"/>
                      </a:lnTo>
                      <a:lnTo>
                        <a:pt x="3" y="917"/>
                      </a:lnTo>
                      <a:lnTo>
                        <a:pt x="6" y="917"/>
                      </a:lnTo>
                      <a:lnTo>
                        <a:pt x="7" y="918"/>
                      </a:lnTo>
                      <a:lnTo>
                        <a:pt x="7" y="919"/>
                      </a:lnTo>
                      <a:lnTo>
                        <a:pt x="8" y="920"/>
                      </a:lnTo>
                      <a:close/>
                      <a:moveTo>
                        <a:pt x="8" y="972"/>
                      </a:moveTo>
                      <a:lnTo>
                        <a:pt x="8" y="994"/>
                      </a:lnTo>
                      <a:lnTo>
                        <a:pt x="7" y="995"/>
                      </a:lnTo>
                      <a:lnTo>
                        <a:pt x="7" y="996"/>
                      </a:lnTo>
                      <a:lnTo>
                        <a:pt x="6" y="997"/>
                      </a:lnTo>
                      <a:lnTo>
                        <a:pt x="3" y="997"/>
                      </a:lnTo>
                      <a:lnTo>
                        <a:pt x="2" y="997"/>
                      </a:lnTo>
                      <a:lnTo>
                        <a:pt x="1" y="996"/>
                      </a:lnTo>
                      <a:lnTo>
                        <a:pt x="1" y="995"/>
                      </a:lnTo>
                      <a:lnTo>
                        <a:pt x="0" y="994"/>
                      </a:lnTo>
                      <a:lnTo>
                        <a:pt x="0" y="972"/>
                      </a:lnTo>
                      <a:lnTo>
                        <a:pt x="1" y="971"/>
                      </a:lnTo>
                      <a:lnTo>
                        <a:pt x="1" y="969"/>
                      </a:lnTo>
                      <a:lnTo>
                        <a:pt x="2" y="968"/>
                      </a:lnTo>
                      <a:lnTo>
                        <a:pt x="3" y="968"/>
                      </a:lnTo>
                      <a:lnTo>
                        <a:pt x="6" y="968"/>
                      </a:lnTo>
                      <a:lnTo>
                        <a:pt x="7" y="969"/>
                      </a:lnTo>
                      <a:lnTo>
                        <a:pt x="7" y="971"/>
                      </a:lnTo>
                      <a:lnTo>
                        <a:pt x="8" y="972"/>
                      </a:lnTo>
                      <a:close/>
                      <a:moveTo>
                        <a:pt x="8" y="1023"/>
                      </a:moveTo>
                      <a:lnTo>
                        <a:pt x="8" y="1044"/>
                      </a:lnTo>
                      <a:lnTo>
                        <a:pt x="7" y="1046"/>
                      </a:lnTo>
                      <a:lnTo>
                        <a:pt x="7" y="1047"/>
                      </a:lnTo>
                      <a:lnTo>
                        <a:pt x="6" y="1047"/>
                      </a:lnTo>
                      <a:lnTo>
                        <a:pt x="3" y="1049"/>
                      </a:lnTo>
                      <a:lnTo>
                        <a:pt x="2" y="1047"/>
                      </a:lnTo>
                      <a:lnTo>
                        <a:pt x="1" y="1047"/>
                      </a:lnTo>
                      <a:lnTo>
                        <a:pt x="1" y="1046"/>
                      </a:lnTo>
                      <a:lnTo>
                        <a:pt x="0" y="1044"/>
                      </a:lnTo>
                      <a:lnTo>
                        <a:pt x="0" y="1023"/>
                      </a:lnTo>
                      <a:lnTo>
                        <a:pt x="1" y="1021"/>
                      </a:lnTo>
                      <a:lnTo>
                        <a:pt x="1" y="1019"/>
                      </a:lnTo>
                      <a:lnTo>
                        <a:pt x="2" y="1019"/>
                      </a:lnTo>
                      <a:lnTo>
                        <a:pt x="3" y="1019"/>
                      </a:lnTo>
                      <a:lnTo>
                        <a:pt x="6" y="1019"/>
                      </a:lnTo>
                      <a:lnTo>
                        <a:pt x="7" y="1019"/>
                      </a:lnTo>
                      <a:lnTo>
                        <a:pt x="7" y="1021"/>
                      </a:lnTo>
                      <a:lnTo>
                        <a:pt x="8" y="1023"/>
                      </a:lnTo>
                      <a:close/>
                      <a:moveTo>
                        <a:pt x="8" y="1073"/>
                      </a:moveTo>
                      <a:lnTo>
                        <a:pt x="8" y="1095"/>
                      </a:lnTo>
                      <a:lnTo>
                        <a:pt x="7" y="1096"/>
                      </a:lnTo>
                      <a:lnTo>
                        <a:pt x="7" y="1098"/>
                      </a:lnTo>
                      <a:lnTo>
                        <a:pt x="6" y="1099"/>
                      </a:lnTo>
                      <a:lnTo>
                        <a:pt x="3" y="1099"/>
                      </a:lnTo>
                      <a:lnTo>
                        <a:pt x="2" y="1099"/>
                      </a:lnTo>
                      <a:lnTo>
                        <a:pt x="1" y="1098"/>
                      </a:lnTo>
                      <a:lnTo>
                        <a:pt x="1" y="1096"/>
                      </a:lnTo>
                      <a:lnTo>
                        <a:pt x="0" y="1095"/>
                      </a:lnTo>
                      <a:lnTo>
                        <a:pt x="0" y="1073"/>
                      </a:lnTo>
                      <a:lnTo>
                        <a:pt x="1" y="1072"/>
                      </a:lnTo>
                      <a:lnTo>
                        <a:pt x="1" y="1071"/>
                      </a:lnTo>
                      <a:lnTo>
                        <a:pt x="2" y="1071"/>
                      </a:lnTo>
                      <a:lnTo>
                        <a:pt x="3" y="1070"/>
                      </a:lnTo>
                      <a:lnTo>
                        <a:pt x="6" y="1071"/>
                      </a:lnTo>
                      <a:lnTo>
                        <a:pt x="7" y="1071"/>
                      </a:lnTo>
                      <a:lnTo>
                        <a:pt x="7" y="1072"/>
                      </a:lnTo>
                      <a:lnTo>
                        <a:pt x="8" y="1073"/>
                      </a:lnTo>
                      <a:close/>
                      <a:moveTo>
                        <a:pt x="8" y="1124"/>
                      </a:moveTo>
                      <a:lnTo>
                        <a:pt x="8" y="1147"/>
                      </a:lnTo>
                      <a:lnTo>
                        <a:pt x="7" y="1148"/>
                      </a:lnTo>
                      <a:lnTo>
                        <a:pt x="7" y="1149"/>
                      </a:lnTo>
                      <a:lnTo>
                        <a:pt x="6" y="1150"/>
                      </a:lnTo>
                      <a:lnTo>
                        <a:pt x="3" y="1150"/>
                      </a:lnTo>
                      <a:lnTo>
                        <a:pt x="2" y="1150"/>
                      </a:lnTo>
                      <a:lnTo>
                        <a:pt x="1" y="1149"/>
                      </a:lnTo>
                      <a:lnTo>
                        <a:pt x="1" y="1148"/>
                      </a:lnTo>
                      <a:lnTo>
                        <a:pt x="0" y="1147"/>
                      </a:lnTo>
                      <a:lnTo>
                        <a:pt x="0" y="1124"/>
                      </a:lnTo>
                      <a:lnTo>
                        <a:pt x="1" y="1123"/>
                      </a:lnTo>
                      <a:lnTo>
                        <a:pt x="1" y="1122"/>
                      </a:lnTo>
                      <a:lnTo>
                        <a:pt x="2" y="1121"/>
                      </a:lnTo>
                      <a:lnTo>
                        <a:pt x="3" y="1121"/>
                      </a:lnTo>
                      <a:lnTo>
                        <a:pt x="6" y="1121"/>
                      </a:lnTo>
                      <a:lnTo>
                        <a:pt x="7" y="1122"/>
                      </a:lnTo>
                      <a:lnTo>
                        <a:pt x="7" y="1123"/>
                      </a:lnTo>
                      <a:lnTo>
                        <a:pt x="8" y="112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4" name="Line 199"/>
                <p:cNvSpPr>
                  <a:spLocks noChangeShapeType="1"/>
                </p:cNvSpPr>
                <p:nvPr/>
              </p:nvSpPr>
              <p:spPr bwMode="auto">
                <a:xfrm>
                  <a:off x="5478" y="2226"/>
                  <a:ext cx="1" cy="1171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375" name="Freeform 200"/>
                <p:cNvSpPr>
                  <a:spLocks noEditPoints="1"/>
                </p:cNvSpPr>
                <p:nvPr/>
              </p:nvSpPr>
              <p:spPr bwMode="auto">
                <a:xfrm>
                  <a:off x="3778" y="2616"/>
                  <a:ext cx="39" cy="1172"/>
                </a:xfrm>
                <a:custGeom>
                  <a:avLst/>
                  <a:gdLst>
                    <a:gd name="T0" fmla="*/ 29 w 39"/>
                    <a:gd name="T1" fmla="*/ 49 h 1172"/>
                    <a:gd name="T2" fmla="*/ 29 w 39"/>
                    <a:gd name="T3" fmla="*/ 1172 h 1172"/>
                    <a:gd name="T4" fmla="*/ 9 w 39"/>
                    <a:gd name="T5" fmla="*/ 1172 h 1172"/>
                    <a:gd name="T6" fmla="*/ 9 w 39"/>
                    <a:gd name="T7" fmla="*/ 49 h 1172"/>
                    <a:gd name="T8" fmla="*/ 29 w 39"/>
                    <a:gd name="T9" fmla="*/ 49 h 1172"/>
                    <a:gd name="T10" fmla="*/ 0 w 39"/>
                    <a:gd name="T11" fmla="*/ 59 h 1172"/>
                    <a:gd name="T12" fmla="*/ 19 w 39"/>
                    <a:gd name="T13" fmla="*/ 0 h 1172"/>
                    <a:gd name="T14" fmla="*/ 39 w 39"/>
                    <a:gd name="T15" fmla="*/ 59 h 1172"/>
                    <a:gd name="T16" fmla="*/ 0 w 39"/>
                    <a:gd name="T17" fmla="*/ 59 h 117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39" h="1172">
                      <a:moveTo>
                        <a:pt x="29" y="49"/>
                      </a:moveTo>
                      <a:lnTo>
                        <a:pt x="29" y="1172"/>
                      </a:lnTo>
                      <a:lnTo>
                        <a:pt x="9" y="1172"/>
                      </a:lnTo>
                      <a:lnTo>
                        <a:pt x="9" y="49"/>
                      </a:lnTo>
                      <a:lnTo>
                        <a:pt x="29" y="49"/>
                      </a:lnTo>
                      <a:close/>
                      <a:moveTo>
                        <a:pt x="0" y="59"/>
                      </a:moveTo>
                      <a:lnTo>
                        <a:pt x="19" y="0"/>
                      </a:lnTo>
                      <a:lnTo>
                        <a:pt x="39" y="59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6" name="Line 201"/>
                <p:cNvSpPr>
                  <a:spLocks noChangeShapeType="1"/>
                </p:cNvSpPr>
                <p:nvPr/>
              </p:nvSpPr>
              <p:spPr bwMode="auto">
                <a:xfrm flipV="1">
                  <a:off x="4981" y="3397"/>
                  <a:ext cx="482" cy="364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377" name="Freeform 202"/>
                <p:cNvSpPr>
                  <a:spLocks noEditPoints="1"/>
                </p:cNvSpPr>
                <p:nvPr/>
              </p:nvSpPr>
              <p:spPr bwMode="auto">
                <a:xfrm>
                  <a:off x="3797" y="3399"/>
                  <a:ext cx="489" cy="372"/>
                </a:xfrm>
                <a:custGeom>
                  <a:avLst/>
                  <a:gdLst>
                    <a:gd name="T0" fmla="*/ 0 w 489"/>
                    <a:gd name="T1" fmla="*/ 357 h 372"/>
                    <a:gd name="T2" fmla="*/ 445 w 489"/>
                    <a:gd name="T3" fmla="*/ 21 h 372"/>
                    <a:gd name="T4" fmla="*/ 456 w 489"/>
                    <a:gd name="T5" fmla="*/ 38 h 372"/>
                    <a:gd name="T6" fmla="*/ 11 w 489"/>
                    <a:gd name="T7" fmla="*/ 372 h 372"/>
                    <a:gd name="T8" fmla="*/ 0 w 489"/>
                    <a:gd name="T9" fmla="*/ 357 h 372"/>
                    <a:gd name="T10" fmla="*/ 431 w 489"/>
                    <a:gd name="T11" fmla="*/ 20 h 372"/>
                    <a:gd name="T12" fmla="*/ 489 w 489"/>
                    <a:gd name="T13" fmla="*/ 0 h 372"/>
                    <a:gd name="T14" fmla="*/ 454 w 489"/>
                    <a:gd name="T15" fmla="*/ 51 h 372"/>
                    <a:gd name="T16" fmla="*/ 431 w 489"/>
                    <a:gd name="T17" fmla="*/ 20 h 37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489" h="372">
                      <a:moveTo>
                        <a:pt x="0" y="357"/>
                      </a:moveTo>
                      <a:lnTo>
                        <a:pt x="445" y="21"/>
                      </a:lnTo>
                      <a:lnTo>
                        <a:pt x="456" y="38"/>
                      </a:lnTo>
                      <a:lnTo>
                        <a:pt x="11" y="372"/>
                      </a:lnTo>
                      <a:lnTo>
                        <a:pt x="0" y="357"/>
                      </a:lnTo>
                      <a:close/>
                      <a:moveTo>
                        <a:pt x="431" y="20"/>
                      </a:moveTo>
                      <a:lnTo>
                        <a:pt x="489" y="0"/>
                      </a:lnTo>
                      <a:lnTo>
                        <a:pt x="454" y="51"/>
                      </a:lnTo>
                      <a:lnTo>
                        <a:pt x="431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8" name="Line 203"/>
                <p:cNvSpPr>
                  <a:spLocks noChangeShapeType="1"/>
                </p:cNvSpPr>
                <p:nvPr/>
              </p:nvSpPr>
              <p:spPr bwMode="auto">
                <a:xfrm flipV="1">
                  <a:off x="4976" y="2240"/>
                  <a:ext cx="484" cy="365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379" name="Line 204"/>
                <p:cNvSpPr>
                  <a:spLocks noChangeShapeType="1"/>
                </p:cNvSpPr>
                <p:nvPr/>
              </p:nvSpPr>
              <p:spPr bwMode="auto">
                <a:xfrm flipV="1">
                  <a:off x="3798" y="2232"/>
                  <a:ext cx="483" cy="363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380" name="Freeform 205"/>
                <p:cNvSpPr/>
                <p:nvPr/>
              </p:nvSpPr>
              <p:spPr bwMode="auto">
                <a:xfrm>
                  <a:off x="5456" y="2210"/>
                  <a:ext cx="40" cy="40"/>
                </a:xfrm>
                <a:custGeom>
                  <a:avLst/>
                  <a:gdLst>
                    <a:gd name="T0" fmla="*/ 20 w 40"/>
                    <a:gd name="T1" fmla="*/ 0 h 40"/>
                    <a:gd name="T2" fmla="*/ 17 w 40"/>
                    <a:gd name="T3" fmla="*/ 1 h 40"/>
                    <a:gd name="T4" fmla="*/ 12 w 40"/>
                    <a:gd name="T5" fmla="*/ 2 h 40"/>
                    <a:gd name="T6" fmla="*/ 10 w 40"/>
                    <a:gd name="T7" fmla="*/ 3 h 40"/>
                    <a:gd name="T8" fmla="*/ 6 w 40"/>
                    <a:gd name="T9" fmla="*/ 5 h 40"/>
                    <a:gd name="T10" fmla="*/ 4 w 40"/>
                    <a:gd name="T11" fmla="*/ 9 h 40"/>
                    <a:gd name="T12" fmla="*/ 3 w 40"/>
                    <a:gd name="T13" fmla="*/ 12 h 40"/>
                    <a:gd name="T14" fmla="*/ 1 w 40"/>
                    <a:gd name="T15" fmla="*/ 16 h 40"/>
                    <a:gd name="T16" fmla="*/ 0 w 40"/>
                    <a:gd name="T17" fmla="*/ 21 h 40"/>
                    <a:gd name="T18" fmla="*/ 1 w 40"/>
                    <a:gd name="T19" fmla="*/ 24 h 40"/>
                    <a:gd name="T20" fmla="*/ 3 w 40"/>
                    <a:gd name="T21" fmla="*/ 28 h 40"/>
                    <a:gd name="T22" fmla="*/ 4 w 40"/>
                    <a:gd name="T23" fmla="*/ 31 h 40"/>
                    <a:gd name="T24" fmla="*/ 6 w 40"/>
                    <a:gd name="T25" fmla="*/ 35 h 40"/>
                    <a:gd name="T26" fmla="*/ 10 w 40"/>
                    <a:gd name="T27" fmla="*/ 37 h 40"/>
                    <a:gd name="T28" fmla="*/ 12 w 40"/>
                    <a:gd name="T29" fmla="*/ 38 h 40"/>
                    <a:gd name="T30" fmla="*/ 17 w 40"/>
                    <a:gd name="T31" fmla="*/ 39 h 40"/>
                    <a:gd name="T32" fmla="*/ 20 w 40"/>
                    <a:gd name="T33" fmla="*/ 40 h 40"/>
                    <a:gd name="T34" fmla="*/ 24 w 40"/>
                    <a:gd name="T35" fmla="*/ 39 h 40"/>
                    <a:gd name="T36" fmla="*/ 27 w 40"/>
                    <a:gd name="T37" fmla="*/ 38 h 40"/>
                    <a:gd name="T38" fmla="*/ 31 w 40"/>
                    <a:gd name="T39" fmla="*/ 37 h 40"/>
                    <a:gd name="T40" fmla="*/ 34 w 40"/>
                    <a:gd name="T41" fmla="*/ 35 h 40"/>
                    <a:gd name="T42" fmla="*/ 36 w 40"/>
                    <a:gd name="T43" fmla="*/ 31 h 40"/>
                    <a:gd name="T44" fmla="*/ 38 w 40"/>
                    <a:gd name="T45" fmla="*/ 28 h 40"/>
                    <a:gd name="T46" fmla="*/ 39 w 40"/>
                    <a:gd name="T47" fmla="*/ 24 h 40"/>
                    <a:gd name="T48" fmla="*/ 40 w 40"/>
                    <a:gd name="T49" fmla="*/ 21 h 40"/>
                    <a:gd name="T50" fmla="*/ 39 w 40"/>
                    <a:gd name="T51" fmla="*/ 16 h 40"/>
                    <a:gd name="T52" fmla="*/ 38 w 40"/>
                    <a:gd name="T53" fmla="*/ 12 h 40"/>
                    <a:gd name="T54" fmla="*/ 36 w 40"/>
                    <a:gd name="T55" fmla="*/ 9 h 40"/>
                    <a:gd name="T56" fmla="*/ 34 w 40"/>
                    <a:gd name="T57" fmla="*/ 5 h 40"/>
                    <a:gd name="T58" fmla="*/ 31 w 40"/>
                    <a:gd name="T59" fmla="*/ 3 h 40"/>
                    <a:gd name="T60" fmla="*/ 27 w 40"/>
                    <a:gd name="T61" fmla="*/ 2 h 40"/>
                    <a:gd name="T62" fmla="*/ 24 w 40"/>
                    <a:gd name="T63" fmla="*/ 1 h 40"/>
                    <a:gd name="T64" fmla="*/ 20 w 40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40">
                      <a:moveTo>
                        <a:pt x="20" y="0"/>
                      </a:moveTo>
                      <a:lnTo>
                        <a:pt x="17" y="1"/>
                      </a:lnTo>
                      <a:lnTo>
                        <a:pt x="12" y="2"/>
                      </a:lnTo>
                      <a:lnTo>
                        <a:pt x="10" y="3"/>
                      </a:lnTo>
                      <a:lnTo>
                        <a:pt x="6" y="5"/>
                      </a:lnTo>
                      <a:lnTo>
                        <a:pt x="4" y="9"/>
                      </a:lnTo>
                      <a:lnTo>
                        <a:pt x="3" y="12"/>
                      </a:lnTo>
                      <a:lnTo>
                        <a:pt x="1" y="16"/>
                      </a:lnTo>
                      <a:lnTo>
                        <a:pt x="0" y="21"/>
                      </a:lnTo>
                      <a:lnTo>
                        <a:pt x="1" y="24"/>
                      </a:lnTo>
                      <a:lnTo>
                        <a:pt x="3" y="28"/>
                      </a:lnTo>
                      <a:lnTo>
                        <a:pt x="4" y="31"/>
                      </a:lnTo>
                      <a:lnTo>
                        <a:pt x="6" y="35"/>
                      </a:lnTo>
                      <a:lnTo>
                        <a:pt x="10" y="37"/>
                      </a:lnTo>
                      <a:lnTo>
                        <a:pt x="12" y="38"/>
                      </a:lnTo>
                      <a:lnTo>
                        <a:pt x="17" y="39"/>
                      </a:lnTo>
                      <a:lnTo>
                        <a:pt x="20" y="40"/>
                      </a:lnTo>
                      <a:lnTo>
                        <a:pt x="24" y="39"/>
                      </a:lnTo>
                      <a:lnTo>
                        <a:pt x="27" y="38"/>
                      </a:lnTo>
                      <a:lnTo>
                        <a:pt x="31" y="37"/>
                      </a:lnTo>
                      <a:lnTo>
                        <a:pt x="34" y="35"/>
                      </a:lnTo>
                      <a:lnTo>
                        <a:pt x="36" y="31"/>
                      </a:lnTo>
                      <a:lnTo>
                        <a:pt x="38" y="28"/>
                      </a:lnTo>
                      <a:lnTo>
                        <a:pt x="39" y="24"/>
                      </a:lnTo>
                      <a:lnTo>
                        <a:pt x="40" y="21"/>
                      </a:lnTo>
                      <a:lnTo>
                        <a:pt x="39" y="16"/>
                      </a:lnTo>
                      <a:lnTo>
                        <a:pt x="38" y="12"/>
                      </a:lnTo>
                      <a:lnTo>
                        <a:pt x="36" y="9"/>
                      </a:lnTo>
                      <a:lnTo>
                        <a:pt x="34" y="5"/>
                      </a:lnTo>
                      <a:lnTo>
                        <a:pt x="31" y="3"/>
                      </a:lnTo>
                      <a:lnTo>
                        <a:pt x="27" y="2"/>
                      </a:lnTo>
                      <a:lnTo>
                        <a:pt x="24" y="1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1" name="Freeform 206"/>
                <p:cNvSpPr/>
                <p:nvPr/>
              </p:nvSpPr>
              <p:spPr bwMode="auto">
                <a:xfrm>
                  <a:off x="5456" y="2210"/>
                  <a:ext cx="40" cy="40"/>
                </a:xfrm>
                <a:custGeom>
                  <a:avLst/>
                  <a:gdLst>
                    <a:gd name="T0" fmla="*/ 20 w 40"/>
                    <a:gd name="T1" fmla="*/ 0 h 40"/>
                    <a:gd name="T2" fmla="*/ 17 w 40"/>
                    <a:gd name="T3" fmla="*/ 1 h 40"/>
                    <a:gd name="T4" fmla="*/ 12 w 40"/>
                    <a:gd name="T5" fmla="*/ 2 h 40"/>
                    <a:gd name="T6" fmla="*/ 10 w 40"/>
                    <a:gd name="T7" fmla="*/ 3 h 40"/>
                    <a:gd name="T8" fmla="*/ 6 w 40"/>
                    <a:gd name="T9" fmla="*/ 5 h 40"/>
                    <a:gd name="T10" fmla="*/ 4 w 40"/>
                    <a:gd name="T11" fmla="*/ 9 h 40"/>
                    <a:gd name="T12" fmla="*/ 3 w 40"/>
                    <a:gd name="T13" fmla="*/ 12 h 40"/>
                    <a:gd name="T14" fmla="*/ 1 w 40"/>
                    <a:gd name="T15" fmla="*/ 16 h 40"/>
                    <a:gd name="T16" fmla="*/ 0 w 40"/>
                    <a:gd name="T17" fmla="*/ 21 h 40"/>
                    <a:gd name="T18" fmla="*/ 1 w 40"/>
                    <a:gd name="T19" fmla="*/ 24 h 40"/>
                    <a:gd name="T20" fmla="*/ 3 w 40"/>
                    <a:gd name="T21" fmla="*/ 28 h 40"/>
                    <a:gd name="T22" fmla="*/ 4 w 40"/>
                    <a:gd name="T23" fmla="*/ 31 h 40"/>
                    <a:gd name="T24" fmla="*/ 6 w 40"/>
                    <a:gd name="T25" fmla="*/ 35 h 40"/>
                    <a:gd name="T26" fmla="*/ 10 w 40"/>
                    <a:gd name="T27" fmla="*/ 37 h 40"/>
                    <a:gd name="T28" fmla="*/ 12 w 40"/>
                    <a:gd name="T29" fmla="*/ 38 h 40"/>
                    <a:gd name="T30" fmla="*/ 17 w 40"/>
                    <a:gd name="T31" fmla="*/ 39 h 40"/>
                    <a:gd name="T32" fmla="*/ 20 w 40"/>
                    <a:gd name="T33" fmla="*/ 40 h 40"/>
                    <a:gd name="T34" fmla="*/ 24 w 40"/>
                    <a:gd name="T35" fmla="*/ 39 h 40"/>
                    <a:gd name="T36" fmla="*/ 27 w 40"/>
                    <a:gd name="T37" fmla="*/ 38 h 40"/>
                    <a:gd name="T38" fmla="*/ 31 w 40"/>
                    <a:gd name="T39" fmla="*/ 37 h 40"/>
                    <a:gd name="T40" fmla="*/ 34 w 40"/>
                    <a:gd name="T41" fmla="*/ 35 h 40"/>
                    <a:gd name="T42" fmla="*/ 36 w 40"/>
                    <a:gd name="T43" fmla="*/ 31 h 40"/>
                    <a:gd name="T44" fmla="*/ 38 w 40"/>
                    <a:gd name="T45" fmla="*/ 28 h 40"/>
                    <a:gd name="T46" fmla="*/ 39 w 40"/>
                    <a:gd name="T47" fmla="*/ 24 h 40"/>
                    <a:gd name="T48" fmla="*/ 40 w 40"/>
                    <a:gd name="T49" fmla="*/ 21 h 40"/>
                    <a:gd name="T50" fmla="*/ 39 w 40"/>
                    <a:gd name="T51" fmla="*/ 16 h 40"/>
                    <a:gd name="T52" fmla="*/ 38 w 40"/>
                    <a:gd name="T53" fmla="*/ 12 h 40"/>
                    <a:gd name="T54" fmla="*/ 36 w 40"/>
                    <a:gd name="T55" fmla="*/ 9 h 40"/>
                    <a:gd name="T56" fmla="*/ 34 w 40"/>
                    <a:gd name="T57" fmla="*/ 5 h 40"/>
                    <a:gd name="T58" fmla="*/ 31 w 40"/>
                    <a:gd name="T59" fmla="*/ 3 h 40"/>
                    <a:gd name="T60" fmla="*/ 27 w 40"/>
                    <a:gd name="T61" fmla="*/ 2 h 40"/>
                    <a:gd name="T62" fmla="*/ 24 w 40"/>
                    <a:gd name="T63" fmla="*/ 1 h 40"/>
                    <a:gd name="T64" fmla="*/ 20 w 40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40">
                      <a:moveTo>
                        <a:pt x="20" y="0"/>
                      </a:moveTo>
                      <a:lnTo>
                        <a:pt x="17" y="1"/>
                      </a:lnTo>
                      <a:lnTo>
                        <a:pt x="12" y="2"/>
                      </a:lnTo>
                      <a:lnTo>
                        <a:pt x="10" y="3"/>
                      </a:lnTo>
                      <a:lnTo>
                        <a:pt x="6" y="5"/>
                      </a:lnTo>
                      <a:lnTo>
                        <a:pt x="4" y="9"/>
                      </a:lnTo>
                      <a:lnTo>
                        <a:pt x="3" y="12"/>
                      </a:lnTo>
                      <a:lnTo>
                        <a:pt x="1" y="16"/>
                      </a:lnTo>
                      <a:lnTo>
                        <a:pt x="0" y="21"/>
                      </a:lnTo>
                      <a:lnTo>
                        <a:pt x="1" y="24"/>
                      </a:lnTo>
                      <a:lnTo>
                        <a:pt x="3" y="28"/>
                      </a:lnTo>
                      <a:lnTo>
                        <a:pt x="4" y="31"/>
                      </a:lnTo>
                      <a:lnTo>
                        <a:pt x="6" y="35"/>
                      </a:lnTo>
                      <a:lnTo>
                        <a:pt x="10" y="37"/>
                      </a:lnTo>
                      <a:lnTo>
                        <a:pt x="12" y="38"/>
                      </a:lnTo>
                      <a:lnTo>
                        <a:pt x="17" y="39"/>
                      </a:lnTo>
                      <a:lnTo>
                        <a:pt x="20" y="40"/>
                      </a:lnTo>
                      <a:lnTo>
                        <a:pt x="24" y="39"/>
                      </a:lnTo>
                      <a:lnTo>
                        <a:pt x="27" y="38"/>
                      </a:lnTo>
                      <a:lnTo>
                        <a:pt x="31" y="37"/>
                      </a:lnTo>
                      <a:lnTo>
                        <a:pt x="34" y="35"/>
                      </a:lnTo>
                      <a:lnTo>
                        <a:pt x="36" y="31"/>
                      </a:lnTo>
                      <a:lnTo>
                        <a:pt x="38" y="28"/>
                      </a:lnTo>
                      <a:lnTo>
                        <a:pt x="39" y="24"/>
                      </a:lnTo>
                      <a:lnTo>
                        <a:pt x="40" y="21"/>
                      </a:lnTo>
                      <a:lnTo>
                        <a:pt x="39" y="16"/>
                      </a:lnTo>
                      <a:lnTo>
                        <a:pt x="38" y="12"/>
                      </a:lnTo>
                      <a:lnTo>
                        <a:pt x="36" y="9"/>
                      </a:lnTo>
                      <a:lnTo>
                        <a:pt x="34" y="5"/>
                      </a:lnTo>
                      <a:lnTo>
                        <a:pt x="31" y="3"/>
                      </a:lnTo>
                      <a:lnTo>
                        <a:pt x="27" y="2"/>
                      </a:lnTo>
                      <a:lnTo>
                        <a:pt x="24" y="1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2" name="Freeform 207"/>
                <p:cNvSpPr/>
                <p:nvPr/>
              </p:nvSpPr>
              <p:spPr bwMode="auto">
                <a:xfrm>
                  <a:off x="4271" y="3369"/>
                  <a:ext cx="38" cy="40"/>
                </a:xfrm>
                <a:custGeom>
                  <a:avLst/>
                  <a:gdLst>
                    <a:gd name="T0" fmla="*/ 18 w 38"/>
                    <a:gd name="T1" fmla="*/ 0 h 40"/>
                    <a:gd name="T2" fmla="*/ 15 w 38"/>
                    <a:gd name="T3" fmla="*/ 0 h 40"/>
                    <a:gd name="T4" fmla="*/ 11 w 38"/>
                    <a:gd name="T5" fmla="*/ 1 h 40"/>
                    <a:gd name="T6" fmla="*/ 8 w 38"/>
                    <a:gd name="T7" fmla="*/ 4 h 40"/>
                    <a:gd name="T8" fmla="*/ 4 w 38"/>
                    <a:gd name="T9" fmla="*/ 6 h 40"/>
                    <a:gd name="T10" fmla="*/ 2 w 38"/>
                    <a:gd name="T11" fmla="*/ 9 h 40"/>
                    <a:gd name="T12" fmla="*/ 1 w 38"/>
                    <a:gd name="T13" fmla="*/ 13 h 40"/>
                    <a:gd name="T14" fmla="*/ 0 w 38"/>
                    <a:gd name="T15" fmla="*/ 16 h 40"/>
                    <a:gd name="T16" fmla="*/ 0 w 38"/>
                    <a:gd name="T17" fmla="*/ 20 h 40"/>
                    <a:gd name="T18" fmla="*/ 0 w 38"/>
                    <a:gd name="T19" fmla="*/ 25 h 40"/>
                    <a:gd name="T20" fmla="*/ 1 w 38"/>
                    <a:gd name="T21" fmla="*/ 28 h 40"/>
                    <a:gd name="T22" fmla="*/ 2 w 38"/>
                    <a:gd name="T23" fmla="*/ 32 h 40"/>
                    <a:gd name="T24" fmla="*/ 4 w 38"/>
                    <a:gd name="T25" fmla="*/ 34 h 40"/>
                    <a:gd name="T26" fmla="*/ 8 w 38"/>
                    <a:gd name="T27" fmla="*/ 36 h 40"/>
                    <a:gd name="T28" fmla="*/ 11 w 38"/>
                    <a:gd name="T29" fmla="*/ 39 h 40"/>
                    <a:gd name="T30" fmla="*/ 15 w 38"/>
                    <a:gd name="T31" fmla="*/ 40 h 40"/>
                    <a:gd name="T32" fmla="*/ 18 w 38"/>
                    <a:gd name="T33" fmla="*/ 40 h 40"/>
                    <a:gd name="T34" fmla="*/ 23 w 38"/>
                    <a:gd name="T35" fmla="*/ 40 h 40"/>
                    <a:gd name="T36" fmla="*/ 27 w 38"/>
                    <a:gd name="T37" fmla="*/ 39 h 40"/>
                    <a:gd name="T38" fmla="*/ 29 w 38"/>
                    <a:gd name="T39" fmla="*/ 36 h 40"/>
                    <a:gd name="T40" fmla="*/ 32 w 38"/>
                    <a:gd name="T41" fmla="*/ 34 h 40"/>
                    <a:gd name="T42" fmla="*/ 35 w 38"/>
                    <a:gd name="T43" fmla="*/ 32 h 40"/>
                    <a:gd name="T44" fmla="*/ 37 w 38"/>
                    <a:gd name="T45" fmla="*/ 28 h 40"/>
                    <a:gd name="T46" fmla="*/ 38 w 38"/>
                    <a:gd name="T47" fmla="*/ 25 h 40"/>
                    <a:gd name="T48" fmla="*/ 38 w 38"/>
                    <a:gd name="T49" fmla="*/ 20 h 40"/>
                    <a:gd name="T50" fmla="*/ 38 w 38"/>
                    <a:gd name="T51" fmla="*/ 16 h 40"/>
                    <a:gd name="T52" fmla="*/ 37 w 38"/>
                    <a:gd name="T53" fmla="*/ 13 h 40"/>
                    <a:gd name="T54" fmla="*/ 35 w 38"/>
                    <a:gd name="T55" fmla="*/ 9 h 40"/>
                    <a:gd name="T56" fmla="*/ 32 w 38"/>
                    <a:gd name="T57" fmla="*/ 6 h 40"/>
                    <a:gd name="T58" fmla="*/ 29 w 38"/>
                    <a:gd name="T59" fmla="*/ 4 h 40"/>
                    <a:gd name="T60" fmla="*/ 27 w 38"/>
                    <a:gd name="T61" fmla="*/ 1 h 40"/>
                    <a:gd name="T62" fmla="*/ 23 w 38"/>
                    <a:gd name="T63" fmla="*/ 0 h 40"/>
                    <a:gd name="T64" fmla="*/ 18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8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4"/>
                      </a:lnTo>
                      <a:lnTo>
                        <a:pt x="4" y="6"/>
                      </a:lnTo>
                      <a:lnTo>
                        <a:pt x="2" y="9"/>
                      </a:lnTo>
                      <a:lnTo>
                        <a:pt x="1" y="13"/>
                      </a:lnTo>
                      <a:lnTo>
                        <a:pt x="0" y="16"/>
                      </a:lnTo>
                      <a:lnTo>
                        <a:pt x="0" y="20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2" y="32"/>
                      </a:lnTo>
                      <a:lnTo>
                        <a:pt x="4" y="34"/>
                      </a:lnTo>
                      <a:lnTo>
                        <a:pt x="8" y="36"/>
                      </a:lnTo>
                      <a:lnTo>
                        <a:pt x="11" y="39"/>
                      </a:lnTo>
                      <a:lnTo>
                        <a:pt x="15" y="40"/>
                      </a:lnTo>
                      <a:lnTo>
                        <a:pt x="18" y="40"/>
                      </a:lnTo>
                      <a:lnTo>
                        <a:pt x="23" y="40"/>
                      </a:lnTo>
                      <a:lnTo>
                        <a:pt x="27" y="39"/>
                      </a:lnTo>
                      <a:lnTo>
                        <a:pt x="29" y="36"/>
                      </a:lnTo>
                      <a:lnTo>
                        <a:pt x="32" y="34"/>
                      </a:lnTo>
                      <a:lnTo>
                        <a:pt x="35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0"/>
                      </a:lnTo>
                      <a:lnTo>
                        <a:pt x="38" y="16"/>
                      </a:lnTo>
                      <a:lnTo>
                        <a:pt x="37" y="13"/>
                      </a:lnTo>
                      <a:lnTo>
                        <a:pt x="35" y="9"/>
                      </a:lnTo>
                      <a:lnTo>
                        <a:pt x="32" y="6"/>
                      </a:lnTo>
                      <a:lnTo>
                        <a:pt x="29" y="4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3" name="Freeform 208"/>
                <p:cNvSpPr/>
                <p:nvPr/>
              </p:nvSpPr>
              <p:spPr bwMode="auto">
                <a:xfrm>
                  <a:off x="4271" y="3369"/>
                  <a:ext cx="38" cy="40"/>
                </a:xfrm>
                <a:custGeom>
                  <a:avLst/>
                  <a:gdLst>
                    <a:gd name="T0" fmla="*/ 18 w 38"/>
                    <a:gd name="T1" fmla="*/ 0 h 40"/>
                    <a:gd name="T2" fmla="*/ 15 w 38"/>
                    <a:gd name="T3" fmla="*/ 0 h 40"/>
                    <a:gd name="T4" fmla="*/ 11 w 38"/>
                    <a:gd name="T5" fmla="*/ 1 h 40"/>
                    <a:gd name="T6" fmla="*/ 8 w 38"/>
                    <a:gd name="T7" fmla="*/ 4 h 40"/>
                    <a:gd name="T8" fmla="*/ 4 w 38"/>
                    <a:gd name="T9" fmla="*/ 6 h 40"/>
                    <a:gd name="T10" fmla="*/ 2 w 38"/>
                    <a:gd name="T11" fmla="*/ 9 h 40"/>
                    <a:gd name="T12" fmla="*/ 1 w 38"/>
                    <a:gd name="T13" fmla="*/ 13 h 40"/>
                    <a:gd name="T14" fmla="*/ 0 w 38"/>
                    <a:gd name="T15" fmla="*/ 16 h 40"/>
                    <a:gd name="T16" fmla="*/ 0 w 38"/>
                    <a:gd name="T17" fmla="*/ 20 h 40"/>
                    <a:gd name="T18" fmla="*/ 0 w 38"/>
                    <a:gd name="T19" fmla="*/ 25 h 40"/>
                    <a:gd name="T20" fmla="*/ 1 w 38"/>
                    <a:gd name="T21" fmla="*/ 28 h 40"/>
                    <a:gd name="T22" fmla="*/ 2 w 38"/>
                    <a:gd name="T23" fmla="*/ 32 h 40"/>
                    <a:gd name="T24" fmla="*/ 4 w 38"/>
                    <a:gd name="T25" fmla="*/ 34 h 40"/>
                    <a:gd name="T26" fmla="*/ 8 w 38"/>
                    <a:gd name="T27" fmla="*/ 36 h 40"/>
                    <a:gd name="T28" fmla="*/ 11 w 38"/>
                    <a:gd name="T29" fmla="*/ 39 h 40"/>
                    <a:gd name="T30" fmla="*/ 15 w 38"/>
                    <a:gd name="T31" fmla="*/ 40 h 40"/>
                    <a:gd name="T32" fmla="*/ 18 w 38"/>
                    <a:gd name="T33" fmla="*/ 40 h 40"/>
                    <a:gd name="T34" fmla="*/ 23 w 38"/>
                    <a:gd name="T35" fmla="*/ 40 h 40"/>
                    <a:gd name="T36" fmla="*/ 27 w 38"/>
                    <a:gd name="T37" fmla="*/ 39 h 40"/>
                    <a:gd name="T38" fmla="*/ 29 w 38"/>
                    <a:gd name="T39" fmla="*/ 36 h 40"/>
                    <a:gd name="T40" fmla="*/ 32 w 38"/>
                    <a:gd name="T41" fmla="*/ 34 h 40"/>
                    <a:gd name="T42" fmla="*/ 35 w 38"/>
                    <a:gd name="T43" fmla="*/ 32 h 40"/>
                    <a:gd name="T44" fmla="*/ 37 w 38"/>
                    <a:gd name="T45" fmla="*/ 28 h 40"/>
                    <a:gd name="T46" fmla="*/ 38 w 38"/>
                    <a:gd name="T47" fmla="*/ 25 h 40"/>
                    <a:gd name="T48" fmla="*/ 38 w 38"/>
                    <a:gd name="T49" fmla="*/ 20 h 40"/>
                    <a:gd name="T50" fmla="*/ 38 w 38"/>
                    <a:gd name="T51" fmla="*/ 16 h 40"/>
                    <a:gd name="T52" fmla="*/ 37 w 38"/>
                    <a:gd name="T53" fmla="*/ 13 h 40"/>
                    <a:gd name="T54" fmla="*/ 35 w 38"/>
                    <a:gd name="T55" fmla="*/ 9 h 40"/>
                    <a:gd name="T56" fmla="*/ 32 w 38"/>
                    <a:gd name="T57" fmla="*/ 6 h 40"/>
                    <a:gd name="T58" fmla="*/ 29 w 38"/>
                    <a:gd name="T59" fmla="*/ 4 h 40"/>
                    <a:gd name="T60" fmla="*/ 27 w 38"/>
                    <a:gd name="T61" fmla="*/ 1 h 40"/>
                    <a:gd name="T62" fmla="*/ 23 w 38"/>
                    <a:gd name="T63" fmla="*/ 0 h 40"/>
                    <a:gd name="T64" fmla="*/ 18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8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4"/>
                      </a:lnTo>
                      <a:lnTo>
                        <a:pt x="4" y="6"/>
                      </a:lnTo>
                      <a:lnTo>
                        <a:pt x="2" y="9"/>
                      </a:lnTo>
                      <a:lnTo>
                        <a:pt x="1" y="13"/>
                      </a:lnTo>
                      <a:lnTo>
                        <a:pt x="0" y="16"/>
                      </a:lnTo>
                      <a:lnTo>
                        <a:pt x="0" y="20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2" y="32"/>
                      </a:lnTo>
                      <a:lnTo>
                        <a:pt x="4" y="34"/>
                      </a:lnTo>
                      <a:lnTo>
                        <a:pt x="8" y="36"/>
                      </a:lnTo>
                      <a:lnTo>
                        <a:pt x="11" y="39"/>
                      </a:lnTo>
                      <a:lnTo>
                        <a:pt x="15" y="40"/>
                      </a:lnTo>
                      <a:lnTo>
                        <a:pt x="18" y="40"/>
                      </a:lnTo>
                      <a:lnTo>
                        <a:pt x="23" y="40"/>
                      </a:lnTo>
                      <a:lnTo>
                        <a:pt x="27" y="39"/>
                      </a:lnTo>
                      <a:lnTo>
                        <a:pt x="29" y="36"/>
                      </a:lnTo>
                      <a:lnTo>
                        <a:pt x="32" y="34"/>
                      </a:lnTo>
                      <a:lnTo>
                        <a:pt x="35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0"/>
                      </a:lnTo>
                      <a:lnTo>
                        <a:pt x="38" y="16"/>
                      </a:lnTo>
                      <a:lnTo>
                        <a:pt x="37" y="13"/>
                      </a:lnTo>
                      <a:lnTo>
                        <a:pt x="35" y="9"/>
                      </a:lnTo>
                      <a:lnTo>
                        <a:pt x="32" y="6"/>
                      </a:lnTo>
                      <a:lnTo>
                        <a:pt x="29" y="4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18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4" name="Freeform 209"/>
                <p:cNvSpPr/>
                <p:nvPr/>
              </p:nvSpPr>
              <p:spPr bwMode="auto">
                <a:xfrm>
                  <a:off x="5456" y="3369"/>
                  <a:ext cx="40" cy="40"/>
                </a:xfrm>
                <a:custGeom>
                  <a:avLst/>
                  <a:gdLst>
                    <a:gd name="T0" fmla="*/ 20 w 40"/>
                    <a:gd name="T1" fmla="*/ 0 h 40"/>
                    <a:gd name="T2" fmla="*/ 17 w 40"/>
                    <a:gd name="T3" fmla="*/ 0 h 40"/>
                    <a:gd name="T4" fmla="*/ 12 w 40"/>
                    <a:gd name="T5" fmla="*/ 1 h 40"/>
                    <a:gd name="T6" fmla="*/ 10 w 40"/>
                    <a:gd name="T7" fmla="*/ 4 h 40"/>
                    <a:gd name="T8" fmla="*/ 6 w 40"/>
                    <a:gd name="T9" fmla="*/ 6 h 40"/>
                    <a:gd name="T10" fmla="*/ 4 w 40"/>
                    <a:gd name="T11" fmla="*/ 9 h 40"/>
                    <a:gd name="T12" fmla="*/ 3 w 40"/>
                    <a:gd name="T13" fmla="*/ 13 h 40"/>
                    <a:gd name="T14" fmla="*/ 1 w 40"/>
                    <a:gd name="T15" fmla="*/ 16 h 40"/>
                    <a:gd name="T16" fmla="*/ 0 w 40"/>
                    <a:gd name="T17" fmla="*/ 20 h 40"/>
                    <a:gd name="T18" fmla="*/ 1 w 40"/>
                    <a:gd name="T19" fmla="*/ 25 h 40"/>
                    <a:gd name="T20" fmla="*/ 3 w 40"/>
                    <a:gd name="T21" fmla="*/ 28 h 40"/>
                    <a:gd name="T22" fmla="*/ 4 w 40"/>
                    <a:gd name="T23" fmla="*/ 32 h 40"/>
                    <a:gd name="T24" fmla="*/ 6 w 40"/>
                    <a:gd name="T25" fmla="*/ 34 h 40"/>
                    <a:gd name="T26" fmla="*/ 10 w 40"/>
                    <a:gd name="T27" fmla="*/ 36 h 40"/>
                    <a:gd name="T28" fmla="*/ 12 w 40"/>
                    <a:gd name="T29" fmla="*/ 39 h 40"/>
                    <a:gd name="T30" fmla="*/ 17 w 40"/>
                    <a:gd name="T31" fmla="*/ 40 h 40"/>
                    <a:gd name="T32" fmla="*/ 20 w 40"/>
                    <a:gd name="T33" fmla="*/ 40 h 40"/>
                    <a:gd name="T34" fmla="*/ 24 w 40"/>
                    <a:gd name="T35" fmla="*/ 40 h 40"/>
                    <a:gd name="T36" fmla="*/ 27 w 40"/>
                    <a:gd name="T37" fmla="*/ 39 h 40"/>
                    <a:gd name="T38" fmla="*/ 31 w 40"/>
                    <a:gd name="T39" fmla="*/ 36 h 40"/>
                    <a:gd name="T40" fmla="*/ 34 w 40"/>
                    <a:gd name="T41" fmla="*/ 34 h 40"/>
                    <a:gd name="T42" fmla="*/ 36 w 40"/>
                    <a:gd name="T43" fmla="*/ 32 h 40"/>
                    <a:gd name="T44" fmla="*/ 38 w 40"/>
                    <a:gd name="T45" fmla="*/ 28 h 40"/>
                    <a:gd name="T46" fmla="*/ 39 w 40"/>
                    <a:gd name="T47" fmla="*/ 25 h 40"/>
                    <a:gd name="T48" fmla="*/ 40 w 40"/>
                    <a:gd name="T49" fmla="*/ 20 h 40"/>
                    <a:gd name="T50" fmla="*/ 39 w 40"/>
                    <a:gd name="T51" fmla="*/ 16 h 40"/>
                    <a:gd name="T52" fmla="*/ 38 w 40"/>
                    <a:gd name="T53" fmla="*/ 13 h 40"/>
                    <a:gd name="T54" fmla="*/ 36 w 40"/>
                    <a:gd name="T55" fmla="*/ 9 h 40"/>
                    <a:gd name="T56" fmla="*/ 34 w 40"/>
                    <a:gd name="T57" fmla="*/ 6 h 40"/>
                    <a:gd name="T58" fmla="*/ 31 w 40"/>
                    <a:gd name="T59" fmla="*/ 4 h 40"/>
                    <a:gd name="T60" fmla="*/ 27 w 40"/>
                    <a:gd name="T61" fmla="*/ 1 h 40"/>
                    <a:gd name="T62" fmla="*/ 24 w 40"/>
                    <a:gd name="T63" fmla="*/ 0 h 40"/>
                    <a:gd name="T64" fmla="*/ 20 w 40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40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2" y="1"/>
                      </a:lnTo>
                      <a:lnTo>
                        <a:pt x="10" y="4"/>
                      </a:lnTo>
                      <a:lnTo>
                        <a:pt x="6" y="6"/>
                      </a:lnTo>
                      <a:lnTo>
                        <a:pt x="4" y="9"/>
                      </a:lnTo>
                      <a:lnTo>
                        <a:pt x="3" y="13"/>
                      </a:lnTo>
                      <a:lnTo>
                        <a:pt x="1" y="16"/>
                      </a:lnTo>
                      <a:lnTo>
                        <a:pt x="0" y="20"/>
                      </a:lnTo>
                      <a:lnTo>
                        <a:pt x="1" y="25"/>
                      </a:lnTo>
                      <a:lnTo>
                        <a:pt x="3" y="28"/>
                      </a:lnTo>
                      <a:lnTo>
                        <a:pt x="4" y="32"/>
                      </a:lnTo>
                      <a:lnTo>
                        <a:pt x="6" y="34"/>
                      </a:lnTo>
                      <a:lnTo>
                        <a:pt x="10" y="36"/>
                      </a:lnTo>
                      <a:lnTo>
                        <a:pt x="12" y="39"/>
                      </a:lnTo>
                      <a:lnTo>
                        <a:pt x="17" y="40"/>
                      </a:lnTo>
                      <a:lnTo>
                        <a:pt x="20" y="40"/>
                      </a:lnTo>
                      <a:lnTo>
                        <a:pt x="24" y="40"/>
                      </a:lnTo>
                      <a:lnTo>
                        <a:pt x="27" y="39"/>
                      </a:lnTo>
                      <a:lnTo>
                        <a:pt x="31" y="36"/>
                      </a:lnTo>
                      <a:lnTo>
                        <a:pt x="34" y="34"/>
                      </a:lnTo>
                      <a:lnTo>
                        <a:pt x="36" y="32"/>
                      </a:lnTo>
                      <a:lnTo>
                        <a:pt x="38" y="28"/>
                      </a:lnTo>
                      <a:lnTo>
                        <a:pt x="39" y="25"/>
                      </a:lnTo>
                      <a:lnTo>
                        <a:pt x="40" y="20"/>
                      </a:lnTo>
                      <a:lnTo>
                        <a:pt x="39" y="16"/>
                      </a:lnTo>
                      <a:lnTo>
                        <a:pt x="38" y="13"/>
                      </a:lnTo>
                      <a:lnTo>
                        <a:pt x="36" y="9"/>
                      </a:lnTo>
                      <a:lnTo>
                        <a:pt x="34" y="6"/>
                      </a:lnTo>
                      <a:lnTo>
                        <a:pt x="31" y="4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5" name="Freeform 210"/>
                <p:cNvSpPr/>
                <p:nvPr/>
              </p:nvSpPr>
              <p:spPr bwMode="auto">
                <a:xfrm>
                  <a:off x="5456" y="3369"/>
                  <a:ext cx="40" cy="40"/>
                </a:xfrm>
                <a:custGeom>
                  <a:avLst/>
                  <a:gdLst>
                    <a:gd name="T0" fmla="*/ 20 w 40"/>
                    <a:gd name="T1" fmla="*/ 0 h 40"/>
                    <a:gd name="T2" fmla="*/ 17 w 40"/>
                    <a:gd name="T3" fmla="*/ 0 h 40"/>
                    <a:gd name="T4" fmla="*/ 12 w 40"/>
                    <a:gd name="T5" fmla="*/ 1 h 40"/>
                    <a:gd name="T6" fmla="*/ 10 w 40"/>
                    <a:gd name="T7" fmla="*/ 4 h 40"/>
                    <a:gd name="T8" fmla="*/ 6 w 40"/>
                    <a:gd name="T9" fmla="*/ 6 h 40"/>
                    <a:gd name="T10" fmla="*/ 4 w 40"/>
                    <a:gd name="T11" fmla="*/ 9 h 40"/>
                    <a:gd name="T12" fmla="*/ 3 w 40"/>
                    <a:gd name="T13" fmla="*/ 13 h 40"/>
                    <a:gd name="T14" fmla="*/ 1 w 40"/>
                    <a:gd name="T15" fmla="*/ 16 h 40"/>
                    <a:gd name="T16" fmla="*/ 0 w 40"/>
                    <a:gd name="T17" fmla="*/ 20 h 40"/>
                    <a:gd name="T18" fmla="*/ 1 w 40"/>
                    <a:gd name="T19" fmla="*/ 25 h 40"/>
                    <a:gd name="T20" fmla="*/ 3 w 40"/>
                    <a:gd name="T21" fmla="*/ 28 h 40"/>
                    <a:gd name="T22" fmla="*/ 4 w 40"/>
                    <a:gd name="T23" fmla="*/ 32 h 40"/>
                    <a:gd name="T24" fmla="*/ 6 w 40"/>
                    <a:gd name="T25" fmla="*/ 34 h 40"/>
                    <a:gd name="T26" fmla="*/ 10 w 40"/>
                    <a:gd name="T27" fmla="*/ 36 h 40"/>
                    <a:gd name="T28" fmla="*/ 12 w 40"/>
                    <a:gd name="T29" fmla="*/ 39 h 40"/>
                    <a:gd name="T30" fmla="*/ 17 w 40"/>
                    <a:gd name="T31" fmla="*/ 40 h 40"/>
                    <a:gd name="T32" fmla="*/ 20 w 40"/>
                    <a:gd name="T33" fmla="*/ 40 h 40"/>
                    <a:gd name="T34" fmla="*/ 24 w 40"/>
                    <a:gd name="T35" fmla="*/ 40 h 40"/>
                    <a:gd name="T36" fmla="*/ 27 w 40"/>
                    <a:gd name="T37" fmla="*/ 39 h 40"/>
                    <a:gd name="T38" fmla="*/ 31 w 40"/>
                    <a:gd name="T39" fmla="*/ 36 h 40"/>
                    <a:gd name="T40" fmla="*/ 34 w 40"/>
                    <a:gd name="T41" fmla="*/ 34 h 40"/>
                    <a:gd name="T42" fmla="*/ 36 w 40"/>
                    <a:gd name="T43" fmla="*/ 32 h 40"/>
                    <a:gd name="T44" fmla="*/ 38 w 40"/>
                    <a:gd name="T45" fmla="*/ 28 h 40"/>
                    <a:gd name="T46" fmla="*/ 39 w 40"/>
                    <a:gd name="T47" fmla="*/ 25 h 40"/>
                    <a:gd name="T48" fmla="*/ 40 w 40"/>
                    <a:gd name="T49" fmla="*/ 20 h 40"/>
                    <a:gd name="T50" fmla="*/ 39 w 40"/>
                    <a:gd name="T51" fmla="*/ 16 h 40"/>
                    <a:gd name="T52" fmla="*/ 38 w 40"/>
                    <a:gd name="T53" fmla="*/ 13 h 40"/>
                    <a:gd name="T54" fmla="*/ 36 w 40"/>
                    <a:gd name="T55" fmla="*/ 9 h 40"/>
                    <a:gd name="T56" fmla="*/ 34 w 40"/>
                    <a:gd name="T57" fmla="*/ 6 h 40"/>
                    <a:gd name="T58" fmla="*/ 31 w 40"/>
                    <a:gd name="T59" fmla="*/ 4 h 40"/>
                    <a:gd name="T60" fmla="*/ 27 w 40"/>
                    <a:gd name="T61" fmla="*/ 1 h 40"/>
                    <a:gd name="T62" fmla="*/ 24 w 40"/>
                    <a:gd name="T63" fmla="*/ 0 h 40"/>
                    <a:gd name="T64" fmla="*/ 20 w 40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40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2" y="1"/>
                      </a:lnTo>
                      <a:lnTo>
                        <a:pt x="10" y="4"/>
                      </a:lnTo>
                      <a:lnTo>
                        <a:pt x="6" y="6"/>
                      </a:lnTo>
                      <a:lnTo>
                        <a:pt x="4" y="9"/>
                      </a:lnTo>
                      <a:lnTo>
                        <a:pt x="3" y="13"/>
                      </a:lnTo>
                      <a:lnTo>
                        <a:pt x="1" y="16"/>
                      </a:lnTo>
                      <a:lnTo>
                        <a:pt x="0" y="20"/>
                      </a:lnTo>
                      <a:lnTo>
                        <a:pt x="1" y="25"/>
                      </a:lnTo>
                      <a:lnTo>
                        <a:pt x="3" y="28"/>
                      </a:lnTo>
                      <a:lnTo>
                        <a:pt x="4" y="32"/>
                      </a:lnTo>
                      <a:lnTo>
                        <a:pt x="6" y="34"/>
                      </a:lnTo>
                      <a:lnTo>
                        <a:pt x="10" y="36"/>
                      </a:lnTo>
                      <a:lnTo>
                        <a:pt x="12" y="39"/>
                      </a:lnTo>
                      <a:lnTo>
                        <a:pt x="17" y="40"/>
                      </a:lnTo>
                      <a:lnTo>
                        <a:pt x="20" y="40"/>
                      </a:lnTo>
                      <a:lnTo>
                        <a:pt x="24" y="40"/>
                      </a:lnTo>
                      <a:lnTo>
                        <a:pt x="27" y="39"/>
                      </a:lnTo>
                      <a:lnTo>
                        <a:pt x="31" y="36"/>
                      </a:lnTo>
                      <a:lnTo>
                        <a:pt x="34" y="34"/>
                      </a:lnTo>
                      <a:lnTo>
                        <a:pt x="36" y="32"/>
                      </a:lnTo>
                      <a:lnTo>
                        <a:pt x="38" y="28"/>
                      </a:lnTo>
                      <a:lnTo>
                        <a:pt x="39" y="25"/>
                      </a:lnTo>
                      <a:lnTo>
                        <a:pt x="40" y="20"/>
                      </a:lnTo>
                      <a:lnTo>
                        <a:pt x="39" y="16"/>
                      </a:lnTo>
                      <a:lnTo>
                        <a:pt x="38" y="13"/>
                      </a:lnTo>
                      <a:lnTo>
                        <a:pt x="36" y="9"/>
                      </a:lnTo>
                      <a:lnTo>
                        <a:pt x="34" y="6"/>
                      </a:lnTo>
                      <a:lnTo>
                        <a:pt x="31" y="4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6" name="Freeform 211"/>
                <p:cNvSpPr/>
                <p:nvPr/>
              </p:nvSpPr>
              <p:spPr bwMode="auto">
                <a:xfrm>
                  <a:off x="4940" y="3757"/>
                  <a:ext cx="39" cy="41"/>
                </a:xfrm>
                <a:custGeom>
                  <a:avLst/>
                  <a:gdLst>
                    <a:gd name="T0" fmla="*/ 19 w 39"/>
                    <a:gd name="T1" fmla="*/ 0 h 41"/>
                    <a:gd name="T2" fmla="*/ 16 w 39"/>
                    <a:gd name="T3" fmla="*/ 1 h 41"/>
                    <a:gd name="T4" fmla="*/ 12 w 39"/>
                    <a:gd name="T5" fmla="*/ 3 h 41"/>
                    <a:gd name="T6" fmla="*/ 9 w 39"/>
                    <a:gd name="T7" fmla="*/ 4 h 41"/>
                    <a:gd name="T8" fmla="*/ 5 w 39"/>
                    <a:gd name="T9" fmla="*/ 6 h 41"/>
                    <a:gd name="T10" fmla="*/ 3 w 39"/>
                    <a:gd name="T11" fmla="*/ 10 h 41"/>
                    <a:gd name="T12" fmla="*/ 2 w 39"/>
                    <a:gd name="T13" fmla="*/ 13 h 41"/>
                    <a:gd name="T14" fmla="*/ 0 w 39"/>
                    <a:gd name="T15" fmla="*/ 17 h 41"/>
                    <a:gd name="T16" fmla="*/ 0 w 39"/>
                    <a:gd name="T17" fmla="*/ 21 h 41"/>
                    <a:gd name="T18" fmla="*/ 0 w 39"/>
                    <a:gd name="T19" fmla="*/ 25 h 41"/>
                    <a:gd name="T20" fmla="*/ 2 w 39"/>
                    <a:gd name="T21" fmla="*/ 28 h 41"/>
                    <a:gd name="T22" fmla="*/ 3 w 39"/>
                    <a:gd name="T23" fmla="*/ 32 h 41"/>
                    <a:gd name="T24" fmla="*/ 5 w 39"/>
                    <a:gd name="T25" fmla="*/ 35 h 41"/>
                    <a:gd name="T26" fmla="*/ 9 w 39"/>
                    <a:gd name="T27" fmla="*/ 38 h 41"/>
                    <a:gd name="T28" fmla="*/ 12 w 39"/>
                    <a:gd name="T29" fmla="*/ 39 h 41"/>
                    <a:gd name="T30" fmla="*/ 16 w 39"/>
                    <a:gd name="T31" fmla="*/ 40 h 41"/>
                    <a:gd name="T32" fmla="*/ 19 w 39"/>
                    <a:gd name="T33" fmla="*/ 41 h 41"/>
                    <a:gd name="T34" fmla="*/ 24 w 39"/>
                    <a:gd name="T35" fmla="*/ 40 h 41"/>
                    <a:gd name="T36" fmla="*/ 27 w 39"/>
                    <a:gd name="T37" fmla="*/ 39 h 41"/>
                    <a:gd name="T38" fmla="*/ 31 w 39"/>
                    <a:gd name="T39" fmla="*/ 38 h 41"/>
                    <a:gd name="T40" fmla="*/ 33 w 39"/>
                    <a:gd name="T41" fmla="*/ 35 h 41"/>
                    <a:gd name="T42" fmla="*/ 35 w 39"/>
                    <a:gd name="T43" fmla="*/ 32 h 41"/>
                    <a:gd name="T44" fmla="*/ 38 w 39"/>
                    <a:gd name="T45" fmla="*/ 28 h 41"/>
                    <a:gd name="T46" fmla="*/ 39 w 39"/>
                    <a:gd name="T47" fmla="*/ 25 h 41"/>
                    <a:gd name="T48" fmla="*/ 39 w 39"/>
                    <a:gd name="T49" fmla="*/ 21 h 41"/>
                    <a:gd name="T50" fmla="*/ 39 w 39"/>
                    <a:gd name="T51" fmla="*/ 17 h 41"/>
                    <a:gd name="T52" fmla="*/ 38 w 39"/>
                    <a:gd name="T53" fmla="*/ 13 h 41"/>
                    <a:gd name="T54" fmla="*/ 35 w 39"/>
                    <a:gd name="T55" fmla="*/ 10 h 41"/>
                    <a:gd name="T56" fmla="*/ 33 w 39"/>
                    <a:gd name="T57" fmla="*/ 6 h 41"/>
                    <a:gd name="T58" fmla="*/ 31 w 39"/>
                    <a:gd name="T59" fmla="*/ 4 h 41"/>
                    <a:gd name="T60" fmla="*/ 27 w 39"/>
                    <a:gd name="T61" fmla="*/ 3 h 41"/>
                    <a:gd name="T62" fmla="*/ 24 w 39"/>
                    <a:gd name="T63" fmla="*/ 1 h 41"/>
                    <a:gd name="T64" fmla="*/ 19 w 39"/>
                    <a:gd name="T65" fmla="*/ 0 h 4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41">
                      <a:moveTo>
                        <a:pt x="19" y="0"/>
                      </a:moveTo>
                      <a:lnTo>
                        <a:pt x="16" y="1"/>
                      </a:lnTo>
                      <a:lnTo>
                        <a:pt x="12" y="3"/>
                      </a:lnTo>
                      <a:lnTo>
                        <a:pt x="9" y="4"/>
                      </a:lnTo>
                      <a:lnTo>
                        <a:pt x="5" y="6"/>
                      </a:lnTo>
                      <a:lnTo>
                        <a:pt x="3" y="10"/>
                      </a:lnTo>
                      <a:lnTo>
                        <a:pt x="2" y="13"/>
                      </a:lnTo>
                      <a:lnTo>
                        <a:pt x="0" y="17"/>
                      </a:lnTo>
                      <a:lnTo>
                        <a:pt x="0" y="21"/>
                      </a:lnTo>
                      <a:lnTo>
                        <a:pt x="0" y="25"/>
                      </a:lnTo>
                      <a:lnTo>
                        <a:pt x="2" y="28"/>
                      </a:lnTo>
                      <a:lnTo>
                        <a:pt x="3" y="32"/>
                      </a:lnTo>
                      <a:lnTo>
                        <a:pt x="5" y="35"/>
                      </a:lnTo>
                      <a:lnTo>
                        <a:pt x="9" y="38"/>
                      </a:lnTo>
                      <a:lnTo>
                        <a:pt x="12" y="39"/>
                      </a:lnTo>
                      <a:lnTo>
                        <a:pt x="16" y="40"/>
                      </a:lnTo>
                      <a:lnTo>
                        <a:pt x="19" y="41"/>
                      </a:lnTo>
                      <a:lnTo>
                        <a:pt x="24" y="40"/>
                      </a:lnTo>
                      <a:lnTo>
                        <a:pt x="27" y="39"/>
                      </a:lnTo>
                      <a:lnTo>
                        <a:pt x="31" y="38"/>
                      </a:lnTo>
                      <a:lnTo>
                        <a:pt x="33" y="35"/>
                      </a:lnTo>
                      <a:lnTo>
                        <a:pt x="35" y="32"/>
                      </a:lnTo>
                      <a:lnTo>
                        <a:pt x="38" y="28"/>
                      </a:lnTo>
                      <a:lnTo>
                        <a:pt x="39" y="25"/>
                      </a:lnTo>
                      <a:lnTo>
                        <a:pt x="39" y="21"/>
                      </a:lnTo>
                      <a:lnTo>
                        <a:pt x="39" y="17"/>
                      </a:lnTo>
                      <a:lnTo>
                        <a:pt x="38" y="13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1" y="4"/>
                      </a:lnTo>
                      <a:lnTo>
                        <a:pt x="27" y="3"/>
                      </a:lnTo>
                      <a:lnTo>
                        <a:pt x="24" y="1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7" name="Freeform 212"/>
                <p:cNvSpPr/>
                <p:nvPr/>
              </p:nvSpPr>
              <p:spPr bwMode="auto">
                <a:xfrm>
                  <a:off x="4940" y="3757"/>
                  <a:ext cx="39" cy="41"/>
                </a:xfrm>
                <a:custGeom>
                  <a:avLst/>
                  <a:gdLst>
                    <a:gd name="T0" fmla="*/ 19 w 39"/>
                    <a:gd name="T1" fmla="*/ 0 h 41"/>
                    <a:gd name="T2" fmla="*/ 16 w 39"/>
                    <a:gd name="T3" fmla="*/ 1 h 41"/>
                    <a:gd name="T4" fmla="*/ 12 w 39"/>
                    <a:gd name="T5" fmla="*/ 3 h 41"/>
                    <a:gd name="T6" fmla="*/ 9 w 39"/>
                    <a:gd name="T7" fmla="*/ 4 h 41"/>
                    <a:gd name="T8" fmla="*/ 5 w 39"/>
                    <a:gd name="T9" fmla="*/ 6 h 41"/>
                    <a:gd name="T10" fmla="*/ 3 w 39"/>
                    <a:gd name="T11" fmla="*/ 10 h 41"/>
                    <a:gd name="T12" fmla="*/ 2 w 39"/>
                    <a:gd name="T13" fmla="*/ 13 h 41"/>
                    <a:gd name="T14" fmla="*/ 0 w 39"/>
                    <a:gd name="T15" fmla="*/ 17 h 41"/>
                    <a:gd name="T16" fmla="*/ 0 w 39"/>
                    <a:gd name="T17" fmla="*/ 21 h 41"/>
                    <a:gd name="T18" fmla="*/ 0 w 39"/>
                    <a:gd name="T19" fmla="*/ 25 h 41"/>
                    <a:gd name="T20" fmla="*/ 2 w 39"/>
                    <a:gd name="T21" fmla="*/ 28 h 41"/>
                    <a:gd name="T22" fmla="*/ 3 w 39"/>
                    <a:gd name="T23" fmla="*/ 32 h 41"/>
                    <a:gd name="T24" fmla="*/ 5 w 39"/>
                    <a:gd name="T25" fmla="*/ 35 h 41"/>
                    <a:gd name="T26" fmla="*/ 9 w 39"/>
                    <a:gd name="T27" fmla="*/ 38 h 41"/>
                    <a:gd name="T28" fmla="*/ 12 w 39"/>
                    <a:gd name="T29" fmla="*/ 39 h 41"/>
                    <a:gd name="T30" fmla="*/ 16 w 39"/>
                    <a:gd name="T31" fmla="*/ 40 h 41"/>
                    <a:gd name="T32" fmla="*/ 19 w 39"/>
                    <a:gd name="T33" fmla="*/ 41 h 41"/>
                    <a:gd name="T34" fmla="*/ 24 w 39"/>
                    <a:gd name="T35" fmla="*/ 40 h 41"/>
                    <a:gd name="T36" fmla="*/ 27 w 39"/>
                    <a:gd name="T37" fmla="*/ 39 h 41"/>
                    <a:gd name="T38" fmla="*/ 31 w 39"/>
                    <a:gd name="T39" fmla="*/ 38 h 41"/>
                    <a:gd name="T40" fmla="*/ 33 w 39"/>
                    <a:gd name="T41" fmla="*/ 35 h 41"/>
                    <a:gd name="T42" fmla="*/ 35 w 39"/>
                    <a:gd name="T43" fmla="*/ 32 h 41"/>
                    <a:gd name="T44" fmla="*/ 38 w 39"/>
                    <a:gd name="T45" fmla="*/ 28 h 41"/>
                    <a:gd name="T46" fmla="*/ 39 w 39"/>
                    <a:gd name="T47" fmla="*/ 25 h 41"/>
                    <a:gd name="T48" fmla="*/ 39 w 39"/>
                    <a:gd name="T49" fmla="*/ 21 h 41"/>
                    <a:gd name="T50" fmla="*/ 39 w 39"/>
                    <a:gd name="T51" fmla="*/ 17 h 41"/>
                    <a:gd name="T52" fmla="*/ 38 w 39"/>
                    <a:gd name="T53" fmla="*/ 13 h 41"/>
                    <a:gd name="T54" fmla="*/ 35 w 39"/>
                    <a:gd name="T55" fmla="*/ 10 h 41"/>
                    <a:gd name="T56" fmla="*/ 33 w 39"/>
                    <a:gd name="T57" fmla="*/ 6 h 41"/>
                    <a:gd name="T58" fmla="*/ 31 w 39"/>
                    <a:gd name="T59" fmla="*/ 4 h 41"/>
                    <a:gd name="T60" fmla="*/ 27 w 39"/>
                    <a:gd name="T61" fmla="*/ 3 h 41"/>
                    <a:gd name="T62" fmla="*/ 24 w 39"/>
                    <a:gd name="T63" fmla="*/ 1 h 41"/>
                    <a:gd name="T64" fmla="*/ 19 w 39"/>
                    <a:gd name="T65" fmla="*/ 0 h 4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41">
                      <a:moveTo>
                        <a:pt x="19" y="0"/>
                      </a:moveTo>
                      <a:lnTo>
                        <a:pt x="16" y="1"/>
                      </a:lnTo>
                      <a:lnTo>
                        <a:pt x="12" y="3"/>
                      </a:lnTo>
                      <a:lnTo>
                        <a:pt x="9" y="4"/>
                      </a:lnTo>
                      <a:lnTo>
                        <a:pt x="5" y="6"/>
                      </a:lnTo>
                      <a:lnTo>
                        <a:pt x="3" y="10"/>
                      </a:lnTo>
                      <a:lnTo>
                        <a:pt x="2" y="13"/>
                      </a:lnTo>
                      <a:lnTo>
                        <a:pt x="0" y="17"/>
                      </a:lnTo>
                      <a:lnTo>
                        <a:pt x="0" y="21"/>
                      </a:lnTo>
                      <a:lnTo>
                        <a:pt x="0" y="25"/>
                      </a:lnTo>
                      <a:lnTo>
                        <a:pt x="2" y="28"/>
                      </a:lnTo>
                      <a:lnTo>
                        <a:pt x="3" y="32"/>
                      </a:lnTo>
                      <a:lnTo>
                        <a:pt x="5" y="35"/>
                      </a:lnTo>
                      <a:lnTo>
                        <a:pt x="9" y="38"/>
                      </a:lnTo>
                      <a:lnTo>
                        <a:pt x="12" y="39"/>
                      </a:lnTo>
                      <a:lnTo>
                        <a:pt x="16" y="40"/>
                      </a:lnTo>
                      <a:lnTo>
                        <a:pt x="19" y="41"/>
                      </a:lnTo>
                      <a:lnTo>
                        <a:pt x="24" y="40"/>
                      </a:lnTo>
                      <a:lnTo>
                        <a:pt x="27" y="39"/>
                      </a:lnTo>
                      <a:lnTo>
                        <a:pt x="31" y="38"/>
                      </a:lnTo>
                      <a:lnTo>
                        <a:pt x="33" y="35"/>
                      </a:lnTo>
                      <a:lnTo>
                        <a:pt x="35" y="32"/>
                      </a:lnTo>
                      <a:lnTo>
                        <a:pt x="38" y="28"/>
                      </a:lnTo>
                      <a:lnTo>
                        <a:pt x="39" y="25"/>
                      </a:lnTo>
                      <a:lnTo>
                        <a:pt x="39" y="21"/>
                      </a:lnTo>
                      <a:lnTo>
                        <a:pt x="39" y="17"/>
                      </a:lnTo>
                      <a:lnTo>
                        <a:pt x="38" y="13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1" y="4"/>
                      </a:lnTo>
                      <a:lnTo>
                        <a:pt x="27" y="3"/>
                      </a:lnTo>
                      <a:lnTo>
                        <a:pt x="24" y="1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8" name="Freeform 213"/>
                <p:cNvSpPr/>
                <p:nvPr/>
              </p:nvSpPr>
              <p:spPr bwMode="auto">
                <a:xfrm>
                  <a:off x="3777" y="2590"/>
                  <a:ext cx="38" cy="40"/>
                </a:xfrm>
                <a:custGeom>
                  <a:avLst/>
                  <a:gdLst>
                    <a:gd name="T0" fmla="*/ 19 w 38"/>
                    <a:gd name="T1" fmla="*/ 0 h 40"/>
                    <a:gd name="T2" fmla="*/ 15 w 38"/>
                    <a:gd name="T3" fmla="*/ 1 h 40"/>
                    <a:gd name="T4" fmla="*/ 12 w 38"/>
                    <a:gd name="T5" fmla="*/ 2 h 40"/>
                    <a:gd name="T6" fmla="*/ 8 w 38"/>
                    <a:gd name="T7" fmla="*/ 3 h 40"/>
                    <a:gd name="T8" fmla="*/ 5 w 38"/>
                    <a:gd name="T9" fmla="*/ 5 h 40"/>
                    <a:gd name="T10" fmla="*/ 2 w 38"/>
                    <a:gd name="T11" fmla="*/ 9 h 40"/>
                    <a:gd name="T12" fmla="*/ 1 w 38"/>
                    <a:gd name="T13" fmla="*/ 12 h 40"/>
                    <a:gd name="T14" fmla="*/ 0 w 38"/>
                    <a:gd name="T15" fmla="*/ 16 h 40"/>
                    <a:gd name="T16" fmla="*/ 0 w 38"/>
                    <a:gd name="T17" fmla="*/ 19 h 40"/>
                    <a:gd name="T18" fmla="*/ 0 w 38"/>
                    <a:gd name="T19" fmla="*/ 24 h 40"/>
                    <a:gd name="T20" fmla="*/ 1 w 38"/>
                    <a:gd name="T21" fmla="*/ 28 h 40"/>
                    <a:gd name="T22" fmla="*/ 2 w 38"/>
                    <a:gd name="T23" fmla="*/ 31 h 40"/>
                    <a:gd name="T24" fmla="*/ 5 w 38"/>
                    <a:gd name="T25" fmla="*/ 35 h 40"/>
                    <a:gd name="T26" fmla="*/ 8 w 38"/>
                    <a:gd name="T27" fmla="*/ 37 h 40"/>
                    <a:gd name="T28" fmla="*/ 12 w 38"/>
                    <a:gd name="T29" fmla="*/ 38 h 40"/>
                    <a:gd name="T30" fmla="*/ 15 w 38"/>
                    <a:gd name="T31" fmla="*/ 39 h 40"/>
                    <a:gd name="T32" fmla="*/ 19 w 38"/>
                    <a:gd name="T33" fmla="*/ 40 h 40"/>
                    <a:gd name="T34" fmla="*/ 23 w 38"/>
                    <a:gd name="T35" fmla="*/ 39 h 40"/>
                    <a:gd name="T36" fmla="*/ 27 w 38"/>
                    <a:gd name="T37" fmla="*/ 38 h 40"/>
                    <a:gd name="T38" fmla="*/ 30 w 38"/>
                    <a:gd name="T39" fmla="*/ 37 h 40"/>
                    <a:gd name="T40" fmla="*/ 33 w 38"/>
                    <a:gd name="T41" fmla="*/ 35 h 40"/>
                    <a:gd name="T42" fmla="*/ 35 w 38"/>
                    <a:gd name="T43" fmla="*/ 31 h 40"/>
                    <a:gd name="T44" fmla="*/ 37 w 38"/>
                    <a:gd name="T45" fmla="*/ 28 h 40"/>
                    <a:gd name="T46" fmla="*/ 38 w 38"/>
                    <a:gd name="T47" fmla="*/ 24 h 40"/>
                    <a:gd name="T48" fmla="*/ 38 w 38"/>
                    <a:gd name="T49" fmla="*/ 19 h 40"/>
                    <a:gd name="T50" fmla="*/ 38 w 38"/>
                    <a:gd name="T51" fmla="*/ 16 h 40"/>
                    <a:gd name="T52" fmla="*/ 37 w 38"/>
                    <a:gd name="T53" fmla="*/ 12 h 40"/>
                    <a:gd name="T54" fmla="*/ 35 w 38"/>
                    <a:gd name="T55" fmla="*/ 9 h 40"/>
                    <a:gd name="T56" fmla="*/ 33 w 38"/>
                    <a:gd name="T57" fmla="*/ 5 h 40"/>
                    <a:gd name="T58" fmla="*/ 30 w 38"/>
                    <a:gd name="T59" fmla="*/ 3 h 40"/>
                    <a:gd name="T60" fmla="*/ 27 w 38"/>
                    <a:gd name="T61" fmla="*/ 2 h 40"/>
                    <a:gd name="T62" fmla="*/ 23 w 38"/>
                    <a:gd name="T63" fmla="*/ 1 h 40"/>
                    <a:gd name="T64" fmla="*/ 19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9" y="0"/>
                      </a:moveTo>
                      <a:lnTo>
                        <a:pt x="15" y="1"/>
                      </a:lnTo>
                      <a:lnTo>
                        <a:pt x="12" y="2"/>
                      </a:lnTo>
                      <a:lnTo>
                        <a:pt x="8" y="3"/>
                      </a:lnTo>
                      <a:lnTo>
                        <a:pt x="5" y="5"/>
                      </a:lnTo>
                      <a:lnTo>
                        <a:pt x="2" y="9"/>
                      </a:lnTo>
                      <a:lnTo>
                        <a:pt x="1" y="12"/>
                      </a:lnTo>
                      <a:lnTo>
                        <a:pt x="0" y="16"/>
                      </a:lnTo>
                      <a:lnTo>
                        <a:pt x="0" y="19"/>
                      </a:lnTo>
                      <a:lnTo>
                        <a:pt x="0" y="24"/>
                      </a:lnTo>
                      <a:lnTo>
                        <a:pt x="1" y="28"/>
                      </a:lnTo>
                      <a:lnTo>
                        <a:pt x="2" y="31"/>
                      </a:lnTo>
                      <a:lnTo>
                        <a:pt x="5" y="35"/>
                      </a:lnTo>
                      <a:lnTo>
                        <a:pt x="8" y="37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40"/>
                      </a:lnTo>
                      <a:lnTo>
                        <a:pt x="23" y="39"/>
                      </a:lnTo>
                      <a:lnTo>
                        <a:pt x="27" y="38"/>
                      </a:lnTo>
                      <a:lnTo>
                        <a:pt x="30" y="37"/>
                      </a:lnTo>
                      <a:lnTo>
                        <a:pt x="33" y="35"/>
                      </a:lnTo>
                      <a:lnTo>
                        <a:pt x="35" y="31"/>
                      </a:lnTo>
                      <a:lnTo>
                        <a:pt x="37" y="28"/>
                      </a:lnTo>
                      <a:lnTo>
                        <a:pt x="38" y="24"/>
                      </a:lnTo>
                      <a:lnTo>
                        <a:pt x="38" y="19"/>
                      </a:lnTo>
                      <a:lnTo>
                        <a:pt x="38" y="16"/>
                      </a:lnTo>
                      <a:lnTo>
                        <a:pt x="37" y="12"/>
                      </a:lnTo>
                      <a:lnTo>
                        <a:pt x="35" y="9"/>
                      </a:lnTo>
                      <a:lnTo>
                        <a:pt x="33" y="5"/>
                      </a:lnTo>
                      <a:lnTo>
                        <a:pt x="30" y="3"/>
                      </a:lnTo>
                      <a:lnTo>
                        <a:pt x="27" y="2"/>
                      </a:lnTo>
                      <a:lnTo>
                        <a:pt x="23" y="1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9" name="Freeform 214"/>
                <p:cNvSpPr/>
                <p:nvPr/>
              </p:nvSpPr>
              <p:spPr bwMode="auto">
                <a:xfrm>
                  <a:off x="3777" y="2590"/>
                  <a:ext cx="38" cy="40"/>
                </a:xfrm>
                <a:custGeom>
                  <a:avLst/>
                  <a:gdLst>
                    <a:gd name="T0" fmla="*/ 19 w 38"/>
                    <a:gd name="T1" fmla="*/ 0 h 40"/>
                    <a:gd name="T2" fmla="*/ 15 w 38"/>
                    <a:gd name="T3" fmla="*/ 1 h 40"/>
                    <a:gd name="T4" fmla="*/ 12 w 38"/>
                    <a:gd name="T5" fmla="*/ 2 h 40"/>
                    <a:gd name="T6" fmla="*/ 8 w 38"/>
                    <a:gd name="T7" fmla="*/ 3 h 40"/>
                    <a:gd name="T8" fmla="*/ 5 w 38"/>
                    <a:gd name="T9" fmla="*/ 5 h 40"/>
                    <a:gd name="T10" fmla="*/ 2 w 38"/>
                    <a:gd name="T11" fmla="*/ 9 h 40"/>
                    <a:gd name="T12" fmla="*/ 1 w 38"/>
                    <a:gd name="T13" fmla="*/ 12 h 40"/>
                    <a:gd name="T14" fmla="*/ 0 w 38"/>
                    <a:gd name="T15" fmla="*/ 16 h 40"/>
                    <a:gd name="T16" fmla="*/ 0 w 38"/>
                    <a:gd name="T17" fmla="*/ 19 h 40"/>
                    <a:gd name="T18" fmla="*/ 0 w 38"/>
                    <a:gd name="T19" fmla="*/ 24 h 40"/>
                    <a:gd name="T20" fmla="*/ 1 w 38"/>
                    <a:gd name="T21" fmla="*/ 28 h 40"/>
                    <a:gd name="T22" fmla="*/ 2 w 38"/>
                    <a:gd name="T23" fmla="*/ 31 h 40"/>
                    <a:gd name="T24" fmla="*/ 5 w 38"/>
                    <a:gd name="T25" fmla="*/ 35 h 40"/>
                    <a:gd name="T26" fmla="*/ 8 w 38"/>
                    <a:gd name="T27" fmla="*/ 37 h 40"/>
                    <a:gd name="T28" fmla="*/ 12 w 38"/>
                    <a:gd name="T29" fmla="*/ 38 h 40"/>
                    <a:gd name="T30" fmla="*/ 15 w 38"/>
                    <a:gd name="T31" fmla="*/ 39 h 40"/>
                    <a:gd name="T32" fmla="*/ 19 w 38"/>
                    <a:gd name="T33" fmla="*/ 40 h 40"/>
                    <a:gd name="T34" fmla="*/ 23 w 38"/>
                    <a:gd name="T35" fmla="*/ 39 h 40"/>
                    <a:gd name="T36" fmla="*/ 27 w 38"/>
                    <a:gd name="T37" fmla="*/ 38 h 40"/>
                    <a:gd name="T38" fmla="*/ 30 w 38"/>
                    <a:gd name="T39" fmla="*/ 37 h 40"/>
                    <a:gd name="T40" fmla="*/ 33 w 38"/>
                    <a:gd name="T41" fmla="*/ 35 h 40"/>
                    <a:gd name="T42" fmla="*/ 35 w 38"/>
                    <a:gd name="T43" fmla="*/ 31 h 40"/>
                    <a:gd name="T44" fmla="*/ 37 w 38"/>
                    <a:gd name="T45" fmla="*/ 28 h 40"/>
                    <a:gd name="T46" fmla="*/ 38 w 38"/>
                    <a:gd name="T47" fmla="*/ 24 h 40"/>
                    <a:gd name="T48" fmla="*/ 38 w 38"/>
                    <a:gd name="T49" fmla="*/ 19 h 40"/>
                    <a:gd name="T50" fmla="*/ 38 w 38"/>
                    <a:gd name="T51" fmla="*/ 16 h 40"/>
                    <a:gd name="T52" fmla="*/ 37 w 38"/>
                    <a:gd name="T53" fmla="*/ 12 h 40"/>
                    <a:gd name="T54" fmla="*/ 35 w 38"/>
                    <a:gd name="T55" fmla="*/ 9 h 40"/>
                    <a:gd name="T56" fmla="*/ 33 w 38"/>
                    <a:gd name="T57" fmla="*/ 5 h 40"/>
                    <a:gd name="T58" fmla="*/ 30 w 38"/>
                    <a:gd name="T59" fmla="*/ 3 h 40"/>
                    <a:gd name="T60" fmla="*/ 27 w 38"/>
                    <a:gd name="T61" fmla="*/ 2 h 40"/>
                    <a:gd name="T62" fmla="*/ 23 w 38"/>
                    <a:gd name="T63" fmla="*/ 1 h 40"/>
                    <a:gd name="T64" fmla="*/ 19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9" y="0"/>
                      </a:moveTo>
                      <a:lnTo>
                        <a:pt x="15" y="1"/>
                      </a:lnTo>
                      <a:lnTo>
                        <a:pt x="12" y="2"/>
                      </a:lnTo>
                      <a:lnTo>
                        <a:pt x="8" y="3"/>
                      </a:lnTo>
                      <a:lnTo>
                        <a:pt x="5" y="5"/>
                      </a:lnTo>
                      <a:lnTo>
                        <a:pt x="2" y="9"/>
                      </a:lnTo>
                      <a:lnTo>
                        <a:pt x="1" y="12"/>
                      </a:lnTo>
                      <a:lnTo>
                        <a:pt x="0" y="16"/>
                      </a:lnTo>
                      <a:lnTo>
                        <a:pt x="0" y="19"/>
                      </a:lnTo>
                      <a:lnTo>
                        <a:pt x="0" y="24"/>
                      </a:lnTo>
                      <a:lnTo>
                        <a:pt x="1" y="28"/>
                      </a:lnTo>
                      <a:lnTo>
                        <a:pt x="2" y="31"/>
                      </a:lnTo>
                      <a:lnTo>
                        <a:pt x="5" y="35"/>
                      </a:lnTo>
                      <a:lnTo>
                        <a:pt x="8" y="37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40"/>
                      </a:lnTo>
                      <a:lnTo>
                        <a:pt x="23" y="39"/>
                      </a:lnTo>
                      <a:lnTo>
                        <a:pt x="27" y="38"/>
                      </a:lnTo>
                      <a:lnTo>
                        <a:pt x="30" y="37"/>
                      </a:lnTo>
                      <a:lnTo>
                        <a:pt x="33" y="35"/>
                      </a:lnTo>
                      <a:lnTo>
                        <a:pt x="35" y="31"/>
                      </a:lnTo>
                      <a:lnTo>
                        <a:pt x="37" y="28"/>
                      </a:lnTo>
                      <a:lnTo>
                        <a:pt x="38" y="24"/>
                      </a:lnTo>
                      <a:lnTo>
                        <a:pt x="38" y="19"/>
                      </a:lnTo>
                      <a:lnTo>
                        <a:pt x="38" y="16"/>
                      </a:lnTo>
                      <a:lnTo>
                        <a:pt x="37" y="12"/>
                      </a:lnTo>
                      <a:lnTo>
                        <a:pt x="35" y="9"/>
                      </a:lnTo>
                      <a:lnTo>
                        <a:pt x="33" y="5"/>
                      </a:lnTo>
                      <a:lnTo>
                        <a:pt x="30" y="3"/>
                      </a:lnTo>
                      <a:lnTo>
                        <a:pt x="27" y="2"/>
                      </a:lnTo>
                      <a:lnTo>
                        <a:pt x="23" y="1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0" name="Freeform 215"/>
                <p:cNvSpPr/>
                <p:nvPr/>
              </p:nvSpPr>
              <p:spPr bwMode="auto">
                <a:xfrm>
                  <a:off x="4933" y="2597"/>
                  <a:ext cx="40" cy="38"/>
                </a:xfrm>
                <a:custGeom>
                  <a:avLst/>
                  <a:gdLst>
                    <a:gd name="T0" fmla="*/ 20 w 40"/>
                    <a:gd name="T1" fmla="*/ 0 h 38"/>
                    <a:gd name="T2" fmla="*/ 17 w 40"/>
                    <a:gd name="T3" fmla="*/ 0 h 38"/>
                    <a:gd name="T4" fmla="*/ 13 w 40"/>
                    <a:gd name="T5" fmla="*/ 1 h 38"/>
                    <a:gd name="T6" fmla="*/ 10 w 40"/>
                    <a:gd name="T7" fmla="*/ 2 h 38"/>
                    <a:gd name="T8" fmla="*/ 6 w 40"/>
                    <a:gd name="T9" fmla="*/ 4 h 38"/>
                    <a:gd name="T10" fmla="*/ 4 w 40"/>
                    <a:gd name="T11" fmla="*/ 8 h 38"/>
                    <a:gd name="T12" fmla="*/ 3 w 40"/>
                    <a:gd name="T13" fmla="*/ 11 h 38"/>
                    <a:gd name="T14" fmla="*/ 2 w 40"/>
                    <a:gd name="T15" fmla="*/ 15 h 38"/>
                    <a:gd name="T16" fmla="*/ 0 w 40"/>
                    <a:gd name="T17" fmla="*/ 18 h 38"/>
                    <a:gd name="T18" fmla="*/ 2 w 40"/>
                    <a:gd name="T19" fmla="*/ 23 h 38"/>
                    <a:gd name="T20" fmla="*/ 3 w 40"/>
                    <a:gd name="T21" fmla="*/ 26 h 38"/>
                    <a:gd name="T22" fmla="*/ 4 w 40"/>
                    <a:gd name="T23" fmla="*/ 30 h 38"/>
                    <a:gd name="T24" fmla="*/ 6 w 40"/>
                    <a:gd name="T25" fmla="*/ 32 h 38"/>
                    <a:gd name="T26" fmla="*/ 10 w 40"/>
                    <a:gd name="T27" fmla="*/ 35 h 38"/>
                    <a:gd name="T28" fmla="*/ 13 w 40"/>
                    <a:gd name="T29" fmla="*/ 37 h 38"/>
                    <a:gd name="T30" fmla="*/ 17 w 40"/>
                    <a:gd name="T31" fmla="*/ 38 h 38"/>
                    <a:gd name="T32" fmla="*/ 20 w 40"/>
                    <a:gd name="T33" fmla="*/ 38 h 38"/>
                    <a:gd name="T34" fmla="*/ 24 w 40"/>
                    <a:gd name="T35" fmla="*/ 38 h 38"/>
                    <a:gd name="T36" fmla="*/ 27 w 40"/>
                    <a:gd name="T37" fmla="*/ 37 h 38"/>
                    <a:gd name="T38" fmla="*/ 31 w 40"/>
                    <a:gd name="T39" fmla="*/ 35 h 38"/>
                    <a:gd name="T40" fmla="*/ 34 w 40"/>
                    <a:gd name="T41" fmla="*/ 32 h 38"/>
                    <a:gd name="T42" fmla="*/ 36 w 40"/>
                    <a:gd name="T43" fmla="*/ 30 h 38"/>
                    <a:gd name="T44" fmla="*/ 38 w 40"/>
                    <a:gd name="T45" fmla="*/ 26 h 38"/>
                    <a:gd name="T46" fmla="*/ 39 w 40"/>
                    <a:gd name="T47" fmla="*/ 23 h 38"/>
                    <a:gd name="T48" fmla="*/ 40 w 40"/>
                    <a:gd name="T49" fmla="*/ 18 h 38"/>
                    <a:gd name="T50" fmla="*/ 39 w 40"/>
                    <a:gd name="T51" fmla="*/ 15 h 38"/>
                    <a:gd name="T52" fmla="*/ 38 w 40"/>
                    <a:gd name="T53" fmla="*/ 11 h 38"/>
                    <a:gd name="T54" fmla="*/ 36 w 40"/>
                    <a:gd name="T55" fmla="*/ 8 h 38"/>
                    <a:gd name="T56" fmla="*/ 34 w 40"/>
                    <a:gd name="T57" fmla="*/ 4 h 38"/>
                    <a:gd name="T58" fmla="*/ 31 w 40"/>
                    <a:gd name="T59" fmla="*/ 2 h 38"/>
                    <a:gd name="T60" fmla="*/ 27 w 40"/>
                    <a:gd name="T61" fmla="*/ 1 h 38"/>
                    <a:gd name="T62" fmla="*/ 24 w 40"/>
                    <a:gd name="T63" fmla="*/ 0 h 38"/>
                    <a:gd name="T64" fmla="*/ 20 w 40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38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3" y="1"/>
                      </a:lnTo>
                      <a:lnTo>
                        <a:pt x="10" y="2"/>
                      </a:lnTo>
                      <a:lnTo>
                        <a:pt x="6" y="4"/>
                      </a:lnTo>
                      <a:lnTo>
                        <a:pt x="4" y="8"/>
                      </a:lnTo>
                      <a:lnTo>
                        <a:pt x="3" y="11"/>
                      </a:lnTo>
                      <a:lnTo>
                        <a:pt x="2" y="15"/>
                      </a:lnTo>
                      <a:lnTo>
                        <a:pt x="0" y="18"/>
                      </a:lnTo>
                      <a:lnTo>
                        <a:pt x="2" y="23"/>
                      </a:lnTo>
                      <a:lnTo>
                        <a:pt x="3" y="26"/>
                      </a:lnTo>
                      <a:lnTo>
                        <a:pt x="4" y="30"/>
                      </a:lnTo>
                      <a:lnTo>
                        <a:pt x="6" y="32"/>
                      </a:lnTo>
                      <a:lnTo>
                        <a:pt x="10" y="35"/>
                      </a:lnTo>
                      <a:lnTo>
                        <a:pt x="13" y="37"/>
                      </a:lnTo>
                      <a:lnTo>
                        <a:pt x="17" y="38"/>
                      </a:lnTo>
                      <a:lnTo>
                        <a:pt x="20" y="38"/>
                      </a:lnTo>
                      <a:lnTo>
                        <a:pt x="24" y="38"/>
                      </a:lnTo>
                      <a:lnTo>
                        <a:pt x="27" y="37"/>
                      </a:lnTo>
                      <a:lnTo>
                        <a:pt x="31" y="35"/>
                      </a:lnTo>
                      <a:lnTo>
                        <a:pt x="34" y="32"/>
                      </a:lnTo>
                      <a:lnTo>
                        <a:pt x="36" y="30"/>
                      </a:lnTo>
                      <a:lnTo>
                        <a:pt x="38" y="26"/>
                      </a:lnTo>
                      <a:lnTo>
                        <a:pt x="39" y="23"/>
                      </a:lnTo>
                      <a:lnTo>
                        <a:pt x="40" y="18"/>
                      </a:lnTo>
                      <a:lnTo>
                        <a:pt x="39" y="15"/>
                      </a:lnTo>
                      <a:lnTo>
                        <a:pt x="38" y="11"/>
                      </a:lnTo>
                      <a:lnTo>
                        <a:pt x="36" y="8"/>
                      </a:lnTo>
                      <a:lnTo>
                        <a:pt x="34" y="4"/>
                      </a:lnTo>
                      <a:lnTo>
                        <a:pt x="31" y="2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1" name="Freeform 216"/>
                <p:cNvSpPr/>
                <p:nvPr/>
              </p:nvSpPr>
              <p:spPr bwMode="auto">
                <a:xfrm>
                  <a:off x="4933" y="2597"/>
                  <a:ext cx="40" cy="38"/>
                </a:xfrm>
                <a:custGeom>
                  <a:avLst/>
                  <a:gdLst>
                    <a:gd name="T0" fmla="*/ 20 w 40"/>
                    <a:gd name="T1" fmla="*/ 0 h 38"/>
                    <a:gd name="T2" fmla="*/ 17 w 40"/>
                    <a:gd name="T3" fmla="*/ 0 h 38"/>
                    <a:gd name="T4" fmla="*/ 13 w 40"/>
                    <a:gd name="T5" fmla="*/ 1 h 38"/>
                    <a:gd name="T6" fmla="*/ 10 w 40"/>
                    <a:gd name="T7" fmla="*/ 2 h 38"/>
                    <a:gd name="T8" fmla="*/ 6 w 40"/>
                    <a:gd name="T9" fmla="*/ 4 h 38"/>
                    <a:gd name="T10" fmla="*/ 4 w 40"/>
                    <a:gd name="T11" fmla="*/ 8 h 38"/>
                    <a:gd name="T12" fmla="*/ 3 w 40"/>
                    <a:gd name="T13" fmla="*/ 11 h 38"/>
                    <a:gd name="T14" fmla="*/ 2 w 40"/>
                    <a:gd name="T15" fmla="*/ 15 h 38"/>
                    <a:gd name="T16" fmla="*/ 0 w 40"/>
                    <a:gd name="T17" fmla="*/ 18 h 38"/>
                    <a:gd name="T18" fmla="*/ 2 w 40"/>
                    <a:gd name="T19" fmla="*/ 23 h 38"/>
                    <a:gd name="T20" fmla="*/ 3 w 40"/>
                    <a:gd name="T21" fmla="*/ 26 h 38"/>
                    <a:gd name="T22" fmla="*/ 4 w 40"/>
                    <a:gd name="T23" fmla="*/ 30 h 38"/>
                    <a:gd name="T24" fmla="*/ 6 w 40"/>
                    <a:gd name="T25" fmla="*/ 32 h 38"/>
                    <a:gd name="T26" fmla="*/ 10 w 40"/>
                    <a:gd name="T27" fmla="*/ 35 h 38"/>
                    <a:gd name="T28" fmla="*/ 13 w 40"/>
                    <a:gd name="T29" fmla="*/ 37 h 38"/>
                    <a:gd name="T30" fmla="*/ 17 w 40"/>
                    <a:gd name="T31" fmla="*/ 38 h 38"/>
                    <a:gd name="T32" fmla="*/ 20 w 40"/>
                    <a:gd name="T33" fmla="*/ 38 h 38"/>
                    <a:gd name="T34" fmla="*/ 24 w 40"/>
                    <a:gd name="T35" fmla="*/ 38 h 38"/>
                    <a:gd name="T36" fmla="*/ 27 w 40"/>
                    <a:gd name="T37" fmla="*/ 37 h 38"/>
                    <a:gd name="T38" fmla="*/ 31 w 40"/>
                    <a:gd name="T39" fmla="*/ 35 h 38"/>
                    <a:gd name="T40" fmla="*/ 34 w 40"/>
                    <a:gd name="T41" fmla="*/ 32 h 38"/>
                    <a:gd name="T42" fmla="*/ 36 w 40"/>
                    <a:gd name="T43" fmla="*/ 30 h 38"/>
                    <a:gd name="T44" fmla="*/ 38 w 40"/>
                    <a:gd name="T45" fmla="*/ 26 h 38"/>
                    <a:gd name="T46" fmla="*/ 39 w 40"/>
                    <a:gd name="T47" fmla="*/ 23 h 38"/>
                    <a:gd name="T48" fmla="*/ 40 w 40"/>
                    <a:gd name="T49" fmla="*/ 18 h 38"/>
                    <a:gd name="T50" fmla="*/ 39 w 40"/>
                    <a:gd name="T51" fmla="*/ 15 h 38"/>
                    <a:gd name="T52" fmla="*/ 38 w 40"/>
                    <a:gd name="T53" fmla="*/ 11 h 38"/>
                    <a:gd name="T54" fmla="*/ 36 w 40"/>
                    <a:gd name="T55" fmla="*/ 8 h 38"/>
                    <a:gd name="T56" fmla="*/ 34 w 40"/>
                    <a:gd name="T57" fmla="*/ 4 h 38"/>
                    <a:gd name="T58" fmla="*/ 31 w 40"/>
                    <a:gd name="T59" fmla="*/ 2 h 38"/>
                    <a:gd name="T60" fmla="*/ 27 w 40"/>
                    <a:gd name="T61" fmla="*/ 1 h 38"/>
                    <a:gd name="T62" fmla="*/ 24 w 40"/>
                    <a:gd name="T63" fmla="*/ 0 h 38"/>
                    <a:gd name="T64" fmla="*/ 20 w 40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38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3" y="1"/>
                      </a:lnTo>
                      <a:lnTo>
                        <a:pt x="10" y="2"/>
                      </a:lnTo>
                      <a:lnTo>
                        <a:pt x="6" y="4"/>
                      </a:lnTo>
                      <a:lnTo>
                        <a:pt x="4" y="8"/>
                      </a:lnTo>
                      <a:lnTo>
                        <a:pt x="3" y="11"/>
                      </a:lnTo>
                      <a:lnTo>
                        <a:pt x="2" y="15"/>
                      </a:lnTo>
                      <a:lnTo>
                        <a:pt x="0" y="18"/>
                      </a:lnTo>
                      <a:lnTo>
                        <a:pt x="2" y="23"/>
                      </a:lnTo>
                      <a:lnTo>
                        <a:pt x="3" y="26"/>
                      </a:lnTo>
                      <a:lnTo>
                        <a:pt x="4" y="30"/>
                      </a:lnTo>
                      <a:lnTo>
                        <a:pt x="6" y="32"/>
                      </a:lnTo>
                      <a:lnTo>
                        <a:pt x="10" y="35"/>
                      </a:lnTo>
                      <a:lnTo>
                        <a:pt x="13" y="37"/>
                      </a:lnTo>
                      <a:lnTo>
                        <a:pt x="17" y="38"/>
                      </a:lnTo>
                      <a:lnTo>
                        <a:pt x="20" y="38"/>
                      </a:lnTo>
                      <a:lnTo>
                        <a:pt x="24" y="38"/>
                      </a:lnTo>
                      <a:lnTo>
                        <a:pt x="27" y="37"/>
                      </a:lnTo>
                      <a:lnTo>
                        <a:pt x="31" y="35"/>
                      </a:lnTo>
                      <a:lnTo>
                        <a:pt x="34" y="32"/>
                      </a:lnTo>
                      <a:lnTo>
                        <a:pt x="36" y="30"/>
                      </a:lnTo>
                      <a:lnTo>
                        <a:pt x="38" y="26"/>
                      </a:lnTo>
                      <a:lnTo>
                        <a:pt x="39" y="23"/>
                      </a:lnTo>
                      <a:lnTo>
                        <a:pt x="40" y="18"/>
                      </a:lnTo>
                      <a:lnTo>
                        <a:pt x="39" y="15"/>
                      </a:lnTo>
                      <a:lnTo>
                        <a:pt x="38" y="11"/>
                      </a:lnTo>
                      <a:lnTo>
                        <a:pt x="36" y="8"/>
                      </a:lnTo>
                      <a:lnTo>
                        <a:pt x="34" y="4"/>
                      </a:lnTo>
                      <a:lnTo>
                        <a:pt x="31" y="2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2" name="Freeform 217"/>
                <p:cNvSpPr/>
                <p:nvPr/>
              </p:nvSpPr>
              <p:spPr bwMode="auto">
                <a:xfrm>
                  <a:off x="4274" y="2207"/>
                  <a:ext cx="39" cy="40"/>
                </a:xfrm>
                <a:custGeom>
                  <a:avLst/>
                  <a:gdLst>
                    <a:gd name="T0" fmla="*/ 19 w 39"/>
                    <a:gd name="T1" fmla="*/ 0 h 40"/>
                    <a:gd name="T2" fmla="*/ 15 w 39"/>
                    <a:gd name="T3" fmla="*/ 0 h 40"/>
                    <a:gd name="T4" fmla="*/ 12 w 39"/>
                    <a:gd name="T5" fmla="*/ 1 h 40"/>
                    <a:gd name="T6" fmla="*/ 8 w 39"/>
                    <a:gd name="T7" fmla="*/ 4 h 40"/>
                    <a:gd name="T8" fmla="*/ 6 w 39"/>
                    <a:gd name="T9" fmla="*/ 6 h 40"/>
                    <a:gd name="T10" fmla="*/ 3 w 39"/>
                    <a:gd name="T11" fmla="*/ 10 h 40"/>
                    <a:gd name="T12" fmla="*/ 1 w 39"/>
                    <a:gd name="T13" fmla="*/ 12 h 40"/>
                    <a:gd name="T14" fmla="*/ 0 w 39"/>
                    <a:gd name="T15" fmla="*/ 15 h 40"/>
                    <a:gd name="T16" fmla="*/ 0 w 39"/>
                    <a:gd name="T17" fmla="*/ 20 h 40"/>
                    <a:gd name="T18" fmla="*/ 0 w 39"/>
                    <a:gd name="T19" fmla="*/ 24 h 40"/>
                    <a:gd name="T20" fmla="*/ 1 w 39"/>
                    <a:gd name="T21" fmla="*/ 27 h 40"/>
                    <a:gd name="T22" fmla="*/ 3 w 39"/>
                    <a:gd name="T23" fmla="*/ 31 h 40"/>
                    <a:gd name="T24" fmla="*/ 6 w 39"/>
                    <a:gd name="T25" fmla="*/ 34 h 40"/>
                    <a:gd name="T26" fmla="*/ 8 w 39"/>
                    <a:gd name="T27" fmla="*/ 36 h 40"/>
                    <a:gd name="T28" fmla="*/ 12 w 39"/>
                    <a:gd name="T29" fmla="*/ 38 h 40"/>
                    <a:gd name="T30" fmla="*/ 15 w 39"/>
                    <a:gd name="T31" fmla="*/ 39 h 40"/>
                    <a:gd name="T32" fmla="*/ 19 w 39"/>
                    <a:gd name="T33" fmla="*/ 40 h 40"/>
                    <a:gd name="T34" fmla="*/ 24 w 39"/>
                    <a:gd name="T35" fmla="*/ 39 h 40"/>
                    <a:gd name="T36" fmla="*/ 27 w 39"/>
                    <a:gd name="T37" fmla="*/ 38 h 40"/>
                    <a:gd name="T38" fmla="*/ 31 w 39"/>
                    <a:gd name="T39" fmla="*/ 36 h 40"/>
                    <a:gd name="T40" fmla="*/ 33 w 39"/>
                    <a:gd name="T41" fmla="*/ 34 h 40"/>
                    <a:gd name="T42" fmla="*/ 35 w 39"/>
                    <a:gd name="T43" fmla="*/ 31 h 40"/>
                    <a:gd name="T44" fmla="*/ 38 w 39"/>
                    <a:gd name="T45" fmla="*/ 27 h 40"/>
                    <a:gd name="T46" fmla="*/ 39 w 39"/>
                    <a:gd name="T47" fmla="*/ 24 h 40"/>
                    <a:gd name="T48" fmla="*/ 39 w 39"/>
                    <a:gd name="T49" fmla="*/ 20 h 40"/>
                    <a:gd name="T50" fmla="*/ 39 w 39"/>
                    <a:gd name="T51" fmla="*/ 15 h 40"/>
                    <a:gd name="T52" fmla="*/ 38 w 39"/>
                    <a:gd name="T53" fmla="*/ 12 h 40"/>
                    <a:gd name="T54" fmla="*/ 35 w 39"/>
                    <a:gd name="T55" fmla="*/ 10 h 40"/>
                    <a:gd name="T56" fmla="*/ 33 w 39"/>
                    <a:gd name="T57" fmla="*/ 6 h 40"/>
                    <a:gd name="T58" fmla="*/ 31 w 39"/>
                    <a:gd name="T59" fmla="*/ 4 h 40"/>
                    <a:gd name="T60" fmla="*/ 27 w 39"/>
                    <a:gd name="T61" fmla="*/ 1 h 40"/>
                    <a:gd name="T62" fmla="*/ 24 w 39"/>
                    <a:gd name="T63" fmla="*/ 0 h 40"/>
                    <a:gd name="T64" fmla="*/ 19 w 39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40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8" y="4"/>
                      </a:lnTo>
                      <a:lnTo>
                        <a:pt x="6" y="6"/>
                      </a:lnTo>
                      <a:lnTo>
                        <a:pt x="3" y="10"/>
                      </a:lnTo>
                      <a:lnTo>
                        <a:pt x="1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4"/>
                      </a:lnTo>
                      <a:lnTo>
                        <a:pt x="1" y="27"/>
                      </a:lnTo>
                      <a:lnTo>
                        <a:pt x="3" y="31"/>
                      </a:lnTo>
                      <a:lnTo>
                        <a:pt x="6" y="34"/>
                      </a:lnTo>
                      <a:lnTo>
                        <a:pt x="8" y="36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40"/>
                      </a:lnTo>
                      <a:lnTo>
                        <a:pt x="24" y="39"/>
                      </a:lnTo>
                      <a:lnTo>
                        <a:pt x="27" y="38"/>
                      </a:lnTo>
                      <a:lnTo>
                        <a:pt x="31" y="36"/>
                      </a:lnTo>
                      <a:lnTo>
                        <a:pt x="33" y="34"/>
                      </a:lnTo>
                      <a:lnTo>
                        <a:pt x="35" y="31"/>
                      </a:lnTo>
                      <a:lnTo>
                        <a:pt x="38" y="27"/>
                      </a:lnTo>
                      <a:lnTo>
                        <a:pt x="39" y="24"/>
                      </a:lnTo>
                      <a:lnTo>
                        <a:pt x="39" y="20"/>
                      </a:lnTo>
                      <a:lnTo>
                        <a:pt x="39" y="15"/>
                      </a:lnTo>
                      <a:lnTo>
                        <a:pt x="38" y="12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1" y="4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3" name="Freeform 218"/>
                <p:cNvSpPr/>
                <p:nvPr/>
              </p:nvSpPr>
              <p:spPr bwMode="auto">
                <a:xfrm>
                  <a:off x="4274" y="2207"/>
                  <a:ext cx="39" cy="40"/>
                </a:xfrm>
                <a:custGeom>
                  <a:avLst/>
                  <a:gdLst>
                    <a:gd name="T0" fmla="*/ 19 w 39"/>
                    <a:gd name="T1" fmla="*/ 0 h 40"/>
                    <a:gd name="T2" fmla="*/ 15 w 39"/>
                    <a:gd name="T3" fmla="*/ 0 h 40"/>
                    <a:gd name="T4" fmla="*/ 12 w 39"/>
                    <a:gd name="T5" fmla="*/ 1 h 40"/>
                    <a:gd name="T6" fmla="*/ 8 w 39"/>
                    <a:gd name="T7" fmla="*/ 4 h 40"/>
                    <a:gd name="T8" fmla="*/ 6 w 39"/>
                    <a:gd name="T9" fmla="*/ 6 h 40"/>
                    <a:gd name="T10" fmla="*/ 3 w 39"/>
                    <a:gd name="T11" fmla="*/ 10 h 40"/>
                    <a:gd name="T12" fmla="*/ 1 w 39"/>
                    <a:gd name="T13" fmla="*/ 12 h 40"/>
                    <a:gd name="T14" fmla="*/ 0 w 39"/>
                    <a:gd name="T15" fmla="*/ 15 h 40"/>
                    <a:gd name="T16" fmla="*/ 0 w 39"/>
                    <a:gd name="T17" fmla="*/ 20 h 40"/>
                    <a:gd name="T18" fmla="*/ 0 w 39"/>
                    <a:gd name="T19" fmla="*/ 24 h 40"/>
                    <a:gd name="T20" fmla="*/ 1 w 39"/>
                    <a:gd name="T21" fmla="*/ 27 h 40"/>
                    <a:gd name="T22" fmla="*/ 3 w 39"/>
                    <a:gd name="T23" fmla="*/ 31 h 40"/>
                    <a:gd name="T24" fmla="*/ 6 w 39"/>
                    <a:gd name="T25" fmla="*/ 34 h 40"/>
                    <a:gd name="T26" fmla="*/ 8 w 39"/>
                    <a:gd name="T27" fmla="*/ 36 h 40"/>
                    <a:gd name="T28" fmla="*/ 12 w 39"/>
                    <a:gd name="T29" fmla="*/ 38 h 40"/>
                    <a:gd name="T30" fmla="*/ 15 w 39"/>
                    <a:gd name="T31" fmla="*/ 39 h 40"/>
                    <a:gd name="T32" fmla="*/ 19 w 39"/>
                    <a:gd name="T33" fmla="*/ 40 h 40"/>
                    <a:gd name="T34" fmla="*/ 24 w 39"/>
                    <a:gd name="T35" fmla="*/ 39 h 40"/>
                    <a:gd name="T36" fmla="*/ 27 w 39"/>
                    <a:gd name="T37" fmla="*/ 38 h 40"/>
                    <a:gd name="T38" fmla="*/ 31 w 39"/>
                    <a:gd name="T39" fmla="*/ 36 h 40"/>
                    <a:gd name="T40" fmla="*/ 33 w 39"/>
                    <a:gd name="T41" fmla="*/ 34 h 40"/>
                    <a:gd name="T42" fmla="*/ 35 w 39"/>
                    <a:gd name="T43" fmla="*/ 31 h 40"/>
                    <a:gd name="T44" fmla="*/ 38 w 39"/>
                    <a:gd name="T45" fmla="*/ 27 h 40"/>
                    <a:gd name="T46" fmla="*/ 39 w 39"/>
                    <a:gd name="T47" fmla="*/ 24 h 40"/>
                    <a:gd name="T48" fmla="*/ 39 w 39"/>
                    <a:gd name="T49" fmla="*/ 20 h 40"/>
                    <a:gd name="T50" fmla="*/ 39 w 39"/>
                    <a:gd name="T51" fmla="*/ 15 h 40"/>
                    <a:gd name="T52" fmla="*/ 38 w 39"/>
                    <a:gd name="T53" fmla="*/ 12 h 40"/>
                    <a:gd name="T54" fmla="*/ 35 w 39"/>
                    <a:gd name="T55" fmla="*/ 10 h 40"/>
                    <a:gd name="T56" fmla="*/ 33 w 39"/>
                    <a:gd name="T57" fmla="*/ 6 h 40"/>
                    <a:gd name="T58" fmla="*/ 31 w 39"/>
                    <a:gd name="T59" fmla="*/ 4 h 40"/>
                    <a:gd name="T60" fmla="*/ 27 w 39"/>
                    <a:gd name="T61" fmla="*/ 1 h 40"/>
                    <a:gd name="T62" fmla="*/ 24 w 39"/>
                    <a:gd name="T63" fmla="*/ 0 h 40"/>
                    <a:gd name="T64" fmla="*/ 19 w 39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40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8" y="4"/>
                      </a:lnTo>
                      <a:lnTo>
                        <a:pt x="6" y="6"/>
                      </a:lnTo>
                      <a:lnTo>
                        <a:pt x="3" y="10"/>
                      </a:lnTo>
                      <a:lnTo>
                        <a:pt x="1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4"/>
                      </a:lnTo>
                      <a:lnTo>
                        <a:pt x="1" y="27"/>
                      </a:lnTo>
                      <a:lnTo>
                        <a:pt x="3" y="31"/>
                      </a:lnTo>
                      <a:lnTo>
                        <a:pt x="6" y="34"/>
                      </a:lnTo>
                      <a:lnTo>
                        <a:pt x="8" y="36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40"/>
                      </a:lnTo>
                      <a:lnTo>
                        <a:pt x="24" y="39"/>
                      </a:lnTo>
                      <a:lnTo>
                        <a:pt x="27" y="38"/>
                      </a:lnTo>
                      <a:lnTo>
                        <a:pt x="31" y="36"/>
                      </a:lnTo>
                      <a:lnTo>
                        <a:pt x="33" y="34"/>
                      </a:lnTo>
                      <a:lnTo>
                        <a:pt x="35" y="31"/>
                      </a:lnTo>
                      <a:lnTo>
                        <a:pt x="38" y="27"/>
                      </a:lnTo>
                      <a:lnTo>
                        <a:pt x="39" y="24"/>
                      </a:lnTo>
                      <a:lnTo>
                        <a:pt x="39" y="20"/>
                      </a:lnTo>
                      <a:lnTo>
                        <a:pt x="39" y="15"/>
                      </a:lnTo>
                      <a:lnTo>
                        <a:pt x="38" y="12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1" y="4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4" name="Freeform 219"/>
                <p:cNvSpPr/>
                <p:nvPr/>
              </p:nvSpPr>
              <p:spPr bwMode="auto">
                <a:xfrm>
                  <a:off x="3777" y="3757"/>
                  <a:ext cx="38" cy="41"/>
                </a:xfrm>
                <a:custGeom>
                  <a:avLst/>
                  <a:gdLst>
                    <a:gd name="T0" fmla="*/ 19 w 38"/>
                    <a:gd name="T1" fmla="*/ 0 h 41"/>
                    <a:gd name="T2" fmla="*/ 15 w 38"/>
                    <a:gd name="T3" fmla="*/ 1 h 41"/>
                    <a:gd name="T4" fmla="*/ 12 w 38"/>
                    <a:gd name="T5" fmla="*/ 3 h 41"/>
                    <a:gd name="T6" fmla="*/ 8 w 38"/>
                    <a:gd name="T7" fmla="*/ 4 h 41"/>
                    <a:gd name="T8" fmla="*/ 5 w 38"/>
                    <a:gd name="T9" fmla="*/ 6 h 41"/>
                    <a:gd name="T10" fmla="*/ 2 w 38"/>
                    <a:gd name="T11" fmla="*/ 10 h 41"/>
                    <a:gd name="T12" fmla="*/ 1 w 38"/>
                    <a:gd name="T13" fmla="*/ 13 h 41"/>
                    <a:gd name="T14" fmla="*/ 0 w 38"/>
                    <a:gd name="T15" fmla="*/ 17 h 41"/>
                    <a:gd name="T16" fmla="*/ 0 w 38"/>
                    <a:gd name="T17" fmla="*/ 21 h 41"/>
                    <a:gd name="T18" fmla="*/ 0 w 38"/>
                    <a:gd name="T19" fmla="*/ 25 h 41"/>
                    <a:gd name="T20" fmla="*/ 1 w 38"/>
                    <a:gd name="T21" fmla="*/ 28 h 41"/>
                    <a:gd name="T22" fmla="*/ 2 w 38"/>
                    <a:gd name="T23" fmla="*/ 32 h 41"/>
                    <a:gd name="T24" fmla="*/ 5 w 38"/>
                    <a:gd name="T25" fmla="*/ 35 h 41"/>
                    <a:gd name="T26" fmla="*/ 8 w 38"/>
                    <a:gd name="T27" fmla="*/ 38 h 41"/>
                    <a:gd name="T28" fmla="*/ 12 w 38"/>
                    <a:gd name="T29" fmla="*/ 39 h 41"/>
                    <a:gd name="T30" fmla="*/ 15 w 38"/>
                    <a:gd name="T31" fmla="*/ 40 h 41"/>
                    <a:gd name="T32" fmla="*/ 19 w 38"/>
                    <a:gd name="T33" fmla="*/ 41 h 41"/>
                    <a:gd name="T34" fmla="*/ 23 w 38"/>
                    <a:gd name="T35" fmla="*/ 40 h 41"/>
                    <a:gd name="T36" fmla="*/ 27 w 38"/>
                    <a:gd name="T37" fmla="*/ 39 h 41"/>
                    <a:gd name="T38" fmla="*/ 30 w 38"/>
                    <a:gd name="T39" fmla="*/ 38 h 41"/>
                    <a:gd name="T40" fmla="*/ 33 w 38"/>
                    <a:gd name="T41" fmla="*/ 35 h 41"/>
                    <a:gd name="T42" fmla="*/ 35 w 38"/>
                    <a:gd name="T43" fmla="*/ 32 h 41"/>
                    <a:gd name="T44" fmla="*/ 37 w 38"/>
                    <a:gd name="T45" fmla="*/ 28 h 41"/>
                    <a:gd name="T46" fmla="*/ 38 w 38"/>
                    <a:gd name="T47" fmla="*/ 25 h 41"/>
                    <a:gd name="T48" fmla="*/ 38 w 38"/>
                    <a:gd name="T49" fmla="*/ 21 h 41"/>
                    <a:gd name="T50" fmla="*/ 38 w 38"/>
                    <a:gd name="T51" fmla="*/ 17 h 41"/>
                    <a:gd name="T52" fmla="*/ 37 w 38"/>
                    <a:gd name="T53" fmla="*/ 13 h 41"/>
                    <a:gd name="T54" fmla="*/ 35 w 38"/>
                    <a:gd name="T55" fmla="*/ 10 h 41"/>
                    <a:gd name="T56" fmla="*/ 33 w 38"/>
                    <a:gd name="T57" fmla="*/ 6 h 41"/>
                    <a:gd name="T58" fmla="*/ 30 w 38"/>
                    <a:gd name="T59" fmla="*/ 4 h 41"/>
                    <a:gd name="T60" fmla="*/ 27 w 38"/>
                    <a:gd name="T61" fmla="*/ 3 h 41"/>
                    <a:gd name="T62" fmla="*/ 23 w 38"/>
                    <a:gd name="T63" fmla="*/ 1 h 41"/>
                    <a:gd name="T64" fmla="*/ 19 w 38"/>
                    <a:gd name="T65" fmla="*/ 0 h 4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1">
                      <a:moveTo>
                        <a:pt x="19" y="0"/>
                      </a:moveTo>
                      <a:lnTo>
                        <a:pt x="15" y="1"/>
                      </a:lnTo>
                      <a:lnTo>
                        <a:pt x="12" y="3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2" y="10"/>
                      </a:lnTo>
                      <a:lnTo>
                        <a:pt x="1" y="13"/>
                      </a:lnTo>
                      <a:lnTo>
                        <a:pt x="0" y="17"/>
                      </a:lnTo>
                      <a:lnTo>
                        <a:pt x="0" y="21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2" y="32"/>
                      </a:lnTo>
                      <a:lnTo>
                        <a:pt x="5" y="35"/>
                      </a:lnTo>
                      <a:lnTo>
                        <a:pt x="8" y="38"/>
                      </a:lnTo>
                      <a:lnTo>
                        <a:pt x="12" y="39"/>
                      </a:lnTo>
                      <a:lnTo>
                        <a:pt x="15" y="40"/>
                      </a:lnTo>
                      <a:lnTo>
                        <a:pt x="19" y="41"/>
                      </a:lnTo>
                      <a:lnTo>
                        <a:pt x="23" y="40"/>
                      </a:lnTo>
                      <a:lnTo>
                        <a:pt x="27" y="39"/>
                      </a:lnTo>
                      <a:lnTo>
                        <a:pt x="30" y="38"/>
                      </a:lnTo>
                      <a:lnTo>
                        <a:pt x="33" y="35"/>
                      </a:lnTo>
                      <a:lnTo>
                        <a:pt x="35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1"/>
                      </a:lnTo>
                      <a:lnTo>
                        <a:pt x="38" y="17"/>
                      </a:lnTo>
                      <a:lnTo>
                        <a:pt x="37" y="13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0" y="4"/>
                      </a:lnTo>
                      <a:lnTo>
                        <a:pt x="27" y="3"/>
                      </a:lnTo>
                      <a:lnTo>
                        <a:pt x="23" y="1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5" name="Freeform 220"/>
                <p:cNvSpPr/>
                <p:nvPr/>
              </p:nvSpPr>
              <p:spPr bwMode="auto">
                <a:xfrm>
                  <a:off x="3777" y="3757"/>
                  <a:ext cx="38" cy="41"/>
                </a:xfrm>
                <a:custGeom>
                  <a:avLst/>
                  <a:gdLst>
                    <a:gd name="T0" fmla="*/ 19 w 38"/>
                    <a:gd name="T1" fmla="*/ 0 h 41"/>
                    <a:gd name="T2" fmla="*/ 15 w 38"/>
                    <a:gd name="T3" fmla="*/ 1 h 41"/>
                    <a:gd name="T4" fmla="*/ 12 w 38"/>
                    <a:gd name="T5" fmla="*/ 3 h 41"/>
                    <a:gd name="T6" fmla="*/ 8 w 38"/>
                    <a:gd name="T7" fmla="*/ 4 h 41"/>
                    <a:gd name="T8" fmla="*/ 5 w 38"/>
                    <a:gd name="T9" fmla="*/ 6 h 41"/>
                    <a:gd name="T10" fmla="*/ 2 w 38"/>
                    <a:gd name="T11" fmla="*/ 10 h 41"/>
                    <a:gd name="T12" fmla="*/ 1 w 38"/>
                    <a:gd name="T13" fmla="*/ 13 h 41"/>
                    <a:gd name="T14" fmla="*/ 0 w 38"/>
                    <a:gd name="T15" fmla="*/ 17 h 41"/>
                    <a:gd name="T16" fmla="*/ 0 w 38"/>
                    <a:gd name="T17" fmla="*/ 21 h 41"/>
                    <a:gd name="T18" fmla="*/ 0 w 38"/>
                    <a:gd name="T19" fmla="*/ 25 h 41"/>
                    <a:gd name="T20" fmla="*/ 1 w 38"/>
                    <a:gd name="T21" fmla="*/ 28 h 41"/>
                    <a:gd name="T22" fmla="*/ 2 w 38"/>
                    <a:gd name="T23" fmla="*/ 32 h 41"/>
                    <a:gd name="T24" fmla="*/ 5 w 38"/>
                    <a:gd name="T25" fmla="*/ 35 h 41"/>
                    <a:gd name="T26" fmla="*/ 8 w 38"/>
                    <a:gd name="T27" fmla="*/ 38 h 41"/>
                    <a:gd name="T28" fmla="*/ 12 w 38"/>
                    <a:gd name="T29" fmla="*/ 39 h 41"/>
                    <a:gd name="T30" fmla="*/ 15 w 38"/>
                    <a:gd name="T31" fmla="*/ 40 h 41"/>
                    <a:gd name="T32" fmla="*/ 19 w 38"/>
                    <a:gd name="T33" fmla="*/ 41 h 41"/>
                    <a:gd name="T34" fmla="*/ 23 w 38"/>
                    <a:gd name="T35" fmla="*/ 40 h 41"/>
                    <a:gd name="T36" fmla="*/ 27 w 38"/>
                    <a:gd name="T37" fmla="*/ 39 h 41"/>
                    <a:gd name="T38" fmla="*/ 30 w 38"/>
                    <a:gd name="T39" fmla="*/ 38 h 41"/>
                    <a:gd name="T40" fmla="*/ 33 w 38"/>
                    <a:gd name="T41" fmla="*/ 35 h 41"/>
                    <a:gd name="T42" fmla="*/ 35 w 38"/>
                    <a:gd name="T43" fmla="*/ 32 h 41"/>
                    <a:gd name="T44" fmla="*/ 37 w 38"/>
                    <a:gd name="T45" fmla="*/ 28 h 41"/>
                    <a:gd name="T46" fmla="*/ 38 w 38"/>
                    <a:gd name="T47" fmla="*/ 25 h 41"/>
                    <a:gd name="T48" fmla="*/ 38 w 38"/>
                    <a:gd name="T49" fmla="*/ 21 h 41"/>
                    <a:gd name="T50" fmla="*/ 38 w 38"/>
                    <a:gd name="T51" fmla="*/ 17 h 41"/>
                    <a:gd name="T52" fmla="*/ 37 w 38"/>
                    <a:gd name="T53" fmla="*/ 13 h 41"/>
                    <a:gd name="T54" fmla="*/ 35 w 38"/>
                    <a:gd name="T55" fmla="*/ 10 h 41"/>
                    <a:gd name="T56" fmla="*/ 33 w 38"/>
                    <a:gd name="T57" fmla="*/ 6 h 41"/>
                    <a:gd name="T58" fmla="*/ 30 w 38"/>
                    <a:gd name="T59" fmla="*/ 4 h 41"/>
                    <a:gd name="T60" fmla="*/ 27 w 38"/>
                    <a:gd name="T61" fmla="*/ 3 h 41"/>
                    <a:gd name="T62" fmla="*/ 23 w 38"/>
                    <a:gd name="T63" fmla="*/ 1 h 41"/>
                    <a:gd name="T64" fmla="*/ 19 w 38"/>
                    <a:gd name="T65" fmla="*/ 0 h 4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1">
                      <a:moveTo>
                        <a:pt x="19" y="0"/>
                      </a:moveTo>
                      <a:lnTo>
                        <a:pt x="15" y="1"/>
                      </a:lnTo>
                      <a:lnTo>
                        <a:pt x="12" y="3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2" y="10"/>
                      </a:lnTo>
                      <a:lnTo>
                        <a:pt x="1" y="13"/>
                      </a:lnTo>
                      <a:lnTo>
                        <a:pt x="0" y="17"/>
                      </a:lnTo>
                      <a:lnTo>
                        <a:pt x="0" y="21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2" y="32"/>
                      </a:lnTo>
                      <a:lnTo>
                        <a:pt x="5" y="35"/>
                      </a:lnTo>
                      <a:lnTo>
                        <a:pt x="8" y="38"/>
                      </a:lnTo>
                      <a:lnTo>
                        <a:pt x="12" y="39"/>
                      </a:lnTo>
                      <a:lnTo>
                        <a:pt x="15" y="40"/>
                      </a:lnTo>
                      <a:lnTo>
                        <a:pt x="19" y="41"/>
                      </a:lnTo>
                      <a:lnTo>
                        <a:pt x="23" y="40"/>
                      </a:lnTo>
                      <a:lnTo>
                        <a:pt x="27" y="39"/>
                      </a:lnTo>
                      <a:lnTo>
                        <a:pt x="30" y="38"/>
                      </a:lnTo>
                      <a:lnTo>
                        <a:pt x="33" y="35"/>
                      </a:lnTo>
                      <a:lnTo>
                        <a:pt x="35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1"/>
                      </a:lnTo>
                      <a:lnTo>
                        <a:pt x="38" y="17"/>
                      </a:lnTo>
                      <a:lnTo>
                        <a:pt x="37" y="13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0" y="4"/>
                      </a:lnTo>
                      <a:lnTo>
                        <a:pt x="27" y="3"/>
                      </a:lnTo>
                      <a:lnTo>
                        <a:pt x="23" y="1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6" name="Freeform 221"/>
                <p:cNvSpPr/>
                <p:nvPr/>
              </p:nvSpPr>
              <p:spPr bwMode="auto">
                <a:xfrm>
                  <a:off x="4869" y="2805"/>
                  <a:ext cx="41" cy="40"/>
                </a:xfrm>
                <a:custGeom>
                  <a:avLst/>
                  <a:gdLst>
                    <a:gd name="T0" fmla="*/ 20 w 41"/>
                    <a:gd name="T1" fmla="*/ 0 h 40"/>
                    <a:gd name="T2" fmla="*/ 17 w 41"/>
                    <a:gd name="T3" fmla="*/ 0 h 40"/>
                    <a:gd name="T4" fmla="*/ 13 w 41"/>
                    <a:gd name="T5" fmla="*/ 1 h 40"/>
                    <a:gd name="T6" fmla="*/ 10 w 41"/>
                    <a:gd name="T7" fmla="*/ 4 h 40"/>
                    <a:gd name="T8" fmla="*/ 6 w 41"/>
                    <a:gd name="T9" fmla="*/ 6 h 40"/>
                    <a:gd name="T10" fmla="*/ 4 w 41"/>
                    <a:gd name="T11" fmla="*/ 8 h 40"/>
                    <a:gd name="T12" fmla="*/ 2 w 41"/>
                    <a:gd name="T13" fmla="*/ 12 h 40"/>
                    <a:gd name="T14" fmla="*/ 0 w 41"/>
                    <a:gd name="T15" fmla="*/ 15 h 40"/>
                    <a:gd name="T16" fmla="*/ 0 w 41"/>
                    <a:gd name="T17" fmla="*/ 20 h 40"/>
                    <a:gd name="T18" fmla="*/ 0 w 41"/>
                    <a:gd name="T19" fmla="*/ 23 h 40"/>
                    <a:gd name="T20" fmla="*/ 2 w 41"/>
                    <a:gd name="T21" fmla="*/ 28 h 40"/>
                    <a:gd name="T22" fmla="*/ 4 w 41"/>
                    <a:gd name="T23" fmla="*/ 30 h 40"/>
                    <a:gd name="T24" fmla="*/ 6 w 41"/>
                    <a:gd name="T25" fmla="*/ 34 h 40"/>
                    <a:gd name="T26" fmla="*/ 10 w 41"/>
                    <a:gd name="T27" fmla="*/ 36 h 40"/>
                    <a:gd name="T28" fmla="*/ 13 w 41"/>
                    <a:gd name="T29" fmla="*/ 39 h 40"/>
                    <a:gd name="T30" fmla="*/ 17 w 41"/>
                    <a:gd name="T31" fmla="*/ 40 h 40"/>
                    <a:gd name="T32" fmla="*/ 20 w 41"/>
                    <a:gd name="T33" fmla="*/ 40 h 40"/>
                    <a:gd name="T34" fmla="*/ 25 w 41"/>
                    <a:gd name="T35" fmla="*/ 40 h 40"/>
                    <a:gd name="T36" fmla="*/ 28 w 41"/>
                    <a:gd name="T37" fmla="*/ 39 h 40"/>
                    <a:gd name="T38" fmla="*/ 32 w 41"/>
                    <a:gd name="T39" fmla="*/ 36 h 40"/>
                    <a:gd name="T40" fmla="*/ 34 w 41"/>
                    <a:gd name="T41" fmla="*/ 34 h 40"/>
                    <a:gd name="T42" fmla="*/ 38 w 41"/>
                    <a:gd name="T43" fmla="*/ 30 h 40"/>
                    <a:gd name="T44" fmla="*/ 39 w 41"/>
                    <a:gd name="T45" fmla="*/ 28 h 40"/>
                    <a:gd name="T46" fmla="*/ 40 w 41"/>
                    <a:gd name="T47" fmla="*/ 23 h 40"/>
                    <a:gd name="T48" fmla="*/ 41 w 41"/>
                    <a:gd name="T49" fmla="*/ 20 h 40"/>
                    <a:gd name="T50" fmla="*/ 40 w 41"/>
                    <a:gd name="T51" fmla="*/ 15 h 40"/>
                    <a:gd name="T52" fmla="*/ 39 w 41"/>
                    <a:gd name="T53" fmla="*/ 12 h 40"/>
                    <a:gd name="T54" fmla="*/ 38 w 41"/>
                    <a:gd name="T55" fmla="*/ 8 h 40"/>
                    <a:gd name="T56" fmla="*/ 34 w 41"/>
                    <a:gd name="T57" fmla="*/ 6 h 40"/>
                    <a:gd name="T58" fmla="*/ 32 w 41"/>
                    <a:gd name="T59" fmla="*/ 4 h 40"/>
                    <a:gd name="T60" fmla="*/ 28 w 41"/>
                    <a:gd name="T61" fmla="*/ 1 h 40"/>
                    <a:gd name="T62" fmla="*/ 25 w 41"/>
                    <a:gd name="T63" fmla="*/ 0 h 40"/>
                    <a:gd name="T64" fmla="*/ 20 w 41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1" h="40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3" y="1"/>
                      </a:lnTo>
                      <a:lnTo>
                        <a:pt x="10" y="4"/>
                      </a:lnTo>
                      <a:lnTo>
                        <a:pt x="6" y="6"/>
                      </a:lnTo>
                      <a:lnTo>
                        <a:pt x="4" y="8"/>
                      </a:lnTo>
                      <a:lnTo>
                        <a:pt x="2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3"/>
                      </a:lnTo>
                      <a:lnTo>
                        <a:pt x="2" y="28"/>
                      </a:lnTo>
                      <a:lnTo>
                        <a:pt x="4" y="30"/>
                      </a:lnTo>
                      <a:lnTo>
                        <a:pt x="6" y="34"/>
                      </a:lnTo>
                      <a:lnTo>
                        <a:pt x="10" y="36"/>
                      </a:lnTo>
                      <a:lnTo>
                        <a:pt x="13" y="39"/>
                      </a:lnTo>
                      <a:lnTo>
                        <a:pt x="17" y="40"/>
                      </a:lnTo>
                      <a:lnTo>
                        <a:pt x="20" y="40"/>
                      </a:lnTo>
                      <a:lnTo>
                        <a:pt x="25" y="40"/>
                      </a:lnTo>
                      <a:lnTo>
                        <a:pt x="28" y="39"/>
                      </a:lnTo>
                      <a:lnTo>
                        <a:pt x="32" y="36"/>
                      </a:lnTo>
                      <a:lnTo>
                        <a:pt x="34" y="34"/>
                      </a:lnTo>
                      <a:lnTo>
                        <a:pt x="38" y="30"/>
                      </a:lnTo>
                      <a:lnTo>
                        <a:pt x="39" y="28"/>
                      </a:lnTo>
                      <a:lnTo>
                        <a:pt x="40" y="23"/>
                      </a:lnTo>
                      <a:lnTo>
                        <a:pt x="41" y="20"/>
                      </a:lnTo>
                      <a:lnTo>
                        <a:pt x="40" y="15"/>
                      </a:lnTo>
                      <a:lnTo>
                        <a:pt x="39" y="12"/>
                      </a:lnTo>
                      <a:lnTo>
                        <a:pt x="38" y="8"/>
                      </a:lnTo>
                      <a:lnTo>
                        <a:pt x="34" y="6"/>
                      </a:lnTo>
                      <a:lnTo>
                        <a:pt x="32" y="4"/>
                      </a:lnTo>
                      <a:lnTo>
                        <a:pt x="28" y="1"/>
                      </a:lnTo>
                      <a:lnTo>
                        <a:pt x="25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7" name="Freeform 222"/>
                <p:cNvSpPr/>
                <p:nvPr/>
              </p:nvSpPr>
              <p:spPr bwMode="auto">
                <a:xfrm>
                  <a:off x="4869" y="2805"/>
                  <a:ext cx="41" cy="40"/>
                </a:xfrm>
                <a:custGeom>
                  <a:avLst/>
                  <a:gdLst>
                    <a:gd name="T0" fmla="*/ 20 w 41"/>
                    <a:gd name="T1" fmla="*/ 0 h 40"/>
                    <a:gd name="T2" fmla="*/ 17 w 41"/>
                    <a:gd name="T3" fmla="*/ 0 h 40"/>
                    <a:gd name="T4" fmla="*/ 13 w 41"/>
                    <a:gd name="T5" fmla="*/ 1 h 40"/>
                    <a:gd name="T6" fmla="*/ 10 w 41"/>
                    <a:gd name="T7" fmla="*/ 4 h 40"/>
                    <a:gd name="T8" fmla="*/ 6 w 41"/>
                    <a:gd name="T9" fmla="*/ 6 h 40"/>
                    <a:gd name="T10" fmla="*/ 4 w 41"/>
                    <a:gd name="T11" fmla="*/ 8 h 40"/>
                    <a:gd name="T12" fmla="*/ 2 w 41"/>
                    <a:gd name="T13" fmla="*/ 12 h 40"/>
                    <a:gd name="T14" fmla="*/ 0 w 41"/>
                    <a:gd name="T15" fmla="*/ 15 h 40"/>
                    <a:gd name="T16" fmla="*/ 0 w 41"/>
                    <a:gd name="T17" fmla="*/ 20 h 40"/>
                    <a:gd name="T18" fmla="*/ 0 w 41"/>
                    <a:gd name="T19" fmla="*/ 23 h 40"/>
                    <a:gd name="T20" fmla="*/ 2 w 41"/>
                    <a:gd name="T21" fmla="*/ 28 h 40"/>
                    <a:gd name="T22" fmla="*/ 4 w 41"/>
                    <a:gd name="T23" fmla="*/ 30 h 40"/>
                    <a:gd name="T24" fmla="*/ 6 w 41"/>
                    <a:gd name="T25" fmla="*/ 34 h 40"/>
                    <a:gd name="T26" fmla="*/ 10 w 41"/>
                    <a:gd name="T27" fmla="*/ 36 h 40"/>
                    <a:gd name="T28" fmla="*/ 13 w 41"/>
                    <a:gd name="T29" fmla="*/ 39 h 40"/>
                    <a:gd name="T30" fmla="*/ 17 w 41"/>
                    <a:gd name="T31" fmla="*/ 40 h 40"/>
                    <a:gd name="T32" fmla="*/ 20 w 41"/>
                    <a:gd name="T33" fmla="*/ 40 h 40"/>
                    <a:gd name="T34" fmla="*/ 25 w 41"/>
                    <a:gd name="T35" fmla="*/ 40 h 40"/>
                    <a:gd name="T36" fmla="*/ 28 w 41"/>
                    <a:gd name="T37" fmla="*/ 39 h 40"/>
                    <a:gd name="T38" fmla="*/ 32 w 41"/>
                    <a:gd name="T39" fmla="*/ 36 h 40"/>
                    <a:gd name="T40" fmla="*/ 34 w 41"/>
                    <a:gd name="T41" fmla="*/ 34 h 40"/>
                    <a:gd name="T42" fmla="*/ 38 w 41"/>
                    <a:gd name="T43" fmla="*/ 30 h 40"/>
                    <a:gd name="T44" fmla="*/ 39 w 41"/>
                    <a:gd name="T45" fmla="*/ 28 h 40"/>
                    <a:gd name="T46" fmla="*/ 40 w 41"/>
                    <a:gd name="T47" fmla="*/ 23 h 40"/>
                    <a:gd name="T48" fmla="*/ 41 w 41"/>
                    <a:gd name="T49" fmla="*/ 20 h 40"/>
                    <a:gd name="T50" fmla="*/ 40 w 41"/>
                    <a:gd name="T51" fmla="*/ 15 h 40"/>
                    <a:gd name="T52" fmla="*/ 39 w 41"/>
                    <a:gd name="T53" fmla="*/ 12 h 40"/>
                    <a:gd name="T54" fmla="*/ 38 w 41"/>
                    <a:gd name="T55" fmla="*/ 8 h 40"/>
                    <a:gd name="T56" fmla="*/ 34 w 41"/>
                    <a:gd name="T57" fmla="*/ 6 h 40"/>
                    <a:gd name="T58" fmla="*/ 32 w 41"/>
                    <a:gd name="T59" fmla="*/ 4 h 40"/>
                    <a:gd name="T60" fmla="*/ 28 w 41"/>
                    <a:gd name="T61" fmla="*/ 1 h 40"/>
                    <a:gd name="T62" fmla="*/ 25 w 41"/>
                    <a:gd name="T63" fmla="*/ 0 h 40"/>
                    <a:gd name="T64" fmla="*/ 20 w 41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1" h="40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3" y="1"/>
                      </a:lnTo>
                      <a:lnTo>
                        <a:pt x="10" y="4"/>
                      </a:lnTo>
                      <a:lnTo>
                        <a:pt x="6" y="6"/>
                      </a:lnTo>
                      <a:lnTo>
                        <a:pt x="4" y="8"/>
                      </a:lnTo>
                      <a:lnTo>
                        <a:pt x="2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3"/>
                      </a:lnTo>
                      <a:lnTo>
                        <a:pt x="2" y="28"/>
                      </a:lnTo>
                      <a:lnTo>
                        <a:pt x="4" y="30"/>
                      </a:lnTo>
                      <a:lnTo>
                        <a:pt x="6" y="34"/>
                      </a:lnTo>
                      <a:lnTo>
                        <a:pt x="10" y="36"/>
                      </a:lnTo>
                      <a:lnTo>
                        <a:pt x="13" y="39"/>
                      </a:lnTo>
                      <a:lnTo>
                        <a:pt x="17" y="40"/>
                      </a:lnTo>
                      <a:lnTo>
                        <a:pt x="20" y="40"/>
                      </a:lnTo>
                      <a:lnTo>
                        <a:pt x="25" y="40"/>
                      </a:lnTo>
                      <a:lnTo>
                        <a:pt x="28" y="39"/>
                      </a:lnTo>
                      <a:lnTo>
                        <a:pt x="32" y="36"/>
                      </a:lnTo>
                      <a:lnTo>
                        <a:pt x="34" y="34"/>
                      </a:lnTo>
                      <a:lnTo>
                        <a:pt x="38" y="30"/>
                      </a:lnTo>
                      <a:lnTo>
                        <a:pt x="39" y="28"/>
                      </a:lnTo>
                      <a:lnTo>
                        <a:pt x="40" y="23"/>
                      </a:lnTo>
                      <a:lnTo>
                        <a:pt x="41" y="20"/>
                      </a:lnTo>
                      <a:lnTo>
                        <a:pt x="40" y="15"/>
                      </a:lnTo>
                      <a:lnTo>
                        <a:pt x="39" y="12"/>
                      </a:lnTo>
                      <a:lnTo>
                        <a:pt x="38" y="8"/>
                      </a:lnTo>
                      <a:lnTo>
                        <a:pt x="34" y="6"/>
                      </a:lnTo>
                      <a:lnTo>
                        <a:pt x="32" y="4"/>
                      </a:lnTo>
                      <a:lnTo>
                        <a:pt x="28" y="1"/>
                      </a:lnTo>
                      <a:lnTo>
                        <a:pt x="25" y="0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8" name="Freeform 223"/>
                <p:cNvSpPr/>
                <p:nvPr/>
              </p:nvSpPr>
              <p:spPr bwMode="auto">
                <a:xfrm>
                  <a:off x="4604" y="2409"/>
                  <a:ext cx="38" cy="38"/>
                </a:xfrm>
                <a:custGeom>
                  <a:avLst/>
                  <a:gdLst>
                    <a:gd name="T0" fmla="*/ 20 w 38"/>
                    <a:gd name="T1" fmla="*/ 0 h 38"/>
                    <a:gd name="T2" fmla="*/ 15 w 38"/>
                    <a:gd name="T3" fmla="*/ 0 h 38"/>
                    <a:gd name="T4" fmla="*/ 11 w 38"/>
                    <a:gd name="T5" fmla="*/ 1 h 38"/>
                    <a:gd name="T6" fmla="*/ 8 w 38"/>
                    <a:gd name="T7" fmla="*/ 3 h 38"/>
                    <a:gd name="T8" fmla="*/ 6 w 38"/>
                    <a:gd name="T9" fmla="*/ 6 h 38"/>
                    <a:gd name="T10" fmla="*/ 3 w 38"/>
                    <a:gd name="T11" fmla="*/ 8 h 38"/>
                    <a:gd name="T12" fmla="*/ 1 w 38"/>
                    <a:gd name="T13" fmla="*/ 12 h 38"/>
                    <a:gd name="T14" fmla="*/ 0 w 38"/>
                    <a:gd name="T15" fmla="*/ 15 h 38"/>
                    <a:gd name="T16" fmla="*/ 0 w 38"/>
                    <a:gd name="T17" fmla="*/ 20 h 38"/>
                    <a:gd name="T18" fmla="*/ 0 w 38"/>
                    <a:gd name="T19" fmla="*/ 23 h 38"/>
                    <a:gd name="T20" fmla="*/ 1 w 38"/>
                    <a:gd name="T21" fmla="*/ 27 h 38"/>
                    <a:gd name="T22" fmla="*/ 3 w 38"/>
                    <a:gd name="T23" fmla="*/ 30 h 38"/>
                    <a:gd name="T24" fmla="*/ 6 w 38"/>
                    <a:gd name="T25" fmla="*/ 34 h 38"/>
                    <a:gd name="T26" fmla="*/ 8 w 38"/>
                    <a:gd name="T27" fmla="*/ 36 h 38"/>
                    <a:gd name="T28" fmla="*/ 11 w 38"/>
                    <a:gd name="T29" fmla="*/ 37 h 38"/>
                    <a:gd name="T30" fmla="*/ 15 w 38"/>
                    <a:gd name="T31" fmla="*/ 38 h 38"/>
                    <a:gd name="T32" fmla="*/ 20 w 38"/>
                    <a:gd name="T33" fmla="*/ 38 h 38"/>
                    <a:gd name="T34" fmla="*/ 23 w 38"/>
                    <a:gd name="T35" fmla="*/ 38 h 38"/>
                    <a:gd name="T36" fmla="*/ 27 w 38"/>
                    <a:gd name="T37" fmla="*/ 37 h 38"/>
                    <a:gd name="T38" fmla="*/ 30 w 38"/>
                    <a:gd name="T39" fmla="*/ 36 h 38"/>
                    <a:gd name="T40" fmla="*/ 32 w 38"/>
                    <a:gd name="T41" fmla="*/ 34 h 38"/>
                    <a:gd name="T42" fmla="*/ 35 w 38"/>
                    <a:gd name="T43" fmla="*/ 30 h 38"/>
                    <a:gd name="T44" fmla="*/ 37 w 38"/>
                    <a:gd name="T45" fmla="*/ 27 h 38"/>
                    <a:gd name="T46" fmla="*/ 38 w 38"/>
                    <a:gd name="T47" fmla="*/ 23 h 38"/>
                    <a:gd name="T48" fmla="*/ 38 w 38"/>
                    <a:gd name="T49" fmla="*/ 20 h 38"/>
                    <a:gd name="T50" fmla="*/ 38 w 38"/>
                    <a:gd name="T51" fmla="*/ 15 h 38"/>
                    <a:gd name="T52" fmla="*/ 37 w 38"/>
                    <a:gd name="T53" fmla="*/ 12 h 38"/>
                    <a:gd name="T54" fmla="*/ 35 w 38"/>
                    <a:gd name="T55" fmla="*/ 8 h 38"/>
                    <a:gd name="T56" fmla="*/ 32 w 38"/>
                    <a:gd name="T57" fmla="*/ 6 h 38"/>
                    <a:gd name="T58" fmla="*/ 30 w 38"/>
                    <a:gd name="T59" fmla="*/ 3 h 38"/>
                    <a:gd name="T60" fmla="*/ 27 w 38"/>
                    <a:gd name="T61" fmla="*/ 1 h 38"/>
                    <a:gd name="T62" fmla="*/ 23 w 38"/>
                    <a:gd name="T63" fmla="*/ 0 h 38"/>
                    <a:gd name="T64" fmla="*/ 20 w 38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38">
                      <a:moveTo>
                        <a:pt x="20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3"/>
                      </a:lnTo>
                      <a:lnTo>
                        <a:pt x="6" y="6"/>
                      </a:lnTo>
                      <a:lnTo>
                        <a:pt x="3" y="8"/>
                      </a:lnTo>
                      <a:lnTo>
                        <a:pt x="1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3"/>
                      </a:lnTo>
                      <a:lnTo>
                        <a:pt x="1" y="27"/>
                      </a:lnTo>
                      <a:lnTo>
                        <a:pt x="3" y="30"/>
                      </a:lnTo>
                      <a:lnTo>
                        <a:pt x="6" y="34"/>
                      </a:lnTo>
                      <a:lnTo>
                        <a:pt x="8" y="36"/>
                      </a:lnTo>
                      <a:lnTo>
                        <a:pt x="11" y="37"/>
                      </a:lnTo>
                      <a:lnTo>
                        <a:pt x="15" y="38"/>
                      </a:lnTo>
                      <a:lnTo>
                        <a:pt x="20" y="38"/>
                      </a:lnTo>
                      <a:lnTo>
                        <a:pt x="23" y="38"/>
                      </a:lnTo>
                      <a:lnTo>
                        <a:pt x="27" y="37"/>
                      </a:lnTo>
                      <a:lnTo>
                        <a:pt x="30" y="36"/>
                      </a:lnTo>
                      <a:lnTo>
                        <a:pt x="32" y="34"/>
                      </a:lnTo>
                      <a:lnTo>
                        <a:pt x="35" y="30"/>
                      </a:lnTo>
                      <a:lnTo>
                        <a:pt x="37" y="27"/>
                      </a:lnTo>
                      <a:lnTo>
                        <a:pt x="38" y="23"/>
                      </a:lnTo>
                      <a:lnTo>
                        <a:pt x="38" y="20"/>
                      </a:lnTo>
                      <a:lnTo>
                        <a:pt x="38" y="15"/>
                      </a:lnTo>
                      <a:lnTo>
                        <a:pt x="37" y="12"/>
                      </a:lnTo>
                      <a:lnTo>
                        <a:pt x="35" y="8"/>
                      </a:lnTo>
                      <a:lnTo>
                        <a:pt x="32" y="6"/>
                      </a:lnTo>
                      <a:lnTo>
                        <a:pt x="30" y="3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9" name="Freeform 224"/>
                <p:cNvSpPr/>
                <p:nvPr/>
              </p:nvSpPr>
              <p:spPr bwMode="auto">
                <a:xfrm>
                  <a:off x="4604" y="2409"/>
                  <a:ext cx="38" cy="38"/>
                </a:xfrm>
                <a:custGeom>
                  <a:avLst/>
                  <a:gdLst>
                    <a:gd name="T0" fmla="*/ 20 w 38"/>
                    <a:gd name="T1" fmla="*/ 0 h 38"/>
                    <a:gd name="T2" fmla="*/ 15 w 38"/>
                    <a:gd name="T3" fmla="*/ 0 h 38"/>
                    <a:gd name="T4" fmla="*/ 11 w 38"/>
                    <a:gd name="T5" fmla="*/ 1 h 38"/>
                    <a:gd name="T6" fmla="*/ 8 w 38"/>
                    <a:gd name="T7" fmla="*/ 3 h 38"/>
                    <a:gd name="T8" fmla="*/ 6 w 38"/>
                    <a:gd name="T9" fmla="*/ 6 h 38"/>
                    <a:gd name="T10" fmla="*/ 3 w 38"/>
                    <a:gd name="T11" fmla="*/ 8 h 38"/>
                    <a:gd name="T12" fmla="*/ 1 w 38"/>
                    <a:gd name="T13" fmla="*/ 12 h 38"/>
                    <a:gd name="T14" fmla="*/ 0 w 38"/>
                    <a:gd name="T15" fmla="*/ 15 h 38"/>
                    <a:gd name="T16" fmla="*/ 0 w 38"/>
                    <a:gd name="T17" fmla="*/ 20 h 38"/>
                    <a:gd name="T18" fmla="*/ 0 w 38"/>
                    <a:gd name="T19" fmla="*/ 23 h 38"/>
                    <a:gd name="T20" fmla="*/ 1 w 38"/>
                    <a:gd name="T21" fmla="*/ 27 h 38"/>
                    <a:gd name="T22" fmla="*/ 3 w 38"/>
                    <a:gd name="T23" fmla="*/ 30 h 38"/>
                    <a:gd name="T24" fmla="*/ 6 w 38"/>
                    <a:gd name="T25" fmla="*/ 34 h 38"/>
                    <a:gd name="T26" fmla="*/ 8 w 38"/>
                    <a:gd name="T27" fmla="*/ 36 h 38"/>
                    <a:gd name="T28" fmla="*/ 11 w 38"/>
                    <a:gd name="T29" fmla="*/ 37 h 38"/>
                    <a:gd name="T30" fmla="*/ 15 w 38"/>
                    <a:gd name="T31" fmla="*/ 38 h 38"/>
                    <a:gd name="T32" fmla="*/ 20 w 38"/>
                    <a:gd name="T33" fmla="*/ 38 h 38"/>
                    <a:gd name="T34" fmla="*/ 23 w 38"/>
                    <a:gd name="T35" fmla="*/ 38 h 38"/>
                    <a:gd name="T36" fmla="*/ 27 w 38"/>
                    <a:gd name="T37" fmla="*/ 37 h 38"/>
                    <a:gd name="T38" fmla="*/ 30 w 38"/>
                    <a:gd name="T39" fmla="*/ 36 h 38"/>
                    <a:gd name="T40" fmla="*/ 32 w 38"/>
                    <a:gd name="T41" fmla="*/ 34 h 38"/>
                    <a:gd name="T42" fmla="*/ 35 w 38"/>
                    <a:gd name="T43" fmla="*/ 30 h 38"/>
                    <a:gd name="T44" fmla="*/ 37 w 38"/>
                    <a:gd name="T45" fmla="*/ 27 h 38"/>
                    <a:gd name="T46" fmla="*/ 38 w 38"/>
                    <a:gd name="T47" fmla="*/ 23 h 38"/>
                    <a:gd name="T48" fmla="*/ 38 w 38"/>
                    <a:gd name="T49" fmla="*/ 20 h 38"/>
                    <a:gd name="T50" fmla="*/ 38 w 38"/>
                    <a:gd name="T51" fmla="*/ 15 h 38"/>
                    <a:gd name="T52" fmla="*/ 37 w 38"/>
                    <a:gd name="T53" fmla="*/ 12 h 38"/>
                    <a:gd name="T54" fmla="*/ 35 w 38"/>
                    <a:gd name="T55" fmla="*/ 8 h 38"/>
                    <a:gd name="T56" fmla="*/ 32 w 38"/>
                    <a:gd name="T57" fmla="*/ 6 h 38"/>
                    <a:gd name="T58" fmla="*/ 30 w 38"/>
                    <a:gd name="T59" fmla="*/ 3 h 38"/>
                    <a:gd name="T60" fmla="*/ 27 w 38"/>
                    <a:gd name="T61" fmla="*/ 1 h 38"/>
                    <a:gd name="T62" fmla="*/ 23 w 38"/>
                    <a:gd name="T63" fmla="*/ 0 h 38"/>
                    <a:gd name="T64" fmla="*/ 20 w 38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38">
                      <a:moveTo>
                        <a:pt x="20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3"/>
                      </a:lnTo>
                      <a:lnTo>
                        <a:pt x="6" y="6"/>
                      </a:lnTo>
                      <a:lnTo>
                        <a:pt x="3" y="8"/>
                      </a:lnTo>
                      <a:lnTo>
                        <a:pt x="1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3"/>
                      </a:lnTo>
                      <a:lnTo>
                        <a:pt x="1" y="27"/>
                      </a:lnTo>
                      <a:lnTo>
                        <a:pt x="3" y="30"/>
                      </a:lnTo>
                      <a:lnTo>
                        <a:pt x="6" y="34"/>
                      </a:lnTo>
                      <a:lnTo>
                        <a:pt x="8" y="36"/>
                      </a:lnTo>
                      <a:lnTo>
                        <a:pt x="11" y="37"/>
                      </a:lnTo>
                      <a:lnTo>
                        <a:pt x="15" y="38"/>
                      </a:lnTo>
                      <a:lnTo>
                        <a:pt x="20" y="38"/>
                      </a:lnTo>
                      <a:lnTo>
                        <a:pt x="23" y="38"/>
                      </a:lnTo>
                      <a:lnTo>
                        <a:pt x="27" y="37"/>
                      </a:lnTo>
                      <a:lnTo>
                        <a:pt x="30" y="36"/>
                      </a:lnTo>
                      <a:lnTo>
                        <a:pt x="32" y="34"/>
                      </a:lnTo>
                      <a:lnTo>
                        <a:pt x="35" y="30"/>
                      </a:lnTo>
                      <a:lnTo>
                        <a:pt x="37" y="27"/>
                      </a:lnTo>
                      <a:lnTo>
                        <a:pt x="38" y="23"/>
                      </a:lnTo>
                      <a:lnTo>
                        <a:pt x="38" y="20"/>
                      </a:lnTo>
                      <a:lnTo>
                        <a:pt x="38" y="15"/>
                      </a:lnTo>
                      <a:lnTo>
                        <a:pt x="37" y="12"/>
                      </a:lnTo>
                      <a:lnTo>
                        <a:pt x="35" y="8"/>
                      </a:lnTo>
                      <a:lnTo>
                        <a:pt x="32" y="6"/>
                      </a:lnTo>
                      <a:lnTo>
                        <a:pt x="30" y="3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0" name="Freeform 225"/>
                <p:cNvSpPr/>
                <p:nvPr/>
              </p:nvSpPr>
              <p:spPr bwMode="auto">
                <a:xfrm>
                  <a:off x="4591" y="3568"/>
                  <a:ext cx="38" cy="39"/>
                </a:xfrm>
                <a:custGeom>
                  <a:avLst/>
                  <a:gdLst>
                    <a:gd name="T0" fmla="*/ 19 w 38"/>
                    <a:gd name="T1" fmla="*/ 0 h 39"/>
                    <a:gd name="T2" fmla="*/ 15 w 38"/>
                    <a:gd name="T3" fmla="*/ 0 h 39"/>
                    <a:gd name="T4" fmla="*/ 12 w 38"/>
                    <a:gd name="T5" fmla="*/ 2 h 39"/>
                    <a:gd name="T6" fmla="*/ 8 w 38"/>
                    <a:gd name="T7" fmla="*/ 4 h 39"/>
                    <a:gd name="T8" fmla="*/ 5 w 38"/>
                    <a:gd name="T9" fmla="*/ 6 h 39"/>
                    <a:gd name="T10" fmla="*/ 2 w 38"/>
                    <a:gd name="T11" fmla="*/ 9 h 39"/>
                    <a:gd name="T12" fmla="*/ 1 w 38"/>
                    <a:gd name="T13" fmla="*/ 12 h 39"/>
                    <a:gd name="T14" fmla="*/ 0 w 38"/>
                    <a:gd name="T15" fmla="*/ 16 h 39"/>
                    <a:gd name="T16" fmla="*/ 0 w 38"/>
                    <a:gd name="T17" fmla="*/ 20 h 39"/>
                    <a:gd name="T18" fmla="*/ 0 w 38"/>
                    <a:gd name="T19" fmla="*/ 24 h 39"/>
                    <a:gd name="T20" fmla="*/ 1 w 38"/>
                    <a:gd name="T21" fmla="*/ 27 h 39"/>
                    <a:gd name="T22" fmla="*/ 2 w 38"/>
                    <a:gd name="T23" fmla="*/ 31 h 39"/>
                    <a:gd name="T24" fmla="*/ 5 w 38"/>
                    <a:gd name="T25" fmla="*/ 33 h 39"/>
                    <a:gd name="T26" fmla="*/ 8 w 38"/>
                    <a:gd name="T27" fmla="*/ 35 h 39"/>
                    <a:gd name="T28" fmla="*/ 12 w 38"/>
                    <a:gd name="T29" fmla="*/ 38 h 39"/>
                    <a:gd name="T30" fmla="*/ 15 w 38"/>
                    <a:gd name="T31" fmla="*/ 39 h 39"/>
                    <a:gd name="T32" fmla="*/ 19 w 38"/>
                    <a:gd name="T33" fmla="*/ 39 h 39"/>
                    <a:gd name="T34" fmla="*/ 23 w 38"/>
                    <a:gd name="T35" fmla="*/ 39 h 39"/>
                    <a:gd name="T36" fmla="*/ 27 w 38"/>
                    <a:gd name="T37" fmla="*/ 38 h 39"/>
                    <a:gd name="T38" fmla="*/ 30 w 38"/>
                    <a:gd name="T39" fmla="*/ 35 h 39"/>
                    <a:gd name="T40" fmla="*/ 33 w 38"/>
                    <a:gd name="T41" fmla="*/ 33 h 39"/>
                    <a:gd name="T42" fmla="*/ 35 w 38"/>
                    <a:gd name="T43" fmla="*/ 31 h 39"/>
                    <a:gd name="T44" fmla="*/ 37 w 38"/>
                    <a:gd name="T45" fmla="*/ 27 h 39"/>
                    <a:gd name="T46" fmla="*/ 38 w 38"/>
                    <a:gd name="T47" fmla="*/ 24 h 39"/>
                    <a:gd name="T48" fmla="*/ 38 w 38"/>
                    <a:gd name="T49" fmla="*/ 20 h 39"/>
                    <a:gd name="T50" fmla="*/ 38 w 38"/>
                    <a:gd name="T51" fmla="*/ 16 h 39"/>
                    <a:gd name="T52" fmla="*/ 37 w 38"/>
                    <a:gd name="T53" fmla="*/ 12 h 39"/>
                    <a:gd name="T54" fmla="*/ 35 w 38"/>
                    <a:gd name="T55" fmla="*/ 9 h 39"/>
                    <a:gd name="T56" fmla="*/ 33 w 38"/>
                    <a:gd name="T57" fmla="*/ 6 h 39"/>
                    <a:gd name="T58" fmla="*/ 30 w 38"/>
                    <a:gd name="T59" fmla="*/ 4 h 39"/>
                    <a:gd name="T60" fmla="*/ 27 w 38"/>
                    <a:gd name="T61" fmla="*/ 2 h 39"/>
                    <a:gd name="T62" fmla="*/ 23 w 38"/>
                    <a:gd name="T63" fmla="*/ 0 h 39"/>
                    <a:gd name="T64" fmla="*/ 19 w 38"/>
                    <a:gd name="T65" fmla="*/ 0 h 39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39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2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2" y="9"/>
                      </a:lnTo>
                      <a:lnTo>
                        <a:pt x="1" y="12"/>
                      </a:lnTo>
                      <a:lnTo>
                        <a:pt x="0" y="16"/>
                      </a:lnTo>
                      <a:lnTo>
                        <a:pt x="0" y="20"/>
                      </a:lnTo>
                      <a:lnTo>
                        <a:pt x="0" y="24"/>
                      </a:lnTo>
                      <a:lnTo>
                        <a:pt x="1" y="27"/>
                      </a:lnTo>
                      <a:lnTo>
                        <a:pt x="2" y="31"/>
                      </a:lnTo>
                      <a:lnTo>
                        <a:pt x="5" y="33"/>
                      </a:lnTo>
                      <a:lnTo>
                        <a:pt x="8" y="35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39"/>
                      </a:lnTo>
                      <a:lnTo>
                        <a:pt x="23" y="39"/>
                      </a:lnTo>
                      <a:lnTo>
                        <a:pt x="27" y="38"/>
                      </a:lnTo>
                      <a:lnTo>
                        <a:pt x="30" y="35"/>
                      </a:lnTo>
                      <a:lnTo>
                        <a:pt x="33" y="33"/>
                      </a:lnTo>
                      <a:lnTo>
                        <a:pt x="35" y="31"/>
                      </a:lnTo>
                      <a:lnTo>
                        <a:pt x="37" y="27"/>
                      </a:lnTo>
                      <a:lnTo>
                        <a:pt x="38" y="24"/>
                      </a:lnTo>
                      <a:lnTo>
                        <a:pt x="38" y="20"/>
                      </a:lnTo>
                      <a:lnTo>
                        <a:pt x="38" y="16"/>
                      </a:lnTo>
                      <a:lnTo>
                        <a:pt x="37" y="12"/>
                      </a:lnTo>
                      <a:lnTo>
                        <a:pt x="35" y="9"/>
                      </a:lnTo>
                      <a:lnTo>
                        <a:pt x="33" y="6"/>
                      </a:lnTo>
                      <a:lnTo>
                        <a:pt x="30" y="4"/>
                      </a:lnTo>
                      <a:lnTo>
                        <a:pt x="27" y="2"/>
                      </a:lnTo>
                      <a:lnTo>
                        <a:pt x="23" y="0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1" name="Freeform 226"/>
                <p:cNvSpPr/>
                <p:nvPr/>
              </p:nvSpPr>
              <p:spPr bwMode="auto">
                <a:xfrm>
                  <a:off x="4591" y="3568"/>
                  <a:ext cx="38" cy="39"/>
                </a:xfrm>
                <a:custGeom>
                  <a:avLst/>
                  <a:gdLst>
                    <a:gd name="T0" fmla="*/ 19 w 38"/>
                    <a:gd name="T1" fmla="*/ 0 h 39"/>
                    <a:gd name="T2" fmla="*/ 15 w 38"/>
                    <a:gd name="T3" fmla="*/ 0 h 39"/>
                    <a:gd name="T4" fmla="*/ 12 w 38"/>
                    <a:gd name="T5" fmla="*/ 2 h 39"/>
                    <a:gd name="T6" fmla="*/ 8 w 38"/>
                    <a:gd name="T7" fmla="*/ 4 h 39"/>
                    <a:gd name="T8" fmla="*/ 5 w 38"/>
                    <a:gd name="T9" fmla="*/ 6 h 39"/>
                    <a:gd name="T10" fmla="*/ 2 w 38"/>
                    <a:gd name="T11" fmla="*/ 9 h 39"/>
                    <a:gd name="T12" fmla="*/ 1 w 38"/>
                    <a:gd name="T13" fmla="*/ 12 h 39"/>
                    <a:gd name="T14" fmla="*/ 0 w 38"/>
                    <a:gd name="T15" fmla="*/ 16 h 39"/>
                    <a:gd name="T16" fmla="*/ 0 w 38"/>
                    <a:gd name="T17" fmla="*/ 20 h 39"/>
                    <a:gd name="T18" fmla="*/ 0 w 38"/>
                    <a:gd name="T19" fmla="*/ 24 h 39"/>
                    <a:gd name="T20" fmla="*/ 1 w 38"/>
                    <a:gd name="T21" fmla="*/ 27 h 39"/>
                    <a:gd name="T22" fmla="*/ 2 w 38"/>
                    <a:gd name="T23" fmla="*/ 31 h 39"/>
                    <a:gd name="T24" fmla="*/ 5 w 38"/>
                    <a:gd name="T25" fmla="*/ 33 h 39"/>
                    <a:gd name="T26" fmla="*/ 8 w 38"/>
                    <a:gd name="T27" fmla="*/ 35 h 39"/>
                    <a:gd name="T28" fmla="*/ 12 w 38"/>
                    <a:gd name="T29" fmla="*/ 38 h 39"/>
                    <a:gd name="T30" fmla="*/ 15 w 38"/>
                    <a:gd name="T31" fmla="*/ 39 h 39"/>
                    <a:gd name="T32" fmla="*/ 19 w 38"/>
                    <a:gd name="T33" fmla="*/ 39 h 39"/>
                    <a:gd name="T34" fmla="*/ 23 w 38"/>
                    <a:gd name="T35" fmla="*/ 39 h 39"/>
                    <a:gd name="T36" fmla="*/ 27 w 38"/>
                    <a:gd name="T37" fmla="*/ 38 h 39"/>
                    <a:gd name="T38" fmla="*/ 30 w 38"/>
                    <a:gd name="T39" fmla="*/ 35 h 39"/>
                    <a:gd name="T40" fmla="*/ 33 w 38"/>
                    <a:gd name="T41" fmla="*/ 33 h 39"/>
                    <a:gd name="T42" fmla="*/ 35 w 38"/>
                    <a:gd name="T43" fmla="*/ 31 h 39"/>
                    <a:gd name="T44" fmla="*/ 37 w 38"/>
                    <a:gd name="T45" fmla="*/ 27 h 39"/>
                    <a:gd name="T46" fmla="*/ 38 w 38"/>
                    <a:gd name="T47" fmla="*/ 24 h 39"/>
                    <a:gd name="T48" fmla="*/ 38 w 38"/>
                    <a:gd name="T49" fmla="*/ 20 h 39"/>
                    <a:gd name="T50" fmla="*/ 38 w 38"/>
                    <a:gd name="T51" fmla="*/ 16 h 39"/>
                    <a:gd name="T52" fmla="*/ 37 w 38"/>
                    <a:gd name="T53" fmla="*/ 12 h 39"/>
                    <a:gd name="T54" fmla="*/ 35 w 38"/>
                    <a:gd name="T55" fmla="*/ 9 h 39"/>
                    <a:gd name="T56" fmla="*/ 33 w 38"/>
                    <a:gd name="T57" fmla="*/ 6 h 39"/>
                    <a:gd name="T58" fmla="*/ 30 w 38"/>
                    <a:gd name="T59" fmla="*/ 4 h 39"/>
                    <a:gd name="T60" fmla="*/ 27 w 38"/>
                    <a:gd name="T61" fmla="*/ 2 h 39"/>
                    <a:gd name="T62" fmla="*/ 23 w 38"/>
                    <a:gd name="T63" fmla="*/ 0 h 39"/>
                    <a:gd name="T64" fmla="*/ 19 w 38"/>
                    <a:gd name="T65" fmla="*/ 0 h 39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39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2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2" y="9"/>
                      </a:lnTo>
                      <a:lnTo>
                        <a:pt x="1" y="12"/>
                      </a:lnTo>
                      <a:lnTo>
                        <a:pt x="0" y="16"/>
                      </a:lnTo>
                      <a:lnTo>
                        <a:pt x="0" y="20"/>
                      </a:lnTo>
                      <a:lnTo>
                        <a:pt x="0" y="24"/>
                      </a:lnTo>
                      <a:lnTo>
                        <a:pt x="1" y="27"/>
                      </a:lnTo>
                      <a:lnTo>
                        <a:pt x="2" y="31"/>
                      </a:lnTo>
                      <a:lnTo>
                        <a:pt x="5" y="33"/>
                      </a:lnTo>
                      <a:lnTo>
                        <a:pt x="8" y="35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39"/>
                      </a:lnTo>
                      <a:lnTo>
                        <a:pt x="23" y="39"/>
                      </a:lnTo>
                      <a:lnTo>
                        <a:pt x="27" y="38"/>
                      </a:lnTo>
                      <a:lnTo>
                        <a:pt x="30" y="35"/>
                      </a:lnTo>
                      <a:lnTo>
                        <a:pt x="33" y="33"/>
                      </a:lnTo>
                      <a:lnTo>
                        <a:pt x="35" y="31"/>
                      </a:lnTo>
                      <a:lnTo>
                        <a:pt x="37" y="27"/>
                      </a:lnTo>
                      <a:lnTo>
                        <a:pt x="38" y="24"/>
                      </a:lnTo>
                      <a:lnTo>
                        <a:pt x="38" y="20"/>
                      </a:lnTo>
                      <a:lnTo>
                        <a:pt x="38" y="16"/>
                      </a:lnTo>
                      <a:lnTo>
                        <a:pt x="37" y="12"/>
                      </a:lnTo>
                      <a:lnTo>
                        <a:pt x="35" y="9"/>
                      </a:lnTo>
                      <a:lnTo>
                        <a:pt x="33" y="6"/>
                      </a:lnTo>
                      <a:lnTo>
                        <a:pt x="30" y="4"/>
                      </a:lnTo>
                      <a:lnTo>
                        <a:pt x="27" y="2"/>
                      </a:lnTo>
                      <a:lnTo>
                        <a:pt x="23" y="0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2" name="Freeform 227"/>
                <p:cNvSpPr/>
                <p:nvPr/>
              </p:nvSpPr>
              <p:spPr bwMode="auto">
                <a:xfrm>
                  <a:off x="5192" y="2976"/>
                  <a:ext cx="41" cy="39"/>
                </a:xfrm>
                <a:custGeom>
                  <a:avLst/>
                  <a:gdLst>
                    <a:gd name="T0" fmla="*/ 20 w 41"/>
                    <a:gd name="T1" fmla="*/ 0 h 39"/>
                    <a:gd name="T2" fmla="*/ 16 w 41"/>
                    <a:gd name="T3" fmla="*/ 0 h 39"/>
                    <a:gd name="T4" fmla="*/ 13 w 41"/>
                    <a:gd name="T5" fmla="*/ 2 h 39"/>
                    <a:gd name="T6" fmla="*/ 9 w 41"/>
                    <a:gd name="T7" fmla="*/ 3 h 39"/>
                    <a:gd name="T8" fmla="*/ 6 w 41"/>
                    <a:gd name="T9" fmla="*/ 5 h 39"/>
                    <a:gd name="T10" fmla="*/ 3 w 41"/>
                    <a:gd name="T11" fmla="*/ 9 h 39"/>
                    <a:gd name="T12" fmla="*/ 2 w 41"/>
                    <a:gd name="T13" fmla="*/ 12 h 39"/>
                    <a:gd name="T14" fmla="*/ 0 w 41"/>
                    <a:gd name="T15" fmla="*/ 16 h 39"/>
                    <a:gd name="T16" fmla="*/ 0 w 41"/>
                    <a:gd name="T17" fmla="*/ 19 h 39"/>
                    <a:gd name="T18" fmla="*/ 0 w 41"/>
                    <a:gd name="T19" fmla="*/ 24 h 39"/>
                    <a:gd name="T20" fmla="*/ 2 w 41"/>
                    <a:gd name="T21" fmla="*/ 27 h 39"/>
                    <a:gd name="T22" fmla="*/ 3 w 41"/>
                    <a:gd name="T23" fmla="*/ 31 h 39"/>
                    <a:gd name="T24" fmla="*/ 6 w 41"/>
                    <a:gd name="T25" fmla="*/ 33 h 39"/>
                    <a:gd name="T26" fmla="*/ 9 w 41"/>
                    <a:gd name="T27" fmla="*/ 35 h 39"/>
                    <a:gd name="T28" fmla="*/ 13 w 41"/>
                    <a:gd name="T29" fmla="*/ 38 h 39"/>
                    <a:gd name="T30" fmla="*/ 16 w 41"/>
                    <a:gd name="T31" fmla="*/ 39 h 39"/>
                    <a:gd name="T32" fmla="*/ 20 w 41"/>
                    <a:gd name="T33" fmla="*/ 39 h 39"/>
                    <a:gd name="T34" fmla="*/ 24 w 41"/>
                    <a:gd name="T35" fmla="*/ 39 h 39"/>
                    <a:gd name="T36" fmla="*/ 28 w 41"/>
                    <a:gd name="T37" fmla="*/ 38 h 39"/>
                    <a:gd name="T38" fmla="*/ 31 w 41"/>
                    <a:gd name="T39" fmla="*/ 35 h 39"/>
                    <a:gd name="T40" fmla="*/ 35 w 41"/>
                    <a:gd name="T41" fmla="*/ 33 h 39"/>
                    <a:gd name="T42" fmla="*/ 37 w 41"/>
                    <a:gd name="T43" fmla="*/ 31 h 39"/>
                    <a:gd name="T44" fmla="*/ 38 w 41"/>
                    <a:gd name="T45" fmla="*/ 27 h 39"/>
                    <a:gd name="T46" fmla="*/ 40 w 41"/>
                    <a:gd name="T47" fmla="*/ 24 h 39"/>
                    <a:gd name="T48" fmla="*/ 41 w 41"/>
                    <a:gd name="T49" fmla="*/ 19 h 39"/>
                    <a:gd name="T50" fmla="*/ 40 w 41"/>
                    <a:gd name="T51" fmla="*/ 16 h 39"/>
                    <a:gd name="T52" fmla="*/ 38 w 41"/>
                    <a:gd name="T53" fmla="*/ 12 h 39"/>
                    <a:gd name="T54" fmla="*/ 37 w 41"/>
                    <a:gd name="T55" fmla="*/ 9 h 39"/>
                    <a:gd name="T56" fmla="*/ 35 w 41"/>
                    <a:gd name="T57" fmla="*/ 5 h 39"/>
                    <a:gd name="T58" fmla="*/ 31 w 41"/>
                    <a:gd name="T59" fmla="*/ 3 h 39"/>
                    <a:gd name="T60" fmla="*/ 28 w 41"/>
                    <a:gd name="T61" fmla="*/ 2 h 39"/>
                    <a:gd name="T62" fmla="*/ 24 w 41"/>
                    <a:gd name="T63" fmla="*/ 0 h 39"/>
                    <a:gd name="T64" fmla="*/ 20 w 41"/>
                    <a:gd name="T65" fmla="*/ 0 h 39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1" h="39">
                      <a:moveTo>
                        <a:pt x="20" y="0"/>
                      </a:moveTo>
                      <a:lnTo>
                        <a:pt x="16" y="0"/>
                      </a:lnTo>
                      <a:lnTo>
                        <a:pt x="13" y="2"/>
                      </a:lnTo>
                      <a:lnTo>
                        <a:pt x="9" y="3"/>
                      </a:lnTo>
                      <a:lnTo>
                        <a:pt x="6" y="5"/>
                      </a:lnTo>
                      <a:lnTo>
                        <a:pt x="3" y="9"/>
                      </a:lnTo>
                      <a:lnTo>
                        <a:pt x="2" y="12"/>
                      </a:lnTo>
                      <a:lnTo>
                        <a:pt x="0" y="16"/>
                      </a:lnTo>
                      <a:lnTo>
                        <a:pt x="0" y="19"/>
                      </a:lnTo>
                      <a:lnTo>
                        <a:pt x="0" y="24"/>
                      </a:lnTo>
                      <a:lnTo>
                        <a:pt x="2" y="27"/>
                      </a:lnTo>
                      <a:lnTo>
                        <a:pt x="3" y="31"/>
                      </a:lnTo>
                      <a:lnTo>
                        <a:pt x="6" y="33"/>
                      </a:lnTo>
                      <a:lnTo>
                        <a:pt x="9" y="35"/>
                      </a:lnTo>
                      <a:lnTo>
                        <a:pt x="13" y="38"/>
                      </a:lnTo>
                      <a:lnTo>
                        <a:pt x="16" y="39"/>
                      </a:lnTo>
                      <a:lnTo>
                        <a:pt x="20" y="39"/>
                      </a:lnTo>
                      <a:lnTo>
                        <a:pt x="24" y="39"/>
                      </a:lnTo>
                      <a:lnTo>
                        <a:pt x="28" y="38"/>
                      </a:lnTo>
                      <a:lnTo>
                        <a:pt x="31" y="35"/>
                      </a:lnTo>
                      <a:lnTo>
                        <a:pt x="35" y="33"/>
                      </a:lnTo>
                      <a:lnTo>
                        <a:pt x="37" y="31"/>
                      </a:lnTo>
                      <a:lnTo>
                        <a:pt x="38" y="27"/>
                      </a:lnTo>
                      <a:lnTo>
                        <a:pt x="40" y="24"/>
                      </a:lnTo>
                      <a:lnTo>
                        <a:pt x="41" y="19"/>
                      </a:lnTo>
                      <a:lnTo>
                        <a:pt x="40" y="16"/>
                      </a:lnTo>
                      <a:lnTo>
                        <a:pt x="38" y="12"/>
                      </a:lnTo>
                      <a:lnTo>
                        <a:pt x="37" y="9"/>
                      </a:lnTo>
                      <a:lnTo>
                        <a:pt x="35" y="5"/>
                      </a:lnTo>
                      <a:lnTo>
                        <a:pt x="31" y="3"/>
                      </a:lnTo>
                      <a:lnTo>
                        <a:pt x="28" y="2"/>
                      </a:lnTo>
                      <a:lnTo>
                        <a:pt x="24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3" name="Freeform 228"/>
                <p:cNvSpPr/>
                <p:nvPr/>
              </p:nvSpPr>
              <p:spPr bwMode="auto">
                <a:xfrm>
                  <a:off x="5192" y="2976"/>
                  <a:ext cx="41" cy="39"/>
                </a:xfrm>
                <a:custGeom>
                  <a:avLst/>
                  <a:gdLst>
                    <a:gd name="T0" fmla="*/ 20 w 41"/>
                    <a:gd name="T1" fmla="*/ 0 h 39"/>
                    <a:gd name="T2" fmla="*/ 16 w 41"/>
                    <a:gd name="T3" fmla="*/ 0 h 39"/>
                    <a:gd name="T4" fmla="*/ 13 w 41"/>
                    <a:gd name="T5" fmla="*/ 2 h 39"/>
                    <a:gd name="T6" fmla="*/ 9 w 41"/>
                    <a:gd name="T7" fmla="*/ 3 h 39"/>
                    <a:gd name="T8" fmla="*/ 6 w 41"/>
                    <a:gd name="T9" fmla="*/ 5 h 39"/>
                    <a:gd name="T10" fmla="*/ 3 w 41"/>
                    <a:gd name="T11" fmla="*/ 9 h 39"/>
                    <a:gd name="T12" fmla="*/ 2 w 41"/>
                    <a:gd name="T13" fmla="*/ 12 h 39"/>
                    <a:gd name="T14" fmla="*/ 0 w 41"/>
                    <a:gd name="T15" fmla="*/ 16 h 39"/>
                    <a:gd name="T16" fmla="*/ 0 w 41"/>
                    <a:gd name="T17" fmla="*/ 19 h 39"/>
                    <a:gd name="T18" fmla="*/ 0 w 41"/>
                    <a:gd name="T19" fmla="*/ 24 h 39"/>
                    <a:gd name="T20" fmla="*/ 2 w 41"/>
                    <a:gd name="T21" fmla="*/ 27 h 39"/>
                    <a:gd name="T22" fmla="*/ 3 w 41"/>
                    <a:gd name="T23" fmla="*/ 31 h 39"/>
                    <a:gd name="T24" fmla="*/ 6 w 41"/>
                    <a:gd name="T25" fmla="*/ 33 h 39"/>
                    <a:gd name="T26" fmla="*/ 9 w 41"/>
                    <a:gd name="T27" fmla="*/ 35 h 39"/>
                    <a:gd name="T28" fmla="*/ 13 w 41"/>
                    <a:gd name="T29" fmla="*/ 38 h 39"/>
                    <a:gd name="T30" fmla="*/ 16 w 41"/>
                    <a:gd name="T31" fmla="*/ 39 h 39"/>
                    <a:gd name="T32" fmla="*/ 20 w 41"/>
                    <a:gd name="T33" fmla="*/ 39 h 39"/>
                    <a:gd name="T34" fmla="*/ 24 w 41"/>
                    <a:gd name="T35" fmla="*/ 39 h 39"/>
                    <a:gd name="T36" fmla="*/ 28 w 41"/>
                    <a:gd name="T37" fmla="*/ 38 h 39"/>
                    <a:gd name="T38" fmla="*/ 31 w 41"/>
                    <a:gd name="T39" fmla="*/ 35 h 39"/>
                    <a:gd name="T40" fmla="*/ 35 w 41"/>
                    <a:gd name="T41" fmla="*/ 33 h 39"/>
                    <a:gd name="T42" fmla="*/ 37 w 41"/>
                    <a:gd name="T43" fmla="*/ 31 h 39"/>
                    <a:gd name="T44" fmla="*/ 38 w 41"/>
                    <a:gd name="T45" fmla="*/ 27 h 39"/>
                    <a:gd name="T46" fmla="*/ 40 w 41"/>
                    <a:gd name="T47" fmla="*/ 24 h 39"/>
                    <a:gd name="T48" fmla="*/ 41 w 41"/>
                    <a:gd name="T49" fmla="*/ 19 h 39"/>
                    <a:gd name="T50" fmla="*/ 40 w 41"/>
                    <a:gd name="T51" fmla="*/ 16 h 39"/>
                    <a:gd name="T52" fmla="*/ 38 w 41"/>
                    <a:gd name="T53" fmla="*/ 12 h 39"/>
                    <a:gd name="T54" fmla="*/ 37 w 41"/>
                    <a:gd name="T55" fmla="*/ 9 h 39"/>
                    <a:gd name="T56" fmla="*/ 35 w 41"/>
                    <a:gd name="T57" fmla="*/ 5 h 39"/>
                    <a:gd name="T58" fmla="*/ 31 w 41"/>
                    <a:gd name="T59" fmla="*/ 3 h 39"/>
                    <a:gd name="T60" fmla="*/ 28 w 41"/>
                    <a:gd name="T61" fmla="*/ 2 h 39"/>
                    <a:gd name="T62" fmla="*/ 24 w 41"/>
                    <a:gd name="T63" fmla="*/ 0 h 39"/>
                    <a:gd name="T64" fmla="*/ 20 w 41"/>
                    <a:gd name="T65" fmla="*/ 0 h 39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1" h="39">
                      <a:moveTo>
                        <a:pt x="20" y="0"/>
                      </a:moveTo>
                      <a:lnTo>
                        <a:pt x="16" y="0"/>
                      </a:lnTo>
                      <a:lnTo>
                        <a:pt x="13" y="2"/>
                      </a:lnTo>
                      <a:lnTo>
                        <a:pt x="9" y="3"/>
                      </a:lnTo>
                      <a:lnTo>
                        <a:pt x="6" y="5"/>
                      </a:lnTo>
                      <a:lnTo>
                        <a:pt x="3" y="9"/>
                      </a:lnTo>
                      <a:lnTo>
                        <a:pt x="2" y="12"/>
                      </a:lnTo>
                      <a:lnTo>
                        <a:pt x="0" y="16"/>
                      </a:lnTo>
                      <a:lnTo>
                        <a:pt x="0" y="19"/>
                      </a:lnTo>
                      <a:lnTo>
                        <a:pt x="0" y="24"/>
                      </a:lnTo>
                      <a:lnTo>
                        <a:pt x="2" y="27"/>
                      </a:lnTo>
                      <a:lnTo>
                        <a:pt x="3" y="31"/>
                      </a:lnTo>
                      <a:lnTo>
                        <a:pt x="6" y="33"/>
                      </a:lnTo>
                      <a:lnTo>
                        <a:pt x="9" y="35"/>
                      </a:lnTo>
                      <a:lnTo>
                        <a:pt x="13" y="38"/>
                      </a:lnTo>
                      <a:lnTo>
                        <a:pt x="16" y="39"/>
                      </a:lnTo>
                      <a:lnTo>
                        <a:pt x="20" y="39"/>
                      </a:lnTo>
                      <a:lnTo>
                        <a:pt x="24" y="39"/>
                      </a:lnTo>
                      <a:lnTo>
                        <a:pt x="28" y="38"/>
                      </a:lnTo>
                      <a:lnTo>
                        <a:pt x="31" y="35"/>
                      </a:lnTo>
                      <a:lnTo>
                        <a:pt x="35" y="33"/>
                      </a:lnTo>
                      <a:lnTo>
                        <a:pt x="37" y="31"/>
                      </a:lnTo>
                      <a:lnTo>
                        <a:pt x="38" y="27"/>
                      </a:lnTo>
                      <a:lnTo>
                        <a:pt x="40" y="24"/>
                      </a:lnTo>
                      <a:lnTo>
                        <a:pt x="41" y="19"/>
                      </a:lnTo>
                      <a:lnTo>
                        <a:pt x="40" y="16"/>
                      </a:lnTo>
                      <a:lnTo>
                        <a:pt x="38" y="12"/>
                      </a:lnTo>
                      <a:lnTo>
                        <a:pt x="37" y="9"/>
                      </a:lnTo>
                      <a:lnTo>
                        <a:pt x="35" y="5"/>
                      </a:lnTo>
                      <a:lnTo>
                        <a:pt x="31" y="3"/>
                      </a:lnTo>
                      <a:lnTo>
                        <a:pt x="28" y="2"/>
                      </a:lnTo>
                      <a:lnTo>
                        <a:pt x="24" y="0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4" name="Freeform 229"/>
                <p:cNvSpPr/>
                <p:nvPr/>
              </p:nvSpPr>
              <p:spPr bwMode="auto">
                <a:xfrm>
                  <a:off x="4365" y="3161"/>
                  <a:ext cx="39" cy="38"/>
                </a:xfrm>
                <a:custGeom>
                  <a:avLst/>
                  <a:gdLst>
                    <a:gd name="T0" fmla="*/ 19 w 39"/>
                    <a:gd name="T1" fmla="*/ 0 h 38"/>
                    <a:gd name="T2" fmla="*/ 15 w 39"/>
                    <a:gd name="T3" fmla="*/ 0 h 38"/>
                    <a:gd name="T4" fmla="*/ 12 w 39"/>
                    <a:gd name="T5" fmla="*/ 1 h 38"/>
                    <a:gd name="T6" fmla="*/ 8 w 39"/>
                    <a:gd name="T7" fmla="*/ 3 h 38"/>
                    <a:gd name="T8" fmla="*/ 6 w 39"/>
                    <a:gd name="T9" fmla="*/ 5 h 38"/>
                    <a:gd name="T10" fmla="*/ 4 w 39"/>
                    <a:gd name="T11" fmla="*/ 8 h 38"/>
                    <a:gd name="T12" fmla="*/ 1 w 39"/>
                    <a:gd name="T13" fmla="*/ 11 h 38"/>
                    <a:gd name="T14" fmla="*/ 0 w 39"/>
                    <a:gd name="T15" fmla="*/ 15 h 38"/>
                    <a:gd name="T16" fmla="*/ 0 w 39"/>
                    <a:gd name="T17" fmla="*/ 19 h 38"/>
                    <a:gd name="T18" fmla="*/ 0 w 39"/>
                    <a:gd name="T19" fmla="*/ 23 h 38"/>
                    <a:gd name="T20" fmla="*/ 1 w 39"/>
                    <a:gd name="T21" fmla="*/ 26 h 38"/>
                    <a:gd name="T22" fmla="*/ 4 w 39"/>
                    <a:gd name="T23" fmla="*/ 30 h 38"/>
                    <a:gd name="T24" fmla="*/ 6 w 39"/>
                    <a:gd name="T25" fmla="*/ 32 h 38"/>
                    <a:gd name="T26" fmla="*/ 8 w 39"/>
                    <a:gd name="T27" fmla="*/ 35 h 38"/>
                    <a:gd name="T28" fmla="*/ 12 w 39"/>
                    <a:gd name="T29" fmla="*/ 37 h 38"/>
                    <a:gd name="T30" fmla="*/ 15 w 39"/>
                    <a:gd name="T31" fmla="*/ 38 h 38"/>
                    <a:gd name="T32" fmla="*/ 19 w 39"/>
                    <a:gd name="T33" fmla="*/ 38 h 38"/>
                    <a:gd name="T34" fmla="*/ 23 w 39"/>
                    <a:gd name="T35" fmla="*/ 38 h 38"/>
                    <a:gd name="T36" fmla="*/ 27 w 39"/>
                    <a:gd name="T37" fmla="*/ 37 h 38"/>
                    <a:gd name="T38" fmla="*/ 30 w 39"/>
                    <a:gd name="T39" fmla="*/ 35 h 38"/>
                    <a:gd name="T40" fmla="*/ 33 w 39"/>
                    <a:gd name="T41" fmla="*/ 32 h 38"/>
                    <a:gd name="T42" fmla="*/ 35 w 39"/>
                    <a:gd name="T43" fmla="*/ 30 h 38"/>
                    <a:gd name="T44" fmla="*/ 37 w 39"/>
                    <a:gd name="T45" fmla="*/ 26 h 38"/>
                    <a:gd name="T46" fmla="*/ 39 w 39"/>
                    <a:gd name="T47" fmla="*/ 23 h 38"/>
                    <a:gd name="T48" fmla="*/ 39 w 39"/>
                    <a:gd name="T49" fmla="*/ 19 h 38"/>
                    <a:gd name="T50" fmla="*/ 39 w 39"/>
                    <a:gd name="T51" fmla="*/ 15 h 38"/>
                    <a:gd name="T52" fmla="*/ 37 w 39"/>
                    <a:gd name="T53" fmla="*/ 11 h 38"/>
                    <a:gd name="T54" fmla="*/ 35 w 39"/>
                    <a:gd name="T55" fmla="*/ 8 h 38"/>
                    <a:gd name="T56" fmla="*/ 33 w 39"/>
                    <a:gd name="T57" fmla="*/ 5 h 38"/>
                    <a:gd name="T58" fmla="*/ 30 w 39"/>
                    <a:gd name="T59" fmla="*/ 3 h 38"/>
                    <a:gd name="T60" fmla="*/ 27 w 39"/>
                    <a:gd name="T61" fmla="*/ 1 h 38"/>
                    <a:gd name="T62" fmla="*/ 23 w 39"/>
                    <a:gd name="T63" fmla="*/ 0 h 38"/>
                    <a:gd name="T64" fmla="*/ 19 w 39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38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8" y="3"/>
                      </a:lnTo>
                      <a:lnTo>
                        <a:pt x="6" y="5"/>
                      </a:lnTo>
                      <a:lnTo>
                        <a:pt x="4" y="8"/>
                      </a:lnTo>
                      <a:lnTo>
                        <a:pt x="1" y="11"/>
                      </a:lnTo>
                      <a:lnTo>
                        <a:pt x="0" y="15"/>
                      </a:lnTo>
                      <a:lnTo>
                        <a:pt x="0" y="19"/>
                      </a:lnTo>
                      <a:lnTo>
                        <a:pt x="0" y="23"/>
                      </a:lnTo>
                      <a:lnTo>
                        <a:pt x="1" y="26"/>
                      </a:lnTo>
                      <a:lnTo>
                        <a:pt x="4" y="30"/>
                      </a:lnTo>
                      <a:lnTo>
                        <a:pt x="6" y="32"/>
                      </a:lnTo>
                      <a:lnTo>
                        <a:pt x="8" y="35"/>
                      </a:lnTo>
                      <a:lnTo>
                        <a:pt x="12" y="37"/>
                      </a:lnTo>
                      <a:lnTo>
                        <a:pt x="15" y="38"/>
                      </a:lnTo>
                      <a:lnTo>
                        <a:pt x="19" y="38"/>
                      </a:lnTo>
                      <a:lnTo>
                        <a:pt x="23" y="38"/>
                      </a:lnTo>
                      <a:lnTo>
                        <a:pt x="27" y="37"/>
                      </a:lnTo>
                      <a:lnTo>
                        <a:pt x="30" y="35"/>
                      </a:lnTo>
                      <a:lnTo>
                        <a:pt x="33" y="32"/>
                      </a:lnTo>
                      <a:lnTo>
                        <a:pt x="35" y="30"/>
                      </a:lnTo>
                      <a:lnTo>
                        <a:pt x="37" y="26"/>
                      </a:lnTo>
                      <a:lnTo>
                        <a:pt x="39" y="23"/>
                      </a:lnTo>
                      <a:lnTo>
                        <a:pt x="39" y="19"/>
                      </a:lnTo>
                      <a:lnTo>
                        <a:pt x="39" y="15"/>
                      </a:lnTo>
                      <a:lnTo>
                        <a:pt x="37" y="11"/>
                      </a:lnTo>
                      <a:lnTo>
                        <a:pt x="35" y="8"/>
                      </a:lnTo>
                      <a:lnTo>
                        <a:pt x="33" y="5"/>
                      </a:lnTo>
                      <a:lnTo>
                        <a:pt x="30" y="3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5" name="Freeform 230"/>
                <p:cNvSpPr/>
                <p:nvPr/>
              </p:nvSpPr>
              <p:spPr bwMode="auto">
                <a:xfrm>
                  <a:off x="4365" y="3161"/>
                  <a:ext cx="39" cy="38"/>
                </a:xfrm>
                <a:custGeom>
                  <a:avLst/>
                  <a:gdLst>
                    <a:gd name="T0" fmla="*/ 19 w 39"/>
                    <a:gd name="T1" fmla="*/ 0 h 38"/>
                    <a:gd name="T2" fmla="*/ 15 w 39"/>
                    <a:gd name="T3" fmla="*/ 0 h 38"/>
                    <a:gd name="T4" fmla="*/ 12 w 39"/>
                    <a:gd name="T5" fmla="*/ 1 h 38"/>
                    <a:gd name="T6" fmla="*/ 8 w 39"/>
                    <a:gd name="T7" fmla="*/ 3 h 38"/>
                    <a:gd name="T8" fmla="*/ 6 w 39"/>
                    <a:gd name="T9" fmla="*/ 5 h 38"/>
                    <a:gd name="T10" fmla="*/ 4 w 39"/>
                    <a:gd name="T11" fmla="*/ 8 h 38"/>
                    <a:gd name="T12" fmla="*/ 1 w 39"/>
                    <a:gd name="T13" fmla="*/ 11 h 38"/>
                    <a:gd name="T14" fmla="*/ 0 w 39"/>
                    <a:gd name="T15" fmla="*/ 15 h 38"/>
                    <a:gd name="T16" fmla="*/ 0 w 39"/>
                    <a:gd name="T17" fmla="*/ 19 h 38"/>
                    <a:gd name="T18" fmla="*/ 0 w 39"/>
                    <a:gd name="T19" fmla="*/ 23 h 38"/>
                    <a:gd name="T20" fmla="*/ 1 w 39"/>
                    <a:gd name="T21" fmla="*/ 26 h 38"/>
                    <a:gd name="T22" fmla="*/ 4 w 39"/>
                    <a:gd name="T23" fmla="*/ 30 h 38"/>
                    <a:gd name="T24" fmla="*/ 6 w 39"/>
                    <a:gd name="T25" fmla="*/ 32 h 38"/>
                    <a:gd name="T26" fmla="*/ 8 w 39"/>
                    <a:gd name="T27" fmla="*/ 35 h 38"/>
                    <a:gd name="T28" fmla="*/ 12 w 39"/>
                    <a:gd name="T29" fmla="*/ 37 h 38"/>
                    <a:gd name="T30" fmla="*/ 15 w 39"/>
                    <a:gd name="T31" fmla="*/ 38 h 38"/>
                    <a:gd name="T32" fmla="*/ 19 w 39"/>
                    <a:gd name="T33" fmla="*/ 38 h 38"/>
                    <a:gd name="T34" fmla="*/ 23 w 39"/>
                    <a:gd name="T35" fmla="*/ 38 h 38"/>
                    <a:gd name="T36" fmla="*/ 27 w 39"/>
                    <a:gd name="T37" fmla="*/ 37 h 38"/>
                    <a:gd name="T38" fmla="*/ 30 w 39"/>
                    <a:gd name="T39" fmla="*/ 35 h 38"/>
                    <a:gd name="T40" fmla="*/ 33 w 39"/>
                    <a:gd name="T41" fmla="*/ 32 h 38"/>
                    <a:gd name="T42" fmla="*/ 35 w 39"/>
                    <a:gd name="T43" fmla="*/ 30 h 38"/>
                    <a:gd name="T44" fmla="*/ 37 w 39"/>
                    <a:gd name="T45" fmla="*/ 26 h 38"/>
                    <a:gd name="T46" fmla="*/ 39 w 39"/>
                    <a:gd name="T47" fmla="*/ 23 h 38"/>
                    <a:gd name="T48" fmla="*/ 39 w 39"/>
                    <a:gd name="T49" fmla="*/ 19 h 38"/>
                    <a:gd name="T50" fmla="*/ 39 w 39"/>
                    <a:gd name="T51" fmla="*/ 15 h 38"/>
                    <a:gd name="T52" fmla="*/ 37 w 39"/>
                    <a:gd name="T53" fmla="*/ 11 h 38"/>
                    <a:gd name="T54" fmla="*/ 35 w 39"/>
                    <a:gd name="T55" fmla="*/ 8 h 38"/>
                    <a:gd name="T56" fmla="*/ 33 w 39"/>
                    <a:gd name="T57" fmla="*/ 5 h 38"/>
                    <a:gd name="T58" fmla="*/ 30 w 39"/>
                    <a:gd name="T59" fmla="*/ 3 h 38"/>
                    <a:gd name="T60" fmla="*/ 27 w 39"/>
                    <a:gd name="T61" fmla="*/ 1 h 38"/>
                    <a:gd name="T62" fmla="*/ 23 w 39"/>
                    <a:gd name="T63" fmla="*/ 0 h 38"/>
                    <a:gd name="T64" fmla="*/ 19 w 39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38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8" y="3"/>
                      </a:lnTo>
                      <a:lnTo>
                        <a:pt x="6" y="5"/>
                      </a:lnTo>
                      <a:lnTo>
                        <a:pt x="4" y="8"/>
                      </a:lnTo>
                      <a:lnTo>
                        <a:pt x="1" y="11"/>
                      </a:lnTo>
                      <a:lnTo>
                        <a:pt x="0" y="15"/>
                      </a:lnTo>
                      <a:lnTo>
                        <a:pt x="0" y="19"/>
                      </a:lnTo>
                      <a:lnTo>
                        <a:pt x="0" y="23"/>
                      </a:lnTo>
                      <a:lnTo>
                        <a:pt x="1" y="26"/>
                      </a:lnTo>
                      <a:lnTo>
                        <a:pt x="4" y="30"/>
                      </a:lnTo>
                      <a:lnTo>
                        <a:pt x="6" y="32"/>
                      </a:lnTo>
                      <a:lnTo>
                        <a:pt x="8" y="35"/>
                      </a:lnTo>
                      <a:lnTo>
                        <a:pt x="12" y="37"/>
                      </a:lnTo>
                      <a:lnTo>
                        <a:pt x="15" y="38"/>
                      </a:lnTo>
                      <a:lnTo>
                        <a:pt x="19" y="38"/>
                      </a:lnTo>
                      <a:lnTo>
                        <a:pt x="23" y="38"/>
                      </a:lnTo>
                      <a:lnTo>
                        <a:pt x="27" y="37"/>
                      </a:lnTo>
                      <a:lnTo>
                        <a:pt x="30" y="35"/>
                      </a:lnTo>
                      <a:lnTo>
                        <a:pt x="33" y="32"/>
                      </a:lnTo>
                      <a:lnTo>
                        <a:pt x="35" y="30"/>
                      </a:lnTo>
                      <a:lnTo>
                        <a:pt x="37" y="26"/>
                      </a:lnTo>
                      <a:lnTo>
                        <a:pt x="39" y="23"/>
                      </a:lnTo>
                      <a:lnTo>
                        <a:pt x="39" y="19"/>
                      </a:lnTo>
                      <a:lnTo>
                        <a:pt x="39" y="15"/>
                      </a:lnTo>
                      <a:lnTo>
                        <a:pt x="37" y="11"/>
                      </a:lnTo>
                      <a:lnTo>
                        <a:pt x="35" y="8"/>
                      </a:lnTo>
                      <a:lnTo>
                        <a:pt x="33" y="5"/>
                      </a:lnTo>
                      <a:lnTo>
                        <a:pt x="30" y="3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6" name="Rectangle 231"/>
                <p:cNvSpPr>
                  <a:spLocks noChangeArrowheads="1"/>
                </p:cNvSpPr>
                <p:nvPr/>
              </p:nvSpPr>
              <p:spPr bwMode="auto">
                <a:xfrm>
                  <a:off x="4831" y="3805"/>
                  <a:ext cx="185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lang="en-US" altLang="zh-CN" sz="24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a</a:t>
                  </a:r>
                </a:p>
              </p:txBody>
            </p:sp>
            <p:sp>
              <p:nvSpPr>
                <p:cNvPr id="407" name="Rectangle 232"/>
                <p:cNvSpPr>
                  <a:spLocks noChangeArrowheads="1"/>
                </p:cNvSpPr>
                <p:nvPr/>
              </p:nvSpPr>
              <p:spPr bwMode="auto">
                <a:xfrm>
                  <a:off x="4358" y="3272"/>
                  <a:ext cx="197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lang="en-US" altLang="zh-CN" sz="24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b</a:t>
                  </a:r>
                </a:p>
              </p:txBody>
            </p:sp>
            <p:sp>
              <p:nvSpPr>
                <p:cNvPr id="408" name="Rectangle 233"/>
                <p:cNvSpPr>
                  <a:spLocks noChangeArrowheads="1"/>
                </p:cNvSpPr>
                <p:nvPr/>
              </p:nvSpPr>
              <p:spPr bwMode="auto">
                <a:xfrm>
                  <a:off x="3585" y="2560"/>
                  <a:ext cx="174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lang="en-US" altLang="zh-CN" sz="24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c</a:t>
                  </a:r>
                </a:p>
              </p:txBody>
            </p:sp>
            <p:sp>
              <p:nvSpPr>
                <p:cNvPr id="409" name="Rectangle 240"/>
                <p:cNvSpPr>
                  <a:spLocks noChangeArrowheads="1"/>
                </p:cNvSpPr>
                <p:nvPr/>
              </p:nvSpPr>
              <p:spPr bwMode="auto">
                <a:xfrm>
                  <a:off x="3655" y="3780"/>
                  <a:ext cx="108" cy="1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lang="en-US" altLang="zh-CN" sz="15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0</a:t>
                  </a:r>
                  <a:endParaRPr lang="en-US" altLang="zh-CN" sz="1500" b="1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0" name="Line 241"/>
                <p:cNvSpPr>
                  <a:spLocks noChangeShapeType="1"/>
                </p:cNvSpPr>
                <p:nvPr/>
              </p:nvSpPr>
              <p:spPr bwMode="auto">
                <a:xfrm flipV="1">
                  <a:off x="4381" y="2426"/>
                  <a:ext cx="244" cy="746"/>
                </a:xfrm>
                <a:prstGeom prst="line">
                  <a:avLst/>
                </a:prstGeom>
                <a:noFill/>
                <a:ln w="14288">
                  <a:solidFill>
                    <a:srgbClr val="00CC99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411" name="Freeform 242"/>
                <p:cNvSpPr>
                  <a:spLocks noEditPoints="1"/>
                </p:cNvSpPr>
                <p:nvPr/>
              </p:nvSpPr>
              <p:spPr bwMode="auto">
                <a:xfrm>
                  <a:off x="4032" y="2828"/>
                  <a:ext cx="830" cy="186"/>
                </a:xfrm>
                <a:custGeom>
                  <a:avLst/>
                  <a:gdLst>
                    <a:gd name="T0" fmla="*/ 38 w 830"/>
                    <a:gd name="T1" fmla="*/ 168 h 186"/>
                    <a:gd name="T2" fmla="*/ 2 w 830"/>
                    <a:gd name="T3" fmla="*/ 186 h 186"/>
                    <a:gd name="T4" fmla="*/ 66 w 830"/>
                    <a:gd name="T5" fmla="*/ 162 h 186"/>
                    <a:gd name="T6" fmla="*/ 107 w 830"/>
                    <a:gd name="T7" fmla="*/ 164 h 186"/>
                    <a:gd name="T8" fmla="*/ 66 w 830"/>
                    <a:gd name="T9" fmla="*/ 162 h 186"/>
                    <a:gd name="T10" fmla="*/ 171 w 830"/>
                    <a:gd name="T11" fmla="*/ 140 h 186"/>
                    <a:gd name="T12" fmla="*/ 135 w 830"/>
                    <a:gd name="T13" fmla="*/ 158 h 186"/>
                    <a:gd name="T14" fmla="*/ 199 w 830"/>
                    <a:gd name="T15" fmla="*/ 134 h 186"/>
                    <a:gd name="T16" fmla="*/ 240 w 830"/>
                    <a:gd name="T17" fmla="*/ 136 h 186"/>
                    <a:gd name="T18" fmla="*/ 199 w 830"/>
                    <a:gd name="T19" fmla="*/ 134 h 186"/>
                    <a:gd name="T20" fmla="*/ 304 w 830"/>
                    <a:gd name="T21" fmla="*/ 112 h 186"/>
                    <a:gd name="T22" fmla="*/ 268 w 830"/>
                    <a:gd name="T23" fmla="*/ 130 h 186"/>
                    <a:gd name="T24" fmla="*/ 332 w 830"/>
                    <a:gd name="T25" fmla="*/ 106 h 186"/>
                    <a:gd name="T26" fmla="*/ 373 w 830"/>
                    <a:gd name="T27" fmla="*/ 108 h 186"/>
                    <a:gd name="T28" fmla="*/ 332 w 830"/>
                    <a:gd name="T29" fmla="*/ 106 h 186"/>
                    <a:gd name="T30" fmla="*/ 437 w 830"/>
                    <a:gd name="T31" fmla="*/ 84 h 186"/>
                    <a:gd name="T32" fmla="*/ 401 w 830"/>
                    <a:gd name="T33" fmla="*/ 102 h 186"/>
                    <a:gd name="T34" fmla="*/ 466 w 830"/>
                    <a:gd name="T35" fmla="*/ 77 h 186"/>
                    <a:gd name="T36" fmla="*/ 505 w 830"/>
                    <a:gd name="T37" fmla="*/ 80 h 186"/>
                    <a:gd name="T38" fmla="*/ 466 w 830"/>
                    <a:gd name="T39" fmla="*/ 77 h 186"/>
                    <a:gd name="T40" fmla="*/ 570 w 830"/>
                    <a:gd name="T41" fmla="*/ 55 h 186"/>
                    <a:gd name="T42" fmla="*/ 533 w 830"/>
                    <a:gd name="T43" fmla="*/ 73 h 186"/>
                    <a:gd name="T44" fmla="*/ 599 w 830"/>
                    <a:gd name="T45" fmla="*/ 49 h 186"/>
                    <a:gd name="T46" fmla="*/ 638 w 830"/>
                    <a:gd name="T47" fmla="*/ 51 h 186"/>
                    <a:gd name="T48" fmla="*/ 599 w 830"/>
                    <a:gd name="T49" fmla="*/ 49 h 186"/>
                    <a:gd name="T50" fmla="*/ 702 w 830"/>
                    <a:gd name="T51" fmla="*/ 27 h 186"/>
                    <a:gd name="T52" fmla="*/ 667 w 830"/>
                    <a:gd name="T53" fmla="*/ 45 h 186"/>
                    <a:gd name="T54" fmla="*/ 731 w 830"/>
                    <a:gd name="T55" fmla="*/ 21 h 186"/>
                    <a:gd name="T56" fmla="*/ 771 w 830"/>
                    <a:gd name="T57" fmla="*/ 23 h 186"/>
                    <a:gd name="T58" fmla="*/ 731 w 830"/>
                    <a:gd name="T59" fmla="*/ 21 h 186"/>
                    <a:gd name="T60" fmla="*/ 828 w 830"/>
                    <a:gd name="T61" fmla="*/ 0 h 186"/>
                    <a:gd name="T62" fmla="*/ 800 w 830"/>
                    <a:gd name="T63" fmla="*/ 17 h 18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0" t="0" r="r" b="b"/>
                  <a:pathLst>
                    <a:path w="830" h="186">
                      <a:moveTo>
                        <a:pt x="0" y="176"/>
                      </a:moveTo>
                      <a:lnTo>
                        <a:pt x="38" y="168"/>
                      </a:lnTo>
                      <a:lnTo>
                        <a:pt x="41" y="178"/>
                      </a:lnTo>
                      <a:lnTo>
                        <a:pt x="2" y="186"/>
                      </a:lnTo>
                      <a:lnTo>
                        <a:pt x="0" y="176"/>
                      </a:lnTo>
                      <a:close/>
                      <a:moveTo>
                        <a:pt x="66" y="162"/>
                      </a:moveTo>
                      <a:lnTo>
                        <a:pt x="105" y="154"/>
                      </a:lnTo>
                      <a:lnTo>
                        <a:pt x="107" y="164"/>
                      </a:lnTo>
                      <a:lnTo>
                        <a:pt x="69" y="172"/>
                      </a:lnTo>
                      <a:lnTo>
                        <a:pt x="66" y="162"/>
                      </a:lnTo>
                      <a:close/>
                      <a:moveTo>
                        <a:pt x="133" y="148"/>
                      </a:moveTo>
                      <a:lnTo>
                        <a:pt x="171" y="140"/>
                      </a:lnTo>
                      <a:lnTo>
                        <a:pt x="174" y="150"/>
                      </a:lnTo>
                      <a:lnTo>
                        <a:pt x="135" y="158"/>
                      </a:lnTo>
                      <a:lnTo>
                        <a:pt x="133" y="148"/>
                      </a:lnTo>
                      <a:close/>
                      <a:moveTo>
                        <a:pt x="199" y="134"/>
                      </a:moveTo>
                      <a:lnTo>
                        <a:pt x="238" y="126"/>
                      </a:lnTo>
                      <a:lnTo>
                        <a:pt x="240" y="136"/>
                      </a:lnTo>
                      <a:lnTo>
                        <a:pt x="202" y="144"/>
                      </a:lnTo>
                      <a:lnTo>
                        <a:pt x="199" y="134"/>
                      </a:lnTo>
                      <a:close/>
                      <a:moveTo>
                        <a:pt x="266" y="120"/>
                      </a:moveTo>
                      <a:lnTo>
                        <a:pt x="304" y="112"/>
                      </a:lnTo>
                      <a:lnTo>
                        <a:pt x="306" y="122"/>
                      </a:lnTo>
                      <a:lnTo>
                        <a:pt x="268" y="130"/>
                      </a:lnTo>
                      <a:lnTo>
                        <a:pt x="266" y="120"/>
                      </a:lnTo>
                      <a:close/>
                      <a:moveTo>
                        <a:pt x="332" y="106"/>
                      </a:moveTo>
                      <a:lnTo>
                        <a:pt x="370" y="98"/>
                      </a:lnTo>
                      <a:lnTo>
                        <a:pt x="373" y="108"/>
                      </a:lnTo>
                      <a:lnTo>
                        <a:pt x="334" y="116"/>
                      </a:lnTo>
                      <a:lnTo>
                        <a:pt x="332" y="106"/>
                      </a:lnTo>
                      <a:close/>
                      <a:moveTo>
                        <a:pt x="399" y="91"/>
                      </a:moveTo>
                      <a:lnTo>
                        <a:pt x="437" y="84"/>
                      </a:lnTo>
                      <a:lnTo>
                        <a:pt x="439" y="94"/>
                      </a:lnTo>
                      <a:lnTo>
                        <a:pt x="401" y="102"/>
                      </a:lnTo>
                      <a:lnTo>
                        <a:pt x="399" y="91"/>
                      </a:lnTo>
                      <a:close/>
                      <a:moveTo>
                        <a:pt x="466" y="77"/>
                      </a:moveTo>
                      <a:lnTo>
                        <a:pt x="503" y="69"/>
                      </a:lnTo>
                      <a:lnTo>
                        <a:pt x="505" y="80"/>
                      </a:lnTo>
                      <a:lnTo>
                        <a:pt x="467" y="88"/>
                      </a:lnTo>
                      <a:lnTo>
                        <a:pt x="466" y="77"/>
                      </a:lnTo>
                      <a:close/>
                      <a:moveTo>
                        <a:pt x="532" y="63"/>
                      </a:moveTo>
                      <a:lnTo>
                        <a:pt x="570" y="55"/>
                      </a:lnTo>
                      <a:lnTo>
                        <a:pt x="572" y="65"/>
                      </a:lnTo>
                      <a:lnTo>
                        <a:pt x="533" y="73"/>
                      </a:lnTo>
                      <a:lnTo>
                        <a:pt x="532" y="63"/>
                      </a:lnTo>
                      <a:close/>
                      <a:moveTo>
                        <a:pt x="599" y="49"/>
                      </a:moveTo>
                      <a:lnTo>
                        <a:pt x="636" y="41"/>
                      </a:lnTo>
                      <a:lnTo>
                        <a:pt x="638" y="51"/>
                      </a:lnTo>
                      <a:lnTo>
                        <a:pt x="600" y="59"/>
                      </a:lnTo>
                      <a:lnTo>
                        <a:pt x="599" y="49"/>
                      </a:lnTo>
                      <a:close/>
                      <a:moveTo>
                        <a:pt x="665" y="35"/>
                      </a:moveTo>
                      <a:lnTo>
                        <a:pt x="702" y="27"/>
                      </a:lnTo>
                      <a:lnTo>
                        <a:pt x="705" y="37"/>
                      </a:lnTo>
                      <a:lnTo>
                        <a:pt x="667" y="45"/>
                      </a:lnTo>
                      <a:lnTo>
                        <a:pt x="665" y="35"/>
                      </a:lnTo>
                      <a:close/>
                      <a:moveTo>
                        <a:pt x="731" y="21"/>
                      </a:moveTo>
                      <a:lnTo>
                        <a:pt x="769" y="13"/>
                      </a:lnTo>
                      <a:lnTo>
                        <a:pt x="771" y="23"/>
                      </a:lnTo>
                      <a:lnTo>
                        <a:pt x="734" y="31"/>
                      </a:lnTo>
                      <a:lnTo>
                        <a:pt x="731" y="21"/>
                      </a:lnTo>
                      <a:close/>
                      <a:moveTo>
                        <a:pt x="798" y="7"/>
                      </a:moveTo>
                      <a:lnTo>
                        <a:pt x="828" y="0"/>
                      </a:lnTo>
                      <a:lnTo>
                        <a:pt x="830" y="10"/>
                      </a:lnTo>
                      <a:lnTo>
                        <a:pt x="800" y="17"/>
                      </a:lnTo>
                      <a:lnTo>
                        <a:pt x="798" y="7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 w="1588">
                  <a:solidFill>
                    <a:srgbClr val="00CC99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2" name="Line 243"/>
                <p:cNvSpPr>
                  <a:spLocks noChangeShapeType="1"/>
                </p:cNvSpPr>
                <p:nvPr/>
              </p:nvSpPr>
              <p:spPr bwMode="auto">
                <a:xfrm flipV="1">
                  <a:off x="4633" y="2239"/>
                  <a:ext cx="823" cy="175"/>
                </a:xfrm>
                <a:prstGeom prst="line">
                  <a:avLst/>
                </a:prstGeom>
                <a:noFill/>
                <a:ln w="14288">
                  <a:solidFill>
                    <a:srgbClr val="00CC99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413" name="Line 244"/>
                <p:cNvSpPr>
                  <a:spLocks noChangeShapeType="1"/>
                </p:cNvSpPr>
                <p:nvPr/>
              </p:nvSpPr>
              <p:spPr bwMode="auto">
                <a:xfrm flipV="1">
                  <a:off x="4614" y="2995"/>
                  <a:ext cx="604" cy="583"/>
                </a:xfrm>
                <a:prstGeom prst="line">
                  <a:avLst/>
                </a:prstGeom>
                <a:noFill/>
                <a:ln w="14288">
                  <a:solidFill>
                    <a:srgbClr val="00CC99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414" name="Freeform 245"/>
                <p:cNvSpPr>
                  <a:spLocks noEditPoints="1"/>
                </p:cNvSpPr>
                <p:nvPr/>
              </p:nvSpPr>
              <p:spPr bwMode="auto">
                <a:xfrm>
                  <a:off x="3772" y="3008"/>
                  <a:ext cx="246" cy="773"/>
                </a:xfrm>
                <a:custGeom>
                  <a:avLst/>
                  <a:gdLst>
                    <a:gd name="T0" fmla="*/ 0 w 246"/>
                    <a:gd name="T1" fmla="*/ 767 h 773"/>
                    <a:gd name="T2" fmla="*/ 222 w 246"/>
                    <a:gd name="T3" fmla="*/ 44 h 773"/>
                    <a:gd name="T4" fmla="*/ 240 w 246"/>
                    <a:gd name="T5" fmla="*/ 49 h 773"/>
                    <a:gd name="T6" fmla="*/ 19 w 246"/>
                    <a:gd name="T7" fmla="*/ 773 h 773"/>
                    <a:gd name="T8" fmla="*/ 0 w 246"/>
                    <a:gd name="T9" fmla="*/ 767 h 773"/>
                    <a:gd name="T10" fmla="*/ 209 w 246"/>
                    <a:gd name="T11" fmla="*/ 50 h 773"/>
                    <a:gd name="T12" fmla="*/ 245 w 246"/>
                    <a:gd name="T13" fmla="*/ 0 h 773"/>
                    <a:gd name="T14" fmla="*/ 246 w 246"/>
                    <a:gd name="T15" fmla="*/ 62 h 773"/>
                    <a:gd name="T16" fmla="*/ 209 w 246"/>
                    <a:gd name="T17" fmla="*/ 50 h 7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46" h="773">
                      <a:moveTo>
                        <a:pt x="0" y="767"/>
                      </a:moveTo>
                      <a:lnTo>
                        <a:pt x="222" y="44"/>
                      </a:lnTo>
                      <a:lnTo>
                        <a:pt x="240" y="49"/>
                      </a:lnTo>
                      <a:lnTo>
                        <a:pt x="19" y="773"/>
                      </a:lnTo>
                      <a:lnTo>
                        <a:pt x="0" y="767"/>
                      </a:lnTo>
                      <a:close/>
                      <a:moveTo>
                        <a:pt x="209" y="50"/>
                      </a:moveTo>
                      <a:lnTo>
                        <a:pt x="245" y="0"/>
                      </a:lnTo>
                      <a:lnTo>
                        <a:pt x="246" y="62"/>
                      </a:lnTo>
                      <a:lnTo>
                        <a:pt x="209" y="5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1588">
                  <a:solidFill>
                    <a:srgbClr val="FF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5" name="Freeform 246"/>
                <p:cNvSpPr>
                  <a:spLocks noEditPoints="1"/>
                </p:cNvSpPr>
                <p:nvPr/>
              </p:nvSpPr>
              <p:spPr bwMode="auto">
                <a:xfrm>
                  <a:off x="3789" y="3178"/>
                  <a:ext cx="595" cy="615"/>
                </a:xfrm>
                <a:custGeom>
                  <a:avLst/>
                  <a:gdLst>
                    <a:gd name="T0" fmla="*/ 0 w 595"/>
                    <a:gd name="T1" fmla="*/ 603 h 615"/>
                    <a:gd name="T2" fmla="*/ 554 w 595"/>
                    <a:gd name="T3" fmla="*/ 29 h 615"/>
                    <a:gd name="T4" fmla="*/ 568 w 595"/>
                    <a:gd name="T5" fmla="*/ 42 h 615"/>
                    <a:gd name="T6" fmla="*/ 14 w 595"/>
                    <a:gd name="T7" fmla="*/ 615 h 615"/>
                    <a:gd name="T8" fmla="*/ 0 w 595"/>
                    <a:gd name="T9" fmla="*/ 603 h 615"/>
                    <a:gd name="T10" fmla="*/ 540 w 595"/>
                    <a:gd name="T11" fmla="*/ 29 h 615"/>
                    <a:gd name="T12" fmla="*/ 595 w 595"/>
                    <a:gd name="T13" fmla="*/ 0 h 615"/>
                    <a:gd name="T14" fmla="*/ 568 w 595"/>
                    <a:gd name="T15" fmla="*/ 56 h 615"/>
                    <a:gd name="T16" fmla="*/ 540 w 595"/>
                    <a:gd name="T17" fmla="*/ 29 h 6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595" h="615">
                      <a:moveTo>
                        <a:pt x="0" y="603"/>
                      </a:moveTo>
                      <a:lnTo>
                        <a:pt x="554" y="29"/>
                      </a:lnTo>
                      <a:lnTo>
                        <a:pt x="568" y="42"/>
                      </a:lnTo>
                      <a:lnTo>
                        <a:pt x="14" y="615"/>
                      </a:lnTo>
                      <a:lnTo>
                        <a:pt x="0" y="603"/>
                      </a:lnTo>
                      <a:close/>
                      <a:moveTo>
                        <a:pt x="540" y="29"/>
                      </a:moveTo>
                      <a:lnTo>
                        <a:pt x="595" y="0"/>
                      </a:lnTo>
                      <a:lnTo>
                        <a:pt x="568" y="56"/>
                      </a:lnTo>
                      <a:lnTo>
                        <a:pt x="540" y="2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1588">
                  <a:solidFill>
                    <a:srgbClr val="FF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6" name="Freeform 247"/>
                <p:cNvSpPr>
                  <a:spLocks noEditPoints="1"/>
                </p:cNvSpPr>
                <p:nvPr/>
              </p:nvSpPr>
              <p:spPr bwMode="auto">
                <a:xfrm>
                  <a:off x="3791" y="3574"/>
                  <a:ext cx="816" cy="217"/>
                </a:xfrm>
                <a:custGeom>
                  <a:avLst/>
                  <a:gdLst>
                    <a:gd name="T0" fmla="*/ 0 w 816"/>
                    <a:gd name="T1" fmla="*/ 198 h 217"/>
                    <a:gd name="T2" fmla="*/ 766 w 816"/>
                    <a:gd name="T3" fmla="*/ 7 h 217"/>
                    <a:gd name="T4" fmla="*/ 771 w 816"/>
                    <a:gd name="T5" fmla="*/ 26 h 217"/>
                    <a:gd name="T6" fmla="*/ 5 w 816"/>
                    <a:gd name="T7" fmla="*/ 217 h 217"/>
                    <a:gd name="T8" fmla="*/ 0 w 816"/>
                    <a:gd name="T9" fmla="*/ 198 h 217"/>
                    <a:gd name="T10" fmla="*/ 755 w 816"/>
                    <a:gd name="T11" fmla="*/ 0 h 217"/>
                    <a:gd name="T12" fmla="*/ 816 w 816"/>
                    <a:gd name="T13" fmla="*/ 5 h 217"/>
                    <a:gd name="T14" fmla="*/ 764 w 816"/>
                    <a:gd name="T15" fmla="*/ 38 h 217"/>
                    <a:gd name="T16" fmla="*/ 755 w 816"/>
                    <a:gd name="T17" fmla="*/ 0 h 21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816" h="217">
                      <a:moveTo>
                        <a:pt x="0" y="198"/>
                      </a:moveTo>
                      <a:lnTo>
                        <a:pt x="766" y="7"/>
                      </a:lnTo>
                      <a:lnTo>
                        <a:pt x="771" y="26"/>
                      </a:lnTo>
                      <a:lnTo>
                        <a:pt x="5" y="217"/>
                      </a:lnTo>
                      <a:lnTo>
                        <a:pt x="0" y="198"/>
                      </a:lnTo>
                      <a:close/>
                      <a:moveTo>
                        <a:pt x="755" y="0"/>
                      </a:moveTo>
                      <a:lnTo>
                        <a:pt x="816" y="5"/>
                      </a:lnTo>
                      <a:lnTo>
                        <a:pt x="764" y="38"/>
                      </a:lnTo>
                      <a:lnTo>
                        <a:pt x="755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1588">
                  <a:solidFill>
                    <a:srgbClr val="FF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7" name="Line 248"/>
                <p:cNvSpPr>
                  <a:spLocks noChangeShapeType="1"/>
                </p:cNvSpPr>
                <p:nvPr/>
              </p:nvSpPr>
              <p:spPr bwMode="auto">
                <a:xfrm flipV="1">
                  <a:off x="5218" y="2238"/>
                  <a:ext cx="246" cy="761"/>
                </a:xfrm>
                <a:prstGeom prst="line">
                  <a:avLst/>
                </a:prstGeom>
                <a:noFill/>
                <a:ln w="14288">
                  <a:solidFill>
                    <a:srgbClr val="00CC99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418" name="Line 249"/>
                <p:cNvSpPr>
                  <a:spLocks noChangeShapeType="1"/>
                </p:cNvSpPr>
                <p:nvPr/>
              </p:nvSpPr>
              <p:spPr bwMode="auto">
                <a:xfrm flipV="1">
                  <a:off x="4392" y="2995"/>
                  <a:ext cx="816" cy="188"/>
                </a:xfrm>
                <a:prstGeom prst="line">
                  <a:avLst/>
                </a:prstGeom>
                <a:noFill/>
                <a:ln w="14288">
                  <a:solidFill>
                    <a:srgbClr val="00CC99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419" name="Freeform 250"/>
                <p:cNvSpPr>
                  <a:spLocks noEditPoints="1"/>
                </p:cNvSpPr>
                <p:nvPr/>
              </p:nvSpPr>
              <p:spPr bwMode="auto">
                <a:xfrm>
                  <a:off x="4884" y="2236"/>
                  <a:ext cx="592" cy="594"/>
                </a:xfrm>
                <a:custGeom>
                  <a:avLst/>
                  <a:gdLst>
                    <a:gd name="T0" fmla="*/ 27 w 592"/>
                    <a:gd name="T1" fmla="*/ 559 h 594"/>
                    <a:gd name="T2" fmla="*/ 7 w 592"/>
                    <a:gd name="T3" fmla="*/ 594 h 594"/>
                    <a:gd name="T4" fmla="*/ 48 w 592"/>
                    <a:gd name="T5" fmla="*/ 538 h 594"/>
                    <a:gd name="T6" fmla="*/ 82 w 592"/>
                    <a:gd name="T7" fmla="*/ 518 h 594"/>
                    <a:gd name="T8" fmla="*/ 48 w 592"/>
                    <a:gd name="T9" fmla="*/ 538 h 594"/>
                    <a:gd name="T10" fmla="*/ 124 w 592"/>
                    <a:gd name="T11" fmla="*/ 463 h 594"/>
                    <a:gd name="T12" fmla="*/ 103 w 592"/>
                    <a:gd name="T13" fmla="*/ 497 h 594"/>
                    <a:gd name="T14" fmla="*/ 144 w 592"/>
                    <a:gd name="T15" fmla="*/ 442 h 594"/>
                    <a:gd name="T16" fmla="*/ 179 w 592"/>
                    <a:gd name="T17" fmla="*/ 421 h 594"/>
                    <a:gd name="T18" fmla="*/ 144 w 592"/>
                    <a:gd name="T19" fmla="*/ 442 h 594"/>
                    <a:gd name="T20" fmla="*/ 219 w 592"/>
                    <a:gd name="T21" fmla="*/ 366 h 594"/>
                    <a:gd name="T22" fmla="*/ 200 w 592"/>
                    <a:gd name="T23" fmla="*/ 401 h 594"/>
                    <a:gd name="T24" fmla="*/ 240 w 592"/>
                    <a:gd name="T25" fmla="*/ 345 h 594"/>
                    <a:gd name="T26" fmla="*/ 274 w 592"/>
                    <a:gd name="T27" fmla="*/ 326 h 594"/>
                    <a:gd name="T28" fmla="*/ 240 w 592"/>
                    <a:gd name="T29" fmla="*/ 345 h 594"/>
                    <a:gd name="T30" fmla="*/ 316 w 592"/>
                    <a:gd name="T31" fmla="*/ 271 h 594"/>
                    <a:gd name="T32" fmla="*/ 295 w 592"/>
                    <a:gd name="T33" fmla="*/ 305 h 594"/>
                    <a:gd name="T34" fmla="*/ 336 w 592"/>
                    <a:gd name="T35" fmla="*/ 250 h 594"/>
                    <a:gd name="T36" fmla="*/ 371 w 592"/>
                    <a:gd name="T37" fmla="*/ 229 h 594"/>
                    <a:gd name="T38" fmla="*/ 336 w 592"/>
                    <a:gd name="T39" fmla="*/ 250 h 594"/>
                    <a:gd name="T40" fmla="*/ 412 w 592"/>
                    <a:gd name="T41" fmla="*/ 174 h 594"/>
                    <a:gd name="T42" fmla="*/ 392 w 592"/>
                    <a:gd name="T43" fmla="*/ 209 h 594"/>
                    <a:gd name="T44" fmla="*/ 433 w 592"/>
                    <a:gd name="T45" fmla="*/ 153 h 594"/>
                    <a:gd name="T46" fmla="*/ 466 w 592"/>
                    <a:gd name="T47" fmla="*/ 133 h 594"/>
                    <a:gd name="T48" fmla="*/ 433 w 592"/>
                    <a:gd name="T49" fmla="*/ 153 h 594"/>
                    <a:gd name="T50" fmla="*/ 508 w 592"/>
                    <a:gd name="T51" fmla="*/ 79 h 594"/>
                    <a:gd name="T52" fmla="*/ 487 w 592"/>
                    <a:gd name="T53" fmla="*/ 112 h 594"/>
                    <a:gd name="T54" fmla="*/ 528 w 592"/>
                    <a:gd name="T55" fmla="*/ 58 h 594"/>
                    <a:gd name="T56" fmla="*/ 563 w 592"/>
                    <a:gd name="T57" fmla="*/ 37 h 594"/>
                    <a:gd name="T58" fmla="*/ 528 w 592"/>
                    <a:gd name="T59" fmla="*/ 58 h 594"/>
                    <a:gd name="T60" fmla="*/ 585 w 592"/>
                    <a:gd name="T61" fmla="*/ 0 h 594"/>
                    <a:gd name="T62" fmla="*/ 584 w 592"/>
                    <a:gd name="T63" fmla="*/ 17 h 594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0" t="0" r="r" b="b"/>
                  <a:pathLst>
                    <a:path w="592" h="594">
                      <a:moveTo>
                        <a:pt x="0" y="587"/>
                      </a:moveTo>
                      <a:lnTo>
                        <a:pt x="27" y="559"/>
                      </a:lnTo>
                      <a:lnTo>
                        <a:pt x="34" y="566"/>
                      </a:lnTo>
                      <a:lnTo>
                        <a:pt x="7" y="594"/>
                      </a:lnTo>
                      <a:lnTo>
                        <a:pt x="0" y="587"/>
                      </a:lnTo>
                      <a:close/>
                      <a:moveTo>
                        <a:pt x="48" y="538"/>
                      </a:moveTo>
                      <a:lnTo>
                        <a:pt x="76" y="511"/>
                      </a:lnTo>
                      <a:lnTo>
                        <a:pt x="82" y="518"/>
                      </a:lnTo>
                      <a:lnTo>
                        <a:pt x="55" y="545"/>
                      </a:lnTo>
                      <a:lnTo>
                        <a:pt x="48" y="538"/>
                      </a:lnTo>
                      <a:close/>
                      <a:moveTo>
                        <a:pt x="96" y="490"/>
                      </a:moveTo>
                      <a:lnTo>
                        <a:pt x="124" y="463"/>
                      </a:lnTo>
                      <a:lnTo>
                        <a:pt x="131" y="469"/>
                      </a:lnTo>
                      <a:lnTo>
                        <a:pt x="103" y="497"/>
                      </a:lnTo>
                      <a:lnTo>
                        <a:pt x="96" y="490"/>
                      </a:lnTo>
                      <a:close/>
                      <a:moveTo>
                        <a:pt x="144" y="442"/>
                      </a:moveTo>
                      <a:lnTo>
                        <a:pt x="172" y="414"/>
                      </a:lnTo>
                      <a:lnTo>
                        <a:pt x="179" y="421"/>
                      </a:lnTo>
                      <a:lnTo>
                        <a:pt x="151" y="449"/>
                      </a:lnTo>
                      <a:lnTo>
                        <a:pt x="144" y="442"/>
                      </a:lnTo>
                      <a:close/>
                      <a:moveTo>
                        <a:pt x="193" y="394"/>
                      </a:moveTo>
                      <a:lnTo>
                        <a:pt x="219" y="366"/>
                      </a:lnTo>
                      <a:lnTo>
                        <a:pt x="226" y="373"/>
                      </a:lnTo>
                      <a:lnTo>
                        <a:pt x="200" y="401"/>
                      </a:lnTo>
                      <a:lnTo>
                        <a:pt x="193" y="394"/>
                      </a:lnTo>
                      <a:close/>
                      <a:moveTo>
                        <a:pt x="240" y="345"/>
                      </a:moveTo>
                      <a:lnTo>
                        <a:pt x="268" y="319"/>
                      </a:lnTo>
                      <a:lnTo>
                        <a:pt x="274" y="326"/>
                      </a:lnTo>
                      <a:lnTo>
                        <a:pt x="247" y="352"/>
                      </a:lnTo>
                      <a:lnTo>
                        <a:pt x="240" y="345"/>
                      </a:lnTo>
                      <a:close/>
                      <a:moveTo>
                        <a:pt x="288" y="298"/>
                      </a:moveTo>
                      <a:lnTo>
                        <a:pt x="316" y="271"/>
                      </a:lnTo>
                      <a:lnTo>
                        <a:pt x="323" y="277"/>
                      </a:lnTo>
                      <a:lnTo>
                        <a:pt x="295" y="305"/>
                      </a:lnTo>
                      <a:lnTo>
                        <a:pt x="288" y="298"/>
                      </a:lnTo>
                      <a:close/>
                      <a:moveTo>
                        <a:pt x="336" y="250"/>
                      </a:moveTo>
                      <a:lnTo>
                        <a:pt x="364" y="222"/>
                      </a:lnTo>
                      <a:lnTo>
                        <a:pt x="371" y="229"/>
                      </a:lnTo>
                      <a:lnTo>
                        <a:pt x="343" y="257"/>
                      </a:lnTo>
                      <a:lnTo>
                        <a:pt x="336" y="250"/>
                      </a:lnTo>
                      <a:close/>
                      <a:moveTo>
                        <a:pt x="385" y="202"/>
                      </a:moveTo>
                      <a:lnTo>
                        <a:pt x="412" y="174"/>
                      </a:lnTo>
                      <a:lnTo>
                        <a:pt x="419" y="181"/>
                      </a:lnTo>
                      <a:lnTo>
                        <a:pt x="392" y="209"/>
                      </a:lnTo>
                      <a:lnTo>
                        <a:pt x="385" y="202"/>
                      </a:lnTo>
                      <a:close/>
                      <a:moveTo>
                        <a:pt x="433" y="153"/>
                      </a:moveTo>
                      <a:lnTo>
                        <a:pt x="460" y="126"/>
                      </a:lnTo>
                      <a:lnTo>
                        <a:pt x="466" y="133"/>
                      </a:lnTo>
                      <a:lnTo>
                        <a:pt x="440" y="160"/>
                      </a:lnTo>
                      <a:lnTo>
                        <a:pt x="433" y="153"/>
                      </a:lnTo>
                      <a:close/>
                      <a:moveTo>
                        <a:pt x="480" y="105"/>
                      </a:moveTo>
                      <a:lnTo>
                        <a:pt x="508" y="79"/>
                      </a:lnTo>
                      <a:lnTo>
                        <a:pt x="515" y="84"/>
                      </a:lnTo>
                      <a:lnTo>
                        <a:pt x="487" y="112"/>
                      </a:lnTo>
                      <a:lnTo>
                        <a:pt x="480" y="105"/>
                      </a:lnTo>
                      <a:close/>
                      <a:moveTo>
                        <a:pt x="528" y="58"/>
                      </a:moveTo>
                      <a:lnTo>
                        <a:pt x="556" y="30"/>
                      </a:lnTo>
                      <a:lnTo>
                        <a:pt x="563" y="37"/>
                      </a:lnTo>
                      <a:lnTo>
                        <a:pt x="535" y="65"/>
                      </a:lnTo>
                      <a:lnTo>
                        <a:pt x="528" y="58"/>
                      </a:lnTo>
                      <a:close/>
                      <a:moveTo>
                        <a:pt x="577" y="10"/>
                      </a:moveTo>
                      <a:lnTo>
                        <a:pt x="585" y="0"/>
                      </a:lnTo>
                      <a:lnTo>
                        <a:pt x="592" y="7"/>
                      </a:lnTo>
                      <a:lnTo>
                        <a:pt x="584" y="17"/>
                      </a:lnTo>
                      <a:lnTo>
                        <a:pt x="577" y="10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 w="1588">
                  <a:solidFill>
                    <a:srgbClr val="00CC99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0" name="Freeform 251"/>
                <p:cNvSpPr>
                  <a:spLocks noEditPoints="1"/>
                </p:cNvSpPr>
                <p:nvPr/>
              </p:nvSpPr>
              <p:spPr bwMode="auto">
                <a:xfrm>
                  <a:off x="4608" y="2845"/>
                  <a:ext cx="278" cy="742"/>
                </a:xfrm>
                <a:custGeom>
                  <a:avLst/>
                  <a:gdLst>
                    <a:gd name="T0" fmla="*/ 0 w 278"/>
                    <a:gd name="T1" fmla="*/ 739 h 742"/>
                    <a:gd name="T2" fmla="*/ 13 w 278"/>
                    <a:gd name="T3" fmla="*/ 702 h 742"/>
                    <a:gd name="T4" fmla="*/ 23 w 278"/>
                    <a:gd name="T5" fmla="*/ 706 h 742"/>
                    <a:gd name="T6" fmla="*/ 10 w 278"/>
                    <a:gd name="T7" fmla="*/ 742 h 742"/>
                    <a:gd name="T8" fmla="*/ 0 w 278"/>
                    <a:gd name="T9" fmla="*/ 739 h 742"/>
                    <a:gd name="T10" fmla="*/ 24 w 278"/>
                    <a:gd name="T11" fmla="*/ 674 h 742"/>
                    <a:gd name="T12" fmla="*/ 37 w 278"/>
                    <a:gd name="T13" fmla="*/ 638 h 742"/>
                    <a:gd name="T14" fmla="*/ 46 w 278"/>
                    <a:gd name="T15" fmla="*/ 642 h 742"/>
                    <a:gd name="T16" fmla="*/ 33 w 278"/>
                    <a:gd name="T17" fmla="*/ 678 h 742"/>
                    <a:gd name="T18" fmla="*/ 24 w 278"/>
                    <a:gd name="T19" fmla="*/ 674 h 742"/>
                    <a:gd name="T20" fmla="*/ 47 w 278"/>
                    <a:gd name="T21" fmla="*/ 612 h 742"/>
                    <a:gd name="T22" fmla="*/ 60 w 278"/>
                    <a:gd name="T23" fmla="*/ 574 h 742"/>
                    <a:gd name="T24" fmla="*/ 69 w 278"/>
                    <a:gd name="T25" fmla="*/ 578 h 742"/>
                    <a:gd name="T26" fmla="*/ 55 w 278"/>
                    <a:gd name="T27" fmla="*/ 614 h 742"/>
                    <a:gd name="T28" fmla="*/ 47 w 278"/>
                    <a:gd name="T29" fmla="*/ 612 h 742"/>
                    <a:gd name="T30" fmla="*/ 70 w 278"/>
                    <a:gd name="T31" fmla="*/ 547 h 742"/>
                    <a:gd name="T32" fmla="*/ 83 w 278"/>
                    <a:gd name="T33" fmla="*/ 510 h 742"/>
                    <a:gd name="T34" fmla="*/ 92 w 278"/>
                    <a:gd name="T35" fmla="*/ 514 h 742"/>
                    <a:gd name="T36" fmla="*/ 79 w 278"/>
                    <a:gd name="T37" fmla="*/ 551 h 742"/>
                    <a:gd name="T38" fmla="*/ 70 w 278"/>
                    <a:gd name="T39" fmla="*/ 547 h 742"/>
                    <a:gd name="T40" fmla="*/ 94 w 278"/>
                    <a:gd name="T41" fmla="*/ 483 h 742"/>
                    <a:gd name="T42" fmla="*/ 106 w 278"/>
                    <a:gd name="T43" fmla="*/ 447 h 742"/>
                    <a:gd name="T44" fmla="*/ 116 w 278"/>
                    <a:gd name="T45" fmla="*/ 451 h 742"/>
                    <a:gd name="T46" fmla="*/ 102 w 278"/>
                    <a:gd name="T47" fmla="*/ 487 h 742"/>
                    <a:gd name="T48" fmla="*/ 94 w 278"/>
                    <a:gd name="T49" fmla="*/ 483 h 742"/>
                    <a:gd name="T50" fmla="*/ 116 w 278"/>
                    <a:gd name="T51" fmla="*/ 419 h 742"/>
                    <a:gd name="T52" fmla="*/ 130 w 278"/>
                    <a:gd name="T53" fmla="*/ 383 h 742"/>
                    <a:gd name="T54" fmla="*/ 139 w 278"/>
                    <a:gd name="T55" fmla="*/ 387 h 742"/>
                    <a:gd name="T56" fmla="*/ 125 w 278"/>
                    <a:gd name="T57" fmla="*/ 423 h 742"/>
                    <a:gd name="T58" fmla="*/ 116 w 278"/>
                    <a:gd name="T59" fmla="*/ 419 h 742"/>
                    <a:gd name="T60" fmla="*/ 139 w 278"/>
                    <a:gd name="T61" fmla="*/ 355 h 742"/>
                    <a:gd name="T62" fmla="*/ 153 w 278"/>
                    <a:gd name="T63" fmla="*/ 319 h 742"/>
                    <a:gd name="T64" fmla="*/ 162 w 278"/>
                    <a:gd name="T65" fmla="*/ 323 h 742"/>
                    <a:gd name="T66" fmla="*/ 148 w 278"/>
                    <a:gd name="T67" fmla="*/ 359 h 742"/>
                    <a:gd name="T68" fmla="*/ 139 w 278"/>
                    <a:gd name="T69" fmla="*/ 355 h 742"/>
                    <a:gd name="T70" fmla="*/ 162 w 278"/>
                    <a:gd name="T71" fmla="*/ 292 h 742"/>
                    <a:gd name="T72" fmla="*/ 176 w 278"/>
                    <a:gd name="T73" fmla="*/ 255 h 742"/>
                    <a:gd name="T74" fmla="*/ 186 w 278"/>
                    <a:gd name="T75" fmla="*/ 258 h 742"/>
                    <a:gd name="T76" fmla="*/ 172 w 278"/>
                    <a:gd name="T77" fmla="*/ 295 h 742"/>
                    <a:gd name="T78" fmla="*/ 162 w 278"/>
                    <a:gd name="T79" fmla="*/ 292 h 742"/>
                    <a:gd name="T80" fmla="*/ 186 w 278"/>
                    <a:gd name="T81" fmla="*/ 228 h 742"/>
                    <a:gd name="T82" fmla="*/ 200 w 278"/>
                    <a:gd name="T83" fmla="*/ 191 h 742"/>
                    <a:gd name="T84" fmla="*/ 209 w 278"/>
                    <a:gd name="T85" fmla="*/ 194 h 742"/>
                    <a:gd name="T86" fmla="*/ 195 w 278"/>
                    <a:gd name="T87" fmla="*/ 232 h 742"/>
                    <a:gd name="T88" fmla="*/ 186 w 278"/>
                    <a:gd name="T89" fmla="*/ 228 h 742"/>
                    <a:gd name="T90" fmla="*/ 209 w 278"/>
                    <a:gd name="T91" fmla="*/ 164 h 742"/>
                    <a:gd name="T92" fmla="*/ 223 w 278"/>
                    <a:gd name="T93" fmla="*/ 128 h 742"/>
                    <a:gd name="T94" fmla="*/ 232 w 278"/>
                    <a:gd name="T95" fmla="*/ 130 h 742"/>
                    <a:gd name="T96" fmla="*/ 218 w 278"/>
                    <a:gd name="T97" fmla="*/ 168 h 742"/>
                    <a:gd name="T98" fmla="*/ 209 w 278"/>
                    <a:gd name="T99" fmla="*/ 164 h 742"/>
                    <a:gd name="T100" fmla="*/ 232 w 278"/>
                    <a:gd name="T101" fmla="*/ 100 h 742"/>
                    <a:gd name="T102" fmla="*/ 246 w 278"/>
                    <a:gd name="T103" fmla="*/ 64 h 742"/>
                    <a:gd name="T104" fmla="*/ 254 w 278"/>
                    <a:gd name="T105" fmla="*/ 67 h 742"/>
                    <a:gd name="T106" fmla="*/ 242 w 278"/>
                    <a:gd name="T107" fmla="*/ 103 h 742"/>
                    <a:gd name="T108" fmla="*/ 232 w 278"/>
                    <a:gd name="T109" fmla="*/ 100 h 742"/>
                    <a:gd name="T110" fmla="*/ 256 w 278"/>
                    <a:gd name="T111" fmla="*/ 36 h 742"/>
                    <a:gd name="T112" fmla="*/ 269 w 278"/>
                    <a:gd name="T113" fmla="*/ 0 h 742"/>
                    <a:gd name="T114" fmla="*/ 278 w 278"/>
                    <a:gd name="T115" fmla="*/ 3 h 742"/>
                    <a:gd name="T116" fmla="*/ 265 w 278"/>
                    <a:gd name="T117" fmla="*/ 39 h 742"/>
                    <a:gd name="T118" fmla="*/ 256 w 278"/>
                    <a:gd name="T119" fmla="*/ 36 h 742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0" t="0" r="r" b="b"/>
                  <a:pathLst>
                    <a:path w="278" h="742">
                      <a:moveTo>
                        <a:pt x="0" y="739"/>
                      </a:moveTo>
                      <a:lnTo>
                        <a:pt x="13" y="702"/>
                      </a:lnTo>
                      <a:lnTo>
                        <a:pt x="23" y="706"/>
                      </a:lnTo>
                      <a:lnTo>
                        <a:pt x="10" y="742"/>
                      </a:lnTo>
                      <a:lnTo>
                        <a:pt x="0" y="739"/>
                      </a:lnTo>
                      <a:close/>
                      <a:moveTo>
                        <a:pt x="24" y="674"/>
                      </a:moveTo>
                      <a:lnTo>
                        <a:pt x="37" y="638"/>
                      </a:lnTo>
                      <a:lnTo>
                        <a:pt x="46" y="642"/>
                      </a:lnTo>
                      <a:lnTo>
                        <a:pt x="33" y="678"/>
                      </a:lnTo>
                      <a:lnTo>
                        <a:pt x="24" y="674"/>
                      </a:lnTo>
                      <a:close/>
                      <a:moveTo>
                        <a:pt x="47" y="612"/>
                      </a:moveTo>
                      <a:lnTo>
                        <a:pt x="60" y="574"/>
                      </a:lnTo>
                      <a:lnTo>
                        <a:pt x="69" y="578"/>
                      </a:lnTo>
                      <a:lnTo>
                        <a:pt x="55" y="614"/>
                      </a:lnTo>
                      <a:lnTo>
                        <a:pt x="47" y="612"/>
                      </a:lnTo>
                      <a:close/>
                      <a:moveTo>
                        <a:pt x="70" y="547"/>
                      </a:moveTo>
                      <a:lnTo>
                        <a:pt x="83" y="510"/>
                      </a:lnTo>
                      <a:lnTo>
                        <a:pt x="92" y="514"/>
                      </a:lnTo>
                      <a:lnTo>
                        <a:pt x="79" y="551"/>
                      </a:lnTo>
                      <a:lnTo>
                        <a:pt x="70" y="547"/>
                      </a:lnTo>
                      <a:close/>
                      <a:moveTo>
                        <a:pt x="94" y="483"/>
                      </a:moveTo>
                      <a:lnTo>
                        <a:pt x="106" y="447"/>
                      </a:lnTo>
                      <a:lnTo>
                        <a:pt x="116" y="451"/>
                      </a:lnTo>
                      <a:lnTo>
                        <a:pt x="102" y="487"/>
                      </a:lnTo>
                      <a:lnTo>
                        <a:pt x="94" y="483"/>
                      </a:lnTo>
                      <a:close/>
                      <a:moveTo>
                        <a:pt x="116" y="419"/>
                      </a:moveTo>
                      <a:lnTo>
                        <a:pt x="130" y="383"/>
                      </a:lnTo>
                      <a:lnTo>
                        <a:pt x="139" y="387"/>
                      </a:lnTo>
                      <a:lnTo>
                        <a:pt x="125" y="423"/>
                      </a:lnTo>
                      <a:lnTo>
                        <a:pt x="116" y="419"/>
                      </a:lnTo>
                      <a:close/>
                      <a:moveTo>
                        <a:pt x="139" y="355"/>
                      </a:moveTo>
                      <a:lnTo>
                        <a:pt x="153" y="319"/>
                      </a:lnTo>
                      <a:lnTo>
                        <a:pt x="162" y="323"/>
                      </a:lnTo>
                      <a:lnTo>
                        <a:pt x="148" y="359"/>
                      </a:lnTo>
                      <a:lnTo>
                        <a:pt x="139" y="355"/>
                      </a:lnTo>
                      <a:close/>
                      <a:moveTo>
                        <a:pt x="162" y="292"/>
                      </a:moveTo>
                      <a:lnTo>
                        <a:pt x="176" y="255"/>
                      </a:lnTo>
                      <a:lnTo>
                        <a:pt x="186" y="258"/>
                      </a:lnTo>
                      <a:lnTo>
                        <a:pt x="172" y="295"/>
                      </a:lnTo>
                      <a:lnTo>
                        <a:pt x="162" y="292"/>
                      </a:lnTo>
                      <a:close/>
                      <a:moveTo>
                        <a:pt x="186" y="228"/>
                      </a:moveTo>
                      <a:lnTo>
                        <a:pt x="200" y="191"/>
                      </a:lnTo>
                      <a:lnTo>
                        <a:pt x="209" y="194"/>
                      </a:lnTo>
                      <a:lnTo>
                        <a:pt x="195" y="232"/>
                      </a:lnTo>
                      <a:lnTo>
                        <a:pt x="186" y="228"/>
                      </a:lnTo>
                      <a:close/>
                      <a:moveTo>
                        <a:pt x="209" y="164"/>
                      </a:moveTo>
                      <a:lnTo>
                        <a:pt x="223" y="128"/>
                      </a:lnTo>
                      <a:lnTo>
                        <a:pt x="232" y="130"/>
                      </a:lnTo>
                      <a:lnTo>
                        <a:pt x="218" y="168"/>
                      </a:lnTo>
                      <a:lnTo>
                        <a:pt x="209" y="164"/>
                      </a:lnTo>
                      <a:close/>
                      <a:moveTo>
                        <a:pt x="232" y="100"/>
                      </a:moveTo>
                      <a:lnTo>
                        <a:pt x="246" y="64"/>
                      </a:lnTo>
                      <a:lnTo>
                        <a:pt x="254" y="67"/>
                      </a:lnTo>
                      <a:lnTo>
                        <a:pt x="242" y="103"/>
                      </a:lnTo>
                      <a:lnTo>
                        <a:pt x="232" y="100"/>
                      </a:lnTo>
                      <a:close/>
                      <a:moveTo>
                        <a:pt x="256" y="36"/>
                      </a:moveTo>
                      <a:lnTo>
                        <a:pt x="269" y="0"/>
                      </a:lnTo>
                      <a:lnTo>
                        <a:pt x="278" y="3"/>
                      </a:lnTo>
                      <a:lnTo>
                        <a:pt x="265" y="39"/>
                      </a:lnTo>
                      <a:lnTo>
                        <a:pt x="256" y="36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 w="1588">
                  <a:solidFill>
                    <a:srgbClr val="00CC99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1" name="Line 252"/>
                <p:cNvSpPr>
                  <a:spLocks noChangeShapeType="1"/>
                </p:cNvSpPr>
                <p:nvPr/>
              </p:nvSpPr>
              <p:spPr bwMode="auto">
                <a:xfrm flipV="1">
                  <a:off x="4027" y="2436"/>
                  <a:ext cx="575" cy="556"/>
                </a:xfrm>
                <a:prstGeom prst="line">
                  <a:avLst/>
                </a:prstGeom>
                <a:noFill/>
                <a:ln w="14288">
                  <a:solidFill>
                    <a:srgbClr val="00CC99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422" name="Freeform 253"/>
                <p:cNvSpPr/>
                <p:nvPr/>
              </p:nvSpPr>
              <p:spPr bwMode="auto">
                <a:xfrm>
                  <a:off x="3994" y="2989"/>
                  <a:ext cx="38" cy="40"/>
                </a:xfrm>
                <a:custGeom>
                  <a:avLst/>
                  <a:gdLst>
                    <a:gd name="T0" fmla="*/ 19 w 38"/>
                    <a:gd name="T1" fmla="*/ 0 h 40"/>
                    <a:gd name="T2" fmla="*/ 15 w 38"/>
                    <a:gd name="T3" fmla="*/ 0 h 40"/>
                    <a:gd name="T4" fmla="*/ 11 w 38"/>
                    <a:gd name="T5" fmla="*/ 1 h 40"/>
                    <a:gd name="T6" fmla="*/ 8 w 38"/>
                    <a:gd name="T7" fmla="*/ 4 h 40"/>
                    <a:gd name="T8" fmla="*/ 5 w 38"/>
                    <a:gd name="T9" fmla="*/ 6 h 40"/>
                    <a:gd name="T10" fmla="*/ 3 w 38"/>
                    <a:gd name="T11" fmla="*/ 10 h 40"/>
                    <a:gd name="T12" fmla="*/ 1 w 38"/>
                    <a:gd name="T13" fmla="*/ 13 h 40"/>
                    <a:gd name="T14" fmla="*/ 0 w 38"/>
                    <a:gd name="T15" fmla="*/ 17 h 40"/>
                    <a:gd name="T16" fmla="*/ 0 w 38"/>
                    <a:gd name="T17" fmla="*/ 20 h 40"/>
                    <a:gd name="T18" fmla="*/ 0 w 38"/>
                    <a:gd name="T19" fmla="*/ 25 h 40"/>
                    <a:gd name="T20" fmla="*/ 1 w 38"/>
                    <a:gd name="T21" fmla="*/ 28 h 40"/>
                    <a:gd name="T22" fmla="*/ 3 w 38"/>
                    <a:gd name="T23" fmla="*/ 32 h 40"/>
                    <a:gd name="T24" fmla="*/ 5 w 38"/>
                    <a:gd name="T25" fmla="*/ 34 h 40"/>
                    <a:gd name="T26" fmla="*/ 8 w 38"/>
                    <a:gd name="T27" fmla="*/ 36 h 40"/>
                    <a:gd name="T28" fmla="*/ 11 w 38"/>
                    <a:gd name="T29" fmla="*/ 39 h 40"/>
                    <a:gd name="T30" fmla="*/ 15 w 38"/>
                    <a:gd name="T31" fmla="*/ 40 h 40"/>
                    <a:gd name="T32" fmla="*/ 19 w 38"/>
                    <a:gd name="T33" fmla="*/ 40 h 40"/>
                    <a:gd name="T34" fmla="*/ 23 w 38"/>
                    <a:gd name="T35" fmla="*/ 40 h 40"/>
                    <a:gd name="T36" fmla="*/ 26 w 38"/>
                    <a:gd name="T37" fmla="*/ 39 h 40"/>
                    <a:gd name="T38" fmla="*/ 30 w 38"/>
                    <a:gd name="T39" fmla="*/ 36 h 40"/>
                    <a:gd name="T40" fmla="*/ 32 w 38"/>
                    <a:gd name="T41" fmla="*/ 34 h 40"/>
                    <a:gd name="T42" fmla="*/ 36 w 38"/>
                    <a:gd name="T43" fmla="*/ 32 h 40"/>
                    <a:gd name="T44" fmla="*/ 37 w 38"/>
                    <a:gd name="T45" fmla="*/ 28 h 40"/>
                    <a:gd name="T46" fmla="*/ 38 w 38"/>
                    <a:gd name="T47" fmla="*/ 25 h 40"/>
                    <a:gd name="T48" fmla="*/ 38 w 38"/>
                    <a:gd name="T49" fmla="*/ 20 h 40"/>
                    <a:gd name="T50" fmla="*/ 38 w 38"/>
                    <a:gd name="T51" fmla="*/ 17 h 40"/>
                    <a:gd name="T52" fmla="*/ 37 w 38"/>
                    <a:gd name="T53" fmla="*/ 13 h 40"/>
                    <a:gd name="T54" fmla="*/ 36 w 38"/>
                    <a:gd name="T55" fmla="*/ 10 h 40"/>
                    <a:gd name="T56" fmla="*/ 32 w 38"/>
                    <a:gd name="T57" fmla="*/ 6 h 40"/>
                    <a:gd name="T58" fmla="*/ 30 w 38"/>
                    <a:gd name="T59" fmla="*/ 4 h 40"/>
                    <a:gd name="T60" fmla="*/ 26 w 38"/>
                    <a:gd name="T61" fmla="*/ 1 h 40"/>
                    <a:gd name="T62" fmla="*/ 23 w 38"/>
                    <a:gd name="T63" fmla="*/ 0 h 40"/>
                    <a:gd name="T64" fmla="*/ 19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3" y="10"/>
                      </a:lnTo>
                      <a:lnTo>
                        <a:pt x="1" y="13"/>
                      </a:lnTo>
                      <a:lnTo>
                        <a:pt x="0" y="17"/>
                      </a:lnTo>
                      <a:lnTo>
                        <a:pt x="0" y="20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3" y="32"/>
                      </a:lnTo>
                      <a:lnTo>
                        <a:pt x="5" y="34"/>
                      </a:lnTo>
                      <a:lnTo>
                        <a:pt x="8" y="36"/>
                      </a:lnTo>
                      <a:lnTo>
                        <a:pt x="11" y="39"/>
                      </a:lnTo>
                      <a:lnTo>
                        <a:pt x="15" y="40"/>
                      </a:lnTo>
                      <a:lnTo>
                        <a:pt x="19" y="40"/>
                      </a:lnTo>
                      <a:lnTo>
                        <a:pt x="23" y="40"/>
                      </a:lnTo>
                      <a:lnTo>
                        <a:pt x="26" y="39"/>
                      </a:lnTo>
                      <a:lnTo>
                        <a:pt x="30" y="36"/>
                      </a:lnTo>
                      <a:lnTo>
                        <a:pt x="32" y="34"/>
                      </a:lnTo>
                      <a:lnTo>
                        <a:pt x="36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0"/>
                      </a:lnTo>
                      <a:lnTo>
                        <a:pt x="38" y="17"/>
                      </a:lnTo>
                      <a:lnTo>
                        <a:pt x="37" y="13"/>
                      </a:lnTo>
                      <a:lnTo>
                        <a:pt x="36" y="10"/>
                      </a:lnTo>
                      <a:lnTo>
                        <a:pt x="32" y="6"/>
                      </a:lnTo>
                      <a:lnTo>
                        <a:pt x="30" y="4"/>
                      </a:lnTo>
                      <a:lnTo>
                        <a:pt x="26" y="1"/>
                      </a:lnTo>
                      <a:lnTo>
                        <a:pt x="23" y="0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3" name="Freeform 254"/>
                <p:cNvSpPr/>
                <p:nvPr/>
              </p:nvSpPr>
              <p:spPr bwMode="auto">
                <a:xfrm>
                  <a:off x="3994" y="2989"/>
                  <a:ext cx="38" cy="40"/>
                </a:xfrm>
                <a:custGeom>
                  <a:avLst/>
                  <a:gdLst>
                    <a:gd name="T0" fmla="*/ 19 w 38"/>
                    <a:gd name="T1" fmla="*/ 0 h 40"/>
                    <a:gd name="T2" fmla="*/ 15 w 38"/>
                    <a:gd name="T3" fmla="*/ 0 h 40"/>
                    <a:gd name="T4" fmla="*/ 11 w 38"/>
                    <a:gd name="T5" fmla="*/ 1 h 40"/>
                    <a:gd name="T6" fmla="*/ 8 w 38"/>
                    <a:gd name="T7" fmla="*/ 4 h 40"/>
                    <a:gd name="T8" fmla="*/ 5 w 38"/>
                    <a:gd name="T9" fmla="*/ 6 h 40"/>
                    <a:gd name="T10" fmla="*/ 3 w 38"/>
                    <a:gd name="T11" fmla="*/ 10 h 40"/>
                    <a:gd name="T12" fmla="*/ 1 w 38"/>
                    <a:gd name="T13" fmla="*/ 13 h 40"/>
                    <a:gd name="T14" fmla="*/ 0 w 38"/>
                    <a:gd name="T15" fmla="*/ 17 h 40"/>
                    <a:gd name="T16" fmla="*/ 0 w 38"/>
                    <a:gd name="T17" fmla="*/ 20 h 40"/>
                    <a:gd name="T18" fmla="*/ 0 w 38"/>
                    <a:gd name="T19" fmla="*/ 25 h 40"/>
                    <a:gd name="T20" fmla="*/ 1 w 38"/>
                    <a:gd name="T21" fmla="*/ 28 h 40"/>
                    <a:gd name="T22" fmla="*/ 3 w 38"/>
                    <a:gd name="T23" fmla="*/ 32 h 40"/>
                    <a:gd name="T24" fmla="*/ 5 w 38"/>
                    <a:gd name="T25" fmla="*/ 34 h 40"/>
                    <a:gd name="T26" fmla="*/ 8 w 38"/>
                    <a:gd name="T27" fmla="*/ 36 h 40"/>
                    <a:gd name="T28" fmla="*/ 11 w 38"/>
                    <a:gd name="T29" fmla="*/ 39 h 40"/>
                    <a:gd name="T30" fmla="*/ 15 w 38"/>
                    <a:gd name="T31" fmla="*/ 40 h 40"/>
                    <a:gd name="T32" fmla="*/ 19 w 38"/>
                    <a:gd name="T33" fmla="*/ 40 h 40"/>
                    <a:gd name="T34" fmla="*/ 23 w 38"/>
                    <a:gd name="T35" fmla="*/ 40 h 40"/>
                    <a:gd name="T36" fmla="*/ 26 w 38"/>
                    <a:gd name="T37" fmla="*/ 39 h 40"/>
                    <a:gd name="T38" fmla="*/ 30 w 38"/>
                    <a:gd name="T39" fmla="*/ 36 h 40"/>
                    <a:gd name="T40" fmla="*/ 32 w 38"/>
                    <a:gd name="T41" fmla="*/ 34 h 40"/>
                    <a:gd name="T42" fmla="*/ 36 w 38"/>
                    <a:gd name="T43" fmla="*/ 32 h 40"/>
                    <a:gd name="T44" fmla="*/ 37 w 38"/>
                    <a:gd name="T45" fmla="*/ 28 h 40"/>
                    <a:gd name="T46" fmla="*/ 38 w 38"/>
                    <a:gd name="T47" fmla="*/ 25 h 40"/>
                    <a:gd name="T48" fmla="*/ 38 w 38"/>
                    <a:gd name="T49" fmla="*/ 20 h 40"/>
                    <a:gd name="T50" fmla="*/ 38 w 38"/>
                    <a:gd name="T51" fmla="*/ 17 h 40"/>
                    <a:gd name="T52" fmla="*/ 37 w 38"/>
                    <a:gd name="T53" fmla="*/ 13 h 40"/>
                    <a:gd name="T54" fmla="*/ 36 w 38"/>
                    <a:gd name="T55" fmla="*/ 10 h 40"/>
                    <a:gd name="T56" fmla="*/ 32 w 38"/>
                    <a:gd name="T57" fmla="*/ 6 h 40"/>
                    <a:gd name="T58" fmla="*/ 30 w 38"/>
                    <a:gd name="T59" fmla="*/ 4 h 40"/>
                    <a:gd name="T60" fmla="*/ 26 w 38"/>
                    <a:gd name="T61" fmla="*/ 1 h 40"/>
                    <a:gd name="T62" fmla="*/ 23 w 38"/>
                    <a:gd name="T63" fmla="*/ 0 h 40"/>
                    <a:gd name="T64" fmla="*/ 19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3" y="10"/>
                      </a:lnTo>
                      <a:lnTo>
                        <a:pt x="1" y="13"/>
                      </a:lnTo>
                      <a:lnTo>
                        <a:pt x="0" y="17"/>
                      </a:lnTo>
                      <a:lnTo>
                        <a:pt x="0" y="20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3" y="32"/>
                      </a:lnTo>
                      <a:lnTo>
                        <a:pt x="5" y="34"/>
                      </a:lnTo>
                      <a:lnTo>
                        <a:pt x="8" y="36"/>
                      </a:lnTo>
                      <a:lnTo>
                        <a:pt x="11" y="39"/>
                      </a:lnTo>
                      <a:lnTo>
                        <a:pt x="15" y="40"/>
                      </a:lnTo>
                      <a:lnTo>
                        <a:pt x="19" y="40"/>
                      </a:lnTo>
                      <a:lnTo>
                        <a:pt x="23" y="40"/>
                      </a:lnTo>
                      <a:lnTo>
                        <a:pt x="26" y="39"/>
                      </a:lnTo>
                      <a:lnTo>
                        <a:pt x="30" y="36"/>
                      </a:lnTo>
                      <a:lnTo>
                        <a:pt x="32" y="34"/>
                      </a:lnTo>
                      <a:lnTo>
                        <a:pt x="36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0"/>
                      </a:lnTo>
                      <a:lnTo>
                        <a:pt x="38" y="17"/>
                      </a:lnTo>
                      <a:lnTo>
                        <a:pt x="37" y="13"/>
                      </a:lnTo>
                      <a:lnTo>
                        <a:pt x="36" y="10"/>
                      </a:lnTo>
                      <a:lnTo>
                        <a:pt x="32" y="6"/>
                      </a:lnTo>
                      <a:lnTo>
                        <a:pt x="30" y="4"/>
                      </a:lnTo>
                      <a:lnTo>
                        <a:pt x="26" y="1"/>
                      </a:lnTo>
                      <a:lnTo>
                        <a:pt x="23" y="0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4" name="Freeform 255"/>
                <p:cNvSpPr>
                  <a:spLocks noEditPoints="1"/>
                </p:cNvSpPr>
                <p:nvPr/>
              </p:nvSpPr>
              <p:spPr bwMode="auto">
                <a:xfrm>
                  <a:off x="3789" y="3777"/>
                  <a:ext cx="1169" cy="38"/>
                </a:xfrm>
                <a:custGeom>
                  <a:avLst/>
                  <a:gdLst>
                    <a:gd name="T0" fmla="*/ 0 w 1169"/>
                    <a:gd name="T1" fmla="*/ 9 h 38"/>
                    <a:gd name="T2" fmla="*/ 1121 w 1169"/>
                    <a:gd name="T3" fmla="*/ 9 h 38"/>
                    <a:gd name="T4" fmla="*/ 1121 w 1169"/>
                    <a:gd name="T5" fmla="*/ 29 h 38"/>
                    <a:gd name="T6" fmla="*/ 0 w 1169"/>
                    <a:gd name="T7" fmla="*/ 29 h 38"/>
                    <a:gd name="T8" fmla="*/ 0 w 1169"/>
                    <a:gd name="T9" fmla="*/ 9 h 38"/>
                    <a:gd name="T10" fmla="*/ 1111 w 1169"/>
                    <a:gd name="T11" fmla="*/ 0 h 38"/>
                    <a:gd name="T12" fmla="*/ 1169 w 1169"/>
                    <a:gd name="T13" fmla="*/ 20 h 38"/>
                    <a:gd name="T14" fmla="*/ 1111 w 1169"/>
                    <a:gd name="T15" fmla="*/ 38 h 38"/>
                    <a:gd name="T16" fmla="*/ 1111 w 1169"/>
                    <a:gd name="T17" fmla="*/ 0 h 3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169" h="38">
                      <a:moveTo>
                        <a:pt x="0" y="9"/>
                      </a:moveTo>
                      <a:lnTo>
                        <a:pt x="1121" y="9"/>
                      </a:lnTo>
                      <a:lnTo>
                        <a:pt x="1121" y="29"/>
                      </a:lnTo>
                      <a:lnTo>
                        <a:pt x="0" y="29"/>
                      </a:lnTo>
                      <a:lnTo>
                        <a:pt x="0" y="9"/>
                      </a:lnTo>
                      <a:close/>
                      <a:moveTo>
                        <a:pt x="1111" y="0"/>
                      </a:moveTo>
                      <a:lnTo>
                        <a:pt x="1169" y="20"/>
                      </a:lnTo>
                      <a:lnTo>
                        <a:pt x="1111" y="38"/>
                      </a:lnTo>
                      <a:lnTo>
                        <a:pt x="111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5" name="Line 256"/>
                <p:cNvSpPr>
                  <a:spLocks noChangeShapeType="1"/>
                </p:cNvSpPr>
                <p:nvPr/>
              </p:nvSpPr>
              <p:spPr bwMode="auto">
                <a:xfrm>
                  <a:off x="4303" y="2232"/>
                  <a:ext cx="1170" cy="1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426" name="Line 257"/>
                <p:cNvSpPr>
                  <a:spLocks noChangeShapeType="1"/>
                </p:cNvSpPr>
                <p:nvPr/>
              </p:nvSpPr>
              <p:spPr bwMode="auto">
                <a:xfrm>
                  <a:off x="3792" y="2613"/>
                  <a:ext cx="1169" cy="1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427" name="Freeform 258"/>
                <p:cNvSpPr>
                  <a:spLocks noEditPoints="1"/>
                </p:cNvSpPr>
                <p:nvPr/>
              </p:nvSpPr>
              <p:spPr bwMode="auto">
                <a:xfrm>
                  <a:off x="4300" y="3389"/>
                  <a:ext cx="1149" cy="7"/>
                </a:xfrm>
                <a:custGeom>
                  <a:avLst/>
                  <a:gdLst>
                    <a:gd name="T0" fmla="*/ 28 w 1149"/>
                    <a:gd name="T1" fmla="*/ 6 h 7"/>
                    <a:gd name="T2" fmla="*/ 0 w 1149"/>
                    <a:gd name="T3" fmla="*/ 2 h 7"/>
                    <a:gd name="T4" fmla="*/ 78 w 1149"/>
                    <a:gd name="T5" fmla="*/ 1 h 7"/>
                    <a:gd name="T6" fmla="*/ 52 w 1149"/>
                    <a:gd name="T7" fmla="*/ 7 h 7"/>
                    <a:gd name="T8" fmla="*/ 53 w 1149"/>
                    <a:gd name="T9" fmla="*/ 0 h 7"/>
                    <a:gd name="T10" fmla="*/ 129 w 1149"/>
                    <a:gd name="T11" fmla="*/ 6 h 7"/>
                    <a:gd name="T12" fmla="*/ 101 w 1149"/>
                    <a:gd name="T13" fmla="*/ 2 h 7"/>
                    <a:gd name="T14" fmla="*/ 180 w 1149"/>
                    <a:gd name="T15" fmla="*/ 1 h 7"/>
                    <a:gd name="T16" fmla="*/ 155 w 1149"/>
                    <a:gd name="T17" fmla="*/ 7 h 7"/>
                    <a:gd name="T18" fmla="*/ 156 w 1149"/>
                    <a:gd name="T19" fmla="*/ 0 h 7"/>
                    <a:gd name="T20" fmla="*/ 232 w 1149"/>
                    <a:gd name="T21" fmla="*/ 6 h 7"/>
                    <a:gd name="T22" fmla="*/ 204 w 1149"/>
                    <a:gd name="T23" fmla="*/ 2 h 7"/>
                    <a:gd name="T24" fmla="*/ 282 w 1149"/>
                    <a:gd name="T25" fmla="*/ 1 h 7"/>
                    <a:gd name="T26" fmla="*/ 256 w 1149"/>
                    <a:gd name="T27" fmla="*/ 7 h 7"/>
                    <a:gd name="T28" fmla="*/ 257 w 1149"/>
                    <a:gd name="T29" fmla="*/ 0 h 7"/>
                    <a:gd name="T30" fmla="*/ 333 w 1149"/>
                    <a:gd name="T31" fmla="*/ 6 h 7"/>
                    <a:gd name="T32" fmla="*/ 305 w 1149"/>
                    <a:gd name="T33" fmla="*/ 2 h 7"/>
                    <a:gd name="T34" fmla="*/ 384 w 1149"/>
                    <a:gd name="T35" fmla="*/ 1 h 7"/>
                    <a:gd name="T36" fmla="*/ 359 w 1149"/>
                    <a:gd name="T37" fmla="*/ 7 h 7"/>
                    <a:gd name="T38" fmla="*/ 360 w 1149"/>
                    <a:gd name="T39" fmla="*/ 0 h 7"/>
                    <a:gd name="T40" fmla="*/ 435 w 1149"/>
                    <a:gd name="T41" fmla="*/ 6 h 7"/>
                    <a:gd name="T42" fmla="*/ 407 w 1149"/>
                    <a:gd name="T43" fmla="*/ 2 h 7"/>
                    <a:gd name="T44" fmla="*/ 485 w 1149"/>
                    <a:gd name="T45" fmla="*/ 1 h 7"/>
                    <a:gd name="T46" fmla="*/ 460 w 1149"/>
                    <a:gd name="T47" fmla="*/ 7 h 7"/>
                    <a:gd name="T48" fmla="*/ 461 w 1149"/>
                    <a:gd name="T49" fmla="*/ 0 h 7"/>
                    <a:gd name="T50" fmla="*/ 537 w 1149"/>
                    <a:gd name="T51" fmla="*/ 6 h 7"/>
                    <a:gd name="T52" fmla="*/ 509 w 1149"/>
                    <a:gd name="T53" fmla="*/ 2 h 7"/>
                    <a:gd name="T54" fmla="*/ 588 w 1149"/>
                    <a:gd name="T55" fmla="*/ 1 h 7"/>
                    <a:gd name="T56" fmla="*/ 562 w 1149"/>
                    <a:gd name="T57" fmla="*/ 7 h 7"/>
                    <a:gd name="T58" fmla="*/ 564 w 1149"/>
                    <a:gd name="T59" fmla="*/ 0 h 7"/>
                    <a:gd name="T60" fmla="*/ 639 w 1149"/>
                    <a:gd name="T61" fmla="*/ 6 h 7"/>
                    <a:gd name="T62" fmla="*/ 611 w 1149"/>
                    <a:gd name="T63" fmla="*/ 2 h 7"/>
                    <a:gd name="T64" fmla="*/ 689 w 1149"/>
                    <a:gd name="T65" fmla="*/ 1 h 7"/>
                    <a:gd name="T66" fmla="*/ 664 w 1149"/>
                    <a:gd name="T67" fmla="*/ 7 h 7"/>
                    <a:gd name="T68" fmla="*/ 665 w 1149"/>
                    <a:gd name="T69" fmla="*/ 0 h 7"/>
                    <a:gd name="T70" fmla="*/ 741 w 1149"/>
                    <a:gd name="T71" fmla="*/ 6 h 7"/>
                    <a:gd name="T72" fmla="*/ 713 w 1149"/>
                    <a:gd name="T73" fmla="*/ 2 h 7"/>
                    <a:gd name="T74" fmla="*/ 792 w 1149"/>
                    <a:gd name="T75" fmla="*/ 1 h 7"/>
                    <a:gd name="T76" fmla="*/ 766 w 1149"/>
                    <a:gd name="T77" fmla="*/ 7 h 7"/>
                    <a:gd name="T78" fmla="*/ 767 w 1149"/>
                    <a:gd name="T79" fmla="*/ 0 h 7"/>
                    <a:gd name="T80" fmla="*/ 843 w 1149"/>
                    <a:gd name="T81" fmla="*/ 6 h 7"/>
                    <a:gd name="T82" fmla="*/ 815 w 1149"/>
                    <a:gd name="T83" fmla="*/ 2 h 7"/>
                    <a:gd name="T84" fmla="*/ 893 w 1149"/>
                    <a:gd name="T85" fmla="*/ 1 h 7"/>
                    <a:gd name="T86" fmla="*/ 867 w 1149"/>
                    <a:gd name="T87" fmla="*/ 7 h 7"/>
                    <a:gd name="T88" fmla="*/ 869 w 1149"/>
                    <a:gd name="T89" fmla="*/ 0 h 7"/>
                    <a:gd name="T90" fmla="*/ 944 w 1149"/>
                    <a:gd name="T91" fmla="*/ 6 h 7"/>
                    <a:gd name="T92" fmla="*/ 916 w 1149"/>
                    <a:gd name="T93" fmla="*/ 2 h 7"/>
                    <a:gd name="T94" fmla="*/ 996 w 1149"/>
                    <a:gd name="T95" fmla="*/ 1 h 7"/>
                    <a:gd name="T96" fmla="*/ 970 w 1149"/>
                    <a:gd name="T97" fmla="*/ 7 h 7"/>
                    <a:gd name="T98" fmla="*/ 971 w 1149"/>
                    <a:gd name="T99" fmla="*/ 0 h 7"/>
                    <a:gd name="T100" fmla="*/ 1047 w 1149"/>
                    <a:gd name="T101" fmla="*/ 6 h 7"/>
                    <a:gd name="T102" fmla="*/ 1019 w 1149"/>
                    <a:gd name="T103" fmla="*/ 2 h 7"/>
                    <a:gd name="T104" fmla="*/ 1097 w 1149"/>
                    <a:gd name="T105" fmla="*/ 1 h 7"/>
                    <a:gd name="T106" fmla="*/ 1071 w 1149"/>
                    <a:gd name="T107" fmla="*/ 7 h 7"/>
                    <a:gd name="T108" fmla="*/ 1072 w 1149"/>
                    <a:gd name="T109" fmla="*/ 0 h 7"/>
                    <a:gd name="T110" fmla="*/ 1148 w 1149"/>
                    <a:gd name="T111" fmla="*/ 6 h 7"/>
                    <a:gd name="T112" fmla="*/ 1120 w 1149"/>
                    <a:gd name="T113" fmla="*/ 2 h 7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149" h="7">
                      <a:moveTo>
                        <a:pt x="3" y="0"/>
                      </a:moveTo>
                      <a:lnTo>
                        <a:pt x="24" y="0"/>
                      </a:lnTo>
                      <a:lnTo>
                        <a:pt x="27" y="0"/>
                      </a:lnTo>
                      <a:lnTo>
                        <a:pt x="28" y="1"/>
                      </a:lnTo>
                      <a:lnTo>
                        <a:pt x="28" y="2"/>
                      </a:lnTo>
                      <a:lnTo>
                        <a:pt x="29" y="3"/>
                      </a:lnTo>
                      <a:lnTo>
                        <a:pt x="28" y="5"/>
                      </a:lnTo>
                      <a:lnTo>
                        <a:pt x="28" y="6"/>
                      </a:lnTo>
                      <a:lnTo>
                        <a:pt x="27" y="7"/>
                      </a:lnTo>
                      <a:lnTo>
                        <a:pt x="24" y="7"/>
                      </a:lnTo>
                      <a:lnTo>
                        <a:pt x="3" y="7"/>
                      </a:lnTo>
                      <a:lnTo>
                        <a:pt x="1" y="7"/>
                      </a:lnTo>
                      <a:lnTo>
                        <a:pt x="0" y="6"/>
                      </a:ln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3" y="0"/>
                      </a:lnTo>
                      <a:close/>
                      <a:moveTo>
                        <a:pt x="53" y="0"/>
                      </a:moveTo>
                      <a:lnTo>
                        <a:pt x="76" y="0"/>
                      </a:lnTo>
                      <a:lnTo>
                        <a:pt x="77" y="0"/>
                      </a:lnTo>
                      <a:lnTo>
                        <a:pt x="78" y="1"/>
                      </a:lnTo>
                      <a:lnTo>
                        <a:pt x="79" y="2"/>
                      </a:lnTo>
                      <a:lnTo>
                        <a:pt x="79" y="3"/>
                      </a:lnTo>
                      <a:lnTo>
                        <a:pt x="79" y="5"/>
                      </a:lnTo>
                      <a:lnTo>
                        <a:pt x="78" y="6"/>
                      </a:lnTo>
                      <a:lnTo>
                        <a:pt x="77" y="7"/>
                      </a:lnTo>
                      <a:lnTo>
                        <a:pt x="76" y="7"/>
                      </a:lnTo>
                      <a:lnTo>
                        <a:pt x="53" y="7"/>
                      </a:lnTo>
                      <a:lnTo>
                        <a:pt x="52" y="7"/>
                      </a:lnTo>
                      <a:lnTo>
                        <a:pt x="51" y="6"/>
                      </a:lnTo>
                      <a:lnTo>
                        <a:pt x="51" y="5"/>
                      </a:lnTo>
                      <a:lnTo>
                        <a:pt x="50" y="3"/>
                      </a:lnTo>
                      <a:lnTo>
                        <a:pt x="51" y="2"/>
                      </a:lnTo>
                      <a:lnTo>
                        <a:pt x="51" y="1"/>
                      </a:lnTo>
                      <a:lnTo>
                        <a:pt x="52" y="0"/>
                      </a:lnTo>
                      <a:lnTo>
                        <a:pt x="53" y="0"/>
                      </a:lnTo>
                      <a:close/>
                      <a:moveTo>
                        <a:pt x="105" y="0"/>
                      </a:moveTo>
                      <a:lnTo>
                        <a:pt x="127" y="0"/>
                      </a:lnTo>
                      <a:lnTo>
                        <a:pt x="128" y="0"/>
                      </a:lnTo>
                      <a:lnTo>
                        <a:pt x="129" y="1"/>
                      </a:lnTo>
                      <a:lnTo>
                        <a:pt x="130" y="2"/>
                      </a:lnTo>
                      <a:lnTo>
                        <a:pt x="130" y="3"/>
                      </a:lnTo>
                      <a:lnTo>
                        <a:pt x="130" y="5"/>
                      </a:lnTo>
                      <a:lnTo>
                        <a:pt x="129" y="6"/>
                      </a:lnTo>
                      <a:lnTo>
                        <a:pt x="128" y="7"/>
                      </a:lnTo>
                      <a:lnTo>
                        <a:pt x="127" y="7"/>
                      </a:lnTo>
                      <a:lnTo>
                        <a:pt x="105" y="7"/>
                      </a:lnTo>
                      <a:lnTo>
                        <a:pt x="104" y="7"/>
                      </a:lnTo>
                      <a:lnTo>
                        <a:pt x="102" y="6"/>
                      </a:lnTo>
                      <a:lnTo>
                        <a:pt x="101" y="5"/>
                      </a:lnTo>
                      <a:lnTo>
                        <a:pt x="101" y="3"/>
                      </a:lnTo>
                      <a:lnTo>
                        <a:pt x="101" y="2"/>
                      </a:lnTo>
                      <a:lnTo>
                        <a:pt x="102" y="1"/>
                      </a:lnTo>
                      <a:lnTo>
                        <a:pt x="104" y="0"/>
                      </a:lnTo>
                      <a:lnTo>
                        <a:pt x="105" y="0"/>
                      </a:lnTo>
                      <a:close/>
                      <a:moveTo>
                        <a:pt x="156" y="0"/>
                      </a:moveTo>
                      <a:lnTo>
                        <a:pt x="178" y="0"/>
                      </a:lnTo>
                      <a:lnTo>
                        <a:pt x="179" y="0"/>
                      </a:lnTo>
                      <a:lnTo>
                        <a:pt x="180" y="1"/>
                      </a:lnTo>
                      <a:lnTo>
                        <a:pt x="182" y="2"/>
                      </a:lnTo>
                      <a:lnTo>
                        <a:pt x="182" y="3"/>
                      </a:lnTo>
                      <a:lnTo>
                        <a:pt x="182" y="5"/>
                      </a:lnTo>
                      <a:lnTo>
                        <a:pt x="180" y="6"/>
                      </a:lnTo>
                      <a:lnTo>
                        <a:pt x="179" y="7"/>
                      </a:lnTo>
                      <a:lnTo>
                        <a:pt x="178" y="7"/>
                      </a:lnTo>
                      <a:lnTo>
                        <a:pt x="156" y="7"/>
                      </a:lnTo>
                      <a:lnTo>
                        <a:pt x="155" y="7"/>
                      </a:lnTo>
                      <a:lnTo>
                        <a:pt x="154" y="6"/>
                      </a:lnTo>
                      <a:lnTo>
                        <a:pt x="152" y="5"/>
                      </a:lnTo>
                      <a:lnTo>
                        <a:pt x="152" y="3"/>
                      </a:lnTo>
                      <a:lnTo>
                        <a:pt x="152" y="2"/>
                      </a:lnTo>
                      <a:lnTo>
                        <a:pt x="154" y="1"/>
                      </a:lnTo>
                      <a:lnTo>
                        <a:pt x="155" y="0"/>
                      </a:lnTo>
                      <a:lnTo>
                        <a:pt x="156" y="0"/>
                      </a:lnTo>
                      <a:close/>
                      <a:moveTo>
                        <a:pt x="207" y="0"/>
                      </a:moveTo>
                      <a:lnTo>
                        <a:pt x="228" y="0"/>
                      </a:lnTo>
                      <a:lnTo>
                        <a:pt x="230" y="0"/>
                      </a:lnTo>
                      <a:lnTo>
                        <a:pt x="232" y="1"/>
                      </a:lnTo>
                      <a:lnTo>
                        <a:pt x="232" y="2"/>
                      </a:lnTo>
                      <a:lnTo>
                        <a:pt x="233" y="3"/>
                      </a:lnTo>
                      <a:lnTo>
                        <a:pt x="232" y="5"/>
                      </a:lnTo>
                      <a:lnTo>
                        <a:pt x="232" y="6"/>
                      </a:lnTo>
                      <a:lnTo>
                        <a:pt x="230" y="7"/>
                      </a:lnTo>
                      <a:lnTo>
                        <a:pt x="228" y="7"/>
                      </a:lnTo>
                      <a:lnTo>
                        <a:pt x="207" y="7"/>
                      </a:lnTo>
                      <a:lnTo>
                        <a:pt x="205" y="7"/>
                      </a:lnTo>
                      <a:lnTo>
                        <a:pt x="204" y="6"/>
                      </a:lnTo>
                      <a:lnTo>
                        <a:pt x="204" y="5"/>
                      </a:lnTo>
                      <a:lnTo>
                        <a:pt x="204" y="3"/>
                      </a:lnTo>
                      <a:lnTo>
                        <a:pt x="204" y="2"/>
                      </a:lnTo>
                      <a:lnTo>
                        <a:pt x="204" y="1"/>
                      </a:lnTo>
                      <a:lnTo>
                        <a:pt x="205" y="0"/>
                      </a:lnTo>
                      <a:lnTo>
                        <a:pt x="207" y="0"/>
                      </a:lnTo>
                      <a:close/>
                      <a:moveTo>
                        <a:pt x="257" y="0"/>
                      </a:moveTo>
                      <a:lnTo>
                        <a:pt x="279" y="0"/>
                      </a:lnTo>
                      <a:lnTo>
                        <a:pt x="281" y="0"/>
                      </a:lnTo>
                      <a:lnTo>
                        <a:pt x="282" y="1"/>
                      </a:lnTo>
                      <a:lnTo>
                        <a:pt x="283" y="2"/>
                      </a:lnTo>
                      <a:lnTo>
                        <a:pt x="283" y="3"/>
                      </a:lnTo>
                      <a:lnTo>
                        <a:pt x="283" y="5"/>
                      </a:lnTo>
                      <a:lnTo>
                        <a:pt x="282" y="6"/>
                      </a:lnTo>
                      <a:lnTo>
                        <a:pt x="281" y="7"/>
                      </a:lnTo>
                      <a:lnTo>
                        <a:pt x="279" y="7"/>
                      </a:lnTo>
                      <a:lnTo>
                        <a:pt x="257" y="7"/>
                      </a:lnTo>
                      <a:lnTo>
                        <a:pt x="256" y="7"/>
                      </a:lnTo>
                      <a:lnTo>
                        <a:pt x="255" y="6"/>
                      </a:lnTo>
                      <a:lnTo>
                        <a:pt x="255" y="5"/>
                      </a:lnTo>
                      <a:lnTo>
                        <a:pt x="254" y="3"/>
                      </a:lnTo>
                      <a:lnTo>
                        <a:pt x="255" y="2"/>
                      </a:lnTo>
                      <a:lnTo>
                        <a:pt x="255" y="1"/>
                      </a:lnTo>
                      <a:lnTo>
                        <a:pt x="256" y="0"/>
                      </a:lnTo>
                      <a:lnTo>
                        <a:pt x="257" y="0"/>
                      </a:lnTo>
                      <a:close/>
                      <a:moveTo>
                        <a:pt x="308" y="0"/>
                      </a:moveTo>
                      <a:lnTo>
                        <a:pt x="331" y="0"/>
                      </a:lnTo>
                      <a:lnTo>
                        <a:pt x="332" y="0"/>
                      </a:lnTo>
                      <a:lnTo>
                        <a:pt x="333" y="1"/>
                      </a:lnTo>
                      <a:lnTo>
                        <a:pt x="334" y="2"/>
                      </a:lnTo>
                      <a:lnTo>
                        <a:pt x="334" y="3"/>
                      </a:lnTo>
                      <a:lnTo>
                        <a:pt x="334" y="5"/>
                      </a:lnTo>
                      <a:lnTo>
                        <a:pt x="333" y="6"/>
                      </a:lnTo>
                      <a:lnTo>
                        <a:pt x="332" y="7"/>
                      </a:lnTo>
                      <a:lnTo>
                        <a:pt x="331" y="7"/>
                      </a:lnTo>
                      <a:lnTo>
                        <a:pt x="308" y="7"/>
                      </a:lnTo>
                      <a:lnTo>
                        <a:pt x="307" y="7"/>
                      </a:lnTo>
                      <a:lnTo>
                        <a:pt x="306" y="6"/>
                      </a:lnTo>
                      <a:lnTo>
                        <a:pt x="305" y="5"/>
                      </a:lnTo>
                      <a:lnTo>
                        <a:pt x="305" y="3"/>
                      </a:lnTo>
                      <a:lnTo>
                        <a:pt x="305" y="2"/>
                      </a:lnTo>
                      <a:lnTo>
                        <a:pt x="306" y="1"/>
                      </a:lnTo>
                      <a:lnTo>
                        <a:pt x="307" y="0"/>
                      </a:lnTo>
                      <a:lnTo>
                        <a:pt x="308" y="0"/>
                      </a:lnTo>
                      <a:close/>
                      <a:moveTo>
                        <a:pt x="360" y="0"/>
                      </a:moveTo>
                      <a:lnTo>
                        <a:pt x="382" y="0"/>
                      </a:lnTo>
                      <a:lnTo>
                        <a:pt x="383" y="0"/>
                      </a:lnTo>
                      <a:lnTo>
                        <a:pt x="384" y="1"/>
                      </a:lnTo>
                      <a:lnTo>
                        <a:pt x="385" y="2"/>
                      </a:lnTo>
                      <a:lnTo>
                        <a:pt x="385" y="3"/>
                      </a:lnTo>
                      <a:lnTo>
                        <a:pt x="385" y="5"/>
                      </a:lnTo>
                      <a:lnTo>
                        <a:pt x="384" y="6"/>
                      </a:lnTo>
                      <a:lnTo>
                        <a:pt x="383" y="7"/>
                      </a:lnTo>
                      <a:lnTo>
                        <a:pt x="382" y="7"/>
                      </a:lnTo>
                      <a:lnTo>
                        <a:pt x="360" y="7"/>
                      </a:lnTo>
                      <a:lnTo>
                        <a:pt x="359" y="7"/>
                      </a:lnTo>
                      <a:lnTo>
                        <a:pt x="357" y="6"/>
                      </a:lnTo>
                      <a:lnTo>
                        <a:pt x="356" y="5"/>
                      </a:lnTo>
                      <a:lnTo>
                        <a:pt x="356" y="3"/>
                      </a:lnTo>
                      <a:lnTo>
                        <a:pt x="356" y="2"/>
                      </a:lnTo>
                      <a:lnTo>
                        <a:pt x="357" y="1"/>
                      </a:lnTo>
                      <a:lnTo>
                        <a:pt x="359" y="0"/>
                      </a:lnTo>
                      <a:lnTo>
                        <a:pt x="360" y="0"/>
                      </a:lnTo>
                      <a:close/>
                      <a:moveTo>
                        <a:pt x="411" y="0"/>
                      </a:moveTo>
                      <a:lnTo>
                        <a:pt x="432" y="0"/>
                      </a:lnTo>
                      <a:lnTo>
                        <a:pt x="434" y="0"/>
                      </a:lnTo>
                      <a:lnTo>
                        <a:pt x="435" y="1"/>
                      </a:lnTo>
                      <a:lnTo>
                        <a:pt x="435" y="2"/>
                      </a:lnTo>
                      <a:lnTo>
                        <a:pt x="437" y="3"/>
                      </a:lnTo>
                      <a:lnTo>
                        <a:pt x="435" y="5"/>
                      </a:lnTo>
                      <a:lnTo>
                        <a:pt x="435" y="6"/>
                      </a:lnTo>
                      <a:lnTo>
                        <a:pt x="434" y="7"/>
                      </a:lnTo>
                      <a:lnTo>
                        <a:pt x="432" y="7"/>
                      </a:lnTo>
                      <a:lnTo>
                        <a:pt x="411" y="7"/>
                      </a:lnTo>
                      <a:lnTo>
                        <a:pt x="409" y="7"/>
                      </a:lnTo>
                      <a:lnTo>
                        <a:pt x="407" y="6"/>
                      </a:lnTo>
                      <a:lnTo>
                        <a:pt x="407" y="5"/>
                      </a:lnTo>
                      <a:lnTo>
                        <a:pt x="407" y="3"/>
                      </a:lnTo>
                      <a:lnTo>
                        <a:pt x="407" y="2"/>
                      </a:lnTo>
                      <a:lnTo>
                        <a:pt x="407" y="1"/>
                      </a:lnTo>
                      <a:lnTo>
                        <a:pt x="409" y="0"/>
                      </a:lnTo>
                      <a:lnTo>
                        <a:pt x="411" y="0"/>
                      </a:lnTo>
                      <a:close/>
                      <a:moveTo>
                        <a:pt x="461" y="0"/>
                      </a:moveTo>
                      <a:lnTo>
                        <a:pt x="483" y="0"/>
                      </a:lnTo>
                      <a:lnTo>
                        <a:pt x="484" y="0"/>
                      </a:lnTo>
                      <a:lnTo>
                        <a:pt x="485" y="1"/>
                      </a:lnTo>
                      <a:lnTo>
                        <a:pt x="487" y="2"/>
                      </a:lnTo>
                      <a:lnTo>
                        <a:pt x="487" y="3"/>
                      </a:lnTo>
                      <a:lnTo>
                        <a:pt x="487" y="5"/>
                      </a:lnTo>
                      <a:lnTo>
                        <a:pt x="485" y="6"/>
                      </a:lnTo>
                      <a:lnTo>
                        <a:pt x="484" y="7"/>
                      </a:lnTo>
                      <a:lnTo>
                        <a:pt x="483" y="7"/>
                      </a:lnTo>
                      <a:lnTo>
                        <a:pt x="461" y="7"/>
                      </a:lnTo>
                      <a:lnTo>
                        <a:pt x="460" y="7"/>
                      </a:lnTo>
                      <a:lnTo>
                        <a:pt x="459" y="6"/>
                      </a:lnTo>
                      <a:lnTo>
                        <a:pt x="459" y="5"/>
                      </a:lnTo>
                      <a:lnTo>
                        <a:pt x="458" y="3"/>
                      </a:lnTo>
                      <a:lnTo>
                        <a:pt x="459" y="2"/>
                      </a:lnTo>
                      <a:lnTo>
                        <a:pt x="459" y="1"/>
                      </a:lnTo>
                      <a:lnTo>
                        <a:pt x="460" y="0"/>
                      </a:lnTo>
                      <a:lnTo>
                        <a:pt x="461" y="0"/>
                      </a:lnTo>
                      <a:close/>
                      <a:moveTo>
                        <a:pt x="512" y="0"/>
                      </a:moveTo>
                      <a:lnTo>
                        <a:pt x="534" y="0"/>
                      </a:lnTo>
                      <a:lnTo>
                        <a:pt x="536" y="0"/>
                      </a:lnTo>
                      <a:lnTo>
                        <a:pt x="537" y="1"/>
                      </a:lnTo>
                      <a:lnTo>
                        <a:pt x="538" y="2"/>
                      </a:lnTo>
                      <a:lnTo>
                        <a:pt x="538" y="3"/>
                      </a:lnTo>
                      <a:lnTo>
                        <a:pt x="538" y="5"/>
                      </a:lnTo>
                      <a:lnTo>
                        <a:pt x="537" y="6"/>
                      </a:lnTo>
                      <a:lnTo>
                        <a:pt x="536" y="7"/>
                      </a:lnTo>
                      <a:lnTo>
                        <a:pt x="534" y="7"/>
                      </a:lnTo>
                      <a:lnTo>
                        <a:pt x="512" y="7"/>
                      </a:lnTo>
                      <a:lnTo>
                        <a:pt x="511" y="7"/>
                      </a:lnTo>
                      <a:lnTo>
                        <a:pt x="510" y="6"/>
                      </a:lnTo>
                      <a:lnTo>
                        <a:pt x="509" y="5"/>
                      </a:lnTo>
                      <a:lnTo>
                        <a:pt x="509" y="3"/>
                      </a:lnTo>
                      <a:lnTo>
                        <a:pt x="509" y="2"/>
                      </a:lnTo>
                      <a:lnTo>
                        <a:pt x="510" y="1"/>
                      </a:lnTo>
                      <a:lnTo>
                        <a:pt x="511" y="0"/>
                      </a:lnTo>
                      <a:lnTo>
                        <a:pt x="512" y="0"/>
                      </a:lnTo>
                      <a:close/>
                      <a:moveTo>
                        <a:pt x="564" y="0"/>
                      </a:moveTo>
                      <a:lnTo>
                        <a:pt x="586" y="0"/>
                      </a:lnTo>
                      <a:lnTo>
                        <a:pt x="587" y="0"/>
                      </a:lnTo>
                      <a:lnTo>
                        <a:pt x="588" y="1"/>
                      </a:lnTo>
                      <a:lnTo>
                        <a:pt x="589" y="2"/>
                      </a:lnTo>
                      <a:lnTo>
                        <a:pt x="589" y="3"/>
                      </a:lnTo>
                      <a:lnTo>
                        <a:pt x="589" y="5"/>
                      </a:lnTo>
                      <a:lnTo>
                        <a:pt x="588" y="6"/>
                      </a:lnTo>
                      <a:lnTo>
                        <a:pt x="587" y="7"/>
                      </a:lnTo>
                      <a:lnTo>
                        <a:pt x="586" y="7"/>
                      </a:lnTo>
                      <a:lnTo>
                        <a:pt x="564" y="7"/>
                      </a:lnTo>
                      <a:lnTo>
                        <a:pt x="562" y="7"/>
                      </a:lnTo>
                      <a:lnTo>
                        <a:pt x="561" y="6"/>
                      </a:lnTo>
                      <a:lnTo>
                        <a:pt x="560" y="5"/>
                      </a:lnTo>
                      <a:lnTo>
                        <a:pt x="560" y="3"/>
                      </a:lnTo>
                      <a:lnTo>
                        <a:pt x="560" y="2"/>
                      </a:lnTo>
                      <a:lnTo>
                        <a:pt x="561" y="1"/>
                      </a:lnTo>
                      <a:lnTo>
                        <a:pt x="562" y="0"/>
                      </a:lnTo>
                      <a:lnTo>
                        <a:pt x="564" y="0"/>
                      </a:lnTo>
                      <a:close/>
                      <a:moveTo>
                        <a:pt x="615" y="0"/>
                      </a:moveTo>
                      <a:lnTo>
                        <a:pt x="636" y="0"/>
                      </a:lnTo>
                      <a:lnTo>
                        <a:pt x="638" y="0"/>
                      </a:lnTo>
                      <a:lnTo>
                        <a:pt x="639" y="1"/>
                      </a:lnTo>
                      <a:lnTo>
                        <a:pt x="639" y="2"/>
                      </a:lnTo>
                      <a:lnTo>
                        <a:pt x="640" y="3"/>
                      </a:lnTo>
                      <a:lnTo>
                        <a:pt x="639" y="5"/>
                      </a:lnTo>
                      <a:lnTo>
                        <a:pt x="639" y="6"/>
                      </a:lnTo>
                      <a:lnTo>
                        <a:pt x="638" y="7"/>
                      </a:lnTo>
                      <a:lnTo>
                        <a:pt x="636" y="7"/>
                      </a:lnTo>
                      <a:lnTo>
                        <a:pt x="615" y="7"/>
                      </a:lnTo>
                      <a:lnTo>
                        <a:pt x="612" y="7"/>
                      </a:lnTo>
                      <a:lnTo>
                        <a:pt x="611" y="6"/>
                      </a:lnTo>
                      <a:lnTo>
                        <a:pt x="611" y="5"/>
                      </a:lnTo>
                      <a:lnTo>
                        <a:pt x="611" y="3"/>
                      </a:lnTo>
                      <a:lnTo>
                        <a:pt x="611" y="2"/>
                      </a:lnTo>
                      <a:lnTo>
                        <a:pt x="611" y="1"/>
                      </a:lnTo>
                      <a:lnTo>
                        <a:pt x="612" y="0"/>
                      </a:lnTo>
                      <a:lnTo>
                        <a:pt x="615" y="0"/>
                      </a:lnTo>
                      <a:close/>
                      <a:moveTo>
                        <a:pt x="665" y="0"/>
                      </a:moveTo>
                      <a:lnTo>
                        <a:pt x="687" y="0"/>
                      </a:lnTo>
                      <a:lnTo>
                        <a:pt x="688" y="0"/>
                      </a:lnTo>
                      <a:lnTo>
                        <a:pt x="689" y="1"/>
                      </a:lnTo>
                      <a:lnTo>
                        <a:pt x="690" y="2"/>
                      </a:lnTo>
                      <a:lnTo>
                        <a:pt x="690" y="3"/>
                      </a:lnTo>
                      <a:lnTo>
                        <a:pt x="690" y="5"/>
                      </a:lnTo>
                      <a:lnTo>
                        <a:pt x="689" y="6"/>
                      </a:lnTo>
                      <a:lnTo>
                        <a:pt x="688" y="7"/>
                      </a:lnTo>
                      <a:lnTo>
                        <a:pt x="687" y="7"/>
                      </a:lnTo>
                      <a:lnTo>
                        <a:pt x="665" y="7"/>
                      </a:lnTo>
                      <a:lnTo>
                        <a:pt x="664" y="7"/>
                      </a:lnTo>
                      <a:lnTo>
                        <a:pt x="663" y="6"/>
                      </a:lnTo>
                      <a:lnTo>
                        <a:pt x="663" y="5"/>
                      </a:lnTo>
                      <a:lnTo>
                        <a:pt x="661" y="3"/>
                      </a:lnTo>
                      <a:lnTo>
                        <a:pt x="663" y="2"/>
                      </a:lnTo>
                      <a:lnTo>
                        <a:pt x="663" y="1"/>
                      </a:lnTo>
                      <a:lnTo>
                        <a:pt x="664" y="0"/>
                      </a:lnTo>
                      <a:lnTo>
                        <a:pt x="665" y="0"/>
                      </a:lnTo>
                      <a:close/>
                      <a:moveTo>
                        <a:pt x="716" y="0"/>
                      </a:moveTo>
                      <a:lnTo>
                        <a:pt x="738" y="0"/>
                      </a:lnTo>
                      <a:lnTo>
                        <a:pt x="739" y="0"/>
                      </a:lnTo>
                      <a:lnTo>
                        <a:pt x="741" y="1"/>
                      </a:lnTo>
                      <a:lnTo>
                        <a:pt x="742" y="2"/>
                      </a:lnTo>
                      <a:lnTo>
                        <a:pt x="742" y="3"/>
                      </a:lnTo>
                      <a:lnTo>
                        <a:pt x="742" y="5"/>
                      </a:lnTo>
                      <a:lnTo>
                        <a:pt x="741" y="6"/>
                      </a:lnTo>
                      <a:lnTo>
                        <a:pt x="739" y="7"/>
                      </a:lnTo>
                      <a:lnTo>
                        <a:pt x="738" y="7"/>
                      </a:lnTo>
                      <a:lnTo>
                        <a:pt x="716" y="7"/>
                      </a:lnTo>
                      <a:lnTo>
                        <a:pt x="715" y="7"/>
                      </a:lnTo>
                      <a:lnTo>
                        <a:pt x="714" y="6"/>
                      </a:lnTo>
                      <a:lnTo>
                        <a:pt x="713" y="5"/>
                      </a:lnTo>
                      <a:lnTo>
                        <a:pt x="713" y="3"/>
                      </a:lnTo>
                      <a:lnTo>
                        <a:pt x="713" y="2"/>
                      </a:lnTo>
                      <a:lnTo>
                        <a:pt x="714" y="1"/>
                      </a:lnTo>
                      <a:lnTo>
                        <a:pt x="715" y="0"/>
                      </a:lnTo>
                      <a:lnTo>
                        <a:pt x="716" y="0"/>
                      </a:lnTo>
                      <a:close/>
                      <a:moveTo>
                        <a:pt x="767" y="0"/>
                      </a:moveTo>
                      <a:lnTo>
                        <a:pt x="789" y="0"/>
                      </a:lnTo>
                      <a:lnTo>
                        <a:pt x="791" y="0"/>
                      </a:lnTo>
                      <a:lnTo>
                        <a:pt x="792" y="1"/>
                      </a:lnTo>
                      <a:lnTo>
                        <a:pt x="793" y="2"/>
                      </a:lnTo>
                      <a:lnTo>
                        <a:pt x="793" y="3"/>
                      </a:lnTo>
                      <a:lnTo>
                        <a:pt x="793" y="5"/>
                      </a:lnTo>
                      <a:lnTo>
                        <a:pt x="792" y="6"/>
                      </a:lnTo>
                      <a:lnTo>
                        <a:pt x="791" y="7"/>
                      </a:lnTo>
                      <a:lnTo>
                        <a:pt x="789" y="7"/>
                      </a:lnTo>
                      <a:lnTo>
                        <a:pt x="767" y="7"/>
                      </a:lnTo>
                      <a:lnTo>
                        <a:pt x="766" y="7"/>
                      </a:lnTo>
                      <a:lnTo>
                        <a:pt x="765" y="6"/>
                      </a:lnTo>
                      <a:lnTo>
                        <a:pt x="764" y="5"/>
                      </a:lnTo>
                      <a:lnTo>
                        <a:pt x="764" y="3"/>
                      </a:lnTo>
                      <a:lnTo>
                        <a:pt x="764" y="2"/>
                      </a:lnTo>
                      <a:lnTo>
                        <a:pt x="765" y="1"/>
                      </a:lnTo>
                      <a:lnTo>
                        <a:pt x="766" y="0"/>
                      </a:lnTo>
                      <a:lnTo>
                        <a:pt x="767" y="0"/>
                      </a:lnTo>
                      <a:close/>
                      <a:moveTo>
                        <a:pt x="819" y="0"/>
                      </a:moveTo>
                      <a:lnTo>
                        <a:pt x="840" y="0"/>
                      </a:lnTo>
                      <a:lnTo>
                        <a:pt x="842" y="0"/>
                      </a:lnTo>
                      <a:lnTo>
                        <a:pt x="843" y="1"/>
                      </a:lnTo>
                      <a:lnTo>
                        <a:pt x="843" y="2"/>
                      </a:lnTo>
                      <a:lnTo>
                        <a:pt x="844" y="3"/>
                      </a:lnTo>
                      <a:lnTo>
                        <a:pt x="843" y="5"/>
                      </a:lnTo>
                      <a:lnTo>
                        <a:pt x="843" y="6"/>
                      </a:lnTo>
                      <a:lnTo>
                        <a:pt x="842" y="7"/>
                      </a:lnTo>
                      <a:lnTo>
                        <a:pt x="840" y="7"/>
                      </a:lnTo>
                      <a:lnTo>
                        <a:pt x="819" y="7"/>
                      </a:lnTo>
                      <a:lnTo>
                        <a:pt x="816" y="7"/>
                      </a:lnTo>
                      <a:lnTo>
                        <a:pt x="815" y="6"/>
                      </a:lnTo>
                      <a:lnTo>
                        <a:pt x="815" y="5"/>
                      </a:lnTo>
                      <a:lnTo>
                        <a:pt x="815" y="3"/>
                      </a:lnTo>
                      <a:lnTo>
                        <a:pt x="815" y="2"/>
                      </a:lnTo>
                      <a:lnTo>
                        <a:pt x="815" y="1"/>
                      </a:lnTo>
                      <a:lnTo>
                        <a:pt x="816" y="0"/>
                      </a:lnTo>
                      <a:lnTo>
                        <a:pt x="819" y="0"/>
                      </a:lnTo>
                      <a:close/>
                      <a:moveTo>
                        <a:pt x="869" y="0"/>
                      </a:moveTo>
                      <a:lnTo>
                        <a:pt x="891" y="0"/>
                      </a:lnTo>
                      <a:lnTo>
                        <a:pt x="892" y="0"/>
                      </a:lnTo>
                      <a:lnTo>
                        <a:pt x="893" y="1"/>
                      </a:lnTo>
                      <a:lnTo>
                        <a:pt x="894" y="2"/>
                      </a:lnTo>
                      <a:lnTo>
                        <a:pt x="894" y="3"/>
                      </a:lnTo>
                      <a:lnTo>
                        <a:pt x="894" y="5"/>
                      </a:lnTo>
                      <a:lnTo>
                        <a:pt x="893" y="6"/>
                      </a:lnTo>
                      <a:lnTo>
                        <a:pt x="892" y="7"/>
                      </a:lnTo>
                      <a:lnTo>
                        <a:pt x="891" y="7"/>
                      </a:lnTo>
                      <a:lnTo>
                        <a:pt x="869" y="7"/>
                      </a:lnTo>
                      <a:lnTo>
                        <a:pt x="867" y="7"/>
                      </a:lnTo>
                      <a:lnTo>
                        <a:pt x="866" y="6"/>
                      </a:lnTo>
                      <a:lnTo>
                        <a:pt x="866" y="5"/>
                      </a:lnTo>
                      <a:lnTo>
                        <a:pt x="865" y="3"/>
                      </a:lnTo>
                      <a:lnTo>
                        <a:pt x="866" y="2"/>
                      </a:lnTo>
                      <a:lnTo>
                        <a:pt x="866" y="1"/>
                      </a:lnTo>
                      <a:lnTo>
                        <a:pt x="867" y="0"/>
                      </a:lnTo>
                      <a:lnTo>
                        <a:pt x="869" y="0"/>
                      </a:lnTo>
                      <a:close/>
                      <a:moveTo>
                        <a:pt x="920" y="0"/>
                      </a:moveTo>
                      <a:lnTo>
                        <a:pt x="942" y="0"/>
                      </a:lnTo>
                      <a:lnTo>
                        <a:pt x="943" y="0"/>
                      </a:lnTo>
                      <a:lnTo>
                        <a:pt x="944" y="1"/>
                      </a:lnTo>
                      <a:lnTo>
                        <a:pt x="945" y="2"/>
                      </a:lnTo>
                      <a:lnTo>
                        <a:pt x="945" y="3"/>
                      </a:lnTo>
                      <a:lnTo>
                        <a:pt x="945" y="5"/>
                      </a:lnTo>
                      <a:lnTo>
                        <a:pt x="944" y="6"/>
                      </a:lnTo>
                      <a:lnTo>
                        <a:pt x="943" y="7"/>
                      </a:lnTo>
                      <a:lnTo>
                        <a:pt x="942" y="7"/>
                      </a:lnTo>
                      <a:lnTo>
                        <a:pt x="920" y="7"/>
                      </a:lnTo>
                      <a:lnTo>
                        <a:pt x="919" y="7"/>
                      </a:lnTo>
                      <a:lnTo>
                        <a:pt x="918" y="6"/>
                      </a:lnTo>
                      <a:lnTo>
                        <a:pt x="916" y="5"/>
                      </a:lnTo>
                      <a:lnTo>
                        <a:pt x="916" y="3"/>
                      </a:lnTo>
                      <a:lnTo>
                        <a:pt x="916" y="2"/>
                      </a:lnTo>
                      <a:lnTo>
                        <a:pt x="918" y="1"/>
                      </a:lnTo>
                      <a:lnTo>
                        <a:pt x="919" y="0"/>
                      </a:lnTo>
                      <a:lnTo>
                        <a:pt x="920" y="0"/>
                      </a:lnTo>
                      <a:close/>
                      <a:moveTo>
                        <a:pt x="971" y="0"/>
                      </a:moveTo>
                      <a:lnTo>
                        <a:pt x="993" y="0"/>
                      </a:lnTo>
                      <a:lnTo>
                        <a:pt x="994" y="0"/>
                      </a:lnTo>
                      <a:lnTo>
                        <a:pt x="996" y="1"/>
                      </a:lnTo>
                      <a:lnTo>
                        <a:pt x="997" y="2"/>
                      </a:lnTo>
                      <a:lnTo>
                        <a:pt x="997" y="3"/>
                      </a:lnTo>
                      <a:lnTo>
                        <a:pt x="997" y="5"/>
                      </a:lnTo>
                      <a:lnTo>
                        <a:pt x="996" y="6"/>
                      </a:lnTo>
                      <a:lnTo>
                        <a:pt x="994" y="7"/>
                      </a:lnTo>
                      <a:lnTo>
                        <a:pt x="993" y="7"/>
                      </a:lnTo>
                      <a:lnTo>
                        <a:pt x="971" y="7"/>
                      </a:lnTo>
                      <a:lnTo>
                        <a:pt x="970" y="7"/>
                      </a:lnTo>
                      <a:lnTo>
                        <a:pt x="969" y="6"/>
                      </a:lnTo>
                      <a:lnTo>
                        <a:pt x="968" y="5"/>
                      </a:lnTo>
                      <a:lnTo>
                        <a:pt x="968" y="3"/>
                      </a:lnTo>
                      <a:lnTo>
                        <a:pt x="968" y="2"/>
                      </a:lnTo>
                      <a:lnTo>
                        <a:pt x="969" y="1"/>
                      </a:lnTo>
                      <a:lnTo>
                        <a:pt x="970" y="0"/>
                      </a:lnTo>
                      <a:lnTo>
                        <a:pt x="971" y="0"/>
                      </a:lnTo>
                      <a:close/>
                      <a:moveTo>
                        <a:pt x="1022" y="0"/>
                      </a:moveTo>
                      <a:lnTo>
                        <a:pt x="1043" y="0"/>
                      </a:lnTo>
                      <a:lnTo>
                        <a:pt x="1046" y="0"/>
                      </a:lnTo>
                      <a:lnTo>
                        <a:pt x="1047" y="1"/>
                      </a:lnTo>
                      <a:lnTo>
                        <a:pt x="1047" y="2"/>
                      </a:lnTo>
                      <a:lnTo>
                        <a:pt x="1048" y="3"/>
                      </a:lnTo>
                      <a:lnTo>
                        <a:pt x="1047" y="5"/>
                      </a:lnTo>
                      <a:lnTo>
                        <a:pt x="1047" y="6"/>
                      </a:lnTo>
                      <a:lnTo>
                        <a:pt x="1046" y="7"/>
                      </a:lnTo>
                      <a:lnTo>
                        <a:pt x="1043" y="7"/>
                      </a:lnTo>
                      <a:lnTo>
                        <a:pt x="1022" y="7"/>
                      </a:lnTo>
                      <a:lnTo>
                        <a:pt x="1020" y="7"/>
                      </a:lnTo>
                      <a:lnTo>
                        <a:pt x="1019" y="6"/>
                      </a:lnTo>
                      <a:lnTo>
                        <a:pt x="1019" y="5"/>
                      </a:lnTo>
                      <a:lnTo>
                        <a:pt x="1019" y="3"/>
                      </a:lnTo>
                      <a:lnTo>
                        <a:pt x="1019" y="2"/>
                      </a:lnTo>
                      <a:lnTo>
                        <a:pt x="1019" y="1"/>
                      </a:lnTo>
                      <a:lnTo>
                        <a:pt x="1020" y="0"/>
                      </a:lnTo>
                      <a:lnTo>
                        <a:pt x="1022" y="0"/>
                      </a:lnTo>
                      <a:close/>
                      <a:moveTo>
                        <a:pt x="1072" y="0"/>
                      </a:moveTo>
                      <a:lnTo>
                        <a:pt x="1095" y="0"/>
                      </a:lnTo>
                      <a:lnTo>
                        <a:pt x="1096" y="0"/>
                      </a:lnTo>
                      <a:lnTo>
                        <a:pt x="1097" y="1"/>
                      </a:lnTo>
                      <a:lnTo>
                        <a:pt x="1098" y="2"/>
                      </a:lnTo>
                      <a:lnTo>
                        <a:pt x="1098" y="3"/>
                      </a:lnTo>
                      <a:lnTo>
                        <a:pt x="1098" y="5"/>
                      </a:lnTo>
                      <a:lnTo>
                        <a:pt x="1097" y="6"/>
                      </a:lnTo>
                      <a:lnTo>
                        <a:pt x="1096" y="7"/>
                      </a:lnTo>
                      <a:lnTo>
                        <a:pt x="1095" y="7"/>
                      </a:lnTo>
                      <a:lnTo>
                        <a:pt x="1072" y="7"/>
                      </a:lnTo>
                      <a:lnTo>
                        <a:pt x="1071" y="7"/>
                      </a:lnTo>
                      <a:lnTo>
                        <a:pt x="1070" y="6"/>
                      </a:lnTo>
                      <a:lnTo>
                        <a:pt x="1070" y="5"/>
                      </a:lnTo>
                      <a:lnTo>
                        <a:pt x="1069" y="3"/>
                      </a:lnTo>
                      <a:lnTo>
                        <a:pt x="1070" y="2"/>
                      </a:lnTo>
                      <a:lnTo>
                        <a:pt x="1070" y="1"/>
                      </a:lnTo>
                      <a:lnTo>
                        <a:pt x="1071" y="0"/>
                      </a:lnTo>
                      <a:lnTo>
                        <a:pt x="1072" y="0"/>
                      </a:lnTo>
                      <a:close/>
                      <a:moveTo>
                        <a:pt x="1124" y="0"/>
                      </a:moveTo>
                      <a:lnTo>
                        <a:pt x="1146" y="0"/>
                      </a:lnTo>
                      <a:lnTo>
                        <a:pt x="1147" y="0"/>
                      </a:lnTo>
                      <a:lnTo>
                        <a:pt x="1148" y="1"/>
                      </a:lnTo>
                      <a:lnTo>
                        <a:pt x="1149" y="2"/>
                      </a:lnTo>
                      <a:lnTo>
                        <a:pt x="1149" y="3"/>
                      </a:lnTo>
                      <a:lnTo>
                        <a:pt x="1149" y="5"/>
                      </a:lnTo>
                      <a:lnTo>
                        <a:pt x="1148" y="6"/>
                      </a:lnTo>
                      <a:lnTo>
                        <a:pt x="1147" y="7"/>
                      </a:lnTo>
                      <a:lnTo>
                        <a:pt x="1146" y="7"/>
                      </a:lnTo>
                      <a:lnTo>
                        <a:pt x="1124" y="7"/>
                      </a:lnTo>
                      <a:lnTo>
                        <a:pt x="1122" y="7"/>
                      </a:lnTo>
                      <a:lnTo>
                        <a:pt x="1121" y="6"/>
                      </a:lnTo>
                      <a:lnTo>
                        <a:pt x="1120" y="5"/>
                      </a:lnTo>
                      <a:lnTo>
                        <a:pt x="1120" y="3"/>
                      </a:lnTo>
                      <a:lnTo>
                        <a:pt x="1120" y="2"/>
                      </a:lnTo>
                      <a:lnTo>
                        <a:pt x="1121" y="1"/>
                      </a:lnTo>
                      <a:lnTo>
                        <a:pt x="1122" y="0"/>
                      </a:lnTo>
                      <a:lnTo>
                        <a:pt x="112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8" name="Line 259"/>
                <p:cNvSpPr>
                  <a:spLocks noChangeShapeType="1"/>
                </p:cNvSpPr>
                <p:nvPr/>
              </p:nvSpPr>
              <p:spPr bwMode="auto">
                <a:xfrm>
                  <a:off x="4961" y="2604"/>
                  <a:ext cx="1" cy="1170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429" name="Freeform 260"/>
                <p:cNvSpPr>
                  <a:spLocks noEditPoints="1"/>
                </p:cNvSpPr>
                <p:nvPr/>
              </p:nvSpPr>
              <p:spPr bwMode="auto">
                <a:xfrm>
                  <a:off x="4292" y="2218"/>
                  <a:ext cx="8" cy="1150"/>
                </a:xfrm>
                <a:custGeom>
                  <a:avLst/>
                  <a:gdLst>
                    <a:gd name="T0" fmla="*/ 1 w 8"/>
                    <a:gd name="T1" fmla="*/ 28 h 1150"/>
                    <a:gd name="T2" fmla="*/ 6 w 8"/>
                    <a:gd name="T3" fmla="*/ 0 h 1150"/>
                    <a:gd name="T4" fmla="*/ 7 w 8"/>
                    <a:gd name="T5" fmla="*/ 78 h 1150"/>
                    <a:gd name="T6" fmla="*/ 1 w 8"/>
                    <a:gd name="T7" fmla="*/ 52 h 1150"/>
                    <a:gd name="T8" fmla="*/ 8 w 8"/>
                    <a:gd name="T9" fmla="*/ 53 h 1150"/>
                    <a:gd name="T10" fmla="*/ 1 w 8"/>
                    <a:gd name="T11" fmla="*/ 129 h 1150"/>
                    <a:gd name="T12" fmla="*/ 6 w 8"/>
                    <a:gd name="T13" fmla="*/ 101 h 1150"/>
                    <a:gd name="T14" fmla="*/ 7 w 8"/>
                    <a:gd name="T15" fmla="*/ 180 h 1150"/>
                    <a:gd name="T16" fmla="*/ 1 w 8"/>
                    <a:gd name="T17" fmla="*/ 155 h 1150"/>
                    <a:gd name="T18" fmla="*/ 8 w 8"/>
                    <a:gd name="T19" fmla="*/ 156 h 1150"/>
                    <a:gd name="T20" fmla="*/ 1 w 8"/>
                    <a:gd name="T21" fmla="*/ 232 h 1150"/>
                    <a:gd name="T22" fmla="*/ 6 w 8"/>
                    <a:gd name="T23" fmla="*/ 204 h 1150"/>
                    <a:gd name="T24" fmla="*/ 7 w 8"/>
                    <a:gd name="T25" fmla="*/ 282 h 1150"/>
                    <a:gd name="T26" fmla="*/ 1 w 8"/>
                    <a:gd name="T27" fmla="*/ 256 h 1150"/>
                    <a:gd name="T28" fmla="*/ 8 w 8"/>
                    <a:gd name="T29" fmla="*/ 257 h 1150"/>
                    <a:gd name="T30" fmla="*/ 1 w 8"/>
                    <a:gd name="T31" fmla="*/ 333 h 1150"/>
                    <a:gd name="T32" fmla="*/ 6 w 8"/>
                    <a:gd name="T33" fmla="*/ 305 h 1150"/>
                    <a:gd name="T34" fmla="*/ 7 w 8"/>
                    <a:gd name="T35" fmla="*/ 384 h 1150"/>
                    <a:gd name="T36" fmla="*/ 1 w 8"/>
                    <a:gd name="T37" fmla="*/ 359 h 1150"/>
                    <a:gd name="T38" fmla="*/ 8 w 8"/>
                    <a:gd name="T39" fmla="*/ 360 h 1150"/>
                    <a:gd name="T40" fmla="*/ 1 w 8"/>
                    <a:gd name="T41" fmla="*/ 436 h 1150"/>
                    <a:gd name="T42" fmla="*/ 6 w 8"/>
                    <a:gd name="T43" fmla="*/ 408 h 1150"/>
                    <a:gd name="T44" fmla="*/ 7 w 8"/>
                    <a:gd name="T45" fmla="*/ 486 h 1150"/>
                    <a:gd name="T46" fmla="*/ 1 w 8"/>
                    <a:gd name="T47" fmla="*/ 460 h 1150"/>
                    <a:gd name="T48" fmla="*/ 8 w 8"/>
                    <a:gd name="T49" fmla="*/ 461 h 1150"/>
                    <a:gd name="T50" fmla="*/ 1 w 8"/>
                    <a:gd name="T51" fmla="*/ 537 h 1150"/>
                    <a:gd name="T52" fmla="*/ 6 w 8"/>
                    <a:gd name="T53" fmla="*/ 509 h 1150"/>
                    <a:gd name="T54" fmla="*/ 7 w 8"/>
                    <a:gd name="T55" fmla="*/ 588 h 1150"/>
                    <a:gd name="T56" fmla="*/ 1 w 8"/>
                    <a:gd name="T57" fmla="*/ 563 h 1150"/>
                    <a:gd name="T58" fmla="*/ 8 w 8"/>
                    <a:gd name="T59" fmla="*/ 564 h 1150"/>
                    <a:gd name="T60" fmla="*/ 1 w 8"/>
                    <a:gd name="T61" fmla="*/ 640 h 1150"/>
                    <a:gd name="T62" fmla="*/ 6 w 8"/>
                    <a:gd name="T63" fmla="*/ 612 h 1150"/>
                    <a:gd name="T64" fmla="*/ 7 w 8"/>
                    <a:gd name="T65" fmla="*/ 690 h 1150"/>
                    <a:gd name="T66" fmla="*/ 1 w 8"/>
                    <a:gd name="T67" fmla="*/ 664 h 1150"/>
                    <a:gd name="T68" fmla="*/ 8 w 8"/>
                    <a:gd name="T69" fmla="*/ 665 h 1150"/>
                    <a:gd name="T70" fmla="*/ 1 w 8"/>
                    <a:gd name="T71" fmla="*/ 741 h 1150"/>
                    <a:gd name="T72" fmla="*/ 6 w 8"/>
                    <a:gd name="T73" fmla="*/ 713 h 1150"/>
                    <a:gd name="T74" fmla="*/ 7 w 8"/>
                    <a:gd name="T75" fmla="*/ 792 h 1150"/>
                    <a:gd name="T76" fmla="*/ 1 w 8"/>
                    <a:gd name="T77" fmla="*/ 767 h 1150"/>
                    <a:gd name="T78" fmla="*/ 8 w 8"/>
                    <a:gd name="T79" fmla="*/ 768 h 1150"/>
                    <a:gd name="T80" fmla="*/ 1 w 8"/>
                    <a:gd name="T81" fmla="*/ 844 h 1150"/>
                    <a:gd name="T82" fmla="*/ 6 w 8"/>
                    <a:gd name="T83" fmla="*/ 816 h 1150"/>
                    <a:gd name="T84" fmla="*/ 7 w 8"/>
                    <a:gd name="T85" fmla="*/ 894 h 1150"/>
                    <a:gd name="T86" fmla="*/ 1 w 8"/>
                    <a:gd name="T87" fmla="*/ 868 h 1150"/>
                    <a:gd name="T88" fmla="*/ 8 w 8"/>
                    <a:gd name="T89" fmla="*/ 869 h 1150"/>
                    <a:gd name="T90" fmla="*/ 1 w 8"/>
                    <a:gd name="T91" fmla="*/ 945 h 1150"/>
                    <a:gd name="T92" fmla="*/ 6 w 8"/>
                    <a:gd name="T93" fmla="*/ 917 h 1150"/>
                    <a:gd name="T94" fmla="*/ 7 w 8"/>
                    <a:gd name="T95" fmla="*/ 996 h 1150"/>
                    <a:gd name="T96" fmla="*/ 1 w 8"/>
                    <a:gd name="T97" fmla="*/ 971 h 1150"/>
                    <a:gd name="T98" fmla="*/ 8 w 8"/>
                    <a:gd name="T99" fmla="*/ 972 h 1150"/>
                    <a:gd name="T100" fmla="*/ 1 w 8"/>
                    <a:gd name="T101" fmla="*/ 1047 h 1150"/>
                    <a:gd name="T102" fmla="*/ 6 w 8"/>
                    <a:gd name="T103" fmla="*/ 1019 h 1150"/>
                    <a:gd name="T104" fmla="*/ 7 w 8"/>
                    <a:gd name="T105" fmla="*/ 1098 h 1150"/>
                    <a:gd name="T106" fmla="*/ 1 w 8"/>
                    <a:gd name="T107" fmla="*/ 1072 h 1150"/>
                    <a:gd name="T108" fmla="*/ 8 w 8"/>
                    <a:gd name="T109" fmla="*/ 1073 h 1150"/>
                    <a:gd name="T110" fmla="*/ 1 w 8"/>
                    <a:gd name="T111" fmla="*/ 1149 h 1150"/>
                    <a:gd name="T112" fmla="*/ 6 w 8"/>
                    <a:gd name="T113" fmla="*/ 1121 h 1150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8" h="1150">
                      <a:moveTo>
                        <a:pt x="8" y="3"/>
                      </a:moveTo>
                      <a:lnTo>
                        <a:pt x="8" y="24"/>
                      </a:lnTo>
                      <a:lnTo>
                        <a:pt x="7" y="27"/>
                      </a:lnTo>
                      <a:lnTo>
                        <a:pt x="7" y="28"/>
                      </a:lnTo>
                      <a:lnTo>
                        <a:pt x="6" y="28"/>
                      </a:lnTo>
                      <a:lnTo>
                        <a:pt x="3" y="29"/>
                      </a:lnTo>
                      <a:lnTo>
                        <a:pt x="2" y="28"/>
                      </a:lnTo>
                      <a:lnTo>
                        <a:pt x="1" y="28"/>
                      </a:lnTo>
                      <a:lnTo>
                        <a:pt x="1" y="27"/>
                      </a:lnTo>
                      <a:lnTo>
                        <a:pt x="0" y="24"/>
                      </a:lnTo>
                      <a:lnTo>
                        <a:pt x="0" y="3"/>
                      </a:lnTo>
                      <a:lnTo>
                        <a:pt x="1" y="1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6" y="0"/>
                      </a:lnTo>
                      <a:lnTo>
                        <a:pt x="7" y="0"/>
                      </a:lnTo>
                      <a:lnTo>
                        <a:pt x="7" y="1"/>
                      </a:lnTo>
                      <a:lnTo>
                        <a:pt x="8" y="3"/>
                      </a:lnTo>
                      <a:close/>
                      <a:moveTo>
                        <a:pt x="8" y="53"/>
                      </a:moveTo>
                      <a:lnTo>
                        <a:pt x="8" y="76"/>
                      </a:lnTo>
                      <a:lnTo>
                        <a:pt x="7" y="77"/>
                      </a:lnTo>
                      <a:lnTo>
                        <a:pt x="7" y="78"/>
                      </a:lnTo>
                      <a:lnTo>
                        <a:pt x="6" y="79"/>
                      </a:lnTo>
                      <a:lnTo>
                        <a:pt x="3" y="79"/>
                      </a:lnTo>
                      <a:lnTo>
                        <a:pt x="2" y="79"/>
                      </a:lnTo>
                      <a:lnTo>
                        <a:pt x="1" y="78"/>
                      </a:lnTo>
                      <a:lnTo>
                        <a:pt x="1" y="77"/>
                      </a:lnTo>
                      <a:lnTo>
                        <a:pt x="0" y="76"/>
                      </a:lnTo>
                      <a:lnTo>
                        <a:pt x="0" y="53"/>
                      </a:lnTo>
                      <a:lnTo>
                        <a:pt x="1" y="52"/>
                      </a:lnTo>
                      <a:lnTo>
                        <a:pt x="1" y="51"/>
                      </a:lnTo>
                      <a:lnTo>
                        <a:pt x="2" y="51"/>
                      </a:lnTo>
                      <a:lnTo>
                        <a:pt x="3" y="50"/>
                      </a:lnTo>
                      <a:lnTo>
                        <a:pt x="6" y="51"/>
                      </a:lnTo>
                      <a:lnTo>
                        <a:pt x="7" y="51"/>
                      </a:lnTo>
                      <a:lnTo>
                        <a:pt x="7" y="52"/>
                      </a:lnTo>
                      <a:lnTo>
                        <a:pt x="8" y="53"/>
                      </a:lnTo>
                      <a:close/>
                      <a:moveTo>
                        <a:pt x="8" y="105"/>
                      </a:moveTo>
                      <a:lnTo>
                        <a:pt x="8" y="127"/>
                      </a:lnTo>
                      <a:lnTo>
                        <a:pt x="7" y="128"/>
                      </a:lnTo>
                      <a:lnTo>
                        <a:pt x="7" y="129"/>
                      </a:lnTo>
                      <a:lnTo>
                        <a:pt x="6" y="130"/>
                      </a:lnTo>
                      <a:lnTo>
                        <a:pt x="3" y="130"/>
                      </a:lnTo>
                      <a:lnTo>
                        <a:pt x="2" y="130"/>
                      </a:lnTo>
                      <a:lnTo>
                        <a:pt x="1" y="129"/>
                      </a:lnTo>
                      <a:lnTo>
                        <a:pt x="1" y="128"/>
                      </a:lnTo>
                      <a:lnTo>
                        <a:pt x="0" y="127"/>
                      </a:lnTo>
                      <a:lnTo>
                        <a:pt x="0" y="105"/>
                      </a:lnTo>
                      <a:lnTo>
                        <a:pt x="1" y="104"/>
                      </a:lnTo>
                      <a:lnTo>
                        <a:pt x="1" y="102"/>
                      </a:lnTo>
                      <a:lnTo>
                        <a:pt x="2" y="101"/>
                      </a:lnTo>
                      <a:lnTo>
                        <a:pt x="3" y="101"/>
                      </a:lnTo>
                      <a:lnTo>
                        <a:pt x="6" y="101"/>
                      </a:lnTo>
                      <a:lnTo>
                        <a:pt x="7" y="102"/>
                      </a:lnTo>
                      <a:lnTo>
                        <a:pt x="7" y="104"/>
                      </a:lnTo>
                      <a:lnTo>
                        <a:pt x="8" y="105"/>
                      </a:lnTo>
                      <a:close/>
                      <a:moveTo>
                        <a:pt x="8" y="156"/>
                      </a:moveTo>
                      <a:lnTo>
                        <a:pt x="8" y="178"/>
                      </a:lnTo>
                      <a:lnTo>
                        <a:pt x="7" y="179"/>
                      </a:lnTo>
                      <a:lnTo>
                        <a:pt x="7" y="180"/>
                      </a:lnTo>
                      <a:lnTo>
                        <a:pt x="6" y="182"/>
                      </a:lnTo>
                      <a:lnTo>
                        <a:pt x="3" y="182"/>
                      </a:lnTo>
                      <a:lnTo>
                        <a:pt x="2" y="182"/>
                      </a:lnTo>
                      <a:lnTo>
                        <a:pt x="1" y="180"/>
                      </a:lnTo>
                      <a:lnTo>
                        <a:pt x="1" y="179"/>
                      </a:lnTo>
                      <a:lnTo>
                        <a:pt x="0" y="178"/>
                      </a:lnTo>
                      <a:lnTo>
                        <a:pt x="0" y="156"/>
                      </a:lnTo>
                      <a:lnTo>
                        <a:pt x="1" y="155"/>
                      </a:lnTo>
                      <a:lnTo>
                        <a:pt x="1" y="154"/>
                      </a:lnTo>
                      <a:lnTo>
                        <a:pt x="2" y="152"/>
                      </a:lnTo>
                      <a:lnTo>
                        <a:pt x="3" y="152"/>
                      </a:lnTo>
                      <a:lnTo>
                        <a:pt x="6" y="152"/>
                      </a:lnTo>
                      <a:lnTo>
                        <a:pt x="7" y="154"/>
                      </a:lnTo>
                      <a:lnTo>
                        <a:pt x="7" y="155"/>
                      </a:lnTo>
                      <a:lnTo>
                        <a:pt x="8" y="156"/>
                      </a:lnTo>
                      <a:close/>
                      <a:moveTo>
                        <a:pt x="8" y="207"/>
                      </a:moveTo>
                      <a:lnTo>
                        <a:pt x="8" y="228"/>
                      </a:lnTo>
                      <a:lnTo>
                        <a:pt x="7" y="231"/>
                      </a:lnTo>
                      <a:lnTo>
                        <a:pt x="7" y="232"/>
                      </a:lnTo>
                      <a:lnTo>
                        <a:pt x="6" y="232"/>
                      </a:lnTo>
                      <a:lnTo>
                        <a:pt x="3" y="233"/>
                      </a:lnTo>
                      <a:lnTo>
                        <a:pt x="2" y="232"/>
                      </a:lnTo>
                      <a:lnTo>
                        <a:pt x="1" y="232"/>
                      </a:lnTo>
                      <a:lnTo>
                        <a:pt x="1" y="231"/>
                      </a:lnTo>
                      <a:lnTo>
                        <a:pt x="0" y="228"/>
                      </a:lnTo>
                      <a:lnTo>
                        <a:pt x="0" y="207"/>
                      </a:lnTo>
                      <a:lnTo>
                        <a:pt x="1" y="205"/>
                      </a:lnTo>
                      <a:lnTo>
                        <a:pt x="1" y="204"/>
                      </a:lnTo>
                      <a:lnTo>
                        <a:pt x="2" y="204"/>
                      </a:lnTo>
                      <a:lnTo>
                        <a:pt x="3" y="204"/>
                      </a:lnTo>
                      <a:lnTo>
                        <a:pt x="6" y="204"/>
                      </a:lnTo>
                      <a:lnTo>
                        <a:pt x="7" y="204"/>
                      </a:lnTo>
                      <a:lnTo>
                        <a:pt x="7" y="205"/>
                      </a:lnTo>
                      <a:lnTo>
                        <a:pt x="8" y="207"/>
                      </a:lnTo>
                      <a:close/>
                      <a:moveTo>
                        <a:pt x="8" y="257"/>
                      </a:moveTo>
                      <a:lnTo>
                        <a:pt x="8" y="279"/>
                      </a:lnTo>
                      <a:lnTo>
                        <a:pt x="7" y="281"/>
                      </a:lnTo>
                      <a:lnTo>
                        <a:pt x="7" y="282"/>
                      </a:lnTo>
                      <a:lnTo>
                        <a:pt x="6" y="283"/>
                      </a:lnTo>
                      <a:lnTo>
                        <a:pt x="3" y="283"/>
                      </a:lnTo>
                      <a:lnTo>
                        <a:pt x="2" y="283"/>
                      </a:lnTo>
                      <a:lnTo>
                        <a:pt x="1" y="282"/>
                      </a:lnTo>
                      <a:lnTo>
                        <a:pt x="1" y="281"/>
                      </a:lnTo>
                      <a:lnTo>
                        <a:pt x="0" y="279"/>
                      </a:lnTo>
                      <a:lnTo>
                        <a:pt x="0" y="257"/>
                      </a:lnTo>
                      <a:lnTo>
                        <a:pt x="1" y="256"/>
                      </a:lnTo>
                      <a:lnTo>
                        <a:pt x="1" y="255"/>
                      </a:lnTo>
                      <a:lnTo>
                        <a:pt x="2" y="255"/>
                      </a:lnTo>
                      <a:lnTo>
                        <a:pt x="3" y="254"/>
                      </a:lnTo>
                      <a:lnTo>
                        <a:pt x="6" y="255"/>
                      </a:lnTo>
                      <a:lnTo>
                        <a:pt x="7" y="255"/>
                      </a:lnTo>
                      <a:lnTo>
                        <a:pt x="7" y="256"/>
                      </a:lnTo>
                      <a:lnTo>
                        <a:pt x="8" y="257"/>
                      </a:lnTo>
                      <a:close/>
                      <a:moveTo>
                        <a:pt x="8" y="309"/>
                      </a:moveTo>
                      <a:lnTo>
                        <a:pt x="8" y="331"/>
                      </a:lnTo>
                      <a:lnTo>
                        <a:pt x="7" y="332"/>
                      </a:lnTo>
                      <a:lnTo>
                        <a:pt x="7" y="333"/>
                      </a:lnTo>
                      <a:lnTo>
                        <a:pt x="6" y="334"/>
                      </a:lnTo>
                      <a:lnTo>
                        <a:pt x="3" y="334"/>
                      </a:lnTo>
                      <a:lnTo>
                        <a:pt x="2" y="334"/>
                      </a:lnTo>
                      <a:lnTo>
                        <a:pt x="1" y="333"/>
                      </a:lnTo>
                      <a:lnTo>
                        <a:pt x="1" y="332"/>
                      </a:lnTo>
                      <a:lnTo>
                        <a:pt x="0" y="331"/>
                      </a:lnTo>
                      <a:lnTo>
                        <a:pt x="0" y="309"/>
                      </a:lnTo>
                      <a:lnTo>
                        <a:pt x="1" y="307"/>
                      </a:lnTo>
                      <a:lnTo>
                        <a:pt x="1" y="306"/>
                      </a:lnTo>
                      <a:lnTo>
                        <a:pt x="2" y="305"/>
                      </a:lnTo>
                      <a:lnTo>
                        <a:pt x="3" y="305"/>
                      </a:lnTo>
                      <a:lnTo>
                        <a:pt x="6" y="305"/>
                      </a:lnTo>
                      <a:lnTo>
                        <a:pt x="7" y="306"/>
                      </a:lnTo>
                      <a:lnTo>
                        <a:pt x="7" y="307"/>
                      </a:lnTo>
                      <a:lnTo>
                        <a:pt x="8" y="309"/>
                      </a:lnTo>
                      <a:close/>
                      <a:moveTo>
                        <a:pt x="8" y="360"/>
                      </a:moveTo>
                      <a:lnTo>
                        <a:pt x="8" y="382"/>
                      </a:lnTo>
                      <a:lnTo>
                        <a:pt x="7" y="383"/>
                      </a:lnTo>
                      <a:lnTo>
                        <a:pt x="7" y="384"/>
                      </a:lnTo>
                      <a:lnTo>
                        <a:pt x="6" y="386"/>
                      </a:lnTo>
                      <a:lnTo>
                        <a:pt x="3" y="386"/>
                      </a:lnTo>
                      <a:lnTo>
                        <a:pt x="2" y="386"/>
                      </a:lnTo>
                      <a:lnTo>
                        <a:pt x="1" y="384"/>
                      </a:lnTo>
                      <a:lnTo>
                        <a:pt x="1" y="383"/>
                      </a:lnTo>
                      <a:lnTo>
                        <a:pt x="0" y="382"/>
                      </a:lnTo>
                      <a:lnTo>
                        <a:pt x="0" y="360"/>
                      </a:lnTo>
                      <a:lnTo>
                        <a:pt x="1" y="359"/>
                      </a:lnTo>
                      <a:lnTo>
                        <a:pt x="1" y="358"/>
                      </a:lnTo>
                      <a:lnTo>
                        <a:pt x="2" y="356"/>
                      </a:lnTo>
                      <a:lnTo>
                        <a:pt x="3" y="356"/>
                      </a:lnTo>
                      <a:lnTo>
                        <a:pt x="6" y="356"/>
                      </a:lnTo>
                      <a:lnTo>
                        <a:pt x="7" y="358"/>
                      </a:lnTo>
                      <a:lnTo>
                        <a:pt x="7" y="359"/>
                      </a:lnTo>
                      <a:lnTo>
                        <a:pt x="8" y="360"/>
                      </a:lnTo>
                      <a:close/>
                      <a:moveTo>
                        <a:pt x="8" y="411"/>
                      </a:moveTo>
                      <a:lnTo>
                        <a:pt x="8" y="432"/>
                      </a:lnTo>
                      <a:lnTo>
                        <a:pt x="7" y="434"/>
                      </a:lnTo>
                      <a:lnTo>
                        <a:pt x="7" y="436"/>
                      </a:lnTo>
                      <a:lnTo>
                        <a:pt x="6" y="436"/>
                      </a:lnTo>
                      <a:lnTo>
                        <a:pt x="3" y="437"/>
                      </a:lnTo>
                      <a:lnTo>
                        <a:pt x="2" y="436"/>
                      </a:lnTo>
                      <a:lnTo>
                        <a:pt x="1" y="436"/>
                      </a:lnTo>
                      <a:lnTo>
                        <a:pt x="1" y="434"/>
                      </a:lnTo>
                      <a:lnTo>
                        <a:pt x="0" y="432"/>
                      </a:lnTo>
                      <a:lnTo>
                        <a:pt x="0" y="411"/>
                      </a:lnTo>
                      <a:lnTo>
                        <a:pt x="1" y="409"/>
                      </a:lnTo>
                      <a:lnTo>
                        <a:pt x="1" y="408"/>
                      </a:lnTo>
                      <a:lnTo>
                        <a:pt x="2" y="408"/>
                      </a:lnTo>
                      <a:lnTo>
                        <a:pt x="3" y="408"/>
                      </a:lnTo>
                      <a:lnTo>
                        <a:pt x="6" y="408"/>
                      </a:lnTo>
                      <a:lnTo>
                        <a:pt x="7" y="408"/>
                      </a:lnTo>
                      <a:lnTo>
                        <a:pt x="7" y="409"/>
                      </a:lnTo>
                      <a:lnTo>
                        <a:pt x="8" y="411"/>
                      </a:lnTo>
                      <a:close/>
                      <a:moveTo>
                        <a:pt x="8" y="461"/>
                      </a:moveTo>
                      <a:lnTo>
                        <a:pt x="8" y="483"/>
                      </a:lnTo>
                      <a:lnTo>
                        <a:pt x="7" y="485"/>
                      </a:lnTo>
                      <a:lnTo>
                        <a:pt x="7" y="486"/>
                      </a:lnTo>
                      <a:lnTo>
                        <a:pt x="6" y="487"/>
                      </a:lnTo>
                      <a:lnTo>
                        <a:pt x="3" y="487"/>
                      </a:lnTo>
                      <a:lnTo>
                        <a:pt x="2" y="487"/>
                      </a:lnTo>
                      <a:lnTo>
                        <a:pt x="1" y="486"/>
                      </a:lnTo>
                      <a:lnTo>
                        <a:pt x="1" y="485"/>
                      </a:lnTo>
                      <a:lnTo>
                        <a:pt x="0" y="483"/>
                      </a:lnTo>
                      <a:lnTo>
                        <a:pt x="0" y="461"/>
                      </a:lnTo>
                      <a:lnTo>
                        <a:pt x="1" y="460"/>
                      </a:lnTo>
                      <a:lnTo>
                        <a:pt x="1" y="459"/>
                      </a:lnTo>
                      <a:lnTo>
                        <a:pt x="2" y="459"/>
                      </a:lnTo>
                      <a:lnTo>
                        <a:pt x="3" y="458"/>
                      </a:lnTo>
                      <a:lnTo>
                        <a:pt x="6" y="459"/>
                      </a:lnTo>
                      <a:lnTo>
                        <a:pt x="7" y="459"/>
                      </a:lnTo>
                      <a:lnTo>
                        <a:pt x="7" y="460"/>
                      </a:lnTo>
                      <a:lnTo>
                        <a:pt x="8" y="461"/>
                      </a:lnTo>
                      <a:close/>
                      <a:moveTo>
                        <a:pt x="8" y="513"/>
                      </a:moveTo>
                      <a:lnTo>
                        <a:pt x="8" y="535"/>
                      </a:lnTo>
                      <a:lnTo>
                        <a:pt x="7" y="536"/>
                      </a:lnTo>
                      <a:lnTo>
                        <a:pt x="7" y="537"/>
                      </a:lnTo>
                      <a:lnTo>
                        <a:pt x="6" y="538"/>
                      </a:lnTo>
                      <a:lnTo>
                        <a:pt x="3" y="538"/>
                      </a:lnTo>
                      <a:lnTo>
                        <a:pt x="2" y="538"/>
                      </a:lnTo>
                      <a:lnTo>
                        <a:pt x="1" y="537"/>
                      </a:lnTo>
                      <a:lnTo>
                        <a:pt x="1" y="536"/>
                      </a:lnTo>
                      <a:lnTo>
                        <a:pt x="0" y="535"/>
                      </a:lnTo>
                      <a:lnTo>
                        <a:pt x="0" y="513"/>
                      </a:lnTo>
                      <a:lnTo>
                        <a:pt x="1" y="511"/>
                      </a:lnTo>
                      <a:lnTo>
                        <a:pt x="1" y="510"/>
                      </a:lnTo>
                      <a:lnTo>
                        <a:pt x="2" y="509"/>
                      </a:lnTo>
                      <a:lnTo>
                        <a:pt x="3" y="509"/>
                      </a:lnTo>
                      <a:lnTo>
                        <a:pt x="6" y="509"/>
                      </a:lnTo>
                      <a:lnTo>
                        <a:pt x="7" y="510"/>
                      </a:lnTo>
                      <a:lnTo>
                        <a:pt x="7" y="511"/>
                      </a:lnTo>
                      <a:lnTo>
                        <a:pt x="8" y="513"/>
                      </a:lnTo>
                      <a:close/>
                      <a:moveTo>
                        <a:pt x="8" y="564"/>
                      </a:moveTo>
                      <a:lnTo>
                        <a:pt x="8" y="586"/>
                      </a:lnTo>
                      <a:lnTo>
                        <a:pt x="7" y="587"/>
                      </a:lnTo>
                      <a:lnTo>
                        <a:pt x="7" y="588"/>
                      </a:lnTo>
                      <a:lnTo>
                        <a:pt x="6" y="589"/>
                      </a:lnTo>
                      <a:lnTo>
                        <a:pt x="3" y="589"/>
                      </a:lnTo>
                      <a:lnTo>
                        <a:pt x="2" y="589"/>
                      </a:lnTo>
                      <a:lnTo>
                        <a:pt x="1" y="588"/>
                      </a:lnTo>
                      <a:lnTo>
                        <a:pt x="1" y="587"/>
                      </a:lnTo>
                      <a:lnTo>
                        <a:pt x="0" y="586"/>
                      </a:lnTo>
                      <a:lnTo>
                        <a:pt x="0" y="564"/>
                      </a:lnTo>
                      <a:lnTo>
                        <a:pt x="1" y="563"/>
                      </a:lnTo>
                      <a:lnTo>
                        <a:pt x="1" y="562"/>
                      </a:lnTo>
                      <a:lnTo>
                        <a:pt x="2" y="560"/>
                      </a:lnTo>
                      <a:lnTo>
                        <a:pt x="3" y="560"/>
                      </a:lnTo>
                      <a:lnTo>
                        <a:pt x="6" y="560"/>
                      </a:lnTo>
                      <a:lnTo>
                        <a:pt x="7" y="562"/>
                      </a:lnTo>
                      <a:lnTo>
                        <a:pt x="7" y="563"/>
                      </a:lnTo>
                      <a:lnTo>
                        <a:pt x="8" y="564"/>
                      </a:lnTo>
                      <a:close/>
                      <a:moveTo>
                        <a:pt x="8" y="615"/>
                      </a:moveTo>
                      <a:lnTo>
                        <a:pt x="8" y="636"/>
                      </a:lnTo>
                      <a:lnTo>
                        <a:pt x="7" y="638"/>
                      </a:lnTo>
                      <a:lnTo>
                        <a:pt x="7" y="640"/>
                      </a:lnTo>
                      <a:lnTo>
                        <a:pt x="6" y="640"/>
                      </a:lnTo>
                      <a:lnTo>
                        <a:pt x="3" y="641"/>
                      </a:lnTo>
                      <a:lnTo>
                        <a:pt x="2" y="640"/>
                      </a:lnTo>
                      <a:lnTo>
                        <a:pt x="1" y="640"/>
                      </a:lnTo>
                      <a:lnTo>
                        <a:pt x="1" y="638"/>
                      </a:lnTo>
                      <a:lnTo>
                        <a:pt x="0" y="636"/>
                      </a:lnTo>
                      <a:lnTo>
                        <a:pt x="0" y="615"/>
                      </a:lnTo>
                      <a:lnTo>
                        <a:pt x="1" y="613"/>
                      </a:lnTo>
                      <a:lnTo>
                        <a:pt x="1" y="612"/>
                      </a:lnTo>
                      <a:lnTo>
                        <a:pt x="2" y="612"/>
                      </a:lnTo>
                      <a:lnTo>
                        <a:pt x="3" y="612"/>
                      </a:lnTo>
                      <a:lnTo>
                        <a:pt x="6" y="612"/>
                      </a:lnTo>
                      <a:lnTo>
                        <a:pt x="7" y="612"/>
                      </a:lnTo>
                      <a:lnTo>
                        <a:pt x="7" y="613"/>
                      </a:lnTo>
                      <a:lnTo>
                        <a:pt x="8" y="615"/>
                      </a:lnTo>
                      <a:close/>
                      <a:moveTo>
                        <a:pt x="8" y="665"/>
                      </a:moveTo>
                      <a:lnTo>
                        <a:pt x="8" y="687"/>
                      </a:lnTo>
                      <a:lnTo>
                        <a:pt x="7" y="689"/>
                      </a:lnTo>
                      <a:lnTo>
                        <a:pt x="7" y="690"/>
                      </a:lnTo>
                      <a:lnTo>
                        <a:pt x="6" y="691"/>
                      </a:lnTo>
                      <a:lnTo>
                        <a:pt x="3" y="691"/>
                      </a:lnTo>
                      <a:lnTo>
                        <a:pt x="2" y="691"/>
                      </a:lnTo>
                      <a:lnTo>
                        <a:pt x="1" y="690"/>
                      </a:lnTo>
                      <a:lnTo>
                        <a:pt x="1" y="689"/>
                      </a:lnTo>
                      <a:lnTo>
                        <a:pt x="0" y="687"/>
                      </a:lnTo>
                      <a:lnTo>
                        <a:pt x="0" y="665"/>
                      </a:lnTo>
                      <a:lnTo>
                        <a:pt x="1" y="664"/>
                      </a:lnTo>
                      <a:lnTo>
                        <a:pt x="1" y="663"/>
                      </a:lnTo>
                      <a:lnTo>
                        <a:pt x="2" y="663"/>
                      </a:lnTo>
                      <a:lnTo>
                        <a:pt x="3" y="662"/>
                      </a:lnTo>
                      <a:lnTo>
                        <a:pt x="6" y="663"/>
                      </a:lnTo>
                      <a:lnTo>
                        <a:pt x="7" y="663"/>
                      </a:lnTo>
                      <a:lnTo>
                        <a:pt x="7" y="664"/>
                      </a:lnTo>
                      <a:lnTo>
                        <a:pt x="8" y="665"/>
                      </a:lnTo>
                      <a:close/>
                      <a:moveTo>
                        <a:pt x="8" y="716"/>
                      </a:moveTo>
                      <a:lnTo>
                        <a:pt x="8" y="739"/>
                      </a:lnTo>
                      <a:lnTo>
                        <a:pt x="7" y="740"/>
                      </a:lnTo>
                      <a:lnTo>
                        <a:pt x="7" y="741"/>
                      </a:lnTo>
                      <a:lnTo>
                        <a:pt x="6" y="742"/>
                      </a:lnTo>
                      <a:lnTo>
                        <a:pt x="3" y="742"/>
                      </a:lnTo>
                      <a:lnTo>
                        <a:pt x="2" y="742"/>
                      </a:lnTo>
                      <a:lnTo>
                        <a:pt x="1" y="741"/>
                      </a:lnTo>
                      <a:lnTo>
                        <a:pt x="1" y="740"/>
                      </a:lnTo>
                      <a:lnTo>
                        <a:pt x="0" y="739"/>
                      </a:lnTo>
                      <a:lnTo>
                        <a:pt x="0" y="716"/>
                      </a:lnTo>
                      <a:lnTo>
                        <a:pt x="1" y="715"/>
                      </a:lnTo>
                      <a:lnTo>
                        <a:pt x="1" y="714"/>
                      </a:lnTo>
                      <a:lnTo>
                        <a:pt x="2" y="713"/>
                      </a:lnTo>
                      <a:lnTo>
                        <a:pt x="3" y="713"/>
                      </a:lnTo>
                      <a:lnTo>
                        <a:pt x="6" y="713"/>
                      </a:lnTo>
                      <a:lnTo>
                        <a:pt x="7" y="714"/>
                      </a:lnTo>
                      <a:lnTo>
                        <a:pt x="7" y="715"/>
                      </a:lnTo>
                      <a:lnTo>
                        <a:pt x="8" y="716"/>
                      </a:lnTo>
                      <a:close/>
                      <a:moveTo>
                        <a:pt x="8" y="768"/>
                      </a:moveTo>
                      <a:lnTo>
                        <a:pt x="8" y="790"/>
                      </a:lnTo>
                      <a:lnTo>
                        <a:pt x="7" y="791"/>
                      </a:lnTo>
                      <a:lnTo>
                        <a:pt x="7" y="792"/>
                      </a:lnTo>
                      <a:lnTo>
                        <a:pt x="6" y="793"/>
                      </a:lnTo>
                      <a:lnTo>
                        <a:pt x="3" y="793"/>
                      </a:lnTo>
                      <a:lnTo>
                        <a:pt x="2" y="793"/>
                      </a:lnTo>
                      <a:lnTo>
                        <a:pt x="1" y="792"/>
                      </a:lnTo>
                      <a:lnTo>
                        <a:pt x="1" y="791"/>
                      </a:lnTo>
                      <a:lnTo>
                        <a:pt x="0" y="790"/>
                      </a:lnTo>
                      <a:lnTo>
                        <a:pt x="0" y="768"/>
                      </a:lnTo>
                      <a:lnTo>
                        <a:pt x="1" y="767"/>
                      </a:lnTo>
                      <a:lnTo>
                        <a:pt x="1" y="765"/>
                      </a:lnTo>
                      <a:lnTo>
                        <a:pt x="2" y="764"/>
                      </a:lnTo>
                      <a:lnTo>
                        <a:pt x="3" y="764"/>
                      </a:lnTo>
                      <a:lnTo>
                        <a:pt x="6" y="764"/>
                      </a:lnTo>
                      <a:lnTo>
                        <a:pt x="7" y="765"/>
                      </a:lnTo>
                      <a:lnTo>
                        <a:pt x="7" y="767"/>
                      </a:lnTo>
                      <a:lnTo>
                        <a:pt x="8" y="768"/>
                      </a:lnTo>
                      <a:close/>
                      <a:moveTo>
                        <a:pt x="8" y="819"/>
                      </a:moveTo>
                      <a:lnTo>
                        <a:pt x="8" y="840"/>
                      </a:lnTo>
                      <a:lnTo>
                        <a:pt x="7" y="842"/>
                      </a:lnTo>
                      <a:lnTo>
                        <a:pt x="7" y="844"/>
                      </a:lnTo>
                      <a:lnTo>
                        <a:pt x="6" y="844"/>
                      </a:lnTo>
                      <a:lnTo>
                        <a:pt x="3" y="845"/>
                      </a:lnTo>
                      <a:lnTo>
                        <a:pt x="2" y="844"/>
                      </a:lnTo>
                      <a:lnTo>
                        <a:pt x="1" y="844"/>
                      </a:lnTo>
                      <a:lnTo>
                        <a:pt x="1" y="842"/>
                      </a:lnTo>
                      <a:lnTo>
                        <a:pt x="0" y="840"/>
                      </a:lnTo>
                      <a:lnTo>
                        <a:pt x="0" y="819"/>
                      </a:lnTo>
                      <a:lnTo>
                        <a:pt x="1" y="817"/>
                      </a:lnTo>
                      <a:lnTo>
                        <a:pt x="1" y="816"/>
                      </a:lnTo>
                      <a:lnTo>
                        <a:pt x="2" y="816"/>
                      </a:lnTo>
                      <a:lnTo>
                        <a:pt x="3" y="816"/>
                      </a:lnTo>
                      <a:lnTo>
                        <a:pt x="6" y="816"/>
                      </a:lnTo>
                      <a:lnTo>
                        <a:pt x="7" y="816"/>
                      </a:lnTo>
                      <a:lnTo>
                        <a:pt x="7" y="817"/>
                      </a:lnTo>
                      <a:lnTo>
                        <a:pt x="8" y="819"/>
                      </a:lnTo>
                      <a:close/>
                      <a:moveTo>
                        <a:pt x="8" y="869"/>
                      </a:moveTo>
                      <a:lnTo>
                        <a:pt x="8" y="891"/>
                      </a:lnTo>
                      <a:lnTo>
                        <a:pt x="7" y="892"/>
                      </a:lnTo>
                      <a:lnTo>
                        <a:pt x="7" y="894"/>
                      </a:lnTo>
                      <a:lnTo>
                        <a:pt x="6" y="895"/>
                      </a:lnTo>
                      <a:lnTo>
                        <a:pt x="3" y="895"/>
                      </a:lnTo>
                      <a:lnTo>
                        <a:pt x="2" y="895"/>
                      </a:lnTo>
                      <a:lnTo>
                        <a:pt x="1" y="894"/>
                      </a:lnTo>
                      <a:lnTo>
                        <a:pt x="1" y="892"/>
                      </a:lnTo>
                      <a:lnTo>
                        <a:pt x="0" y="891"/>
                      </a:lnTo>
                      <a:lnTo>
                        <a:pt x="0" y="869"/>
                      </a:lnTo>
                      <a:lnTo>
                        <a:pt x="1" y="868"/>
                      </a:lnTo>
                      <a:lnTo>
                        <a:pt x="1" y="867"/>
                      </a:lnTo>
                      <a:lnTo>
                        <a:pt x="2" y="867"/>
                      </a:lnTo>
                      <a:lnTo>
                        <a:pt x="3" y="866"/>
                      </a:lnTo>
                      <a:lnTo>
                        <a:pt x="6" y="867"/>
                      </a:lnTo>
                      <a:lnTo>
                        <a:pt x="7" y="867"/>
                      </a:lnTo>
                      <a:lnTo>
                        <a:pt x="7" y="868"/>
                      </a:lnTo>
                      <a:lnTo>
                        <a:pt x="8" y="869"/>
                      </a:lnTo>
                      <a:close/>
                      <a:moveTo>
                        <a:pt x="8" y="920"/>
                      </a:moveTo>
                      <a:lnTo>
                        <a:pt x="8" y="943"/>
                      </a:lnTo>
                      <a:lnTo>
                        <a:pt x="7" y="944"/>
                      </a:lnTo>
                      <a:lnTo>
                        <a:pt x="7" y="945"/>
                      </a:lnTo>
                      <a:lnTo>
                        <a:pt x="6" y="946"/>
                      </a:lnTo>
                      <a:lnTo>
                        <a:pt x="3" y="946"/>
                      </a:lnTo>
                      <a:lnTo>
                        <a:pt x="2" y="946"/>
                      </a:lnTo>
                      <a:lnTo>
                        <a:pt x="1" y="945"/>
                      </a:lnTo>
                      <a:lnTo>
                        <a:pt x="1" y="944"/>
                      </a:lnTo>
                      <a:lnTo>
                        <a:pt x="0" y="943"/>
                      </a:lnTo>
                      <a:lnTo>
                        <a:pt x="0" y="920"/>
                      </a:lnTo>
                      <a:lnTo>
                        <a:pt x="1" y="919"/>
                      </a:lnTo>
                      <a:lnTo>
                        <a:pt x="1" y="918"/>
                      </a:lnTo>
                      <a:lnTo>
                        <a:pt x="2" y="917"/>
                      </a:lnTo>
                      <a:lnTo>
                        <a:pt x="3" y="917"/>
                      </a:lnTo>
                      <a:lnTo>
                        <a:pt x="6" y="917"/>
                      </a:lnTo>
                      <a:lnTo>
                        <a:pt x="7" y="918"/>
                      </a:lnTo>
                      <a:lnTo>
                        <a:pt x="7" y="919"/>
                      </a:lnTo>
                      <a:lnTo>
                        <a:pt x="8" y="920"/>
                      </a:lnTo>
                      <a:close/>
                      <a:moveTo>
                        <a:pt x="8" y="972"/>
                      </a:moveTo>
                      <a:lnTo>
                        <a:pt x="8" y="994"/>
                      </a:lnTo>
                      <a:lnTo>
                        <a:pt x="7" y="995"/>
                      </a:lnTo>
                      <a:lnTo>
                        <a:pt x="7" y="996"/>
                      </a:lnTo>
                      <a:lnTo>
                        <a:pt x="6" y="997"/>
                      </a:lnTo>
                      <a:lnTo>
                        <a:pt x="3" y="997"/>
                      </a:lnTo>
                      <a:lnTo>
                        <a:pt x="2" y="997"/>
                      </a:lnTo>
                      <a:lnTo>
                        <a:pt x="1" y="996"/>
                      </a:lnTo>
                      <a:lnTo>
                        <a:pt x="1" y="995"/>
                      </a:lnTo>
                      <a:lnTo>
                        <a:pt x="0" y="994"/>
                      </a:lnTo>
                      <a:lnTo>
                        <a:pt x="0" y="972"/>
                      </a:lnTo>
                      <a:lnTo>
                        <a:pt x="1" y="971"/>
                      </a:lnTo>
                      <a:lnTo>
                        <a:pt x="1" y="969"/>
                      </a:lnTo>
                      <a:lnTo>
                        <a:pt x="2" y="968"/>
                      </a:lnTo>
                      <a:lnTo>
                        <a:pt x="3" y="968"/>
                      </a:lnTo>
                      <a:lnTo>
                        <a:pt x="6" y="968"/>
                      </a:lnTo>
                      <a:lnTo>
                        <a:pt x="7" y="969"/>
                      </a:lnTo>
                      <a:lnTo>
                        <a:pt x="7" y="971"/>
                      </a:lnTo>
                      <a:lnTo>
                        <a:pt x="8" y="972"/>
                      </a:lnTo>
                      <a:close/>
                      <a:moveTo>
                        <a:pt x="8" y="1023"/>
                      </a:moveTo>
                      <a:lnTo>
                        <a:pt x="8" y="1044"/>
                      </a:lnTo>
                      <a:lnTo>
                        <a:pt x="7" y="1046"/>
                      </a:lnTo>
                      <a:lnTo>
                        <a:pt x="7" y="1047"/>
                      </a:lnTo>
                      <a:lnTo>
                        <a:pt x="6" y="1047"/>
                      </a:lnTo>
                      <a:lnTo>
                        <a:pt x="3" y="1049"/>
                      </a:lnTo>
                      <a:lnTo>
                        <a:pt x="2" y="1047"/>
                      </a:lnTo>
                      <a:lnTo>
                        <a:pt x="1" y="1047"/>
                      </a:lnTo>
                      <a:lnTo>
                        <a:pt x="1" y="1046"/>
                      </a:lnTo>
                      <a:lnTo>
                        <a:pt x="0" y="1044"/>
                      </a:lnTo>
                      <a:lnTo>
                        <a:pt x="0" y="1023"/>
                      </a:lnTo>
                      <a:lnTo>
                        <a:pt x="1" y="1021"/>
                      </a:lnTo>
                      <a:lnTo>
                        <a:pt x="1" y="1019"/>
                      </a:lnTo>
                      <a:lnTo>
                        <a:pt x="2" y="1019"/>
                      </a:lnTo>
                      <a:lnTo>
                        <a:pt x="3" y="1019"/>
                      </a:lnTo>
                      <a:lnTo>
                        <a:pt x="6" y="1019"/>
                      </a:lnTo>
                      <a:lnTo>
                        <a:pt x="7" y="1019"/>
                      </a:lnTo>
                      <a:lnTo>
                        <a:pt x="7" y="1021"/>
                      </a:lnTo>
                      <a:lnTo>
                        <a:pt x="8" y="1023"/>
                      </a:lnTo>
                      <a:close/>
                      <a:moveTo>
                        <a:pt x="8" y="1073"/>
                      </a:moveTo>
                      <a:lnTo>
                        <a:pt x="8" y="1095"/>
                      </a:lnTo>
                      <a:lnTo>
                        <a:pt x="7" y="1096"/>
                      </a:lnTo>
                      <a:lnTo>
                        <a:pt x="7" y="1098"/>
                      </a:lnTo>
                      <a:lnTo>
                        <a:pt x="6" y="1099"/>
                      </a:lnTo>
                      <a:lnTo>
                        <a:pt x="3" y="1099"/>
                      </a:lnTo>
                      <a:lnTo>
                        <a:pt x="2" y="1099"/>
                      </a:lnTo>
                      <a:lnTo>
                        <a:pt x="1" y="1098"/>
                      </a:lnTo>
                      <a:lnTo>
                        <a:pt x="1" y="1096"/>
                      </a:lnTo>
                      <a:lnTo>
                        <a:pt x="0" y="1095"/>
                      </a:lnTo>
                      <a:lnTo>
                        <a:pt x="0" y="1073"/>
                      </a:lnTo>
                      <a:lnTo>
                        <a:pt x="1" y="1072"/>
                      </a:lnTo>
                      <a:lnTo>
                        <a:pt x="1" y="1071"/>
                      </a:lnTo>
                      <a:lnTo>
                        <a:pt x="2" y="1071"/>
                      </a:lnTo>
                      <a:lnTo>
                        <a:pt x="3" y="1070"/>
                      </a:lnTo>
                      <a:lnTo>
                        <a:pt x="6" y="1071"/>
                      </a:lnTo>
                      <a:lnTo>
                        <a:pt x="7" y="1071"/>
                      </a:lnTo>
                      <a:lnTo>
                        <a:pt x="7" y="1072"/>
                      </a:lnTo>
                      <a:lnTo>
                        <a:pt x="8" y="1073"/>
                      </a:lnTo>
                      <a:close/>
                      <a:moveTo>
                        <a:pt x="8" y="1124"/>
                      </a:moveTo>
                      <a:lnTo>
                        <a:pt x="8" y="1147"/>
                      </a:lnTo>
                      <a:lnTo>
                        <a:pt x="7" y="1148"/>
                      </a:lnTo>
                      <a:lnTo>
                        <a:pt x="7" y="1149"/>
                      </a:lnTo>
                      <a:lnTo>
                        <a:pt x="6" y="1150"/>
                      </a:lnTo>
                      <a:lnTo>
                        <a:pt x="3" y="1150"/>
                      </a:lnTo>
                      <a:lnTo>
                        <a:pt x="2" y="1150"/>
                      </a:lnTo>
                      <a:lnTo>
                        <a:pt x="1" y="1149"/>
                      </a:lnTo>
                      <a:lnTo>
                        <a:pt x="1" y="1148"/>
                      </a:lnTo>
                      <a:lnTo>
                        <a:pt x="0" y="1147"/>
                      </a:lnTo>
                      <a:lnTo>
                        <a:pt x="0" y="1124"/>
                      </a:lnTo>
                      <a:lnTo>
                        <a:pt x="1" y="1123"/>
                      </a:lnTo>
                      <a:lnTo>
                        <a:pt x="1" y="1122"/>
                      </a:lnTo>
                      <a:lnTo>
                        <a:pt x="2" y="1121"/>
                      </a:lnTo>
                      <a:lnTo>
                        <a:pt x="3" y="1121"/>
                      </a:lnTo>
                      <a:lnTo>
                        <a:pt x="6" y="1121"/>
                      </a:lnTo>
                      <a:lnTo>
                        <a:pt x="7" y="1122"/>
                      </a:lnTo>
                      <a:lnTo>
                        <a:pt x="7" y="1123"/>
                      </a:lnTo>
                      <a:lnTo>
                        <a:pt x="8" y="112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0" name="Line 261"/>
                <p:cNvSpPr>
                  <a:spLocks noChangeShapeType="1"/>
                </p:cNvSpPr>
                <p:nvPr/>
              </p:nvSpPr>
              <p:spPr bwMode="auto">
                <a:xfrm>
                  <a:off x="5478" y="2226"/>
                  <a:ext cx="1" cy="1171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431" name="Freeform 262"/>
                <p:cNvSpPr>
                  <a:spLocks noEditPoints="1"/>
                </p:cNvSpPr>
                <p:nvPr/>
              </p:nvSpPr>
              <p:spPr bwMode="auto">
                <a:xfrm>
                  <a:off x="3778" y="2616"/>
                  <a:ext cx="39" cy="1172"/>
                </a:xfrm>
                <a:custGeom>
                  <a:avLst/>
                  <a:gdLst>
                    <a:gd name="T0" fmla="*/ 29 w 39"/>
                    <a:gd name="T1" fmla="*/ 49 h 1172"/>
                    <a:gd name="T2" fmla="*/ 29 w 39"/>
                    <a:gd name="T3" fmla="*/ 1172 h 1172"/>
                    <a:gd name="T4" fmla="*/ 9 w 39"/>
                    <a:gd name="T5" fmla="*/ 1172 h 1172"/>
                    <a:gd name="T6" fmla="*/ 9 w 39"/>
                    <a:gd name="T7" fmla="*/ 49 h 1172"/>
                    <a:gd name="T8" fmla="*/ 29 w 39"/>
                    <a:gd name="T9" fmla="*/ 49 h 1172"/>
                    <a:gd name="T10" fmla="*/ 0 w 39"/>
                    <a:gd name="T11" fmla="*/ 59 h 1172"/>
                    <a:gd name="T12" fmla="*/ 19 w 39"/>
                    <a:gd name="T13" fmla="*/ 0 h 1172"/>
                    <a:gd name="T14" fmla="*/ 39 w 39"/>
                    <a:gd name="T15" fmla="*/ 59 h 1172"/>
                    <a:gd name="T16" fmla="*/ 0 w 39"/>
                    <a:gd name="T17" fmla="*/ 59 h 117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39" h="1172">
                      <a:moveTo>
                        <a:pt x="29" y="49"/>
                      </a:moveTo>
                      <a:lnTo>
                        <a:pt x="29" y="1172"/>
                      </a:lnTo>
                      <a:lnTo>
                        <a:pt x="9" y="1172"/>
                      </a:lnTo>
                      <a:lnTo>
                        <a:pt x="9" y="49"/>
                      </a:lnTo>
                      <a:lnTo>
                        <a:pt x="29" y="49"/>
                      </a:lnTo>
                      <a:close/>
                      <a:moveTo>
                        <a:pt x="0" y="59"/>
                      </a:moveTo>
                      <a:lnTo>
                        <a:pt x="19" y="0"/>
                      </a:lnTo>
                      <a:lnTo>
                        <a:pt x="39" y="59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2" name="Line 263"/>
                <p:cNvSpPr>
                  <a:spLocks noChangeShapeType="1"/>
                </p:cNvSpPr>
                <p:nvPr/>
              </p:nvSpPr>
              <p:spPr bwMode="auto">
                <a:xfrm flipV="1">
                  <a:off x="4981" y="3397"/>
                  <a:ext cx="482" cy="364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433" name="Freeform 264"/>
                <p:cNvSpPr>
                  <a:spLocks noEditPoints="1"/>
                </p:cNvSpPr>
                <p:nvPr/>
              </p:nvSpPr>
              <p:spPr bwMode="auto">
                <a:xfrm>
                  <a:off x="3797" y="3399"/>
                  <a:ext cx="489" cy="372"/>
                </a:xfrm>
                <a:custGeom>
                  <a:avLst/>
                  <a:gdLst>
                    <a:gd name="T0" fmla="*/ 0 w 489"/>
                    <a:gd name="T1" fmla="*/ 357 h 372"/>
                    <a:gd name="T2" fmla="*/ 445 w 489"/>
                    <a:gd name="T3" fmla="*/ 21 h 372"/>
                    <a:gd name="T4" fmla="*/ 456 w 489"/>
                    <a:gd name="T5" fmla="*/ 38 h 372"/>
                    <a:gd name="T6" fmla="*/ 11 w 489"/>
                    <a:gd name="T7" fmla="*/ 372 h 372"/>
                    <a:gd name="T8" fmla="*/ 0 w 489"/>
                    <a:gd name="T9" fmla="*/ 357 h 372"/>
                    <a:gd name="T10" fmla="*/ 431 w 489"/>
                    <a:gd name="T11" fmla="*/ 20 h 372"/>
                    <a:gd name="T12" fmla="*/ 489 w 489"/>
                    <a:gd name="T13" fmla="*/ 0 h 372"/>
                    <a:gd name="T14" fmla="*/ 454 w 489"/>
                    <a:gd name="T15" fmla="*/ 51 h 372"/>
                    <a:gd name="T16" fmla="*/ 431 w 489"/>
                    <a:gd name="T17" fmla="*/ 20 h 37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489" h="372">
                      <a:moveTo>
                        <a:pt x="0" y="357"/>
                      </a:moveTo>
                      <a:lnTo>
                        <a:pt x="445" y="21"/>
                      </a:lnTo>
                      <a:lnTo>
                        <a:pt x="456" y="38"/>
                      </a:lnTo>
                      <a:lnTo>
                        <a:pt x="11" y="372"/>
                      </a:lnTo>
                      <a:lnTo>
                        <a:pt x="0" y="357"/>
                      </a:lnTo>
                      <a:close/>
                      <a:moveTo>
                        <a:pt x="431" y="20"/>
                      </a:moveTo>
                      <a:lnTo>
                        <a:pt x="489" y="0"/>
                      </a:lnTo>
                      <a:lnTo>
                        <a:pt x="454" y="51"/>
                      </a:lnTo>
                      <a:lnTo>
                        <a:pt x="431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4" name="Line 265"/>
                <p:cNvSpPr>
                  <a:spLocks noChangeShapeType="1"/>
                </p:cNvSpPr>
                <p:nvPr/>
              </p:nvSpPr>
              <p:spPr bwMode="auto">
                <a:xfrm flipV="1">
                  <a:off x="4976" y="2240"/>
                  <a:ext cx="484" cy="365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435" name="Line 266"/>
                <p:cNvSpPr>
                  <a:spLocks noChangeShapeType="1"/>
                </p:cNvSpPr>
                <p:nvPr/>
              </p:nvSpPr>
              <p:spPr bwMode="auto">
                <a:xfrm flipV="1">
                  <a:off x="3798" y="2232"/>
                  <a:ext cx="483" cy="363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436" name="Freeform 267"/>
                <p:cNvSpPr/>
                <p:nvPr/>
              </p:nvSpPr>
              <p:spPr bwMode="auto">
                <a:xfrm>
                  <a:off x="5456" y="2210"/>
                  <a:ext cx="40" cy="40"/>
                </a:xfrm>
                <a:custGeom>
                  <a:avLst/>
                  <a:gdLst>
                    <a:gd name="T0" fmla="*/ 20 w 40"/>
                    <a:gd name="T1" fmla="*/ 0 h 40"/>
                    <a:gd name="T2" fmla="*/ 17 w 40"/>
                    <a:gd name="T3" fmla="*/ 1 h 40"/>
                    <a:gd name="T4" fmla="*/ 12 w 40"/>
                    <a:gd name="T5" fmla="*/ 2 h 40"/>
                    <a:gd name="T6" fmla="*/ 10 w 40"/>
                    <a:gd name="T7" fmla="*/ 3 h 40"/>
                    <a:gd name="T8" fmla="*/ 6 w 40"/>
                    <a:gd name="T9" fmla="*/ 5 h 40"/>
                    <a:gd name="T10" fmla="*/ 4 w 40"/>
                    <a:gd name="T11" fmla="*/ 9 h 40"/>
                    <a:gd name="T12" fmla="*/ 3 w 40"/>
                    <a:gd name="T13" fmla="*/ 12 h 40"/>
                    <a:gd name="T14" fmla="*/ 1 w 40"/>
                    <a:gd name="T15" fmla="*/ 16 h 40"/>
                    <a:gd name="T16" fmla="*/ 0 w 40"/>
                    <a:gd name="T17" fmla="*/ 21 h 40"/>
                    <a:gd name="T18" fmla="*/ 1 w 40"/>
                    <a:gd name="T19" fmla="*/ 24 h 40"/>
                    <a:gd name="T20" fmla="*/ 3 w 40"/>
                    <a:gd name="T21" fmla="*/ 28 h 40"/>
                    <a:gd name="T22" fmla="*/ 4 w 40"/>
                    <a:gd name="T23" fmla="*/ 31 h 40"/>
                    <a:gd name="T24" fmla="*/ 6 w 40"/>
                    <a:gd name="T25" fmla="*/ 35 h 40"/>
                    <a:gd name="T26" fmla="*/ 10 w 40"/>
                    <a:gd name="T27" fmla="*/ 37 h 40"/>
                    <a:gd name="T28" fmla="*/ 12 w 40"/>
                    <a:gd name="T29" fmla="*/ 38 h 40"/>
                    <a:gd name="T30" fmla="*/ 17 w 40"/>
                    <a:gd name="T31" fmla="*/ 39 h 40"/>
                    <a:gd name="T32" fmla="*/ 20 w 40"/>
                    <a:gd name="T33" fmla="*/ 40 h 40"/>
                    <a:gd name="T34" fmla="*/ 24 w 40"/>
                    <a:gd name="T35" fmla="*/ 39 h 40"/>
                    <a:gd name="T36" fmla="*/ 27 w 40"/>
                    <a:gd name="T37" fmla="*/ 38 h 40"/>
                    <a:gd name="T38" fmla="*/ 31 w 40"/>
                    <a:gd name="T39" fmla="*/ 37 h 40"/>
                    <a:gd name="T40" fmla="*/ 34 w 40"/>
                    <a:gd name="T41" fmla="*/ 35 h 40"/>
                    <a:gd name="T42" fmla="*/ 36 w 40"/>
                    <a:gd name="T43" fmla="*/ 31 h 40"/>
                    <a:gd name="T44" fmla="*/ 38 w 40"/>
                    <a:gd name="T45" fmla="*/ 28 h 40"/>
                    <a:gd name="T46" fmla="*/ 39 w 40"/>
                    <a:gd name="T47" fmla="*/ 24 h 40"/>
                    <a:gd name="T48" fmla="*/ 40 w 40"/>
                    <a:gd name="T49" fmla="*/ 21 h 40"/>
                    <a:gd name="T50" fmla="*/ 39 w 40"/>
                    <a:gd name="T51" fmla="*/ 16 h 40"/>
                    <a:gd name="T52" fmla="*/ 38 w 40"/>
                    <a:gd name="T53" fmla="*/ 12 h 40"/>
                    <a:gd name="T54" fmla="*/ 36 w 40"/>
                    <a:gd name="T55" fmla="*/ 9 h 40"/>
                    <a:gd name="T56" fmla="*/ 34 w 40"/>
                    <a:gd name="T57" fmla="*/ 5 h 40"/>
                    <a:gd name="T58" fmla="*/ 31 w 40"/>
                    <a:gd name="T59" fmla="*/ 3 h 40"/>
                    <a:gd name="T60" fmla="*/ 27 w 40"/>
                    <a:gd name="T61" fmla="*/ 2 h 40"/>
                    <a:gd name="T62" fmla="*/ 24 w 40"/>
                    <a:gd name="T63" fmla="*/ 1 h 40"/>
                    <a:gd name="T64" fmla="*/ 20 w 40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40">
                      <a:moveTo>
                        <a:pt x="20" y="0"/>
                      </a:moveTo>
                      <a:lnTo>
                        <a:pt x="17" y="1"/>
                      </a:lnTo>
                      <a:lnTo>
                        <a:pt x="12" y="2"/>
                      </a:lnTo>
                      <a:lnTo>
                        <a:pt x="10" y="3"/>
                      </a:lnTo>
                      <a:lnTo>
                        <a:pt x="6" y="5"/>
                      </a:lnTo>
                      <a:lnTo>
                        <a:pt x="4" y="9"/>
                      </a:lnTo>
                      <a:lnTo>
                        <a:pt x="3" y="12"/>
                      </a:lnTo>
                      <a:lnTo>
                        <a:pt x="1" y="16"/>
                      </a:lnTo>
                      <a:lnTo>
                        <a:pt x="0" y="21"/>
                      </a:lnTo>
                      <a:lnTo>
                        <a:pt x="1" y="24"/>
                      </a:lnTo>
                      <a:lnTo>
                        <a:pt x="3" y="28"/>
                      </a:lnTo>
                      <a:lnTo>
                        <a:pt x="4" y="31"/>
                      </a:lnTo>
                      <a:lnTo>
                        <a:pt x="6" y="35"/>
                      </a:lnTo>
                      <a:lnTo>
                        <a:pt x="10" y="37"/>
                      </a:lnTo>
                      <a:lnTo>
                        <a:pt x="12" y="38"/>
                      </a:lnTo>
                      <a:lnTo>
                        <a:pt x="17" y="39"/>
                      </a:lnTo>
                      <a:lnTo>
                        <a:pt x="20" y="40"/>
                      </a:lnTo>
                      <a:lnTo>
                        <a:pt x="24" y="39"/>
                      </a:lnTo>
                      <a:lnTo>
                        <a:pt x="27" y="38"/>
                      </a:lnTo>
                      <a:lnTo>
                        <a:pt x="31" y="37"/>
                      </a:lnTo>
                      <a:lnTo>
                        <a:pt x="34" y="35"/>
                      </a:lnTo>
                      <a:lnTo>
                        <a:pt x="36" y="31"/>
                      </a:lnTo>
                      <a:lnTo>
                        <a:pt x="38" y="28"/>
                      </a:lnTo>
                      <a:lnTo>
                        <a:pt x="39" y="24"/>
                      </a:lnTo>
                      <a:lnTo>
                        <a:pt x="40" y="21"/>
                      </a:lnTo>
                      <a:lnTo>
                        <a:pt x="39" y="16"/>
                      </a:lnTo>
                      <a:lnTo>
                        <a:pt x="38" y="12"/>
                      </a:lnTo>
                      <a:lnTo>
                        <a:pt x="36" y="9"/>
                      </a:lnTo>
                      <a:lnTo>
                        <a:pt x="34" y="5"/>
                      </a:lnTo>
                      <a:lnTo>
                        <a:pt x="31" y="3"/>
                      </a:lnTo>
                      <a:lnTo>
                        <a:pt x="27" y="2"/>
                      </a:lnTo>
                      <a:lnTo>
                        <a:pt x="24" y="1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7" name="Freeform 268"/>
                <p:cNvSpPr/>
                <p:nvPr/>
              </p:nvSpPr>
              <p:spPr bwMode="auto">
                <a:xfrm>
                  <a:off x="5456" y="2210"/>
                  <a:ext cx="40" cy="40"/>
                </a:xfrm>
                <a:custGeom>
                  <a:avLst/>
                  <a:gdLst>
                    <a:gd name="T0" fmla="*/ 20 w 40"/>
                    <a:gd name="T1" fmla="*/ 0 h 40"/>
                    <a:gd name="T2" fmla="*/ 17 w 40"/>
                    <a:gd name="T3" fmla="*/ 1 h 40"/>
                    <a:gd name="T4" fmla="*/ 12 w 40"/>
                    <a:gd name="T5" fmla="*/ 2 h 40"/>
                    <a:gd name="T6" fmla="*/ 10 w 40"/>
                    <a:gd name="T7" fmla="*/ 3 h 40"/>
                    <a:gd name="T8" fmla="*/ 6 w 40"/>
                    <a:gd name="T9" fmla="*/ 5 h 40"/>
                    <a:gd name="T10" fmla="*/ 4 w 40"/>
                    <a:gd name="T11" fmla="*/ 9 h 40"/>
                    <a:gd name="T12" fmla="*/ 3 w 40"/>
                    <a:gd name="T13" fmla="*/ 12 h 40"/>
                    <a:gd name="T14" fmla="*/ 1 w 40"/>
                    <a:gd name="T15" fmla="*/ 16 h 40"/>
                    <a:gd name="T16" fmla="*/ 0 w 40"/>
                    <a:gd name="T17" fmla="*/ 21 h 40"/>
                    <a:gd name="T18" fmla="*/ 1 w 40"/>
                    <a:gd name="T19" fmla="*/ 24 h 40"/>
                    <a:gd name="T20" fmla="*/ 3 w 40"/>
                    <a:gd name="T21" fmla="*/ 28 h 40"/>
                    <a:gd name="T22" fmla="*/ 4 w 40"/>
                    <a:gd name="T23" fmla="*/ 31 h 40"/>
                    <a:gd name="T24" fmla="*/ 6 w 40"/>
                    <a:gd name="T25" fmla="*/ 35 h 40"/>
                    <a:gd name="T26" fmla="*/ 10 w 40"/>
                    <a:gd name="T27" fmla="*/ 37 h 40"/>
                    <a:gd name="T28" fmla="*/ 12 w 40"/>
                    <a:gd name="T29" fmla="*/ 38 h 40"/>
                    <a:gd name="T30" fmla="*/ 17 w 40"/>
                    <a:gd name="T31" fmla="*/ 39 h 40"/>
                    <a:gd name="T32" fmla="*/ 20 w 40"/>
                    <a:gd name="T33" fmla="*/ 40 h 40"/>
                    <a:gd name="T34" fmla="*/ 24 w 40"/>
                    <a:gd name="T35" fmla="*/ 39 h 40"/>
                    <a:gd name="T36" fmla="*/ 27 w 40"/>
                    <a:gd name="T37" fmla="*/ 38 h 40"/>
                    <a:gd name="T38" fmla="*/ 31 w 40"/>
                    <a:gd name="T39" fmla="*/ 37 h 40"/>
                    <a:gd name="T40" fmla="*/ 34 w 40"/>
                    <a:gd name="T41" fmla="*/ 35 h 40"/>
                    <a:gd name="T42" fmla="*/ 36 w 40"/>
                    <a:gd name="T43" fmla="*/ 31 h 40"/>
                    <a:gd name="T44" fmla="*/ 38 w 40"/>
                    <a:gd name="T45" fmla="*/ 28 h 40"/>
                    <a:gd name="T46" fmla="*/ 39 w 40"/>
                    <a:gd name="T47" fmla="*/ 24 h 40"/>
                    <a:gd name="T48" fmla="*/ 40 w 40"/>
                    <a:gd name="T49" fmla="*/ 21 h 40"/>
                    <a:gd name="T50" fmla="*/ 39 w 40"/>
                    <a:gd name="T51" fmla="*/ 16 h 40"/>
                    <a:gd name="T52" fmla="*/ 38 w 40"/>
                    <a:gd name="T53" fmla="*/ 12 h 40"/>
                    <a:gd name="T54" fmla="*/ 36 w 40"/>
                    <a:gd name="T55" fmla="*/ 9 h 40"/>
                    <a:gd name="T56" fmla="*/ 34 w 40"/>
                    <a:gd name="T57" fmla="*/ 5 h 40"/>
                    <a:gd name="T58" fmla="*/ 31 w 40"/>
                    <a:gd name="T59" fmla="*/ 3 h 40"/>
                    <a:gd name="T60" fmla="*/ 27 w 40"/>
                    <a:gd name="T61" fmla="*/ 2 h 40"/>
                    <a:gd name="T62" fmla="*/ 24 w 40"/>
                    <a:gd name="T63" fmla="*/ 1 h 40"/>
                    <a:gd name="T64" fmla="*/ 20 w 40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40">
                      <a:moveTo>
                        <a:pt x="20" y="0"/>
                      </a:moveTo>
                      <a:lnTo>
                        <a:pt x="17" y="1"/>
                      </a:lnTo>
                      <a:lnTo>
                        <a:pt x="12" y="2"/>
                      </a:lnTo>
                      <a:lnTo>
                        <a:pt x="10" y="3"/>
                      </a:lnTo>
                      <a:lnTo>
                        <a:pt x="6" y="5"/>
                      </a:lnTo>
                      <a:lnTo>
                        <a:pt x="4" y="9"/>
                      </a:lnTo>
                      <a:lnTo>
                        <a:pt x="3" y="12"/>
                      </a:lnTo>
                      <a:lnTo>
                        <a:pt x="1" y="16"/>
                      </a:lnTo>
                      <a:lnTo>
                        <a:pt x="0" y="21"/>
                      </a:lnTo>
                      <a:lnTo>
                        <a:pt x="1" y="24"/>
                      </a:lnTo>
                      <a:lnTo>
                        <a:pt x="3" y="28"/>
                      </a:lnTo>
                      <a:lnTo>
                        <a:pt x="4" y="31"/>
                      </a:lnTo>
                      <a:lnTo>
                        <a:pt x="6" y="35"/>
                      </a:lnTo>
                      <a:lnTo>
                        <a:pt x="10" y="37"/>
                      </a:lnTo>
                      <a:lnTo>
                        <a:pt x="12" y="38"/>
                      </a:lnTo>
                      <a:lnTo>
                        <a:pt x="17" y="39"/>
                      </a:lnTo>
                      <a:lnTo>
                        <a:pt x="20" y="40"/>
                      </a:lnTo>
                      <a:lnTo>
                        <a:pt x="24" y="39"/>
                      </a:lnTo>
                      <a:lnTo>
                        <a:pt x="27" y="38"/>
                      </a:lnTo>
                      <a:lnTo>
                        <a:pt x="31" y="37"/>
                      </a:lnTo>
                      <a:lnTo>
                        <a:pt x="34" y="35"/>
                      </a:lnTo>
                      <a:lnTo>
                        <a:pt x="36" y="31"/>
                      </a:lnTo>
                      <a:lnTo>
                        <a:pt x="38" y="28"/>
                      </a:lnTo>
                      <a:lnTo>
                        <a:pt x="39" y="24"/>
                      </a:lnTo>
                      <a:lnTo>
                        <a:pt x="40" y="21"/>
                      </a:lnTo>
                      <a:lnTo>
                        <a:pt x="39" y="16"/>
                      </a:lnTo>
                      <a:lnTo>
                        <a:pt x="38" y="12"/>
                      </a:lnTo>
                      <a:lnTo>
                        <a:pt x="36" y="9"/>
                      </a:lnTo>
                      <a:lnTo>
                        <a:pt x="34" y="5"/>
                      </a:lnTo>
                      <a:lnTo>
                        <a:pt x="31" y="3"/>
                      </a:lnTo>
                      <a:lnTo>
                        <a:pt x="27" y="2"/>
                      </a:lnTo>
                      <a:lnTo>
                        <a:pt x="24" y="1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8" name="Freeform 269"/>
                <p:cNvSpPr/>
                <p:nvPr/>
              </p:nvSpPr>
              <p:spPr bwMode="auto">
                <a:xfrm>
                  <a:off x="4271" y="3369"/>
                  <a:ext cx="38" cy="40"/>
                </a:xfrm>
                <a:custGeom>
                  <a:avLst/>
                  <a:gdLst>
                    <a:gd name="T0" fmla="*/ 18 w 38"/>
                    <a:gd name="T1" fmla="*/ 0 h 40"/>
                    <a:gd name="T2" fmla="*/ 15 w 38"/>
                    <a:gd name="T3" fmla="*/ 0 h 40"/>
                    <a:gd name="T4" fmla="*/ 11 w 38"/>
                    <a:gd name="T5" fmla="*/ 1 h 40"/>
                    <a:gd name="T6" fmla="*/ 8 w 38"/>
                    <a:gd name="T7" fmla="*/ 4 h 40"/>
                    <a:gd name="T8" fmla="*/ 4 w 38"/>
                    <a:gd name="T9" fmla="*/ 6 h 40"/>
                    <a:gd name="T10" fmla="*/ 2 w 38"/>
                    <a:gd name="T11" fmla="*/ 9 h 40"/>
                    <a:gd name="T12" fmla="*/ 1 w 38"/>
                    <a:gd name="T13" fmla="*/ 13 h 40"/>
                    <a:gd name="T14" fmla="*/ 0 w 38"/>
                    <a:gd name="T15" fmla="*/ 16 h 40"/>
                    <a:gd name="T16" fmla="*/ 0 w 38"/>
                    <a:gd name="T17" fmla="*/ 20 h 40"/>
                    <a:gd name="T18" fmla="*/ 0 w 38"/>
                    <a:gd name="T19" fmla="*/ 25 h 40"/>
                    <a:gd name="T20" fmla="*/ 1 w 38"/>
                    <a:gd name="T21" fmla="*/ 28 h 40"/>
                    <a:gd name="T22" fmla="*/ 2 w 38"/>
                    <a:gd name="T23" fmla="*/ 32 h 40"/>
                    <a:gd name="T24" fmla="*/ 4 w 38"/>
                    <a:gd name="T25" fmla="*/ 34 h 40"/>
                    <a:gd name="T26" fmla="*/ 8 w 38"/>
                    <a:gd name="T27" fmla="*/ 36 h 40"/>
                    <a:gd name="T28" fmla="*/ 11 w 38"/>
                    <a:gd name="T29" fmla="*/ 39 h 40"/>
                    <a:gd name="T30" fmla="*/ 15 w 38"/>
                    <a:gd name="T31" fmla="*/ 40 h 40"/>
                    <a:gd name="T32" fmla="*/ 18 w 38"/>
                    <a:gd name="T33" fmla="*/ 40 h 40"/>
                    <a:gd name="T34" fmla="*/ 23 w 38"/>
                    <a:gd name="T35" fmla="*/ 40 h 40"/>
                    <a:gd name="T36" fmla="*/ 27 w 38"/>
                    <a:gd name="T37" fmla="*/ 39 h 40"/>
                    <a:gd name="T38" fmla="*/ 29 w 38"/>
                    <a:gd name="T39" fmla="*/ 36 h 40"/>
                    <a:gd name="T40" fmla="*/ 32 w 38"/>
                    <a:gd name="T41" fmla="*/ 34 h 40"/>
                    <a:gd name="T42" fmla="*/ 35 w 38"/>
                    <a:gd name="T43" fmla="*/ 32 h 40"/>
                    <a:gd name="T44" fmla="*/ 37 w 38"/>
                    <a:gd name="T45" fmla="*/ 28 h 40"/>
                    <a:gd name="T46" fmla="*/ 38 w 38"/>
                    <a:gd name="T47" fmla="*/ 25 h 40"/>
                    <a:gd name="T48" fmla="*/ 38 w 38"/>
                    <a:gd name="T49" fmla="*/ 20 h 40"/>
                    <a:gd name="T50" fmla="*/ 38 w 38"/>
                    <a:gd name="T51" fmla="*/ 16 h 40"/>
                    <a:gd name="T52" fmla="*/ 37 w 38"/>
                    <a:gd name="T53" fmla="*/ 13 h 40"/>
                    <a:gd name="T54" fmla="*/ 35 w 38"/>
                    <a:gd name="T55" fmla="*/ 9 h 40"/>
                    <a:gd name="T56" fmla="*/ 32 w 38"/>
                    <a:gd name="T57" fmla="*/ 6 h 40"/>
                    <a:gd name="T58" fmla="*/ 29 w 38"/>
                    <a:gd name="T59" fmla="*/ 4 h 40"/>
                    <a:gd name="T60" fmla="*/ 27 w 38"/>
                    <a:gd name="T61" fmla="*/ 1 h 40"/>
                    <a:gd name="T62" fmla="*/ 23 w 38"/>
                    <a:gd name="T63" fmla="*/ 0 h 40"/>
                    <a:gd name="T64" fmla="*/ 18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8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4"/>
                      </a:lnTo>
                      <a:lnTo>
                        <a:pt x="4" y="6"/>
                      </a:lnTo>
                      <a:lnTo>
                        <a:pt x="2" y="9"/>
                      </a:lnTo>
                      <a:lnTo>
                        <a:pt x="1" y="13"/>
                      </a:lnTo>
                      <a:lnTo>
                        <a:pt x="0" y="16"/>
                      </a:lnTo>
                      <a:lnTo>
                        <a:pt x="0" y="20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2" y="32"/>
                      </a:lnTo>
                      <a:lnTo>
                        <a:pt x="4" y="34"/>
                      </a:lnTo>
                      <a:lnTo>
                        <a:pt x="8" y="36"/>
                      </a:lnTo>
                      <a:lnTo>
                        <a:pt x="11" y="39"/>
                      </a:lnTo>
                      <a:lnTo>
                        <a:pt x="15" y="40"/>
                      </a:lnTo>
                      <a:lnTo>
                        <a:pt x="18" y="40"/>
                      </a:lnTo>
                      <a:lnTo>
                        <a:pt x="23" y="40"/>
                      </a:lnTo>
                      <a:lnTo>
                        <a:pt x="27" y="39"/>
                      </a:lnTo>
                      <a:lnTo>
                        <a:pt x="29" y="36"/>
                      </a:lnTo>
                      <a:lnTo>
                        <a:pt x="32" y="34"/>
                      </a:lnTo>
                      <a:lnTo>
                        <a:pt x="35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0"/>
                      </a:lnTo>
                      <a:lnTo>
                        <a:pt x="38" y="16"/>
                      </a:lnTo>
                      <a:lnTo>
                        <a:pt x="37" y="13"/>
                      </a:lnTo>
                      <a:lnTo>
                        <a:pt x="35" y="9"/>
                      </a:lnTo>
                      <a:lnTo>
                        <a:pt x="32" y="6"/>
                      </a:lnTo>
                      <a:lnTo>
                        <a:pt x="29" y="4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9" name="Freeform 270"/>
                <p:cNvSpPr/>
                <p:nvPr/>
              </p:nvSpPr>
              <p:spPr bwMode="auto">
                <a:xfrm>
                  <a:off x="4271" y="3369"/>
                  <a:ext cx="38" cy="40"/>
                </a:xfrm>
                <a:custGeom>
                  <a:avLst/>
                  <a:gdLst>
                    <a:gd name="T0" fmla="*/ 18 w 38"/>
                    <a:gd name="T1" fmla="*/ 0 h 40"/>
                    <a:gd name="T2" fmla="*/ 15 w 38"/>
                    <a:gd name="T3" fmla="*/ 0 h 40"/>
                    <a:gd name="T4" fmla="*/ 11 w 38"/>
                    <a:gd name="T5" fmla="*/ 1 h 40"/>
                    <a:gd name="T6" fmla="*/ 8 w 38"/>
                    <a:gd name="T7" fmla="*/ 4 h 40"/>
                    <a:gd name="T8" fmla="*/ 4 w 38"/>
                    <a:gd name="T9" fmla="*/ 6 h 40"/>
                    <a:gd name="T10" fmla="*/ 2 w 38"/>
                    <a:gd name="T11" fmla="*/ 9 h 40"/>
                    <a:gd name="T12" fmla="*/ 1 w 38"/>
                    <a:gd name="T13" fmla="*/ 13 h 40"/>
                    <a:gd name="T14" fmla="*/ 0 w 38"/>
                    <a:gd name="T15" fmla="*/ 16 h 40"/>
                    <a:gd name="T16" fmla="*/ 0 w 38"/>
                    <a:gd name="T17" fmla="*/ 20 h 40"/>
                    <a:gd name="T18" fmla="*/ 0 w 38"/>
                    <a:gd name="T19" fmla="*/ 25 h 40"/>
                    <a:gd name="T20" fmla="*/ 1 w 38"/>
                    <a:gd name="T21" fmla="*/ 28 h 40"/>
                    <a:gd name="T22" fmla="*/ 2 w 38"/>
                    <a:gd name="T23" fmla="*/ 32 h 40"/>
                    <a:gd name="T24" fmla="*/ 4 w 38"/>
                    <a:gd name="T25" fmla="*/ 34 h 40"/>
                    <a:gd name="T26" fmla="*/ 8 w 38"/>
                    <a:gd name="T27" fmla="*/ 36 h 40"/>
                    <a:gd name="T28" fmla="*/ 11 w 38"/>
                    <a:gd name="T29" fmla="*/ 39 h 40"/>
                    <a:gd name="T30" fmla="*/ 15 w 38"/>
                    <a:gd name="T31" fmla="*/ 40 h 40"/>
                    <a:gd name="T32" fmla="*/ 18 w 38"/>
                    <a:gd name="T33" fmla="*/ 40 h 40"/>
                    <a:gd name="T34" fmla="*/ 23 w 38"/>
                    <a:gd name="T35" fmla="*/ 40 h 40"/>
                    <a:gd name="T36" fmla="*/ 27 w 38"/>
                    <a:gd name="T37" fmla="*/ 39 h 40"/>
                    <a:gd name="T38" fmla="*/ 29 w 38"/>
                    <a:gd name="T39" fmla="*/ 36 h 40"/>
                    <a:gd name="T40" fmla="*/ 32 w 38"/>
                    <a:gd name="T41" fmla="*/ 34 h 40"/>
                    <a:gd name="T42" fmla="*/ 35 w 38"/>
                    <a:gd name="T43" fmla="*/ 32 h 40"/>
                    <a:gd name="T44" fmla="*/ 37 w 38"/>
                    <a:gd name="T45" fmla="*/ 28 h 40"/>
                    <a:gd name="T46" fmla="*/ 38 w 38"/>
                    <a:gd name="T47" fmla="*/ 25 h 40"/>
                    <a:gd name="T48" fmla="*/ 38 w 38"/>
                    <a:gd name="T49" fmla="*/ 20 h 40"/>
                    <a:gd name="T50" fmla="*/ 38 w 38"/>
                    <a:gd name="T51" fmla="*/ 16 h 40"/>
                    <a:gd name="T52" fmla="*/ 37 w 38"/>
                    <a:gd name="T53" fmla="*/ 13 h 40"/>
                    <a:gd name="T54" fmla="*/ 35 w 38"/>
                    <a:gd name="T55" fmla="*/ 9 h 40"/>
                    <a:gd name="T56" fmla="*/ 32 w 38"/>
                    <a:gd name="T57" fmla="*/ 6 h 40"/>
                    <a:gd name="T58" fmla="*/ 29 w 38"/>
                    <a:gd name="T59" fmla="*/ 4 h 40"/>
                    <a:gd name="T60" fmla="*/ 27 w 38"/>
                    <a:gd name="T61" fmla="*/ 1 h 40"/>
                    <a:gd name="T62" fmla="*/ 23 w 38"/>
                    <a:gd name="T63" fmla="*/ 0 h 40"/>
                    <a:gd name="T64" fmla="*/ 18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8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4"/>
                      </a:lnTo>
                      <a:lnTo>
                        <a:pt x="4" y="6"/>
                      </a:lnTo>
                      <a:lnTo>
                        <a:pt x="2" y="9"/>
                      </a:lnTo>
                      <a:lnTo>
                        <a:pt x="1" y="13"/>
                      </a:lnTo>
                      <a:lnTo>
                        <a:pt x="0" y="16"/>
                      </a:lnTo>
                      <a:lnTo>
                        <a:pt x="0" y="20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2" y="32"/>
                      </a:lnTo>
                      <a:lnTo>
                        <a:pt x="4" y="34"/>
                      </a:lnTo>
                      <a:lnTo>
                        <a:pt x="8" y="36"/>
                      </a:lnTo>
                      <a:lnTo>
                        <a:pt x="11" y="39"/>
                      </a:lnTo>
                      <a:lnTo>
                        <a:pt x="15" y="40"/>
                      </a:lnTo>
                      <a:lnTo>
                        <a:pt x="18" y="40"/>
                      </a:lnTo>
                      <a:lnTo>
                        <a:pt x="23" y="40"/>
                      </a:lnTo>
                      <a:lnTo>
                        <a:pt x="27" y="39"/>
                      </a:lnTo>
                      <a:lnTo>
                        <a:pt x="29" y="36"/>
                      </a:lnTo>
                      <a:lnTo>
                        <a:pt x="32" y="34"/>
                      </a:lnTo>
                      <a:lnTo>
                        <a:pt x="35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0"/>
                      </a:lnTo>
                      <a:lnTo>
                        <a:pt x="38" y="16"/>
                      </a:lnTo>
                      <a:lnTo>
                        <a:pt x="37" y="13"/>
                      </a:lnTo>
                      <a:lnTo>
                        <a:pt x="35" y="9"/>
                      </a:lnTo>
                      <a:lnTo>
                        <a:pt x="32" y="6"/>
                      </a:lnTo>
                      <a:lnTo>
                        <a:pt x="29" y="4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18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0" name="Freeform 271"/>
                <p:cNvSpPr/>
                <p:nvPr/>
              </p:nvSpPr>
              <p:spPr bwMode="auto">
                <a:xfrm>
                  <a:off x="5456" y="3369"/>
                  <a:ext cx="40" cy="40"/>
                </a:xfrm>
                <a:custGeom>
                  <a:avLst/>
                  <a:gdLst>
                    <a:gd name="T0" fmla="*/ 20 w 40"/>
                    <a:gd name="T1" fmla="*/ 0 h 40"/>
                    <a:gd name="T2" fmla="*/ 17 w 40"/>
                    <a:gd name="T3" fmla="*/ 0 h 40"/>
                    <a:gd name="T4" fmla="*/ 12 w 40"/>
                    <a:gd name="T5" fmla="*/ 1 h 40"/>
                    <a:gd name="T6" fmla="*/ 10 w 40"/>
                    <a:gd name="T7" fmla="*/ 4 h 40"/>
                    <a:gd name="T8" fmla="*/ 6 w 40"/>
                    <a:gd name="T9" fmla="*/ 6 h 40"/>
                    <a:gd name="T10" fmla="*/ 4 w 40"/>
                    <a:gd name="T11" fmla="*/ 9 h 40"/>
                    <a:gd name="T12" fmla="*/ 3 w 40"/>
                    <a:gd name="T13" fmla="*/ 13 h 40"/>
                    <a:gd name="T14" fmla="*/ 1 w 40"/>
                    <a:gd name="T15" fmla="*/ 16 h 40"/>
                    <a:gd name="T16" fmla="*/ 0 w 40"/>
                    <a:gd name="T17" fmla="*/ 20 h 40"/>
                    <a:gd name="T18" fmla="*/ 1 w 40"/>
                    <a:gd name="T19" fmla="*/ 25 h 40"/>
                    <a:gd name="T20" fmla="*/ 3 w 40"/>
                    <a:gd name="T21" fmla="*/ 28 h 40"/>
                    <a:gd name="T22" fmla="*/ 4 w 40"/>
                    <a:gd name="T23" fmla="*/ 32 h 40"/>
                    <a:gd name="T24" fmla="*/ 6 w 40"/>
                    <a:gd name="T25" fmla="*/ 34 h 40"/>
                    <a:gd name="T26" fmla="*/ 10 w 40"/>
                    <a:gd name="T27" fmla="*/ 36 h 40"/>
                    <a:gd name="T28" fmla="*/ 12 w 40"/>
                    <a:gd name="T29" fmla="*/ 39 h 40"/>
                    <a:gd name="T30" fmla="*/ 17 w 40"/>
                    <a:gd name="T31" fmla="*/ 40 h 40"/>
                    <a:gd name="T32" fmla="*/ 20 w 40"/>
                    <a:gd name="T33" fmla="*/ 40 h 40"/>
                    <a:gd name="T34" fmla="*/ 24 w 40"/>
                    <a:gd name="T35" fmla="*/ 40 h 40"/>
                    <a:gd name="T36" fmla="*/ 27 w 40"/>
                    <a:gd name="T37" fmla="*/ 39 h 40"/>
                    <a:gd name="T38" fmla="*/ 31 w 40"/>
                    <a:gd name="T39" fmla="*/ 36 h 40"/>
                    <a:gd name="T40" fmla="*/ 34 w 40"/>
                    <a:gd name="T41" fmla="*/ 34 h 40"/>
                    <a:gd name="T42" fmla="*/ 36 w 40"/>
                    <a:gd name="T43" fmla="*/ 32 h 40"/>
                    <a:gd name="T44" fmla="*/ 38 w 40"/>
                    <a:gd name="T45" fmla="*/ 28 h 40"/>
                    <a:gd name="T46" fmla="*/ 39 w 40"/>
                    <a:gd name="T47" fmla="*/ 25 h 40"/>
                    <a:gd name="T48" fmla="*/ 40 w 40"/>
                    <a:gd name="T49" fmla="*/ 20 h 40"/>
                    <a:gd name="T50" fmla="*/ 39 w 40"/>
                    <a:gd name="T51" fmla="*/ 16 h 40"/>
                    <a:gd name="T52" fmla="*/ 38 w 40"/>
                    <a:gd name="T53" fmla="*/ 13 h 40"/>
                    <a:gd name="T54" fmla="*/ 36 w 40"/>
                    <a:gd name="T55" fmla="*/ 9 h 40"/>
                    <a:gd name="T56" fmla="*/ 34 w 40"/>
                    <a:gd name="T57" fmla="*/ 6 h 40"/>
                    <a:gd name="T58" fmla="*/ 31 w 40"/>
                    <a:gd name="T59" fmla="*/ 4 h 40"/>
                    <a:gd name="T60" fmla="*/ 27 w 40"/>
                    <a:gd name="T61" fmla="*/ 1 h 40"/>
                    <a:gd name="T62" fmla="*/ 24 w 40"/>
                    <a:gd name="T63" fmla="*/ 0 h 40"/>
                    <a:gd name="T64" fmla="*/ 20 w 40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40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2" y="1"/>
                      </a:lnTo>
                      <a:lnTo>
                        <a:pt x="10" y="4"/>
                      </a:lnTo>
                      <a:lnTo>
                        <a:pt x="6" y="6"/>
                      </a:lnTo>
                      <a:lnTo>
                        <a:pt x="4" y="9"/>
                      </a:lnTo>
                      <a:lnTo>
                        <a:pt x="3" y="13"/>
                      </a:lnTo>
                      <a:lnTo>
                        <a:pt x="1" y="16"/>
                      </a:lnTo>
                      <a:lnTo>
                        <a:pt x="0" y="20"/>
                      </a:lnTo>
                      <a:lnTo>
                        <a:pt x="1" y="25"/>
                      </a:lnTo>
                      <a:lnTo>
                        <a:pt x="3" y="28"/>
                      </a:lnTo>
                      <a:lnTo>
                        <a:pt x="4" y="32"/>
                      </a:lnTo>
                      <a:lnTo>
                        <a:pt x="6" y="34"/>
                      </a:lnTo>
                      <a:lnTo>
                        <a:pt x="10" y="36"/>
                      </a:lnTo>
                      <a:lnTo>
                        <a:pt x="12" y="39"/>
                      </a:lnTo>
                      <a:lnTo>
                        <a:pt x="17" y="40"/>
                      </a:lnTo>
                      <a:lnTo>
                        <a:pt x="20" y="40"/>
                      </a:lnTo>
                      <a:lnTo>
                        <a:pt x="24" y="40"/>
                      </a:lnTo>
                      <a:lnTo>
                        <a:pt x="27" y="39"/>
                      </a:lnTo>
                      <a:lnTo>
                        <a:pt x="31" y="36"/>
                      </a:lnTo>
                      <a:lnTo>
                        <a:pt x="34" y="34"/>
                      </a:lnTo>
                      <a:lnTo>
                        <a:pt x="36" y="32"/>
                      </a:lnTo>
                      <a:lnTo>
                        <a:pt x="38" y="28"/>
                      </a:lnTo>
                      <a:lnTo>
                        <a:pt x="39" y="25"/>
                      </a:lnTo>
                      <a:lnTo>
                        <a:pt x="40" y="20"/>
                      </a:lnTo>
                      <a:lnTo>
                        <a:pt x="39" y="16"/>
                      </a:lnTo>
                      <a:lnTo>
                        <a:pt x="38" y="13"/>
                      </a:lnTo>
                      <a:lnTo>
                        <a:pt x="36" y="9"/>
                      </a:lnTo>
                      <a:lnTo>
                        <a:pt x="34" y="6"/>
                      </a:lnTo>
                      <a:lnTo>
                        <a:pt x="31" y="4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1" name="Freeform 272"/>
                <p:cNvSpPr/>
                <p:nvPr/>
              </p:nvSpPr>
              <p:spPr bwMode="auto">
                <a:xfrm>
                  <a:off x="5456" y="3369"/>
                  <a:ext cx="40" cy="40"/>
                </a:xfrm>
                <a:custGeom>
                  <a:avLst/>
                  <a:gdLst>
                    <a:gd name="T0" fmla="*/ 20 w 40"/>
                    <a:gd name="T1" fmla="*/ 0 h 40"/>
                    <a:gd name="T2" fmla="*/ 17 w 40"/>
                    <a:gd name="T3" fmla="*/ 0 h 40"/>
                    <a:gd name="T4" fmla="*/ 12 w 40"/>
                    <a:gd name="T5" fmla="*/ 1 h 40"/>
                    <a:gd name="T6" fmla="*/ 10 w 40"/>
                    <a:gd name="T7" fmla="*/ 4 h 40"/>
                    <a:gd name="T8" fmla="*/ 6 w 40"/>
                    <a:gd name="T9" fmla="*/ 6 h 40"/>
                    <a:gd name="T10" fmla="*/ 4 w 40"/>
                    <a:gd name="T11" fmla="*/ 9 h 40"/>
                    <a:gd name="T12" fmla="*/ 3 w 40"/>
                    <a:gd name="T13" fmla="*/ 13 h 40"/>
                    <a:gd name="T14" fmla="*/ 1 w 40"/>
                    <a:gd name="T15" fmla="*/ 16 h 40"/>
                    <a:gd name="T16" fmla="*/ 0 w 40"/>
                    <a:gd name="T17" fmla="*/ 20 h 40"/>
                    <a:gd name="T18" fmla="*/ 1 w 40"/>
                    <a:gd name="T19" fmla="*/ 25 h 40"/>
                    <a:gd name="T20" fmla="*/ 3 w 40"/>
                    <a:gd name="T21" fmla="*/ 28 h 40"/>
                    <a:gd name="T22" fmla="*/ 4 w 40"/>
                    <a:gd name="T23" fmla="*/ 32 h 40"/>
                    <a:gd name="T24" fmla="*/ 6 w 40"/>
                    <a:gd name="T25" fmla="*/ 34 h 40"/>
                    <a:gd name="T26" fmla="*/ 10 w 40"/>
                    <a:gd name="T27" fmla="*/ 36 h 40"/>
                    <a:gd name="T28" fmla="*/ 12 w 40"/>
                    <a:gd name="T29" fmla="*/ 39 h 40"/>
                    <a:gd name="T30" fmla="*/ 17 w 40"/>
                    <a:gd name="T31" fmla="*/ 40 h 40"/>
                    <a:gd name="T32" fmla="*/ 20 w 40"/>
                    <a:gd name="T33" fmla="*/ 40 h 40"/>
                    <a:gd name="T34" fmla="*/ 24 w 40"/>
                    <a:gd name="T35" fmla="*/ 40 h 40"/>
                    <a:gd name="T36" fmla="*/ 27 w 40"/>
                    <a:gd name="T37" fmla="*/ 39 h 40"/>
                    <a:gd name="T38" fmla="*/ 31 w 40"/>
                    <a:gd name="T39" fmla="*/ 36 h 40"/>
                    <a:gd name="T40" fmla="*/ 34 w 40"/>
                    <a:gd name="T41" fmla="*/ 34 h 40"/>
                    <a:gd name="T42" fmla="*/ 36 w 40"/>
                    <a:gd name="T43" fmla="*/ 32 h 40"/>
                    <a:gd name="T44" fmla="*/ 38 w 40"/>
                    <a:gd name="T45" fmla="*/ 28 h 40"/>
                    <a:gd name="T46" fmla="*/ 39 w 40"/>
                    <a:gd name="T47" fmla="*/ 25 h 40"/>
                    <a:gd name="T48" fmla="*/ 40 w 40"/>
                    <a:gd name="T49" fmla="*/ 20 h 40"/>
                    <a:gd name="T50" fmla="*/ 39 w 40"/>
                    <a:gd name="T51" fmla="*/ 16 h 40"/>
                    <a:gd name="T52" fmla="*/ 38 w 40"/>
                    <a:gd name="T53" fmla="*/ 13 h 40"/>
                    <a:gd name="T54" fmla="*/ 36 w 40"/>
                    <a:gd name="T55" fmla="*/ 9 h 40"/>
                    <a:gd name="T56" fmla="*/ 34 w 40"/>
                    <a:gd name="T57" fmla="*/ 6 h 40"/>
                    <a:gd name="T58" fmla="*/ 31 w 40"/>
                    <a:gd name="T59" fmla="*/ 4 h 40"/>
                    <a:gd name="T60" fmla="*/ 27 w 40"/>
                    <a:gd name="T61" fmla="*/ 1 h 40"/>
                    <a:gd name="T62" fmla="*/ 24 w 40"/>
                    <a:gd name="T63" fmla="*/ 0 h 40"/>
                    <a:gd name="T64" fmla="*/ 20 w 40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40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2" y="1"/>
                      </a:lnTo>
                      <a:lnTo>
                        <a:pt x="10" y="4"/>
                      </a:lnTo>
                      <a:lnTo>
                        <a:pt x="6" y="6"/>
                      </a:lnTo>
                      <a:lnTo>
                        <a:pt x="4" y="9"/>
                      </a:lnTo>
                      <a:lnTo>
                        <a:pt x="3" y="13"/>
                      </a:lnTo>
                      <a:lnTo>
                        <a:pt x="1" y="16"/>
                      </a:lnTo>
                      <a:lnTo>
                        <a:pt x="0" y="20"/>
                      </a:lnTo>
                      <a:lnTo>
                        <a:pt x="1" y="25"/>
                      </a:lnTo>
                      <a:lnTo>
                        <a:pt x="3" y="28"/>
                      </a:lnTo>
                      <a:lnTo>
                        <a:pt x="4" y="32"/>
                      </a:lnTo>
                      <a:lnTo>
                        <a:pt x="6" y="34"/>
                      </a:lnTo>
                      <a:lnTo>
                        <a:pt x="10" y="36"/>
                      </a:lnTo>
                      <a:lnTo>
                        <a:pt x="12" y="39"/>
                      </a:lnTo>
                      <a:lnTo>
                        <a:pt x="17" y="40"/>
                      </a:lnTo>
                      <a:lnTo>
                        <a:pt x="20" y="40"/>
                      </a:lnTo>
                      <a:lnTo>
                        <a:pt x="24" y="40"/>
                      </a:lnTo>
                      <a:lnTo>
                        <a:pt x="27" y="39"/>
                      </a:lnTo>
                      <a:lnTo>
                        <a:pt x="31" y="36"/>
                      </a:lnTo>
                      <a:lnTo>
                        <a:pt x="34" y="34"/>
                      </a:lnTo>
                      <a:lnTo>
                        <a:pt x="36" y="32"/>
                      </a:lnTo>
                      <a:lnTo>
                        <a:pt x="38" y="28"/>
                      </a:lnTo>
                      <a:lnTo>
                        <a:pt x="39" y="25"/>
                      </a:lnTo>
                      <a:lnTo>
                        <a:pt x="40" y="20"/>
                      </a:lnTo>
                      <a:lnTo>
                        <a:pt x="39" y="16"/>
                      </a:lnTo>
                      <a:lnTo>
                        <a:pt x="38" y="13"/>
                      </a:lnTo>
                      <a:lnTo>
                        <a:pt x="36" y="9"/>
                      </a:lnTo>
                      <a:lnTo>
                        <a:pt x="34" y="6"/>
                      </a:lnTo>
                      <a:lnTo>
                        <a:pt x="31" y="4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2" name="Freeform 273"/>
                <p:cNvSpPr/>
                <p:nvPr/>
              </p:nvSpPr>
              <p:spPr bwMode="auto">
                <a:xfrm>
                  <a:off x="4940" y="3757"/>
                  <a:ext cx="39" cy="41"/>
                </a:xfrm>
                <a:custGeom>
                  <a:avLst/>
                  <a:gdLst>
                    <a:gd name="T0" fmla="*/ 19 w 39"/>
                    <a:gd name="T1" fmla="*/ 0 h 41"/>
                    <a:gd name="T2" fmla="*/ 16 w 39"/>
                    <a:gd name="T3" fmla="*/ 1 h 41"/>
                    <a:gd name="T4" fmla="*/ 12 w 39"/>
                    <a:gd name="T5" fmla="*/ 3 h 41"/>
                    <a:gd name="T6" fmla="*/ 9 w 39"/>
                    <a:gd name="T7" fmla="*/ 4 h 41"/>
                    <a:gd name="T8" fmla="*/ 5 w 39"/>
                    <a:gd name="T9" fmla="*/ 6 h 41"/>
                    <a:gd name="T10" fmla="*/ 3 w 39"/>
                    <a:gd name="T11" fmla="*/ 10 h 41"/>
                    <a:gd name="T12" fmla="*/ 2 w 39"/>
                    <a:gd name="T13" fmla="*/ 13 h 41"/>
                    <a:gd name="T14" fmla="*/ 0 w 39"/>
                    <a:gd name="T15" fmla="*/ 17 h 41"/>
                    <a:gd name="T16" fmla="*/ 0 w 39"/>
                    <a:gd name="T17" fmla="*/ 21 h 41"/>
                    <a:gd name="T18" fmla="*/ 0 w 39"/>
                    <a:gd name="T19" fmla="*/ 25 h 41"/>
                    <a:gd name="T20" fmla="*/ 2 w 39"/>
                    <a:gd name="T21" fmla="*/ 28 h 41"/>
                    <a:gd name="T22" fmla="*/ 3 w 39"/>
                    <a:gd name="T23" fmla="*/ 32 h 41"/>
                    <a:gd name="T24" fmla="*/ 5 w 39"/>
                    <a:gd name="T25" fmla="*/ 35 h 41"/>
                    <a:gd name="T26" fmla="*/ 9 w 39"/>
                    <a:gd name="T27" fmla="*/ 38 h 41"/>
                    <a:gd name="T28" fmla="*/ 12 w 39"/>
                    <a:gd name="T29" fmla="*/ 39 h 41"/>
                    <a:gd name="T30" fmla="*/ 16 w 39"/>
                    <a:gd name="T31" fmla="*/ 40 h 41"/>
                    <a:gd name="T32" fmla="*/ 19 w 39"/>
                    <a:gd name="T33" fmla="*/ 41 h 41"/>
                    <a:gd name="T34" fmla="*/ 24 w 39"/>
                    <a:gd name="T35" fmla="*/ 40 h 41"/>
                    <a:gd name="T36" fmla="*/ 27 w 39"/>
                    <a:gd name="T37" fmla="*/ 39 h 41"/>
                    <a:gd name="T38" fmla="*/ 31 w 39"/>
                    <a:gd name="T39" fmla="*/ 38 h 41"/>
                    <a:gd name="T40" fmla="*/ 33 w 39"/>
                    <a:gd name="T41" fmla="*/ 35 h 41"/>
                    <a:gd name="T42" fmla="*/ 35 w 39"/>
                    <a:gd name="T43" fmla="*/ 32 h 41"/>
                    <a:gd name="T44" fmla="*/ 38 w 39"/>
                    <a:gd name="T45" fmla="*/ 28 h 41"/>
                    <a:gd name="T46" fmla="*/ 39 w 39"/>
                    <a:gd name="T47" fmla="*/ 25 h 41"/>
                    <a:gd name="T48" fmla="*/ 39 w 39"/>
                    <a:gd name="T49" fmla="*/ 21 h 41"/>
                    <a:gd name="T50" fmla="*/ 39 w 39"/>
                    <a:gd name="T51" fmla="*/ 17 h 41"/>
                    <a:gd name="T52" fmla="*/ 38 w 39"/>
                    <a:gd name="T53" fmla="*/ 13 h 41"/>
                    <a:gd name="T54" fmla="*/ 35 w 39"/>
                    <a:gd name="T55" fmla="*/ 10 h 41"/>
                    <a:gd name="T56" fmla="*/ 33 w 39"/>
                    <a:gd name="T57" fmla="*/ 6 h 41"/>
                    <a:gd name="T58" fmla="*/ 31 w 39"/>
                    <a:gd name="T59" fmla="*/ 4 h 41"/>
                    <a:gd name="T60" fmla="*/ 27 w 39"/>
                    <a:gd name="T61" fmla="*/ 3 h 41"/>
                    <a:gd name="T62" fmla="*/ 24 w 39"/>
                    <a:gd name="T63" fmla="*/ 1 h 41"/>
                    <a:gd name="T64" fmla="*/ 19 w 39"/>
                    <a:gd name="T65" fmla="*/ 0 h 4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41">
                      <a:moveTo>
                        <a:pt x="19" y="0"/>
                      </a:moveTo>
                      <a:lnTo>
                        <a:pt x="16" y="1"/>
                      </a:lnTo>
                      <a:lnTo>
                        <a:pt x="12" y="3"/>
                      </a:lnTo>
                      <a:lnTo>
                        <a:pt x="9" y="4"/>
                      </a:lnTo>
                      <a:lnTo>
                        <a:pt x="5" y="6"/>
                      </a:lnTo>
                      <a:lnTo>
                        <a:pt x="3" y="10"/>
                      </a:lnTo>
                      <a:lnTo>
                        <a:pt x="2" y="13"/>
                      </a:lnTo>
                      <a:lnTo>
                        <a:pt x="0" y="17"/>
                      </a:lnTo>
                      <a:lnTo>
                        <a:pt x="0" y="21"/>
                      </a:lnTo>
                      <a:lnTo>
                        <a:pt x="0" y="25"/>
                      </a:lnTo>
                      <a:lnTo>
                        <a:pt x="2" y="28"/>
                      </a:lnTo>
                      <a:lnTo>
                        <a:pt x="3" y="32"/>
                      </a:lnTo>
                      <a:lnTo>
                        <a:pt x="5" y="35"/>
                      </a:lnTo>
                      <a:lnTo>
                        <a:pt x="9" y="38"/>
                      </a:lnTo>
                      <a:lnTo>
                        <a:pt x="12" y="39"/>
                      </a:lnTo>
                      <a:lnTo>
                        <a:pt x="16" y="40"/>
                      </a:lnTo>
                      <a:lnTo>
                        <a:pt x="19" y="41"/>
                      </a:lnTo>
                      <a:lnTo>
                        <a:pt x="24" y="40"/>
                      </a:lnTo>
                      <a:lnTo>
                        <a:pt x="27" y="39"/>
                      </a:lnTo>
                      <a:lnTo>
                        <a:pt x="31" y="38"/>
                      </a:lnTo>
                      <a:lnTo>
                        <a:pt x="33" y="35"/>
                      </a:lnTo>
                      <a:lnTo>
                        <a:pt x="35" y="32"/>
                      </a:lnTo>
                      <a:lnTo>
                        <a:pt x="38" y="28"/>
                      </a:lnTo>
                      <a:lnTo>
                        <a:pt x="39" y="25"/>
                      </a:lnTo>
                      <a:lnTo>
                        <a:pt x="39" y="21"/>
                      </a:lnTo>
                      <a:lnTo>
                        <a:pt x="39" y="17"/>
                      </a:lnTo>
                      <a:lnTo>
                        <a:pt x="38" y="13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1" y="4"/>
                      </a:lnTo>
                      <a:lnTo>
                        <a:pt x="27" y="3"/>
                      </a:lnTo>
                      <a:lnTo>
                        <a:pt x="24" y="1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3" name="Freeform 274"/>
                <p:cNvSpPr/>
                <p:nvPr/>
              </p:nvSpPr>
              <p:spPr bwMode="auto">
                <a:xfrm>
                  <a:off x="4940" y="3757"/>
                  <a:ext cx="39" cy="41"/>
                </a:xfrm>
                <a:custGeom>
                  <a:avLst/>
                  <a:gdLst>
                    <a:gd name="T0" fmla="*/ 19 w 39"/>
                    <a:gd name="T1" fmla="*/ 0 h 41"/>
                    <a:gd name="T2" fmla="*/ 16 w 39"/>
                    <a:gd name="T3" fmla="*/ 1 h 41"/>
                    <a:gd name="T4" fmla="*/ 12 w 39"/>
                    <a:gd name="T5" fmla="*/ 3 h 41"/>
                    <a:gd name="T6" fmla="*/ 9 w 39"/>
                    <a:gd name="T7" fmla="*/ 4 h 41"/>
                    <a:gd name="T8" fmla="*/ 5 w 39"/>
                    <a:gd name="T9" fmla="*/ 6 h 41"/>
                    <a:gd name="T10" fmla="*/ 3 w 39"/>
                    <a:gd name="T11" fmla="*/ 10 h 41"/>
                    <a:gd name="T12" fmla="*/ 2 w 39"/>
                    <a:gd name="T13" fmla="*/ 13 h 41"/>
                    <a:gd name="T14" fmla="*/ 0 w 39"/>
                    <a:gd name="T15" fmla="*/ 17 h 41"/>
                    <a:gd name="T16" fmla="*/ 0 w 39"/>
                    <a:gd name="T17" fmla="*/ 21 h 41"/>
                    <a:gd name="T18" fmla="*/ 0 w 39"/>
                    <a:gd name="T19" fmla="*/ 25 h 41"/>
                    <a:gd name="T20" fmla="*/ 2 w 39"/>
                    <a:gd name="T21" fmla="*/ 28 h 41"/>
                    <a:gd name="T22" fmla="*/ 3 w 39"/>
                    <a:gd name="T23" fmla="*/ 32 h 41"/>
                    <a:gd name="T24" fmla="*/ 5 w 39"/>
                    <a:gd name="T25" fmla="*/ 35 h 41"/>
                    <a:gd name="T26" fmla="*/ 9 w 39"/>
                    <a:gd name="T27" fmla="*/ 38 h 41"/>
                    <a:gd name="T28" fmla="*/ 12 w 39"/>
                    <a:gd name="T29" fmla="*/ 39 h 41"/>
                    <a:gd name="T30" fmla="*/ 16 w 39"/>
                    <a:gd name="T31" fmla="*/ 40 h 41"/>
                    <a:gd name="T32" fmla="*/ 19 w 39"/>
                    <a:gd name="T33" fmla="*/ 41 h 41"/>
                    <a:gd name="T34" fmla="*/ 24 w 39"/>
                    <a:gd name="T35" fmla="*/ 40 h 41"/>
                    <a:gd name="T36" fmla="*/ 27 w 39"/>
                    <a:gd name="T37" fmla="*/ 39 h 41"/>
                    <a:gd name="T38" fmla="*/ 31 w 39"/>
                    <a:gd name="T39" fmla="*/ 38 h 41"/>
                    <a:gd name="T40" fmla="*/ 33 w 39"/>
                    <a:gd name="T41" fmla="*/ 35 h 41"/>
                    <a:gd name="T42" fmla="*/ 35 w 39"/>
                    <a:gd name="T43" fmla="*/ 32 h 41"/>
                    <a:gd name="T44" fmla="*/ 38 w 39"/>
                    <a:gd name="T45" fmla="*/ 28 h 41"/>
                    <a:gd name="T46" fmla="*/ 39 w 39"/>
                    <a:gd name="T47" fmla="*/ 25 h 41"/>
                    <a:gd name="T48" fmla="*/ 39 w 39"/>
                    <a:gd name="T49" fmla="*/ 21 h 41"/>
                    <a:gd name="T50" fmla="*/ 39 w 39"/>
                    <a:gd name="T51" fmla="*/ 17 h 41"/>
                    <a:gd name="T52" fmla="*/ 38 w 39"/>
                    <a:gd name="T53" fmla="*/ 13 h 41"/>
                    <a:gd name="T54" fmla="*/ 35 w 39"/>
                    <a:gd name="T55" fmla="*/ 10 h 41"/>
                    <a:gd name="T56" fmla="*/ 33 w 39"/>
                    <a:gd name="T57" fmla="*/ 6 h 41"/>
                    <a:gd name="T58" fmla="*/ 31 w 39"/>
                    <a:gd name="T59" fmla="*/ 4 h 41"/>
                    <a:gd name="T60" fmla="*/ 27 w 39"/>
                    <a:gd name="T61" fmla="*/ 3 h 41"/>
                    <a:gd name="T62" fmla="*/ 24 w 39"/>
                    <a:gd name="T63" fmla="*/ 1 h 41"/>
                    <a:gd name="T64" fmla="*/ 19 w 39"/>
                    <a:gd name="T65" fmla="*/ 0 h 4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41">
                      <a:moveTo>
                        <a:pt x="19" y="0"/>
                      </a:moveTo>
                      <a:lnTo>
                        <a:pt x="16" y="1"/>
                      </a:lnTo>
                      <a:lnTo>
                        <a:pt x="12" y="3"/>
                      </a:lnTo>
                      <a:lnTo>
                        <a:pt x="9" y="4"/>
                      </a:lnTo>
                      <a:lnTo>
                        <a:pt x="5" y="6"/>
                      </a:lnTo>
                      <a:lnTo>
                        <a:pt x="3" y="10"/>
                      </a:lnTo>
                      <a:lnTo>
                        <a:pt x="2" y="13"/>
                      </a:lnTo>
                      <a:lnTo>
                        <a:pt x="0" y="17"/>
                      </a:lnTo>
                      <a:lnTo>
                        <a:pt x="0" y="21"/>
                      </a:lnTo>
                      <a:lnTo>
                        <a:pt x="0" y="25"/>
                      </a:lnTo>
                      <a:lnTo>
                        <a:pt x="2" y="28"/>
                      </a:lnTo>
                      <a:lnTo>
                        <a:pt x="3" y="32"/>
                      </a:lnTo>
                      <a:lnTo>
                        <a:pt x="5" y="35"/>
                      </a:lnTo>
                      <a:lnTo>
                        <a:pt x="9" y="38"/>
                      </a:lnTo>
                      <a:lnTo>
                        <a:pt x="12" y="39"/>
                      </a:lnTo>
                      <a:lnTo>
                        <a:pt x="16" y="40"/>
                      </a:lnTo>
                      <a:lnTo>
                        <a:pt x="19" y="41"/>
                      </a:lnTo>
                      <a:lnTo>
                        <a:pt x="24" y="40"/>
                      </a:lnTo>
                      <a:lnTo>
                        <a:pt x="27" y="39"/>
                      </a:lnTo>
                      <a:lnTo>
                        <a:pt x="31" y="38"/>
                      </a:lnTo>
                      <a:lnTo>
                        <a:pt x="33" y="35"/>
                      </a:lnTo>
                      <a:lnTo>
                        <a:pt x="35" y="32"/>
                      </a:lnTo>
                      <a:lnTo>
                        <a:pt x="38" y="28"/>
                      </a:lnTo>
                      <a:lnTo>
                        <a:pt x="39" y="25"/>
                      </a:lnTo>
                      <a:lnTo>
                        <a:pt x="39" y="21"/>
                      </a:lnTo>
                      <a:lnTo>
                        <a:pt x="39" y="17"/>
                      </a:lnTo>
                      <a:lnTo>
                        <a:pt x="38" y="13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1" y="4"/>
                      </a:lnTo>
                      <a:lnTo>
                        <a:pt x="27" y="3"/>
                      </a:lnTo>
                      <a:lnTo>
                        <a:pt x="24" y="1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4" name="Freeform 275"/>
                <p:cNvSpPr/>
                <p:nvPr/>
              </p:nvSpPr>
              <p:spPr bwMode="auto">
                <a:xfrm>
                  <a:off x="3777" y="2590"/>
                  <a:ext cx="38" cy="40"/>
                </a:xfrm>
                <a:custGeom>
                  <a:avLst/>
                  <a:gdLst>
                    <a:gd name="T0" fmla="*/ 19 w 38"/>
                    <a:gd name="T1" fmla="*/ 0 h 40"/>
                    <a:gd name="T2" fmla="*/ 15 w 38"/>
                    <a:gd name="T3" fmla="*/ 1 h 40"/>
                    <a:gd name="T4" fmla="*/ 12 w 38"/>
                    <a:gd name="T5" fmla="*/ 2 h 40"/>
                    <a:gd name="T6" fmla="*/ 8 w 38"/>
                    <a:gd name="T7" fmla="*/ 3 h 40"/>
                    <a:gd name="T8" fmla="*/ 5 w 38"/>
                    <a:gd name="T9" fmla="*/ 5 h 40"/>
                    <a:gd name="T10" fmla="*/ 2 w 38"/>
                    <a:gd name="T11" fmla="*/ 9 h 40"/>
                    <a:gd name="T12" fmla="*/ 1 w 38"/>
                    <a:gd name="T13" fmla="*/ 12 h 40"/>
                    <a:gd name="T14" fmla="*/ 0 w 38"/>
                    <a:gd name="T15" fmla="*/ 16 h 40"/>
                    <a:gd name="T16" fmla="*/ 0 w 38"/>
                    <a:gd name="T17" fmla="*/ 19 h 40"/>
                    <a:gd name="T18" fmla="*/ 0 w 38"/>
                    <a:gd name="T19" fmla="*/ 24 h 40"/>
                    <a:gd name="T20" fmla="*/ 1 w 38"/>
                    <a:gd name="T21" fmla="*/ 28 h 40"/>
                    <a:gd name="T22" fmla="*/ 2 w 38"/>
                    <a:gd name="T23" fmla="*/ 31 h 40"/>
                    <a:gd name="T24" fmla="*/ 5 w 38"/>
                    <a:gd name="T25" fmla="*/ 35 h 40"/>
                    <a:gd name="T26" fmla="*/ 8 w 38"/>
                    <a:gd name="T27" fmla="*/ 37 h 40"/>
                    <a:gd name="T28" fmla="*/ 12 w 38"/>
                    <a:gd name="T29" fmla="*/ 38 h 40"/>
                    <a:gd name="T30" fmla="*/ 15 w 38"/>
                    <a:gd name="T31" fmla="*/ 39 h 40"/>
                    <a:gd name="T32" fmla="*/ 19 w 38"/>
                    <a:gd name="T33" fmla="*/ 40 h 40"/>
                    <a:gd name="T34" fmla="*/ 23 w 38"/>
                    <a:gd name="T35" fmla="*/ 39 h 40"/>
                    <a:gd name="T36" fmla="*/ 27 w 38"/>
                    <a:gd name="T37" fmla="*/ 38 h 40"/>
                    <a:gd name="T38" fmla="*/ 30 w 38"/>
                    <a:gd name="T39" fmla="*/ 37 h 40"/>
                    <a:gd name="T40" fmla="*/ 33 w 38"/>
                    <a:gd name="T41" fmla="*/ 35 h 40"/>
                    <a:gd name="T42" fmla="*/ 35 w 38"/>
                    <a:gd name="T43" fmla="*/ 31 h 40"/>
                    <a:gd name="T44" fmla="*/ 37 w 38"/>
                    <a:gd name="T45" fmla="*/ 28 h 40"/>
                    <a:gd name="T46" fmla="*/ 38 w 38"/>
                    <a:gd name="T47" fmla="*/ 24 h 40"/>
                    <a:gd name="T48" fmla="*/ 38 w 38"/>
                    <a:gd name="T49" fmla="*/ 19 h 40"/>
                    <a:gd name="T50" fmla="*/ 38 w 38"/>
                    <a:gd name="T51" fmla="*/ 16 h 40"/>
                    <a:gd name="T52" fmla="*/ 37 w 38"/>
                    <a:gd name="T53" fmla="*/ 12 h 40"/>
                    <a:gd name="T54" fmla="*/ 35 w 38"/>
                    <a:gd name="T55" fmla="*/ 9 h 40"/>
                    <a:gd name="T56" fmla="*/ 33 w 38"/>
                    <a:gd name="T57" fmla="*/ 5 h 40"/>
                    <a:gd name="T58" fmla="*/ 30 w 38"/>
                    <a:gd name="T59" fmla="*/ 3 h 40"/>
                    <a:gd name="T60" fmla="*/ 27 w 38"/>
                    <a:gd name="T61" fmla="*/ 2 h 40"/>
                    <a:gd name="T62" fmla="*/ 23 w 38"/>
                    <a:gd name="T63" fmla="*/ 1 h 40"/>
                    <a:gd name="T64" fmla="*/ 19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9" y="0"/>
                      </a:moveTo>
                      <a:lnTo>
                        <a:pt x="15" y="1"/>
                      </a:lnTo>
                      <a:lnTo>
                        <a:pt x="12" y="2"/>
                      </a:lnTo>
                      <a:lnTo>
                        <a:pt x="8" y="3"/>
                      </a:lnTo>
                      <a:lnTo>
                        <a:pt x="5" y="5"/>
                      </a:lnTo>
                      <a:lnTo>
                        <a:pt x="2" y="9"/>
                      </a:lnTo>
                      <a:lnTo>
                        <a:pt x="1" y="12"/>
                      </a:lnTo>
                      <a:lnTo>
                        <a:pt x="0" y="16"/>
                      </a:lnTo>
                      <a:lnTo>
                        <a:pt x="0" y="19"/>
                      </a:lnTo>
                      <a:lnTo>
                        <a:pt x="0" y="24"/>
                      </a:lnTo>
                      <a:lnTo>
                        <a:pt x="1" y="28"/>
                      </a:lnTo>
                      <a:lnTo>
                        <a:pt x="2" y="31"/>
                      </a:lnTo>
                      <a:lnTo>
                        <a:pt x="5" y="35"/>
                      </a:lnTo>
                      <a:lnTo>
                        <a:pt x="8" y="37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40"/>
                      </a:lnTo>
                      <a:lnTo>
                        <a:pt x="23" y="39"/>
                      </a:lnTo>
                      <a:lnTo>
                        <a:pt x="27" y="38"/>
                      </a:lnTo>
                      <a:lnTo>
                        <a:pt x="30" y="37"/>
                      </a:lnTo>
                      <a:lnTo>
                        <a:pt x="33" y="35"/>
                      </a:lnTo>
                      <a:lnTo>
                        <a:pt x="35" y="31"/>
                      </a:lnTo>
                      <a:lnTo>
                        <a:pt x="37" y="28"/>
                      </a:lnTo>
                      <a:lnTo>
                        <a:pt x="38" y="24"/>
                      </a:lnTo>
                      <a:lnTo>
                        <a:pt x="38" y="19"/>
                      </a:lnTo>
                      <a:lnTo>
                        <a:pt x="38" y="16"/>
                      </a:lnTo>
                      <a:lnTo>
                        <a:pt x="37" y="12"/>
                      </a:lnTo>
                      <a:lnTo>
                        <a:pt x="35" y="9"/>
                      </a:lnTo>
                      <a:lnTo>
                        <a:pt x="33" y="5"/>
                      </a:lnTo>
                      <a:lnTo>
                        <a:pt x="30" y="3"/>
                      </a:lnTo>
                      <a:lnTo>
                        <a:pt x="27" y="2"/>
                      </a:lnTo>
                      <a:lnTo>
                        <a:pt x="23" y="1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5" name="Freeform 276"/>
                <p:cNvSpPr/>
                <p:nvPr/>
              </p:nvSpPr>
              <p:spPr bwMode="auto">
                <a:xfrm>
                  <a:off x="3777" y="2590"/>
                  <a:ext cx="38" cy="40"/>
                </a:xfrm>
                <a:custGeom>
                  <a:avLst/>
                  <a:gdLst>
                    <a:gd name="T0" fmla="*/ 19 w 38"/>
                    <a:gd name="T1" fmla="*/ 0 h 40"/>
                    <a:gd name="T2" fmla="*/ 15 w 38"/>
                    <a:gd name="T3" fmla="*/ 1 h 40"/>
                    <a:gd name="T4" fmla="*/ 12 w 38"/>
                    <a:gd name="T5" fmla="*/ 2 h 40"/>
                    <a:gd name="T6" fmla="*/ 8 w 38"/>
                    <a:gd name="T7" fmla="*/ 3 h 40"/>
                    <a:gd name="T8" fmla="*/ 5 w 38"/>
                    <a:gd name="T9" fmla="*/ 5 h 40"/>
                    <a:gd name="T10" fmla="*/ 2 w 38"/>
                    <a:gd name="T11" fmla="*/ 9 h 40"/>
                    <a:gd name="T12" fmla="*/ 1 w 38"/>
                    <a:gd name="T13" fmla="*/ 12 h 40"/>
                    <a:gd name="T14" fmla="*/ 0 w 38"/>
                    <a:gd name="T15" fmla="*/ 16 h 40"/>
                    <a:gd name="T16" fmla="*/ 0 w 38"/>
                    <a:gd name="T17" fmla="*/ 19 h 40"/>
                    <a:gd name="T18" fmla="*/ 0 w 38"/>
                    <a:gd name="T19" fmla="*/ 24 h 40"/>
                    <a:gd name="T20" fmla="*/ 1 w 38"/>
                    <a:gd name="T21" fmla="*/ 28 h 40"/>
                    <a:gd name="T22" fmla="*/ 2 w 38"/>
                    <a:gd name="T23" fmla="*/ 31 h 40"/>
                    <a:gd name="T24" fmla="*/ 5 w 38"/>
                    <a:gd name="T25" fmla="*/ 35 h 40"/>
                    <a:gd name="T26" fmla="*/ 8 w 38"/>
                    <a:gd name="T27" fmla="*/ 37 h 40"/>
                    <a:gd name="T28" fmla="*/ 12 w 38"/>
                    <a:gd name="T29" fmla="*/ 38 h 40"/>
                    <a:gd name="T30" fmla="*/ 15 w 38"/>
                    <a:gd name="T31" fmla="*/ 39 h 40"/>
                    <a:gd name="T32" fmla="*/ 19 w 38"/>
                    <a:gd name="T33" fmla="*/ 40 h 40"/>
                    <a:gd name="T34" fmla="*/ 23 w 38"/>
                    <a:gd name="T35" fmla="*/ 39 h 40"/>
                    <a:gd name="T36" fmla="*/ 27 w 38"/>
                    <a:gd name="T37" fmla="*/ 38 h 40"/>
                    <a:gd name="T38" fmla="*/ 30 w 38"/>
                    <a:gd name="T39" fmla="*/ 37 h 40"/>
                    <a:gd name="T40" fmla="*/ 33 w 38"/>
                    <a:gd name="T41" fmla="*/ 35 h 40"/>
                    <a:gd name="T42" fmla="*/ 35 w 38"/>
                    <a:gd name="T43" fmla="*/ 31 h 40"/>
                    <a:gd name="T44" fmla="*/ 37 w 38"/>
                    <a:gd name="T45" fmla="*/ 28 h 40"/>
                    <a:gd name="T46" fmla="*/ 38 w 38"/>
                    <a:gd name="T47" fmla="*/ 24 h 40"/>
                    <a:gd name="T48" fmla="*/ 38 w 38"/>
                    <a:gd name="T49" fmla="*/ 19 h 40"/>
                    <a:gd name="T50" fmla="*/ 38 w 38"/>
                    <a:gd name="T51" fmla="*/ 16 h 40"/>
                    <a:gd name="T52" fmla="*/ 37 w 38"/>
                    <a:gd name="T53" fmla="*/ 12 h 40"/>
                    <a:gd name="T54" fmla="*/ 35 w 38"/>
                    <a:gd name="T55" fmla="*/ 9 h 40"/>
                    <a:gd name="T56" fmla="*/ 33 w 38"/>
                    <a:gd name="T57" fmla="*/ 5 h 40"/>
                    <a:gd name="T58" fmla="*/ 30 w 38"/>
                    <a:gd name="T59" fmla="*/ 3 h 40"/>
                    <a:gd name="T60" fmla="*/ 27 w 38"/>
                    <a:gd name="T61" fmla="*/ 2 h 40"/>
                    <a:gd name="T62" fmla="*/ 23 w 38"/>
                    <a:gd name="T63" fmla="*/ 1 h 40"/>
                    <a:gd name="T64" fmla="*/ 19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9" y="0"/>
                      </a:moveTo>
                      <a:lnTo>
                        <a:pt x="15" y="1"/>
                      </a:lnTo>
                      <a:lnTo>
                        <a:pt x="12" y="2"/>
                      </a:lnTo>
                      <a:lnTo>
                        <a:pt x="8" y="3"/>
                      </a:lnTo>
                      <a:lnTo>
                        <a:pt x="5" y="5"/>
                      </a:lnTo>
                      <a:lnTo>
                        <a:pt x="2" y="9"/>
                      </a:lnTo>
                      <a:lnTo>
                        <a:pt x="1" y="12"/>
                      </a:lnTo>
                      <a:lnTo>
                        <a:pt x="0" y="16"/>
                      </a:lnTo>
                      <a:lnTo>
                        <a:pt x="0" y="19"/>
                      </a:lnTo>
                      <a:lnTo>
                        <a:pt x="0" y="24"/>
                      </a:lnTo>
                      <a:lnTo>
                        <a:pt x="1" y="28"/>
                      </a:lnTo>
                      <a:lnTo>
                        <a:pt x="2" y="31"/>
                      </a:lnTo>
                      <a:lnTo>
                        <a:pt x="5" y="35"/>
                      </a:lnTo>
                      <a:lnTo>
                        <a:pt x="8" y="37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40"/>
                      </a:lnTo>
                      <a:lnTo>
                        <a:pt x="23" y="39"/>
                      </a:lnTo>
                      <a:lnTo>
                        <a:pt x="27" y="38"/>
                      </a:lnTo>
                      <a:lnTo>
                        <a:pt x="30" y="37"/>
                      </a:lnTo>
                      <a:lnTo>
                        <a:pt x="33" y="35"/>
                      </a:lnTo>
                      <a:lnTo>
                        <a:pt x="35" y="31"/>
                      </a:lnTo>
                      <a:lnTo>
                        <a:pt x="37" y="28"/>
                      </a:lnTo>
                      <a:lnTo>
                        <a:pt x="38" y="24"/>
                      </a:lnTo>
                      <a:lnTo>
                        <a:pt x="38" y="19"/>
                      </a:lnTo>
                      <a:lnTo>
                        <a:pt x="38" y="16"/>
                      </a:lnTo>
                      <a:lnTo>
                        <a:pt x="37" y="12"/>
                      </a:lnTo>
                      <a:lnTo>
                        <a:pt x="35" y="9"/>
                      </a:lnTo>
                      <a:lnTo>
                        <a:pt x="33" y="5"/>
                      </a:lnTo>
                      <a:lnTo>
                        <a:pt x="30" y="3"/>
                      </a:lnTo>
                      <a:lnTo>
                        <a:pt x="27" y="2"/>
                      </a:lnTo>
                      <a:lnTo>
                        <a:pt x="23" y="1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6" name="Freeform 277"/>
                <p:cNvSpPr/>
                <p:nvPr/>
              </p:nvSpPr>
              <p:spPr bwMode="auto">
                <a:xfrm>
                  <a:off x="4933" y="2597"/>
                  <a:ext cx="40" cy="38"/>
                </a:xfrm>
                <a:custGeom>
                  <a:avLst/>
                  <a:gdLst>
                    <a:gd name="T0" fmla="*/ 20 w 40"/>
                    <a:gd name="T1" fmla="*/ 0 h 38"/>
                    <a:gd name="T2" fmla="*/ 17 w 40"/>
                    <a:gd name="T3" fmla="*/ 0 h 38"/>
                    <a:gd name="T4" fmla="*/ 13 w 40"/>
                    <a:gd name="T5" fmla="*/ 1 h 38"/>
                    <a:gd name="T6" fmla="*/ 10 w 40"/>
                    <a:gd name="T7" fmla="*/ 2 h 38"/>
                    <a:gd name="T8" fmla="*/ 6 w 40"/>
                    <a:gd name="T9" fmla="*/ 4 h 38"/>
                    <a:gd name="T10" fmla="*/ 4 w 40"/>
                    <a:gd name="T11" fmla="*/ 8 h 38"/>
                    <a:gd name="T12" fmla="*/ 3 w 40"/>
                    <a:gd name="T13" fmla="*/ 11 h 38"/>
                    <a:gd name="T14" fmla="*/ 2 w 40"/>
                    <a:gd name="T15" fmla="*/ 15 h 38"/>
                    <a:gd name="T16" fmla="*/ 0 w 40"/>
                    <a:gd name="T17" fmla="*/ 18 h 38"/>
                    <a:gd name="T18" fmla="*/ 2 w 40"/>
                    <a:gd name="T19" fmla="*/ 23 h 38"/>
                    <a:gd name="T20" fmla="*/ 3 w 40"/>
                    <a:gd name="T21" fmla="*/ 26 h 38"/>
                    <a:gd name="T22" fmla="*/ 4 w 40"/>
                    <a:gd name="T23" fmla="*/ 30 h 38"/>
                    <a:gd name="T24" fmla="*/ 6 w 40"/>
                    <a:gd name="T25" fmla="*/ 32 h 38"/>
                    <a:gd name="T26" fmla="*/ 10 w 40"/>
                    <a:gd name="T27" fmla="*/ 35 h 38"/>
                    <a:gd name="T28" fmla="*/ 13 w 40"/>
                    <a:gd name="T29" fmla="*/ 37 h 38"/>
                    <a:gd name="T30" fmla="*/ 17 w 40"/>
                    <a:gd name="T31" fmla="*/ 38 h 38"/>
                    <a:gd name="T32" fmla="*/ 20 w 40"/>
                    <a:gd name="T33" fmla="*/ 38 h 38"/>
                    <a:gd name="T34" fmla="*/ 24 w 40"/>
                    <a:gd name="T35" fmla="*/ 38 h 38"/>
                    <a:gd name="T36" fmla="*/ 27 w 40"/>
                    <a:gd name="T37" fmla="*/ 37 h 38"/>
                    <a:gd name="T38" fmla="*/ 31 w 40"/>
                    <a:gd name="T39" fmla="*/ 35 h 38"/>
                    <a:gd name="T40" fmla="*/ 34 w 40"/>
                    <a:gd name="T41" fmla="*/ 32 h 38"/>
                    <a:gd name="T42" fmla="*/ 36 w 40"/>
                    <a:gd name="T43" fmla="*/ 30 h 38"/>
                    <a:gd name="T44" fmla="*/ 38 w 40"/>
                    <a:gd name="T45" fmla="*/ 26 h 38"/>
                    <a:gd name="T46" fmla="*/ 39 w 40"/>
                    <a:gd name="T47" fmla="*/ 23 h 38"/>
                    <a:gd name="T48" fmla="*/ 40 w 40"/>
                    <a:gd name="T49" fmla="*/ 18 h 38"/>
                    <a:gd name="T50" fmla="*/ 39 w 40"/>
                    <a:gd name="T51" fmla="*/ 15 h 38"/>
                    <a:gd name="T52" fmla="*/ 38 w 40"/>
                    <a:gd name="T53" fmla="*/ 11 h 38"/>
                    <a:gd name="T54" fmla="*/ 36 w 40"/>
                    <a:gd name="T55" fmla="*/ 8 h 38"/>
                    <a:gd name="T56" fmla="*/ 34 w 40"/>
                    <a:gd name="T57" fmla="*/ 4 h 38"/>
                    <a:gd name="T58" fmla="*/ 31 w 40"/>
                    <a:gd name="T59" fmla="*/ 2 h 38"/>
                    <a:gd name="T60" fmla="*/ 27 w 40"/>
                    <a:gd name="T61" fmla="*/ 1 h 38"/>
                    <a:gd name="T62" fmla="*/ 24 w 40"/>
                    <a:gd name="T63" fmla="*/ 0 h 38"/>
                    <a:gd name="T64" fmla="*/ 20 w 40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38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3" y="1"/>
                      </a:lnTo>
                      <a:lnTo>
                        <a:pt x="10" y="2"/>
                      </a:lnTo>
                      <a:lnTo>
                        <a:pt x="6" y="4"/>
                      </a:lnTo>
                      <a:lnTo>
                        <a:pt x="4" y="8"/>
                      </a:lnTo>
                      <a:lnTo>
                        <a:pt x="3" y="11"/>
                      </a:lnTo>
                      <a:lnTo>
                        <a:pt x="2" y="15"/>
                      </a:lnTo>
                      <a:lnTo>
                        <a:pt x="0" y="18"/>
                      </a:lnTo>
                      <a:lnTo>
                        <a:pt x="2" y="23"/>
                      </a:lnTo>
                      <a:lnTo>
                        <a:pt x="3" y="26"/>
                      </a:lnTo>
                      <a:lnTo>
                        <a:pt x="4" y="30"/>
                      </a:lnTo>
                      <a:lnTo>
                        <a:pt x="6" y="32"/>
                      </a:lnTo>
                      <a:lnTo>
                        <a:pt x="10" y="35"/>
                      </a:lnTo>
                      <a:lnTo>
                        <a:pt x="13" y="37"/>
                      </a:lnTo>
                      <a:lnTo>
                        <a:pt x="17" y="38"/>
                      </a:lnTo>
                      <a:lnTo>
                        <a:pt x="20" y="38"/>
                      </a:lnTo>
                      <a:lnTo>
                        <a:pt x="24" y="38"/>
                      </a:lnTo>
                      <a:lnTo>
                        <a:pt x="27" y="37"/>
                      </a:lnTo>
                      <a:lnTo>
                        <a:pt x="31" y="35"/>
                      </a:lnTo>
                      <a:lnTo>
                        <a:pt x="34" y="32"/>
                      </a:lnTo>
                      <a:lnTo>
                        <a:pt x="36" y="30"/>
                      </a:lnTo>
                      <a:lnTo>
                        <a:pt x="38" y="26"/>
                      </a:lnTo>
                      <a:lnTo>
                        <a:pt x="39" y="23"/>
                      </a:lnTo>
                      <a:lnTo>
                        <a:pt x="40" y="18"/>
                      </a:lnTo>
                      <a:lnTo>
                        <a:pt x="39" y="15"/>
                      </a:lnTo>
                      <a:lnTo>
                        <a:pt x="38" y="11"/>
                      </a:lnTo>
                      <a:lnTo>
                        <a:pt x="36" y="8"/>
                      </a:lnTo>
                      <a:lnTo>
                        <a:pt x="34" y="4"/>
                      </a:lnTo>
                      <a:lnTo>
                        <a:pt x="31" y="2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7" name="Freeform 278"/>
                <p:cNvSpPr/>
                <p:nvPr/>
              </p:nvSpPr>
              <p:spPr bwMode="auto">
                <a:xfrm>
                  <a:off x="4933" y="2597"/>
                  <a:ext cx="40" cy="38"/>
                </a:xfrm>
                <a:custGeom>
                  <a:avLst/>
                  <a:gdLst>
                    <a:gd name="T0" fmla="*/ 20 w 40"/>
                    <a:gd name="T1" fmla="*/ 0 h 38"/>
                    <a:gd name="T2" fmla="*/ 17 w 40"/>
                    <a:gd name="T3" fmla="*/ 0 h 38"/>
                    <a:gd name="T4" fmla="*/ 13 w 40"/>
                    <a:gd name="T5" fmla="*/ 1 h 38"/>
                    <a:gd name="T6" fmla="*/ 10 w 40"/>
                    <a:gd name="T7" fmla="*/ 2 h 38"/>
                    <a:gd name="T8" fmla="*/ 6 w 40"/>
                    <a:gd name="T9" fmla="*/ 4 h 38"/>
                    <a:gd name="T10" fmla="*/ 4 w 40"/>
                    <a:gd name="T11" fmla="*/ 8 h 38"/>
                    <a:gd name="T12" fmla="*/ 3 w 40"/>
                    <a:gd name="T13" fmla="*/ 11 h 38"/>
                    <a:gd name="T14" fmla="*/ 2 w 40"/>
                    <a:gd name="T15" fmla="*/ 15 h 38"/>
                    <a:gd name="T16" fmla="*/ 0 w 40"/>
                    <a:gd name="T17" fmla="*/ 18 h 38"/>
                    <a:gd name="T18" fmla="*/ 2 w 40"/>
                    <a:gd name="T19" fmla="*/ 23 h 38"/>
                    <a:gd name="T20" fmla="*/ 3 w 40"/>
                    <a:gd name="T21" fmla="*/ 26 h 38"/>
                    <a:gd name="T22" fmla="*/ 4 w 40"/>
                    <a:gd name="T23" fmla="*/ 30 h 38"/>
                    <a:gd name="T24" fmla="*/ 6 w 40"/>
                    <a:gd name="T25" fmla="*/ 32 h 38"/>
                    <a:gd name="T26" fmla="*/ 10 w 40"/>
                    <a:gd name="T27" fmla="*/ 35 h 38"/>
                    <a:gd name="T28" fmla="*/ 13 w 40"/>
                    <a:gd name="T29" fmla="*/ 37 h 38"/>
                    <a:gd name="T30" fmla="*/ 17 w 40"/>
                    <a:gd name="T31" fmla="*/ 38 h 38"/>
                    <a:gd name="T32" fmla="*/ 20 w 40"/>
                    <a:gd name="T33" fmla="*/ 38 h 38"/>
                    <a:gd name="T34" fmla="*/ 24 w 40"/>
                    <a:gd name="T35" fmla="*/ 38 h 38"/>
                    <a:gd name="T36" fmla="*/ 27 w 40"/>
                    <a:gd name="T37" fmla="*/ 37 h 38"/>
                    <a:gd name="T38" fmla="*/ 31 w 40"/>
                    <a:gd name="T39" fmla="*/ 35 h 38"/>
                    <a:gd name="T40" fmla="*/ 34 w 40"/>
                    <a:gd name="T41" fmla="*/ 32 h 38"/>
                    <a:gd name="T42" fmla="*/ 36 w 40"/>
                    <a:gd name="T43" fmla="*/ 30 h 38"/>
                    <a:gd name="T44" fmla="*/ 38 w 40"/>
                    <a:gd name="T45" fmla="*/ 26 h 38"/>
                    <a:gd name="T46" fmla="*/ 39 w 40"/>
                    <a:gd name="T47" fmla="*/ 23 h 38"/>
                    <a:gd name="T48" fmla="*/ 40 w 40"/>
                    <a:gd name="T49" fmla="*/ 18 h 38"/>
                    <a:gd name="T50" fmla="*/ 39 w 40"/>
                    <a:gd name="T51" fmla="*/ 15 h 38"/>
                    <a:gd name="T52" fmla="*/ 38 w 40"/>
                    <a:gd name="T53" fmla="*/ 11 h 38"/>
                    <a:gd name="T54" fmla="*/ 36 w 40"/>
                    <a:gd name="T55" fmla="*/ 8 h 38"/>
                    <a:gd name="T56" fmla="*/ 34 w 40"/>
                    <a:gd name="T57" fmla="*/ 4 h 38"/>
                    <a:gd name="T58" fmla="*/ 31 w 40"/>
                    <a:gd name="T59" fmla="*/ 2 h 38"/>
                    <a:gd name="T60" fmla="*/ 27 w 40"/>
                    <a:gd name="T61" fmla="*/ 1 h 38"/>
                    <a:gd name="T62" fmla="*/ 24 w 40"/>
                    <a:gd name="T63" fmla="*/ 0 h 38"/>
                    <a:gd name="T64" fmla="*/ 20 w 40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38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3" y="1"/>
                      </a:lnTo>
                      <a:lnTo>
                        <a:pt x="10" y="2"/>
                      </a:lnTo>
                      <a:lnTo>
                        <a:pt x="6" y="4"/>
                      </a:lnTo>
                      <a:lnTo>
                        <a:pt x="4" y="8"/>
                      </a:lnTo>
                      <a:lnTo>
                        <a:pt x="3" y="11"/>
                      </a:lnTo>
                      <a:lnTo>
                        <a:pt x="2" y="15"/>
                      </a:lnTo>
                      <a:lnTo>
                        <a:pt x="0" y="18"/>
                      </a:lnTo>
                      <a:lnTo>
                        <a:pt x="2" y="23"/>
                      </a:lnTo>
                      <a:lnTo>
                        <a:pt x="3" y="26"/>
                      </a:lnTo>
                      <a:lnTo>
                        <a:pt x="4" y="30"/>
                      </a:lnTo>
                      <a:lnTo>
                        <a:pt x="6" y="32"/>
                      </a:lnTo>
                      <a:lnTo>
                        <a:pt x="10" y="35"/>
                      </a:lnTo>
                      <a:lnTo>
                        <a:pt x="13" y="37"/>
                      </a:lnTo>
                      <a:lnTo>
                        <a:pt x="17" y="38"/>
                      </a:lnTo>
                      <a:lnTo>
                        <a:pt x="20" y="38"/>
                      </a:lnTo>
                      <a:lnTo>
                        <a:pt x="24" y="38"/>
                      </a:lnTo>
                      <a:lnTo>
                        <a:pt x="27" y="37"/>
                      </a:lnTo>
                      <a:lnTo>
                        <a:pt x="31" y="35"/>
                      </a:lnTo>
                      <a:lnTo>
                        <a:pt x="34" y="32"/>
                      </a:lnTo>
                      <a:lnTo>
                        <a:pt x="36" y="30"/>
                      </a:lnTo>
                      <a:lnTo>
                        <a:pt x="38" y="26"/>
                      </a:lnTo>
                      <a:lnTo>
                        <a:pt x="39" y="23"/>
                      </a:lnTo>
                      <a:lnTo>
                        <a:pt x="40" y="18"/>
                      </a:lnTo>
                      <a:lnTo>
                        <a:pt x="39" y="15"/>
                      </a:lnTo>
                      <a:lnTo>
                        <a:pt x="38" y="11"/>
                      </a:lnTo>
                      <a:lnTo>
                        <a:pt x="36" y="8"/>
                      </a:lnTo>
                      <a:lnTo>
                        <a:pt x="34" y="4"/>
                      </a:lnTo>
                      <a:lnTo>
                        <a:pt x="31" y="2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8" name="Freeform 279"/>
                <p:cNvSpPr/>
                <p:nvPr/>
              </p:nvSpPr>
              <p:spPr bwMode="auto">
                <a:xfrm>
                  <a:off x="4274" y="2207"/>
                  <a:ext cx="39" cy="40"/>
                </a:xfrm>
                <a:custGeom>
                  <a:avLst/>
                  <a:gdLst>
                    <a:gd name="T0" fmla="*/ 19 w 39"/>
                    <a:gd name="T1" fmla="*/ 0 h 40"/>
                    <a:gd name="T2" fmla="*/ 15 w 39"/>
                    <a:gd name="T3" fmla="*/ 0 h 40"/>
                    <a:gd name="T4" fmla="*/ 12 w 39"/>
                    <a:gd name="T5" fmla="*/ 1 h 40"/>
                    <a:gd name="T6" fmla="*/ 8 w 39"/>
                    <a:gd name="T7" fmla="*/ 4 h 40"/>
                    <a:gd name="T8" fmla="*/ 6 w 39"/>
                    <a:gd name="T9" fmla="*/ 6 h 40"/>
                    <a:gd name="T10" fmla="*/ 3 w 39"/>
                    <a:gd name="T11" fmla="*/ 10 h 40"/>
                    <a:gd name="T12" fmla="*/ 1 w 39"/>
                    <a:gd name="T13" fmla="*/ 12 h 40"/>
                    <a:gd name="T14" fmla="*/ 0 w 39"/>
                    <a:gd name="T15" fmla="*/ 15 h 40"/>
                    <a:gd name="T16" fmla="*/ 0 w 39"/>
                    <a:gd name="T17" fmla="*/ 20 h 40"/>
                    <a:gd name="T18" fmla="*/ 0 w 39"/>
                    <a:gd name="T19" fmla="*/ 24 h 40"/>
                    <a:gd name="T20" fmla="*/ 1 w 39"/>
                    <a:gd name="T21" fmla="*/ 27 h 40"/>
                    <a:gd name="T22" fmla="*/ 3 w 39"/>
                    <a:gd name="T23" fmla="*/ 31 h 40"/>
                    <a:gd name="T24" fmla="*/ 6 w 39"/>
                    <a:gd name="T25" fmla="*/ 34 h 40"/>
                    <a:gd name="T26" fmla="*/ 8 w 39"/>
                    <a:gd name="T27" fmla="*/ 36 h 40"/>
                    <a:gd name="T28" fmla="*/ 12 w 39"/>
                    <a:gd name="T29" fmla="*/ 38 h 40"/>
                    <a:gd name="T30" fmla="*/ 15 w 39"/>
                    <a:gd name="T31" fmla="*/ 39 h 40"/>
                    <a:gd name="T32" fmla="*/ 19 w 39"/>
                    <a:gd name="T33" fmla="*/ 40 h 40"/>
                    <a:gd name="T34" fmla="*/ 24 w 39"/>
                    <a:gd name="T35" fmla="*/ 39 h 40"/>
                    <a:gd name="T36" fmla="*/ 27 w 39"/>
                    <a:gd name="T37" fmla="*/ 38 h 40"/>
                    <a:gd name="T38" fmla="*/ 31 w 39"/>
                    <a:gd name="T39" fmla="*/ 36 h 40"/>
                    <a:gd name="T40" fmla="*/ 33 w 39"/>
                    <a:gd name="T41" fmla="*/ 34 h 40"/>
                    <a:gd name="T42" fmla="*/ 35 w 39"/>
                    <a:gd name="T43" fmla="*/ 31 h 40"/>
                    <a:gd name="T44" fmla="*/ 38 w 39"/>
                    <a:gd name="T45" fmla="*/ 27 h 40"/>
                    <a:gd name="T46" fmla="*/ 39 w 39"/>
                    <a:gd name="T47" fmla="*/ 24 h 40"/>
                    <a:gd name="T48" fmla="*/ 39 w 39"/>
                    <a:gd name="T49" fmla="*/ 20 h 40"/>
                    <a:gd name="T50" fmla="*/ 39 w 39"/>
                    <a:gd name="T51" fmla="*/ 15 h 40"/>
                    <a:gd name="T52" fmla="*/ 38 w 39"/>
                    <a:gd name="T53" fmla="*/ 12 h 40"/>
                    <a:gd name="T54" fmla="*/ 35 w 39"/>
                    <a:gd name="T55" fmla="*/ 10 h 40"/>
                    <a:gd name="T56" fmla="*/ 33 w 39"/>
                    <a:gd name="T57" fmla="*/ 6 h 40"/>
                    <a:gd name="T58" fmla="*/ 31 w 39"/>
                    <a:gd name="T59" fmla="*/ 4 h 40"/>
                    <a:gd name="T60" fmla="*/ 27 w 39"/>
                    <a:gd name="T61" fmla="*/ 1 h 40"/>
                    <a:gd name="T62" fmla="*/ 24 w 39"/>
                    <a:gd name="T63" fmla="*/ 0 h 40"/>
                    <a:gd name="T64" fmla="*/ 19 w 39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40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8" y="4"/>
                      </a:lnTo>
                      <a:lnTo>
                        <a:pt x="6" y="6"/>
                      </a:lnTo>
                      <a:lnTo>
                        <a:pt x="3" y="10"/>
                      </a:lnTo>
                      <a:lnTo>
                        <a:pt x="1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4"/>
                      </a:lnTo>
                      <a:lnTo>
                        <a:pt x="1" y="27"/>
                      </a:lnTo>
                      <a:lnTo>
                        <a:pt x="3" y="31"/>
                      </a:lnTo>
                      <a:lnTo>
                        <a:pt x="6" y="34"/>
                      </a:lnTo>
                      <a:lnTo>
                        <a:pt x="8" y="36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40"/>
                      </a:lnTo>
                      <a:lnTo>
                        <a:pt x="24" y="39"/>
                      </a:lnTo>
                      <a:lnTo>
                        <a:pt x="27" y="38"/>
                      </a:lnTo>
                      <a:lnTo>
                        <a:pt x="31" y="36"/>
                      </a:lnTo>
                      <a:lnTo>
                        <a:pt x="33" y="34"/>
                      </a:lnTo>
                      <a:lnTo>
                        <a:pt x="35" y="31"/>
                      </a:lnTo>
                      <a:lnTo>
                        <a:pt x="38" y="27"/>
                      </a:lnTo>
                      <a:lnTo>
                        <a:pt x="39" y="24"/>
                      </a:lnTo>
                      <a:lnTo>
                        <a:pt x="39" y="20"/>
                      </a:lnTo>
                      <a:lnTo>
                        <a:pt x="39" y="15"/>
                      </a:lnTo>
                      <a:lnTo>
                        <a:pt x="38" y="12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1" y="4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9" name="Freeform 280"/>
                <p:cNvSpPr/>
                <p:nvPr/>
              </p:nvSpPr>
              <p:spPr bwMode="auto">
                <a:xfrm>
                  <a:off x="4274" y="2207"/>
                  <a:ext cx="39" cy="40"/>
                </a:xfrm>
                <a:custGeom>
                  <a:avLst/>
                  <a:gdLst>
                    <a:gd name="T0" fmla="*/ 19 w 39"/>
                    <a:gd name="T1" fmla="*/ 0 h 40"/>
                    <a:gd name="T2" fmla="*/ 15 w 39"/>
                    <a:gd name="T3" fmla="*/ 0 h 40"/>
                    <a:gd name="T4" fmla="*/ 12 w 39"/>
                    <a:gd name="T5" fmla="*/ 1 h 40"/>
                    <a:gd name="T6" fmla="*/ 8 w 39"/>
                    <a:gd name="T7" fmla="*/ 4 h 40"/>
                    <a:gd name="T8" fmla="*/ 6 w 39"/>
                    <a:gd name="T9" fmla="*/ 6 h 40"/>
                    <a:gd name="T10" fmla="*/ 3 w 39"/>
                    <a:gd name="T11" fmla="*/ 10 h 40"/>
                    <a:gd name="T12" fmla="*/ 1 w 39"/>
                    <a:gd name="T13" fmla="*/ 12 h 40"/>
                    <a:gd name="T14" fmla="*/ 0 w 39"/>
                    <a:gd name="T15" fmla="*/ 15 h 40"/>
                    <a:gd name="T16" fmla="*/ 0 w 39"/>
                    <a:gd name="T17" fmla="*/ 20 h 40"/>
                    <a:gd name="T18" fmla="*/ 0 w 39"/>
                    <a:gd name="T19" fmla="*/ 24 h 40"/>
                    <a:gd name="T20" fmla="*/ 1 w 39"/>
                    <a:gd name="T21" fmla="*/ 27 h 40"/>
                    <a:gd name="T22" fmla="*/ 3 w 39"/>
                    <a:gd name="T23" fmla="*/ 31 h 40"/>
                    <a:gd name="T24" fmla="*/ 6 w 39"/>
                    <a:gd name="T25" fmla="*/ 34 h 40"/>
                    <a:gd name="T26" fmla="*/ 8 w 39"/>
                    <a:gd name="T27" fmla="*/ 36 h 40"/>
                    <a:gd name="T28" fmla="*/ 12 w 39"/>
                    <a:gd name="T29" fmla="*/ 38 h 40"/>
                    <a:gd name="T30" fmla="*/ 15 w 39"/>
                    <a:gd name="T31" fmla="*/ 39 h 40"/>
                    <a:gd name="T32" fmla="*/ 19 w 39"/>
                    <a:gd name="T33" fmla="*/ 40 h 40"/>
                    <a:gd name="T34" fmla="*/ 24 w 39"/>
                    <a:gd name="T35" fmla="*/ 39 h 40"/>
                    <a:gd name="T36" fmla="*/ 27 w 39"/>
                    <a:gd name="T37" fmla="*/ 38 h 40"/>
                    <a:gd name="T38" fmla="*/ 31 w 39"/>
                    <a:gd name="T39" fmla="*/ 36 h 40"/>
                    <a:gd name="T40" fmla="*/ 33 w 39"/>
                    <a:gd name="T41" fmla="*/ 34 h 40"/>
                    <a:gd name="T42" fmla="*/ 35 w 39"/>
                    <a:gd name="T43" fmla="*/ 31 h 40"/>
                    <a:gd name="T44" fmla="*/ 38 w 39"/>
                    <a:gd name="T45" fmla="*/ 27 h 40"/>
                    <a:gd name="T46" fmla="*/ 39 w 39"/>
                    <a:gd name="T47" fmla="*/ 24 h 40"/>
                    <a:gd name="T48" fmla="*/ 39 w 39"/>
                    <a:gd name="T49" fmla="*/ 20 h 40"/>
                    <a:gd name="T50" fmla="*/ 39 w 39"/>
                    <a:gd name="T51" fmla="*/ 15 h 40"/>
                    <a:gd name="T52" fmla="*/ 38 w 39"/>
                    <a:gd name="T53" fmla="*/ 12 h 40"/>
                    <a:gd name="T54" fmla="*/ 35 w 39"/>
                    <a:gd name="T55" fmla="*/ 10 h 40"/>
                    <a:gd name="T56" fmla="*/ 33 w 39"/>
                    <a:gd name="T57" fmla="*/ 6 h 40"/>
                    <a:gd name="T58" fmla="*/ 31 w 39"/>
                    <a:gd name="T59" fmla="*/ 4 h 40"/>
                    <a:gd name="T60" fmla="*/ 27 w 39"/>
                    <a:gd name="T61" fmla="*/ 1 h 40"/>
                    <a:gd name="T62" fmla="*/ 24 w 39"/>
                    <a:gd name="T63" fmla="*/ 0 h 40"/>
                    <a:gd name="T64" fmla="*/ 19 w 39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40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8" y="4"/>
                      </a:lnTo>
                      <a:lnTo>
                        <a:pt x="6" y="6"/>
                      </a:lnTo>
                      <a:lnTo>
                        <a:pt x="3" y="10"/>
                      </a:lnTo>
                      <a:lnTo>
                        <a:pt x="1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4"/>
                      </a:lnTo>
                      <a:lnTo>
                        <a:pt x="1" y="27"/>
                      </a:lnTo>
                      <a:lnTo>
                        <a:pt x="3" y="31"/>
                      </a:lnTo>
                      <a:lnTo>
                        <a:pt x="6" y="34"/>
                      </a:lnTo>
                      <a:lnTo>
                        <a:pt x="8" y="36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40"/>
                      </a:lnTo>
                      <a:lnTo>
                        <a:pt x="24" y="39"/>
                      </a:lnTo>
                      <a:lnTo>
                        <a:pt x="27" y="38"/>
                      </a:lnTo>
                      <a:lnTo>
                        <a:pt x="31" y="36"/>
                      </a:lnTo>
                      <a:lnTo>
                        <a:pt x="33" y="34"/>
                      </a:lnTo>
                      <a:lnTo>
                        <a:pt x="35" y="31"/>
                      </a:lnTo>
                      <a:lnTo>
                        <a:pt x="38" y="27"/>
                      </a:lnTo>
                      <a:lnTo>
                        <a:pt x="39" y="24"/>
                      </a:lnTo>
                      <a:lnTo>
                        <a:pt x="39" y="20"/>
                      </a:lnTo>
                      <a:lnTo>
                        <a:pt x="39" y="15"/>
                      </a:lnTo>
                      <a:lnTo>
                        <a:pt x="38" y="12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1" y="4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50" name="Freeform 281"/>
                <p:cNvSpPr/>
                <p:nvPr/>
              </p:nvSpPr>
              <p:spPr bwMode="auto">
                <a:xfrm>
                  <a:off x="3777" y="3757"/>
                  <a:ext cx="38" cy="41"/>
                </a:xfrm>
                <a:custGeom>
                  <a:avLst/>
                  <a:gdLst>
                    <a:gd name="T0" fmla="*/ 19 w 38"/>
                    <a:gd name="T1" fmla="*/ 0 h 41"/>
                    <a:gd name="T2" fmla="*/ 15 w 38"/>
                    <a:gd name="T3" fmla="*/ 1 h 41"/>
                    <a:gd name="T4" fmla="*/ 12 w 38"/>
                    <a:gd name="T5" fmla="*/ 3 h 41"/>
                    <a:gd name="T6" fmla="*/ 8 w 38"/>
                    <a:gd name="T7" fmla="*/ 4 h 41"/>
                    <a:gd name="T8" fmla="*/ 5 w 38"/>
                    <a:gd name="T9" fmla="*/ 6 h 41"/>
                    <a:gd name="T10" fmla="*/ 2 w 38"/>
                    <a:gd name="T11" fmla="*/ 10 h 41"/>
                    <a:gd name="T12" fmla="*/ 1 w 38"/>
                    <a:gd name="T13" fmla="*/ 13 h 41"/>
                    <a:gd name="T14" fmla="*/ 0 w 38"/>
                    <a:gd name="T15" fmla="*/ 17 h 41"/>
                    <a:gd name="T16" fmla="*/ 0 w 38"/>
                    <a:gd name="T17" fmla="*/ 21 h 41"/>
                    <a:gd name="T18" fmla="*/ 0 w 38"/>
                    <a:gd name="T19" fmla="*/ 25 h 41"/>
                    <a:gd name="T20" fmla="*/ 1 w 38"/>
                    <a:gd name="T21" fmla="*/ 28 h 41"/>
                    <a:gd name="T22" fmla="*/ 2 w 38"/>
                    <a:gd name="T23" fmla="*/ 32 h 41"/>
                    <a:gd name="T24" fmla="*/ 5 w 38"/>
                    <a:gd name="T25" fmla="*/ 35 h 41"/>
                    <a:gd name="T26" fmla="*/ 8 w 38"/>
                    <a:gd name="T27" fmla="*/ 38 h 41"/>
                    <a:gd name="T28" fmla="*/ 12 w 38"/>
                    <a:gd name="T29" fmla="*/ 39 h 41"/>
                    <a:gd name="T30" fmla="*/ 15 w 38"/>
                    <a:gd name="T31" fmla="*/ 40 h 41"/>
                    <a:gd name="T32" fmla="*/ 19 w 38"/>
                    <a:gd name="T33" fmla="*/ 41 h 41"/>
                    <a:gd name="T34" fmla="*/ 23 w 38"/>
                    <a:gd name="T35" fmla="*/ 40 h 41"/>
                    <a:gd name="T36" fmla="*/ 27 w 38"/>
                    <a:gd name="T37" fmla="*/ 39 h 41"/>
                    <a:gd name="T38" fmla="*/ 30 w 38"/>
                    <a:gd name="T39" fmla="*/ 38 h 41"/>
                    <a:gd name="T40" fmla="*/ 33 w 38"/>
                    <a:gd name="T41" fmla="*/ 35 h 41"/>
                    <a:gd name="T42" fmla="*/ 35 w 38"/>
                    <a:gd name="T43" fmla="*/ 32 h 41"/>
                    <a:gd name="T44" fmla="*/ 37 w 38"/>
                    <a:gd name="T45" fmla="*/ 28 h 41"/>
                    <a:gd name="T46" fmla="*/ 38 w 38"/>
                    <a:gd name="T47" fmla="*/ 25 h 41"/>
                    <a:gd name="T48" fmla="*/ 38 w 38"/>
                    <a:gd name="T49" fmla="*/ 21 h 41"/>
                    <a:gd name="T50" fmla="*/ 38 w 38"/>
                    <a:gd name="T51" fmla="*/ 17 h 41"/>
                    <a:gd name="T52" fmla="*/ 37 w 38"/>
                    <a:gd name="T53" fmla="*/ 13 h 41"/>
                    <a:gd name="T54" fmla="*/ 35 w 38"/>
                    <a:gd name="T55" fmla="*/ 10 h 41"/>
                    <a:gd name="T56" fmla="*/ 33 w 38"/>
                    <a:gd name="T57" fmla="*/ 6 h 41"/>
                    <a:gd name="T58" fmla="*/ 30 w 38"/>
                    <a:gd name="T59" fmla="*/ 4 h 41"/>
                    <a:gd name="T60" fmla="*/ 27 w 38"/>
                    <a:gd name="T61" fmla="*/ 3 h 41"/>
                    <a:gd name="T62" fmla="*/ 23 w 38"/>
                    <a:gd name="T63" fmla="*/ 1 h 41"/>
                    <a:gd name="T64" fmla="*/ 19 w 38"/>
                    <a:gd name="T65" fmla="*/ 0 h 4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1">
                      <a:moveTo>
                        <a:pt x="19" y="0"/>
                      </a:moveTo>
                      <a:lnTo>
                        <a:pt x="15" y="1"/>
                      </a:lnTo>
                      <a:lnTo>
                        <a:pt x="12" y="3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2" y="10"/>
                      </a:lnTo>
                      <a:lnTo>
                        <a:pt x="1" y="13"/>
                      </a:lnTo>
                      <a:lnTo>
                        <a:pt x="0" y="17"/>
                      </a:lnTo>
                      <a:lnTo>
                        <a:pt x="0" y="21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2" y="32"/>
                      </a:lnTo>
                      <a:lnTo>
                        <a:pt x="5" y="35"/>
                      </a:lnTo>
                      <a:lnTo>
                        <a:pt x="8" y="38"/>
                      </a:lnTo>
                      <a:lnTo>
                        <a:pt x="12" y="39"/>
                      </a:lnTo>
                      <a:lnTo>
                        <a:pt x="15" y="40"/>
                      </a:lnTo>
                      <a:lnTo>
                        <a:pt x="19" y="41"/>
                      </a:lnTo>
                      <a:lnTo>
                        <a:pt x="23" y="40"/>
                      </a:lnTo>
                      <a:lnTo>
                        <a:pt x="27" y="39"/>
                      </a:lnTo>
                      <a:lnTo>
                        <a:pt x="30" y="38"/>
                      </a:lnTo>
                      <a:lnTo>
                        <a:pt x="33" y="35"/>
                      </a:lnTo>
                      <a:lnTo>
                        <a:pt x="35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1"/>
                      </a:lnTo>
                      <a:lnTo>
                        <a:pt x="38" y="17"/>
                      </a:lnTo>
                      <a:lnTo>
                        <a:pt x="37" y="13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0" y="4"/>
                      </a:lnTo>
                      <a:lnTo>
                        <a:pt x="27" y="3"/>
                      </a:lnTo>
                      <a:lnTo>
                        <a:pt x="23" y="1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51" name="Freeform 282"/>
                <p:cNvSpPr/>
                <p:nvPr/>
              </p:nvSpPr>
              <p:spPr bwMode="auto">
                <a:xfrm>
                  <a:off x="3777" y="3757"/>
                  <a:ext cx="38" cy="41"/>
                </a:xfrm>
                <a:custGeom>
                  <a:avLst/>
                  <a:gdLst>
                    <a:gd name="T0" fmla="*/ 19 w 38"/>
                    <a:gd name="T1" fmla="*/ 0 h 41"/>
                    <a:gd name="T2" fmla="*/ 15 w 38"/>
                    <a:gd name="T3" fmla="*/ 1 h 41"/>
                    <a:gd name="T4" fmla="*/ 12 w 38"/>
                    <a:gd name="T5" fmla="*/ 3 h 41"/>
                    <a:gd name="T6" fmla="*/ 8 w 38"/>
                    <a:gd name="T7" fmla="*/ 4 h 41"/>
                    <a:gd name="T8" fmla="*/ 5 w 38"/>
                    <a:gd name="T9" fmla="*/ 6 h 41"/>
                    <a:gd name="T10" fmla="*/ 2 w 38"/>
                    <a:gd name="T11" fmla="*/ 10 h 41"/>
                    <a:gd name="T12" fmla="*/ 1 w 38"/>
                    <a:gd name="T13" fmla="*/ 13 h 41"/>
                    <a:gd name="T14" fmla="*/ 0 w 38"/>
                    <a:gd name="T15" fmla="*/ 17 h 41"/>
                    <a:gd name="T16" fmla="*/ 0 w 38"/>
                    <a:gd name="T17" fmla="*/ 21 h 41"/>
                    <a:gd name="T18" fmla="*/ 0 w 38"/>
                    <a:gd name="T19" fmla="*/ 25 h 41"/>
                    <a:gd name="T20" fmla="*/ 1 w 38"/>
                    <a:gd name="T21" fmla="*/ 28 h 41"/>
                    <a:gd name="T22" fmla="*/ 2 w 38"/>
                    <a:gd name="T23" fmla="*/ 32 h 41"/>
                    <a:gd name="T24" fmla="*/ 5 w 38"/>
                    <a:gd name="T25" fmla="*/ 35 h 41"/>
                    <a:gd name="T26" fmla="*/ 8 w 38"/>
                    <a:gd name="T27" fmla="*/ 38 h 41"/>
                    <a:gd name="T28" fmla="*/ 12 w 38"/>
                    <a:gd name="T29" fmla="*/ 39 h 41"/>
                    <a:gd name="T30" fmla="*/ 15 w 38"/>
                    <a:gd name="T31" fmla="*/ 40 h 41"/>
                    <a:gd name="T32" fmla="*/ 19 w 38"/>
                    <a:gd name="T33" fmla="*/ 41 h 41"/>
                    <a:gd name="T34" fmla="*/ 23 w 38"/>
                    <a:gd name="T35" fmla="*/ 40 h 41"/>
                    <a:gd name="T36" fmla="*/ 27 w 38"/>
                    <a:gd name="T37" fmla="*/ 39 h 41"/>
                    <a:gd name="T38" fmla="*/ 30 w 38"/>
                    <a:gd name="T39" fmla="*/ 38 h 41"/>
                    <a:gd name="T40" fmla="*/ 33 w 38"/>
                    <a:gd name="T41" fmla="*/ 35 h 41"/>
                    <a:gd name="T42" fmla="*/ 35 w 38"/>
                    <a:gd name="T43" fmla="*/ 32 h 41"/>
                    <a:gd name="T44" fmla="*/ 37 w 38"/>
                    <a:gd name="T45" fmla="*/ 28 h 41"/>
                    <a:gd name="T46" fmla="*/ 38 w 38"/>
                    <a:gd name="T47" fmla="*/ 25 h 41"/>
                    <a:gd name="T48" fmla="*/ 38 w 38"/>
                    <a:gd name="T49" fmla="*/ 21 h 41"/>
                    <a:gd name="T50" fmla="*/ 38 w 38"/>
                    <a:gd name="T51" fmla="*/ 17 h 41"/>
                    <a:gd name="T52" fmla="*/ 37 w 38"/>
                    <a:gd name="T53" fmla="*/ 13 h 41"/>
                    <a:gd name="T54" fmla="*/ 35 w 38"/>
                    <a:gd name="T55" fmla="*/ 10 h 41"/>
                    <a:gd name="T56" fmla="*/ 33 w 38"/>
                    <a:gd name="T57" fmla="*/ 6 h 41"/>
                    <a:gd name="T58" fmla="*/ 30 w 38"/>
                    <a:gd name="T59" fmla="*/ 4 h 41"/>
                    <a:gd name="T60" fmla="*/ 27 w 38"/>
                    <a:gd name="T61" fmla="*/ 3 h 41"/>
                    <a:gd name="T62" fmla="*/ 23 w 38"/>
                    <a:gd name="T63" fmla="*/ 1 h 41"/>
                    <a:gd name="T64" fmla="*/ 19 w 38"/>
                    <a:gd name="T65" fmla="*/ 0 h 4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1">
                      <a:moveTo>
                        <a:pt x="19" y="0"/>
                      </a:moveTo>
                      <a:lnTo>
                        <a:pt x="15" y="1"/>
                      </a:lnTo>
                      <a:lnTo>
                        <a:pt x="12" y="3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2" y="10"/>
                      </a:lnTo>
                      <a:lnTo>
                        <a:pt x="1" y="13"/>
                      </a:lnTo>
                      <a:lnTo>
                        <a:pt x="0" y="17"/>
                      </a:lnTo>
                      <a:lnTo>
                        <a:pt x="0" y="21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2" y="32"/>
                      </a:lnTo>
                      <a:lnTo>
                        <a:pt x="5" y="35"/>
                      </a:lnTo>
                      <a:lnTo>
                        <a:pt x="8" y="38"/>
                      </a:lnTo>
                      <a:lnTo>
                        <a:pt x="12" y="39"/>
                      </a:lnTo>
                      <a:lnTo>
                        <a:pt x="15" y="40"/>
                      </a:lnTo>
                      <a:lnTo>
                        <a:pt x="19" y="41"/>
                      </a:lnTo>
                      <a:lnTo>
                        <a:pt x="23" y="40"/>
                      </a:lnTo>
                      <a:lnTo>
                        <a:pt x="27" y="39"/>
                      </a:lnTo>
                      <a:lnTo>
                        <a:pt x="30" y="38"/>
                      </a:lnTo>
                      <a:lnTo>
                        <a:pt x="33" y="35"/>
                      </a:lnTo>
                      <a:lnTo>
                        <a:pt x="35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1"/>
                      </a:lnTo>
                      <a:lnTo>
                        <a:pt x="38" y="17"/>
                      </a:lnTo>
                      <a:lnTo>
                        <a:pt x="37" y="13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0" y="4"/>
                      </a:lnTo>
                      <a:lnTo>
                        <a:pt x="27" y="3"/>
                      </a:lnTo>
                      <a:lnTo>
                        <a:pt x="23" y="1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52" name="Freeform 283"/>
                <p:cNvSpPr/>
                <p:nvPr/>
              </p:nvSpPr>
              <p:spPr bwMode="auto">
                <a:xfrm>
                  <a:off x="4869" y="2805"/>
                  <a:ext cx="41" cy="40"/>
                </a:xfrm>
                <a:custGeom>
                  <a:avLst/>
                  <a:gdLst>
                    <a:gd name="T0" fmla="*/ 20 w 41"/>
                    <a:gd name="T1" fmla="*/ 0 h 40"/>
                    <a:gd name="T2" fmla="*/ 17 w 41"/>
                    <a:gd name="T3" fmla="*/ 0 h 40"/>
                    <a:gd name="T4" fmla="*/ 13 w 41"/>
                    <a:gd name="T5" fmla="*/ 1 h 40"/>
                    <a:gd name="T6" fmla="*/ 10 w 41"/>
                    <a:gd name="T7" fmla="*/ 4 h 40"/>
                    <a:gd name="T8" fmla="*/ 6 w 41"/>
                    <a:gd name="T9" fmla="*/ 6 h 40"/>
                    <a:gd name="T10" fmla="*/ 4 w 41"/>
                    <a:gd name="T11" fmla="*/ 8 h 40"/>
                    <a:gd name="T12" fmla="*/ 2 w 41"/>
                    <a:gd name="T13" fmla="*/ 12 h 40"/>
                    <a:gd name="T14" fmla="*/ 0 w 41"/>
                    <a:gd name="T15" fmla="*/ 15 h 40"/>
                    <a:gd name="T16" fmla="*/ 0 w 41"/>
                    <a:gd name="T17" fmla="*/ 20 h 40"/>
                    <a:gd name="T18" fmla="*/ 0 w 41"/>
                    <a:gd name="T19" fmla="*/ 23 h 40"/>
                    <a:gd name="T20" fmla="*/ 2 w 41"/>
                    <a:gd name="T21" fmla="*/ 28 h 40"/>
                    <a:gd name="T22" fmla="*/ 4 w 41"/>
                    <a:gd name="T23" fmla="*/ 30 h 40"/>
                    <a:gd name="T24" fmla="*/ 6 w 41"/>
                    <a:gd name="T25" fmla="*/ 34 h 40"/>
                    <a:gd name="T26" fmla="*/ 10 w 41"/>
                    <a:gd name="T27" fmla="*/ 36 h 40"/>
                    <a:gd name="T28" fmla="*/ 13 w 41"/>
                    <a:gd name="T29" fmla="*/ 39 h 40"/>
                    <a:gd name="T30" fmla="*/ 17 w 41"/>
                    <a:gd name="T31" fmla="*/ 40 h 40"/>
                    <a:gd name="T32" fmla="*/ 20 w 41"/>
                    <a:gd name="T33" fmla="*/ 40 h 40"/>
                    <a:gd name="T34" fmla="*/ 25 w 41"/>
                    <a:gd name="T35" fmla="*/ 40 h 40"/>
                    <a:gd name="T36" fmla="*/ 28 w 41"/>
                    <a:gd name="T37" fmla="*/ 39 h 40"/>
                    <a:gd name="T38" fmla="*/ 32 w 41"/>
                    <a:gd name="T39" fmla="*/ 36 h 40"/>
                    <a:gd name="T40" fmla="*/ 34 w 41"/>
                    <a:gd name="T41" fmla="*/ 34 h 40"/>
                    <a:gd name="T42" fmla="*/ 38 w 41"/>
                    <a:gd name="T43" fmla="*/ 30 h 40"/>
                    <a:gd name="T44" fmla="*/ 39 w 41"/>
                    <a:gd name="T45" fmla="*/ 28 h 40"/>
                    <a:gd name="T46" fmla="*/ 40 w 41"/>
                    <a:gd name="T47" fmla="*/ 23 h 40"/>
                    <a:gd name="T48" fmla="*/ 41 w 41"/>
                    <a:gd name="T49" fmla="*/ 20 h 40"/>
                    <a:gd name="T50" fmla="*/ 40 w 41"/>
                    <a:gd name="T51" fmla="*/ 15 h 40"/>
                    <a:gd name="T52" fmla="*/ 39 w 41"/>
                    <a:gd name="T53" fmla="*/ 12 h 40"/>
                    <a:gd name="T54" fmla="*/ 38 w 41"/>
                    <a:gd name="T55" fmla="*/ 8 h 40"/>
                    <a:gd name="T56" fmla="*/ 34 w 41"/>
                    <a:gd name="T57" fmla="*/ 6 h 40"/>
                    <a:gd name="T58" fmla="*/ 32 w 41"/>
                    <a:gd name="T59" fmla="*/ 4 h 40"/>
                    <a:gd name="T60" fmla="*/ 28 w 41"/>
                    <a:gd name="T61" fmla="*/ 1 h 40"/>
                    <a:gd name="T62" fmla="*/ 25 w 41"/>
                    <a:gd name="T63" fmla="*/ 0 h 40"/>
                    <a:gd name="T64" fmla="*/ 20 w 41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1" h="40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3" y="1"/>
                      </a:lnTo>
                      <a:lnTo>
                        <a:pt x="10" y="4"/>
                      </a:lnTo>
                      <a:lnTo>
                        <a:pt x="6" y="6"/>
                      </a:lnTo>
                      <a:lnTo>
                        <a:pt x="4" y="8"/>
                      </a:lnTo>
                      <a:lnTo>
                        <a:pt x="2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3"/>
                      </a:lnTo>
                      <a:lnTo>
                        <a:pt x="2" y="28"/>
                      </a:lnTo>
                      <a:lnTo>
                        <a:pt x="4" y="30"/>
                      </a:lnTo>
                      <a:lnTo>
                        <a:pt x="6" y="34"/>
                      </a:lnTo>
                      <a:lnTo>
                        <a:pt x="10" y="36"/>
                      </a:lnTo>
                      <a:lnTo>
                        <a:pt x="13" y="39"/>
                      </a:lnTo>
                      <a:lnTo>
                        <a:pt x="17" y="40"/>
                      </a:lnTo>
                      <a:lnTo>
                        <a:pt x="20" y="40"/>
                      </a:lnTo>
                      <a:lnTo>
                        <a:pt x="25" y="40"/>
                      </a:lnTo>
                      <a:lnTo>
                        <a:pt x="28" y="39"/>
                      </a:lnTo>
                      <a:lnTo>
                        <a:pt x="32" y="36"/>
                      </a:lnTo>
                      <a:lnTo>
                        <a:pt x="34" y="34"/>
                      </a:lnTo>
                      <a:lnTo>
                        <a:pt x="38" y="30"/>
                      </a:lnTo>
                      <a:lnTo>
                        <a:pt x="39" y="28"/>
                      </a:lnTo>
                      <a:lnTo>
                        <a:pt x="40" y="23"/>
                      </a:lnTo>
                      <a:lnTo>
                        <a:pt x="41" y="20"/>
                      </a:lnTo>
                      <a:lnTo>
                        <a:pt x="40" y="15"/>
                      </a:lnTo>
                      <a:lnTo>
                        <a:pt x="39" y="12"/>
                      </a:lnTo>
                      <a:lnTo>
                        <a:pt x="38" y="8"/>
                      </a:lnTo>
                      <a:lnTo>
                        <a:pt x="34" y="6"/>
                      </a:lnTo>
                      <a:lnTo>
                        <a:pt x="32" y="4"/>
                      </a:lnTo>
                      <a:lnTo>
                        <a:pt x="28" y="1"/>
                      </a:lnTo>
                      <a:lnTo>
                        <a:pt x="25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53" name="Freeform 284"/>
                <p:cNvSpPr/>
                <p:nvPr/>
              </p:nvSpPr>
              <p:spPr bwMode="auto">
                <a:xfrm>
                  <a:off x="4869" y="2805"/>
                  <a:ext cx="41" cy="40"/>
                </a:xfrm>
                <a:custGeom>
                  <a:avLst/>
                  <a:gdLst>
                    <a:gd name="T0" fmla="*/ 20 w 41"/>
                    <a:gd name="T1" fmla="*/ 0 h 40"/>
                    <a:gd name="T2" fmla="*/ 17 w 41"/>
                    <a:gd name="T3" fmla="*/ 0 h 40"/>
                    <a:gd name="T4" fmla="*/ 13 w 41"/>
                    <a:gd name="T5" fmla="*/ 1 h 40"/>
                    <a:gd name="T6" fmla="*/ 10 w 41"/>
                    <a:gd name="T7" fmla="*/ 4 h 40"/>
                    <a:gd name="T8" fmla="*/ 6 w 41"/>
                    <a:gd name="T9" fmla="*/ 6 h 40"/>
                    <a:gd name="T10" fmla="*/ 4 w 41"/>
                    <a:gd name="T11" fmla="*/ 8 h 40"/>
                    <a:gd name="T12" fmla="*/ 2 w 41"/>
                    <a:gd name="T13" fmla="*/ 12 h 40"/>
                    <a:gd name="T14" fmla="*/ 0 w 41"/>
                    <a:gd name="T15" fmla="*/ 15 h 40"/>
                    <a:gd name="T16" fmla="*/ 0 w 41"/>
                    <a:gd name="T17" fmla="*/ 20 h 40"/>
                    <a:gd name="T18" fmla="*/ 0 w 41"/>
                    <a:gd name="T19" fmla="*/ 23 h 40"/>
                    <a:gd name="T20" fmla="*/ 2 w 41"/>
                    <a:gd name="T21" fmla="*/ 28 h 40"/>
                    <a:gd name="T22" fmla="*/ 4 w 41"/>
                    <a:gd name="T23" fmla="*/ 30 h 40"/>
                    <a:gd name="T24" fmla="*/ 6 w 41"/>
                    <a:gd name="T25" fmla="*/ 34 h 40"/>
                    <a:gd name="T26" fmla="*/ 10 w 41"/>
                    <a:gd name="T27" fmla="*/ 36 h 40"/>
                    <a:gd name="T28" fmla="*/ 13 w 41"/>
                    <a:gd name="T29" fmla="*/ 39 h 40"/>
                    <a:gd name="T30" fmla="*/ 17 w 41"/>
                    <a:gd name="T31" fmla="*/ 40 h 40"/>
                    <a:gd name="T32" fmla="*/ 20 w 41"/>
                    <a:gd name="T33" fmla="*/ 40 h 40"/>
                    <a:gd name="T34" fmla="*/ 25 w 41"/>
                    <a:gd name="T35" fmla="*/ 40 h 40"/>
                    <a:gd name="T36" fmla="*/ 28 w 41"/>
                    <a:gd name="T37" fmla="*/ 39 h 40"/>
                    <a:gd name="T38" fmla="*/ 32 w 41"/>
                    <a:gd name="T39" fmla="*/ 36 h 40"/>
                    <a:gd name="T40" fmla="*/ 34 w 41"/>
                    <a:gd name="T41" fmla="*/ 34 h 40"/>
                    <a:gd name="T42" fmla="*/ 38 w 41"/>
                    <a:gd name="T43" fmla="*/ 30 h 40"/>
                    <a:gd name="T44" fmla="*/ 39 w 41"/>
                    <a:gd name="T45" fmla="*/ 28 h 40"/>
                    <a:gd name="T46" fmla="*/ 40 w 41"/>
                    <a:gd name="T47" fmla="*/ 23 h 40"/>
                    <a:gd name="T48" fmla="*/ 41 w 41"/>
                    <a:gd name="T49" fmla="*/ 20 h 40"/>
                    <a:gd name="T50" fmla="*/ 40 w 41"/>
                    <a:gd name="T51" fmla="*/ 15 h 40"/>
                    <a:gd name="T52" fmla="*/ 39 w 41"/>
                    <a:gd name="T53" fmla="*/ 12 h 40"/>
                    <a:gd name="T54" fmla="*/ 38 w 41"/>
                    <a:gd name="T55" fmla="*/ 8 h 40"/>
                    <a:gd name="T56" fmla="*/ 34 w 41"/>
                    <a:gd name="T57" fmla="*/ 6 h 40"/>
                    <a:gd name="T58" fmla="*/ 32 w 41"/>
                    <a:gd name="T59" fmla="*/ 4 h 40"/>
                    <a:gd name="T60" fmla="*/ 28 w 41"/>
                    <a:gd name="T61" fmla="*/ 1 h 40"/>
                    <a:gd name="T62" fmla="*/ 25 w 41"/>
                    <a:gd name="T63" fmla="*/ 0 h 40"/>
                    <a:gd name="T64" fmla="*/ 20 w 41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1" h="40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3" y="1"/>
                      </a:lnTo>
                      <a:lnTo>
                        <a:pt x="10" y="4"/>
                      </a:lnTo>
                      <a:lnTo>
                        <a:pt x="6" y="6"/>
                      </a:lnTo>
                      <a:lnTo>
                        <a:pt x="4" y="8"/>
                      </a:lnTo>
                      <a:lnTo>
                        <a:pt x="2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3"/>
                      </a:lnTo>
                      <a:lnTo>
                        <a:pt x="2" y="28"/>
                      </a:lnTo>
                      <a:lnTo>
                        <a:pt x="4" y="30"/>
                      </a:lnTo>
                      <a:lnTo>
                        <a:pt x="6" y="34"/>
                      </a:lnTo>
                      <a:lnTo>
                        <a:pt x="10" y="36"/>
                      </a:lnTo>
                      <a:lnTo>
                        <a:pt x="13" y="39"/>
                      </a:lnTo>
                      <a:lnTo>
                        <a:pt x="17" y="40"/>
                      </a:lnTo>
                      <a:lnTo>
                        <a:pt x="20" y="40"/>
                      </a:lnTo>
                      <a:lnTo>
                        <a:pt x="25" y="40"/>
                      </a:lnTo>
                      <a:lnTo>
                        <a:pt x="28" y="39"/>
                      </a:lnTo>
                      <a:lnTo>
                        <a:pt x="32" y="36"/>
                      </a:lnTo>
                      <a:lnTo>
                        <a:pt x="34" y="34"/>
                      </a:lnTo>
                      <a:lnTo>
                        <a:pt x="38" y="30"/>
                      </a:lnTo>
                      <a:lnTo>
                        <a:pt x="39" y="28"/>
                      </a:lnTo>
                      <a:lnTo>
                        <a:pt x="40" y="23"/>
                      </a:lnTo>
                      <a:lnTo>
                        <a:pt x="41" y="20"/>
                      </a:lnTo>
                      <a:lnTo>
                        <a:pt x="40" y="15"/>
                      </a:lnTo>
                      <a:lnTo>
                        <a:pt x="39" y="12"/>
                      </a:lnTo>
                      <a:lnTo>
                        <a:pt x="38" y="8"/>
                      </a:lnTo>
                      <a:lnTo>
                        <a:pt x="34" y="6"/>
                      </a:lnTo>
                      <a:lnTo>
                        <a:pt x="32" y="4"/>
                      </a:lnTo>
                      <a:lnTo>
                        <a:pt x="28" y="1"/>
                      </a:lnTo>
                      <a:lnTo>
                        <a:pt x="25" y="0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54" name="Freeform 285"/>
                <p:cNvSpPr/>
                <p:nvPr/>
              </p:nvSpPr>
              <p:spPr bwMode="auto">
                <a:xfrm>
                  <a:off x="4604" y="2409"/>
                  <a:ext cx="38" cy="38"/>
                </a:xfrm>
                <a:custGeom>
                  <a:avLst/>
                  <a:gdLst>
                    <a:gd name="T0" fmla="*/ 20 w 38"/>
                    <a:gd name="T1" fmla="*/ 0 h 38"/>
                    <a:gd name="T2" fmla="*/ 15 w 38"/>
                    <a:gd name="T3" fmla="*/ 0 h 38"/>
                    <a:gd name="T4" fmla="*/ 11 w 38"/>
                    <a:gd name="T5" fmla="*/ 1 h 38"/>
                    <a:gd name="T6" fmla="*/ 8 w 38"/>
                    <a:gd name="T7" fmla="*/ 3 h 38"/>
                    <a:gd name="T8" fmla="*/ 6 w 38"/>
                    <a:gd name="T9" fmla="*/ 6 h 38"/>
                    <a:gd name="T10" fmla="*/ 3 w 38"/>
                    <a:gd name="T11" fmla="*/ 8 h 38"/>
                    <a:gd name="T12" fmla="*/ 1 w 38"/>
                    <a:gd name="T13" fmla="*/ 12 h 38"/>
                    <a:gd name="T14" fmla="*/ 0 w 38"/>
                    <a:gd name="T15" fmla="*/ 15 h 38"/>
                    <a:gd name="T16" fmla="*/ 0 w 38"/>
                    <a:gd name="T17" fmla="*/ 20 h 38"/>
                    <a:gd name="T18" fmla="*/ 0 w 38"/>
                    <a:gd name="T19" fmla="*/ 23 h 38"/>
                    <a:gd name="T20" fmla="*/ 1 w 38"/>
                    <a:gd name="T21" fmla="*/ 27 h 38"/>
                    <a:gd name="T22" fmla="*/ 3 w 38"/>
                    <a:gd name="T23" fmla="*/ 30 h 38"/>
                    <a:gd name="T24" fmla="*/ 6 w 38"/>
                    <a:gd name="T25" fmla="*/ 34 h 38"/>
                    <a:gd name="T26" fmla="*/ 8 w 38"/>
                    <a:gd name="T27" fmla="*/ 36 h 38"/>
                    <a:gd name="T28" fmla="*/ 11 w 38"/>
                    <a:gd name="T29" fmla="*/ 37 h 38"/>
                    <a:gd name="T30" fmla="*/ 15 w 38"/>
                    <a:gd name="T31" fmla="*/ 38 h 38"/>
                    <a:gd name="T32" fmla="*/ 20 w 38"/>
                    <a:gd name="T33" fmla="*/ 38 h 38"/>
                    <a:gd name="T34" fmla="*/ 23 w 38"/>
                    <a:gd name="T35" fmla="*/ 38 h 38"/>
                    <a:gd name="T36" fmla="*/ 27 w 38"/>
                    <a:gd name="T37" fmla="*/ 37 h 38"/>
                    <a:gd name="T38" fmla="*/ 30 w 38"/>
                    <a:gd name="T39" fmla="*/ 36 h 38"/>
                    <a:gd name="T40" fmla="*/ 32 w 38"/>
                    <a:gd name="T41" fmla="*/ 34 h 38"/>
                    <a:gd name="T42" fmla="*/ 35 w 38"/>
                    <a:gd name="T43" fmla="*/ 30 h 38"/>
                    <a:gd name="T44" fmla="*/ 37 w 38"/>
                    <a:gd name="T45" fmla="*/ 27 h 38"/>
                    <a:gd name="T46" fmla="*/ 38 w 38"/>
                    <a:gd name="T47" fmla="*/ 23 h 38"/>
                    <a:gd name="T48" fmla="*/ 38 w 38"/>
                    <a:gd name="T49" fmla="*/ 20 h 38"/>
                    <a:gd name="T50" fmla="*/ 38 w 38"/>
                    <a:gd name="T51" fmla="*/ 15 h 38"/>
                    <a:gd name="T52" fmla="*/ 37 w 38"/>
                    <a:gd name="T53" fmla="*/ 12 h 38"/>
                    <a:gd name="T54" fmla="*/ 35 w 38"/>
                    <a:gd name="T55" fmla="*/ 8 h 38"/>
                    <a:gd name="T56" fmla="*/ 32 w 38"/>
                    <a:gd name="T57" fmla="*/ 6 h 38"/>
                    <a:gd name="T58" fmla="*/ 30 w 38"/>
                    <a:gd name="T59" fmla="*/ 3 h 38"/>
                    <a:gd name="T60" fmla="*/ 27 w 38"/>
                    <a:gd name="T61" fmla="*/ 1 h 38"/>
                    <a:gd name="T62" fmla="*/ 23 w 38"/>
                    <a:gd name="T63" fmla="*/ 0 h 38"/>
                    <a:gd name="T64" fmla="*/ 20 w 38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38">
                      <a:moveTo>
                        <a:pt x="20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3"/>
                      </a:lnTo>
                      <a:lnTo>
                        <a:pt x="6" y="6"/>
                      </a:lnTo>
                      <a:lnTo>
                        <a:pt x="3" y="8"/>
                      </a:lnTo>
                      <a:lnTo>
                        <a:pt x="1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3"/>
                      </a:lnTo>
                      <a:lnTo>
                        <a:pt x="1" y="27"/>
                      </a:lnTo>
                      <a:lnTo>
                        <a:pt x="3" y="30"/>
                      </a:lnTo>
                      <a:lnTo>
                        <a:pt x="6" y="34"/>
                      </a:lnTo>
                      <a:lnTo>
                        <a:pt x="8" y="36"/>
                      </a:lnTo>
                      <a:lnTo>
                        <a:pt x="11" y="37"/>
                      </a:lnTo>
                      <a:lnTo>
                        <a:pt x="15" y="38"/>
                      </a:lnTo>
                      <a:lnTo>
                        <a:pt x="20" y="38"/>
                      </a:lnTo>
                      <a:lnTo>
                        <a:pt x="23" y="38"/>
                      </a:lnTo>
                      <a:lnTo>
                        <a:pt x="27" y="37"/>
                      </a:lnTo>
                      <a:lnTo>
                        <a:pt x="30" y="36"/>
                      </a:lnTo>
                      <a:lnTo>
                        <a:pt x="32" y="34"/>
                      </a:lnTo>
                      <a:lnTo>
                        <a:pt x="35" y="30"/>
                      </a:lnTo>
                      <a:lnTo>
                        <a:pt x="37" y="27"/>
                      </a:lnTo>
                      <a:lnTo>
                        <a:pt x="38" y="23"/>
                      </a:lnTo>
                      <a:lnTo>
                        <a:pt x="38" y="20"/>
                      </a:lnTo>
                      <a:lnTo>
                        <a:pt x="38" y="15"/>
                      </a:lnTo>
                      <a:lnTo>
                        <a:pt x="37" y="12"/>
                      </a:lnTo>
                      <a:lnTo>
                        <a:pt x="35" y="8"/>
                      </a:lnTo>
                      <a:lnTo>
                        <a:pt x="32" y="6"/>
                      </a:lnTo>
                      <a:lnTo>
                        <a:pt x="30" y="3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55" name="Freeform 286"/>
                <p:cNvSpPr/>
                <p:nvPr/>
              </p:nvSpPr>
              <p:spPr bwMode="auto">
                <a:xfrm>
                  <a:off x="4604" y="2409"/>
                  <a:ext cx="38" cy="38"/>
                </a:xfrm>
                <a:custGeom>
                  <a:avLst/>
                  <a:gdLst>
                    <a:gd name="T0" fmla="*/ 20 w 38"/>
                    <a:gd name="T1" fmla="*/ 0 h 38"/>
                    <a:gd name="T2" fmla="*/ 15 w 38"/>
                    <a:gd name="T3" fmla="*/ 0 h 38"/>
                    <a:gd name="T4" fmla="*/ 11 w 38"/>
                    <a:gd name="T5" fmla="*/ 1 h 38"/>
                    <a:gd name="T6" fmla="*/ 8 w 38"/>
                    <a:gd name="T7" fmla="*/ 3 h 38"/>
                    <a:gd name="T8" fmla="*/ 6 w 38"/>
                    <a:gd name="T9" fmla="*/ 6 h 38"/>
                    <a:gd name="T10" fmla="*/ 3 w 38"/>
                    <a:gd name="T11" fmla="*/ 8 h 38"/>
                    <a:gd name="T12" fmla="*/ 1 w 38"/>
                    <a:gd name="T13" fmla="*/ 12 h 38"/>
                    <a:gd name="T14" fmla="*/ 0 w 38"/>
                    <a:gd name="T15" fmla="*/ 15 h 38"/>
                    <a:gd name="T16" fmla="*/ 0 w 38"/>
                    <a:gd name="T17" fmla="*/ 20 h 38"/>
                    <a:gd name="T18" fmla="*/ 0 w 38"/>
                    <a:gd name="T19" fmla="*/ 23 h 38"/>
                    <a:gd name="T20" fmla="*/ 1 w 38"/>
                    <a:gd name="T21" fmla="*/ 27 h 38"/>
                    <a:gd name="T22" fmla="*/ 3 w 38"/>
                    <a:gd name="T23" fmla="*/ 30 h 38"/>
                    <a:gd name="T24" fmla="*/ 6 w 38"/>
                    <a:gd name="T25" fmla="*/ 34 h 38"/>
                    <a:gd name="T26" fmla="*/ 8 w 38"/>
                    <a:gd name="T27" fmla="*/ 36 h 38"/>
                    <a:gd name="T28" fmla="*/ 11 w 38"/>
                    <a:gd name="T29" fmla="*/ 37 h 38"/>
                    <a:gd name="T30" fmla="*/ 15 w 38"/>
                    <a:gd name="T31" fmla="*/ 38 h 38"/>
                    <a:gd name="T32" fmla="*/ 20 w 38"/>
                    <a:gd name="T33" fmla="*/ 38 h 38"/>
                    <a:gd name="T34" fmla="*/ 23 w 38"/>
                    <a:gd name="T35" fmla="*/ 38 h 38"/>
                    <a:gd name="T36" fmla="*/ 27 w 38"/>
                    <a:gd name="T37" fmla="*/ 37 h 38"/>
                    <a:gd name="T38" fmla="*/ 30 w 38"/>
                    <a:gd name="T39" fmla="*/ 36 h 38"/>
                    <a:gd name="T40" fmla="*/ 32 w 38"/>
                    <a:gd name="T41" fmla="*/ 34 h 38"/>
                    <a:gd name="T42" fmla="*/ 35 w 38"/>
                    <a:gd name="T43" fmla="*/ 30 h 38"/>
                    <a:gd name="T44" fmla="*/ 37 w 38"/>
                    <a:gd name="T45" fmla="*/ 27 h 38"/>
                    <a:gd name="T46" fmla="*/ 38 w 38"/>
                    <a:gd name="T47" fmla="*/ 23 h 38"/>
                    <a:gd name="T48" fmla="*/ 38 w 38"/>
                    <a:gd name="T49" fmla="*/ 20 h 38"/>
                    <a:gd name="T50" fmla="*/ 38 w 38"/>
                    <a:gd name="T51" fmla="*/ 15 h 38"/>
                    <a:gd name="T52" fmla="*/ 37 w 38"/>
                    <a:gd name="T53" fmla="*/ 12 h 38"/>
                    <a:gd name="T54" fmla="*/ 35 w 38"/>
                    <a:gd name="T55" fmla="*/ 8 h 38"/>
                    <a:gd name="T56" fmla="*/ 32 w 38"/>
                    <a:gd name="T57" fmla="*/ 6 h 38"/>
                    <a:gd name="T58" fmla="*/ 30 w 38"/>
                    <a:gd name="T59" fmla="*/ 3 h 38"/>
                    <a:gd name="T60" fmla="*/ 27 w 38"/>
                    <a:gd name="T61" fmla="*/ 1 h 38"/>
                    <a:gd name="T62" fmla="*/ 23 w 38"/>
                    <a:gd name="T63" fmla="*/ 0 h 38"/>
                    <a:gd name="T64" fmla="*/ 20 w 38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38">
                      <a:moveTo>
                        <a:pt x="20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3"/>
                      </a:lnTo>
                      <a:lnTo>
                        <a:pt x="6" y="6"/>
                      </a:lnTo>
                      <a:lnTo>
                        <a:pt x="3" y="8"/>
                      </a:lnTo>
                      <a:lnTo>
                        <a:pt x="1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3"/>
                      </a:lnTo>
                      <a:lnTo>
                        <a:pt x="1" y="27"/>
                      </a:lnTo>
                      <a:lnTo>
                        <a:pt x="3" y="30"/>
                      </a:lnTo>
                      <a:lnTo>
                        <a:pt x="6" y="34"/>
                      </a:lnTo>
                      <a:lnTo>
                        <a:pt x="8" y="36"/>
                      </a:lnTo>
                      <a:lnTo>
                        <a:pt x="11" y="37"/>
                      </a:lnTo>
                      <a:lnTo>
                        <a:pt x="15" y="38"/>
                      </a:lnTo>
                      <a:lnTo>
                        <a:pt x="20" y="38"/>
                      </a:lnTo>
                      <a:lnTo>
                        <a:pt x="23" y="38"/>
                      </a:lnTo>
                      <a:lnTo>
                        <a:pt x="27" y="37"/>
                      </a:lnTo>
                      <a:lnTo>
                        <a:pt x="30" y="36"/>
                      </a:lnTo>
                      <a:lnTo>
                        <a:pt x="32" y="34"/>
                      </a:lnTo>
                      <a:lnTo>
                        <a:pt x="35" y="30"/>
                      </a:lnTo>
                      <a:lnTo>
                        <a:pt x="37" y="27"/>
                      </a:lnTo>
                      <a:lnTo>
                        <a:pt x="38" y="23"/>
                      </a:lnTo>
                      <a:lnTo>
                        <a:pt x="38" y="20"/>
                      </a:lnTo>
                      <a:lnTo>
                        <a:pt x="38" y="15"/>
                      </a:lnTo>
                      <a:lnTo>
                        <a:pt x="37" y="12"/>
                      </a:lnTo>
                      <a:lnTo>
                        <a:pt x="35" y="8"/>
                      </a:lnTo>
                      <a:lnTo>
                        <a:pt x="32" y="6"/>
                      </a:lnTo>
                      <a:lnTo>
                        <a:pt x="30" y="3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56" name="Freeform 287"/>
                <p:cNvSpPr/>
                <p:nvPr/>
              </p:nvSpPr>
              <p:spPr bwMode="auto">
                <a:xfrm>
                  <a:off x="4591" y="3568"/>
                  <a:ext cx="38" cy="39"/>
                </a:xfrm>
                <a:custGeom>
                  <a:avLst/>
                  <a:gdLst>
                    <a:gd name="T0" fmla="*/ 19 w 38"/>
                    <a:gd name="T1" fmla="*/ 0 h 39"/>
                    <a:gd name="T2" fmla="*/ 15 w 38"/>
                    <a:gd name="T3" fmla="*/ 0 h 39"/>
                    <a:gd name="T4" fmla="*/ 12 w 38"/>
                    <a:gd name="T5" fmla="*/ 2 h 39"/>
                    <a:gd name="T6" fmla="*/ 8 w 38"/>
                    <a:gd name="T7" fmla="*/ 4 h 39"/>
                    <a:gd name="T8" fmla="*/ 5 w 38"/>
                    <a:gd name="T9" fmla="*/ 6 h 39"/>
                    <a:gd name="T10" fmla="*/ 2 w 38"/>
                    <a:gd name="T11" fmla="*/ 9 h 39"/>
                    <a:gd name="T12" fmla="*/ 1 w 38"/>
                    <a:gd name="T13" fmla="*/ 12 h 39"/>
                    <a:gd name="T14" fmla="*/ 0 w 38"/>
                    <a:gd name="T15" fmla="*/ 16 h 39"/>
                    <a:gd name="T16" fmla="*/ 0 w 38"/>
                    <a:gd name="T17" fmla="*/ 20 h 39"/>
                    <a:gd name="T18" fmla="*/ 0 w 38"/>
                    <a:gd name="T19" fmla="*/ 24 h 39"/>
                    <a:gd name="T20" fmla="*/ 1 w 38"/>
                    <a:gd name="T21" fmla="*/ 27 h 39"/>
                    <a:gd name="T22" fmla="*/ 2 w 38"/>
                    <a:gd name="T23" fmla="*/ 31 h 39"/>
                    <a:gd name="T24" fmla="*/ 5 w 38"/>
                    <a:gd name="T25" fmla="*/ 33 h 39"/>
                    <a:gd name="T26" fmla="*/ 8 w 38"/>
                    <a:gd name="T27" fmla="*/ 35 h 39"/>
                    <a:gd name="T28" fmla="*/ 12 w 38"/>
                    <a:gd name="T29" fmla="*/ 38 h 39"/>
                    <a:gd name="T30" fmla="*/ 15 w 38"/>
                    <a:gd name="T31" fmla="*/ 39 h 39"/>
                    <a:gd name="T32" fmla="*/ 19 w 38"/>
                    <a:gd name="T33" fmla="*/ 39 h 39"/>
                    <a:gd name="T34" fmla="*/ 23 w 38"/>
                    <a:gd name="T35" fmla="*/ 39 h 39"/>
                    <a:gd name="T36" fmla="*/ 27 w 38"/>
                    <a:gd name="T37" fmla="*/ 38 h 39"/>
                    <a:gd name="T38" fmla="*/ 30 w 38"/>
                    <a:gd name="T39" fmla="*/ 35 h 39"/>
                    <a:gd name="T40" fmla="*/ 33 w 38"/>
                    <a:gd name="T41" fmla="*/ 33 h 39"/>
                    <a:gd name="T42" fmla="*/ 35 w 38"/>
                    <a:gd name="T43" fmla="*/ 31 h 39"/>
                    <a:gd name="T44" fmla="*/ 37 w 38"/>
                    <a:gd name="T45" fmla="*/ 27 h 39"/>
                    <a:gd name="T46" fmla="*/ 38 w 38"/>
                    <a:gd name="T47" fmla="*/ 24 h 39"/>
                    <a:gd name="T48" fmla="*/ 38 w 38"/>
                    <a:gd name="T49" fmla="*/ 20 h 39"/>
                    <a:gd name="T50" fmla="*/ 38 w 38"/>
                    <a:gd name="T51" fmla="*/ 16 h 39"/>
                    <a:gd name="T52" fmla="*/ 37 w 38"/>
                    <a:gd name="T53" fmla="*/ 12 h 39"/>
                    <a:gd name="T54" fmla="*/ 35 w 38"/>
                    <a:gd name="T55" fmla="*/ 9 h 39"/>
                    <a:gd name="T56" fmla="*/ 33 w 38"/>
                    <a:gd name="T57" fmla="*/ 6 h 39"/>
                    <a:gd name="T58" fmla="*/ 30 w 38"/>
                    <a:gd name="T59" fmla="*/ 4 h 39"/>
                    <a:gd name="T60" fmla="*/ 27 w 38"/>
                    <a:gd name="T61" fmla="*/ 2 h 39"/>
                    <a:gd name="T62" fmla="*/ 23 w 38"/>
                    <a:gd name="T63" fmla="*/ 0 h 39"/>
                    <a:gd name="T64" fmla="*/ 19 w 38"/>
                    <a:gd name="T65" fmla="*/ 0 h 39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39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2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2" y="9"/>
                      </a:lnTo>
                      <a:lnTo>
                        <a:pt x="1" y="12"/>
                      </a:lnTo>
                      <a:lnTo>
                        <a:pt x="0" y="16"/>
                      </a:lnTo>
                      <a:lnTo>
                        <a:pt x="0" y="20"/>
                      </a:lnTo>
                      <a:lnTo>
                        <a:pt x="0" y="24"/>
                      </a:lnTo>
                      <a:lnTo>
                        <a:pt x="1" y="27"/>
                      </a:lnTo>
                      <a:lnTo>
                        <a:pt x="2" y="31"/>
                      </a:lnTo>
                      <a:lnTo>
                        <a:pt x="5" y="33"/>
                      </a:lnTo>
                      <a:lnTo>
                        <a:pt x="8" y="35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39"/>
                      </a:lnTo>
                      <a:lnTo>
                        <a:pt x="23" y="39"/>
                      </a:lnTo>
                      <a:lnTo>
                        <a:pt x="27" y="38"/>
                      </a:lnTo>
                      <a:lnTo>
                        <a:pt x="30" y="35"/>
                      </a:lnTo>
                      <a:lnTo>
                        <a:pt x="33" y="33"/>
                      </a:lnTo>
                      <a:lnTo>
                        <a:pt x="35" y="31"/>
                      </a:lnTo>
                      <a:lnTo>
                        <a:pt x="37" y="27"/>
                      </a:lnTo>
                      <a:lnTo>
                        <a:pt x="38" y="24"/>
                      </a:lnTo>
                      <a:lnTo>
                        <a:pt x="38" y="20"/>
                      </a:lnTo>
                      <a:lnTo>
                        <a:pt x="38" y="16"/>
                      </a:lnTo>
                      <a:lnTo>
                        <a:pt x="37" y="12"/>
                      </a:lnTo>
                      <a:lnTo>
                        <a:pt x="35" y="9"/>
                      </a:lnTo>
                      <a:lnTo>
                        <a:pt x="33" y="6"/>
                      </a:lnTo>
                      <a:lnTo>
                        <a:pt x="30" y="4"/>
                      </a:lnTo>
                      <a:lnTo>
                        <a:pt x="27" y="2"/>
                      </a:lnTo>
                      <a:lnTo>
                        <a:pt x="23" y="0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57" name="Freeform 288"/>
                <p:cNvSpPr/>
                <p:nvPr/>
              </p:nvSpPr>
              <p:spPr bwMode="auto">
                <a:xfrm>
                  <a:off x="4591" y="3568"/>
                  <a:ext cx="38" cy="39"/>
                </a:xfrm>
                <a:custGeom>
                  <a:avLst/>
                  <a:gdLst>
                    <a:gd name="T0" fmla="*/ 19 w 38"/>
                    <a:gd name="T1" fmla="*/ 0 h 39"/>
                    <a:gd name="T2" fmla="*/ 15 w 38"/>
                    <a:gd name="T3" fmla="*/ 0 h 39"/>
                    <a:gd name="T4" fmla="*/ 12 w 38"/>
                    <a:gd name="T5" fmla="*/ 2 h 39"/>
                    <a:gd name="T6" fmla="*/ 8 w 38"/>
                    <a:gd name="T7" fmla="*/ 4 h 39"/>
                    <a:gd name="T8" fmla="*/ 5 w 38"/>
                    <a:gd name="T9" fmla="*/ 6 h 39"/>
                    <a:gd name="T10" fmla="*/ 2 w 38"/>
                    <a:gd name="T11" fmla="*/ 9 h 39"/>
                    <a:gd name="T12" fmla="*/ 1 w 38"/>
                    <a:gd name="T13" fmla="*/ 12 h 39"/>
                    <a:gd name="T14" fmla="*/ 0 w 38"/>
                    <a:gd name="T15" fmla="*/ 16 h 39"/>
                    <a:gd name="T16" fmla="*/ 0 w 38"/>
                    <a:gd name="T17" fmla="*/ 20 h 39"/>
                    <a:gd name="T18" fmla="*/ 0 w 38"/>
                    <a:gd name="T19" fmla="*/ 24 h 39"/>
                    <a:gd name="T20" fmla="*/ 1 w 38"/>
                    <a:gd name="T21" fmla="*/ 27 h 39"/>
                    <a:gd name="T22" fmla="*/ 2 w 38"/>
                    <a:gd name="T23" fmla="*/ 31 h 39"/>
                    <a:gd name="T24" fmla="*/ 5 w 38"/>
                    <a:gd name="T25" fmla="*/ 33 h 39"/>
                    <a:gd name="T26" fmla="*/ 8 w 38"/>
                    <a:gd name="T27" fmla="*/ 35 h 39"/>
                    <a:gd name="T28" fmla="*/ 12 w 38"/>
                    <a:gd name="T29" fmla="*/ 38 h 39"/>
                    <a:gd name="T30" fmla="*/ 15 w 38"/>
                    <a:gd name="T31" fmla="*/ 39 h 39"/>
                    <a:gd name="T32" fmla="*/ 19 w 38"/>
                    <a:gd name="T33" fmla="*/ 39 h 39"/>
                    <a:gd name="T34" fmla="*/ 23 w 38"/>
                    <a:gd name="T35" fmla="*/ 39 h 39"/>
                    <a:gd name="T36" fmla="*/ 27 w 38"/>
                    <a:gd name="T37" fmla="*/ 38 h 39"/>
                    <a:gd name="T38" fmla="*/ 30 w 38"/>
                    <a:gd name="T39" fmla="*/ 35 h 39"/>
                    <a:gd name="T40" fmla="*/ 33 w 38"/>
                    <a:gd name="T41" fmla="*/ 33 h 39"/>
                    <a:gd name="T42" fmla="*/ 35 w 38"/>
                    <a:gd name="T43" fmla="*/ 31 h 39"/>
                    <a:gd name="T44" fmla="*/ 37 w 38"/>
                    <a:gd name="T45" fmla="*/ 27 h 39"/>
                    <a:gd name="T46" fmla="*/ 38 w 38"/>
                    <a:gd name="T47" fmla="*/ 24 h 39"/>
                    <a:gd name="T48" fmla="*/ 38 w 38"/>
                    <a:gd name="T49" fmla="*/ 20 h 39"/>
                    <a:gd name="T50" fmla="*/ 38 w 38"/>
                    <a:gd name="T51" fmla="*/ 16 h 39"/>
                    <a:gd name="T52" fmla="*/ 37 w 38"/>
                    <a:gd name="T53" fmla="*/ 12 h 39"/>
                    <a:gd name="T54" fmla="*/ 35 w 38"/>
                    <a:gd name="T55" fmla="*/ 9 h 39"/>
                    <a:gd name="T56" fmla="*/ 33 w 38"/>
                    <a:gd name="T57" fmla="*/ 6 h 39"/>
                    <a:gd name="T58" fmla="*/ 30 w 38"/>
                    <a:gd name="T59" fmla="*/ 4 h 39"/>
                    <a:gd name="T60" fmla="*/ 27 w 38"/>
                    <a:gd name="T61" fmla="*/ 2 h 39"/>
                    <a:gd name="T62" fmla="*/ 23 w 38"/>
                    <a:gd name="T63" fmla="*/ 0 h 39"/>
                    <a:gd name="T64" fmla="*/ 19 w 38"/>
                    <a:gd name="T65" fmla="*/ 0 h 39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39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2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2" y="9"/>
                      </a:lnTo>
                      <a:lnTo>
                        <a:pt x="1" y="12"/>
                      </a:lnTo>
                      <a:lnTo>
                        <a:pt x="0" y="16"/>
                      </a:lnTo>
                      <a:lnTo>
                        <a:pt x="0" y="20"/>
                      </a:lnTo>
                      <a:lnTo>
                        <a:pt x="0" y="24"/>
                      </a:lnTo>
                      <a:lnTo>
                        <a:pt x="1" y="27"/>
                      </a:lnTo>
                      <a:lnTo>
                        <a:pt x="2" y="31"/>
                      </a:lnTo>
                      <a:lnTo>
                        <a:pt x="5" y="33"/>
                      </a:lnTo>
                      <a:lnTo>
                        <a:pt x="8" y="35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39"/>
                      </a:lnTo>
                      <a:lnTo>
                        <a:pt x="23" y="39"/>
                      </a:lnTo>
                      <a:lnTo>
                        <a:pt x="27" y="38"/>
                      </a:lnTo>
                      <a:lnTo>
                        <a:pt x="30" y="35"/>
                      </a:lnTo>
                      <a:lnTo>
                        <a:pt x="33" y="33"/>
                      </a:lnTo>
                      <a:lnTo>
                        <a:pt x="35" y="31"/>
                      </a:lnTo>
                      <a:lnTo>
                        <a:pt x="37" y="27"/>
                      </a:lnTo>
                      <a:lnTo>
                        <a:pt x="38" y="24"/>
                      </a:lnTo>
                      <a:lnTo>
                        <a:pt x="38" y="20"/>
                      </a:lnTo>
                      <a:lnTo>
                        <a:pt x="38" y="16"/>
                      </a:lnTo>
                      <a:lnTo>
                        <a:pt x="37" y="12"/>
                      </a:lnTo>
                      <a:lnTo>
                        <a:pt x="35" y="9"/>
                      </a:lnTo>
                      <a:lnTo>
                        <a:pt x="33" y="6"/>
                      </a:lnTo>
                      <a:lnTo>
                        <a:pt x="30" y="4"/>
                      </a:lnTo>
                      <a:lnTo>
                        <a:pt x="27" y="2"/>
                      </a:lnTo>
                      <a:lnTo>
                        <a:pt x="23" y="0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58" name="Freeform 289"/>
                <p:cNvSpPr/>
                <p:nvPr/>
              </p:nvSpPr>
              <p:spPr bwMode="auto">
                <a:xfrm>
                  <a:off x="5192" y="2976"/>
                  <a:ext cx="41" cy="39"/>
                </a:xfrm>
                <a:custGeom>
                  <a:avLst/>
                  <a:gdLst>
                    <a:gd name="T0" fmla="*/ 20 w 41"/>
                    <a:gd name="T1" fmla="*/ 0 h 39"/>
                    <a:gd name="T2" fmla="*/ 16 w 41"/>
                    <a:gd name="T3" fmla="*/ 0 h 39"/>
                    <a:gd name="T4" fmla="*/ 13 w 41"/>
                    <a:gd name="T5" fmla="*/ 2 h 39"/>
                    <a:gd name="T6" fmla="*/ 9 w 41"/>
                    <a:gd name="T7" fmla="*/ 3 h 39"/>
                    <a:gd name="T8" fmla="*/ 6 w 41"/>
                    <a:gd name="T9" fmla="*/ 5 h 39"/>
                    <a:gd name="T10" fmla="*/ 3 w 41"/>
                    <a:gd name="T11" fmla="*/ 9 h 39"/>
                    <a:gd name="T12" fmla="*/ 2 w 41"/>
                    <a:gd name="T13" fmla="*/ 12 h 39"/>
                    <a:gd name="T14" fmla="*/ 0 w 41"/>
                    <a:gd name="T15" fmla="*/ 16 h 39"/>
                    <a:gd name="T16" fmla="*/ 0 w 41"/>
                    <a:gd name="T17" fmla="*/ 19 h 39"/>
                    <a:gd name="T18" fmla="*/ 0 w 41"/>
                    <a:gd name="T19" fmla="*/ 24 h 39"/>
                    <a:gd name="T20" fmla="*/ 2 w 41"/>
                    <a:gd name="T21" fmla="*/ 27 h 39"/>
                    <a:gd name="T22" fmla="*/ 3 w 41"/>
                    <a:gd name="T23" fmla="*/ 31 h 39"/>
                    <a:gd name="T24" fmla="*/ 6 w 41"/>
                    <a:gd name="T25" fmla="*/ 33 h 39"/>
                    <a:gd name="T26" fmla="*/ 9 w 41"/>
                    <a:gd name="T27" fmla="*/ 35 h 39"/>
                    <a:gd name="T28" fmla="*/ 13 w 41"/>
                    <a:gd name="T29" fmla="*/ 38 h 39"/>
                    <a:gd name="T30" fmla="*/ 16 w 41"/>
                    <a:gd name="T31" fmla="*/ 39 h 39"/>
                    <a:gd name="T32" fmla="*/ 20 w 41"/>
                    <a:gd name="T33" fmla="*/ 39 h 39"/>
                    <a:gd name="T34" fmla="*/ 24 w 41"/>
                    <a:gd name="T35" fmla="*/ 39 h 39"/>
                    <a:gd name="T36" fmla="*/ 28 w 41"/>
                    <a:gd name="T37" fmla="*/ 38 h 39"/>
                    <a:gd name="T38" fmla="*/ 31 w 41"/>
                    <a:gd name="T39" fmla="*/ 35 h 39"/>
                    <a:gd name="T40" fmla="*/ 35 w 41"/>
                    <a:gd name="T41" fmla="*/ 33 h 39"/>
                    <a:gd name="T42" fmla="*/ 37 w 41"/>
                    <a:gd name="T43" fmla="*/ 31 h 39"/>
                    <a:gd name="T44" fmla="*/ 38 w 41"/>
                    <a:gd name="T45" fmla="*/ 27 h 39"/>
                    <a:gd name="T46" fmla="*/ 40 w 41"/>
                    <a:gd name="T47" fmla="*/ 24 h 39"/>
                    <a:gd name="T48" fmla="*/ 41 w 41"/>
                    <a:gd name="T49" fmla="*/ 19 h 39"/>
                    <a:gd name="T50" fmla="*/ 40 w 41"/>
                    <a:gd name="T51" fmla="*/ 16 h 39"/>
                    <a:gd name="T52" fmla="*/ 38 w 41"/>
                    <a:gd name="T53" fmla="*/ 12 h 39"/>
                    <a:gd name="T54" fmla="*/ 37 w 41"/>
                    <a:gd name="T55" fmla="*/ 9 h 39"/>
                    <a:gd name="T56" fmla="*/ 35 w 41"/>
                    <a:gd name="T57" fmla="*/ 5 h 39"/>
                    <a:gd name="T58" fmla="*/ 31 w 41"/>
                    <a:gd name="T59" fmla="*/ 3 h 39"/>
                    <a:gd name="T60" fmla="*/ 28 w 41"/>
                    <a:gd name="T61" fmla="*/ 2 h 39"/>
                    <a:gd name="T62" fmla="*/ 24 w 41"/>
                    <a:gd name="T63" fmla="*/ 0 h 39"/>
                    <a:gd name="T64" fmla="*/ 20 w 41"/>
                    <a:gd name="T65" fmla="*/ 0 h 39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1" h="39">
                      <a:moveTo>
                        <a:pt x="20" y="0"/>
                      </a:moveTo>
                      <a:lnTo>
                        <a:pt x="16" y="0"/>
                      </a:lnTo>
                      <a:lnTo>
                        <a:pt x="13" y="2"/>
                      </a:lnTo>
                      <a:lnTo>
                        <a:pt x="9" y="3"/>
                      </a:lnTo>
                      <a:lnTo>
                        <a:pt x="6" y="5"/>
                      </a:lnTo>
                      <a:lnTo>
                        <a:pt x="3" y="9"/>
                      </a:lnTo>
                      <a:lnTo>
                        <a:pt x="2" y="12"/>
                      </a:lnTo>
                      <a:lnTo>
                        <a:pt x="0" y="16"/>
                      </a:lnTo>
                      <a:lnTo>
                        <a:pt x="0" y="19"/>
                      </a:lnTo>
                      <a:lnTo>
                        <a:pt x="0" y="24"/>
                      </a:lnTo>
                      <a:lnTo>
                        <a:pt x="2" y="27"/>
                      </a:lnTo>
                      <a:lnTo>
                        <a:pt x="3" y="31"/>
                      </a:lnTo>
                      <a:lnTo>
                        <a:pt x="6" y="33"/>
                      </a:lnTo>
                      <a:lnTo>
                        <a:pt x="9" y="35"/>
                      </a:lnTo>
                      <a:lnTo>
                        <a:pt x="13" y="38"/>
                      </a:lnTo>
                      <a:lnTo>
                        <a:pt x="16" y="39"/>
                      </a:lnTo>
                      <a:lnTo>
                        <a:pt x="20" y="39"/>
                      </a:lnTo>
                      <a:lnTo>
                        <a:pt x="24" y="39"/>
                      </a:lnTo>
                      <a:lnTo>
                        <a:pt x="28" y="38"/>
                      </a:lnTo>
                      <a:lnTo>
                        <a:pt x="31" y="35"/>
                      </a:lnTo>
                      <a:lnTo>
                        <a:pt x="35" y="33"/>
                      </a:lnTo>
                      <a:lnTo>
                        <a:pt x="37" y="31"/>
                      </a:lnTo>
                      <a:lnTo>
                        <a:pt x="38" y="27"/>
                      </a:lnTo>
                      <a:lnTo>
                        <a:pt x="40" y="24"/>
                      </a:lnTo>
                      <a:lnTo>
                        <a:pt x="41" y="19"/>
                      </a:lnTo>
                      <a:lnTo>
                        <a:pt x="40" y="16"/>
                      </a:lnTo>
                      <a:lnTo>
                        <a:pt x="38" y="12"/>
                      </a:lnTo>
                      <a:lnTo>
                        <a:pt x="37" y="9"/>
                      </a:lnTo>
                      <a:lnTo>
                        <a:pt x="35" y="5"/>
                      </a:lnTo>
                      <a:lnTo>
                        <a:pt x="31" y="3"/>
                      </a:lnTo>
                      <a:lnTo>
                        <a:pt x="28" y="2"/>
                      </a:lnTo>
                      <a:lnTo>
                        <a:pt x="24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59" name="Freeform 290"/>
                <p:cNvSpPr/>
                <p:nvPr/>
              </p:nvSpPr>
              <p:spPr bwMode="auto">
                <a:xfrm>
                  <a:off x="5192" y="2976"/>
                  <a:ext cx="41" cy="39"/>
                </a:xfrm>
                <a:custGeom>
                  <a:avLst/>
                  <a:gdLst>
                    <a:gd name="T0" fmla="*/ 20 w 41"/>
                    <a:gd name="T1" fmla="*/ 0 h 39"/>
                    <a:gd name="T2" fmla="*/ 16 w 41"/>
                    <a:gd name="T3" fmla="*/ 0 h 39"/>
                    <a:gd name="T4" fmla="*/ 13 w 41"/>
                    <a:gd name="T5" fmla="*/ 2 h 39"/>
                    <a:gd name="T6" fmla="*/ 9 w 41"/>
                    <a:gd name="T7" fmla="*/ 3 h 39"/>
                    <a:gd name="T8" fmla="*/ 6 w 41"/>
                    <a:gd name="T9" fmla="*/ 5 h 39"/>
                    <a:gd name="T10" fmla="*/ 3 w 41"/>
                    <a:gd name="T11" fmla="*/ 9 h 39"/>
                    <a:gd name="T12" fmla="*/ 2 w 41"/>
                    <a:gd name="T13" fmla="*/ 12 h 39"/>
                    <a:gd name="T14" fmla="*/ 0 w 41"/>
                    <a:gd name="T15" fmla="*/ 16 h 39"/>
                    <a:gd name="T16" fmla="*/ 0 w 41"/>
                    <a:gd name="T17" fmla="*/ 19 h 39"/>
                    <a:gd name="T18" fmla="*/ 0 w 41"/>
                    <a:gd name="T19" fmla="*/ 24 h 39"/>
                    <a:gd name="T20" fmla="*/ 2 w 41"/>
                    <a:gd name="T21" fmla="*/ 27 h 39"/>
                    <a:gd name="T22" fmla="*/ 3 w 41"/>
                    <a:gd name="T23" fmla="*/ 31 h 39"/>
                    <a:gd name="T24" fmla="*/ 6 w 41"/>
                    <a:gd name="T25" fmla="*/ 33 h 39"/>
                    <a:gd name="T26" fmla="*/ 9 w 41"/>
                    <a:gd name="T27" fmla="*/ 35 h 39"/>
                    <a:gd name="T28" fmla="*/ 13 w 41"/>
                    <a:gd name="T29" fmla="*/ 38 h 39"/>
                    <a:gd name="T30" fmla="*/ 16 w 41"/>
                    <a:gd name="T31" fmla="*/ 39 h 39"/>
                    <a:gd name="T32" fmla="*/ 20 w 41"/>
                    <a:gd name="T33" fmla="*/ 39 h 39"/>
                    <a:gd name="T34" fmla="*/ 24 w 41"/>
                    <a:gd name="T35" fmla="*/ 39 h 39"/>
                    <a:gd name="T36" fmla="*/ 28 w 41"/>
                    <a:gd name="T37" fmla="*/ 38 h 39"/>
                    <a:gd name="T38" fmla="*/ 31 w 41"/>
                    <a:gd name="T39" fmla="*/ 35 h 39"/>
                    <a:gd name="T40" fmla="*/ 35 w 41"/>
                    <a:gd name="T41" fmla="*/ 33 h 39"/>
                    <a:gd name="T42" fmla="*/ 37 w 41"/>
                    <a:gd name="T43" fmla="*/ 31 h 39"/>
                    <a:gd name="T44" fmla="*/ 38 w 41"/>
                    <a:gd name="T45" fmla="*/ 27 h 39"/>
                    <a:gd name="T46" fmla="*/ 40 w 41"/>
                    <a:gd name="T47" fmla="*/ 24 h 39"/>
                    <a:gd name="T48" fmla="*/ 41 w 41"/>
                    <a:gd name="T49" fmla="*/ 19 h 39"/>
                    <a:gd name="T50" fmla="*/ 40 w 41"/>
                    <a:gd name="T51" fmla="*/ 16 h 39"/>
                    <a:gd name="T52" fmla="*/ 38 w 41"/>
                    <a:gd name="T53" fmla="*/ 12 h 39"/>
                    <a:gd name="T54" fmla="*/ 37 w 41"/>
                    <a:gd name="T55" fmla="*/ 9 h 39"/>
                    <a:gd name="T56" fmla="*/ 35 w 41"/>
                    <a:gd name="T57" fmla="*/ 5 h 39"/>
                    <a:gd name="T58" fmla="*/ 31 w 41"/>
                    <a:gd name="T59" fmla="*/ 3 h 39"/>
                    <a:gd name="T60" fmla="*/ 28 w 41"/>
                    <a:gd name="T61" fmla="*/ 2 h 39"/>
                    <a:gd name="T62" fmla="*/ 24 w 41"/>
                    <a:gd name="T63" fmla="*/ 0 h 39"/>
                    <a:gd name="T64" fmla="*/ 20 w 41"/>
                    <a:gd name="T65" fmla="*/ 0 h 39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1" h="39">
                      <a:moveTo>
                        <a:pt x="20" y="0"/>
                      </a:moveTo>
                      <a:lnTo>
                        <a:pt x="16" y="0"/>
                      </a:lnTo>
                      <a:lnTo>
                        <a:pt x="13" y="2"/>
                      </a:lnTo>
                      <a:lnTo>
                        <a:pt x="9" y="3"/>
                      </a:lnTo>
                      <a:lnTo>
                        <a:pt x="6" y="5"/>
                      </a:lnTo>
                      <a:lnTo>
                        <a:pt x="3" y="9"/>
                      </a:lnTo>
                      <a:lnTo>
                        <a:pt x="2" y="12"/>
                      </a:lnTo>
                      <a:lnTo>
                        <a:pt x="0" y="16"/>
                      </a:lnTo>
                      <a:lnTo>
                        <a:pt x="0" y="19"/>
                      </a:lnTo>
                      <a:lnTo>
                        <a:pt x="0" y="24"/>
                      </a:lnTo>
                      <a:lnTo>
                        <a:pt x="2" y="27"/>
                      </a:lnTo>
                      <a:lnTo>
                        <a:pt x="3" y="31"/>
                      </a:lnTo>
                      <a:lnTo>
                        <a:pt x="6" y="33"/>
                      </a:lnTo>
                      <a:lnTo>
                        <a:pt x="9" y="35"/>
                      </a:lnTo>
                      <a:lnTo>
                        <a:pt x="13" y="38"/>
                      </a:lnTo>
                      <a:lnTo>
                        <a:pt x="16" y="39"/>
                      </a:lnTo>
                      <a:lnTo>
                        <a:pt x="20" y="39"/>
                      </a:lnTo>
                      <a:lnTo>
                        <a:pt x="24" y="39"/>
                      </a:lnTo>
                      <a:lnTo>
                        <a:pt x="28" y="38"/>
                      </a:lnTo>
                      <a:lnTo>
                        <a:pt x="31" y="35"/>
                      </a:lnTo>
                      <a:lnTo>
                        <a:pt x="35" y="33"/>
                      </a:lnTo>
                      <a:lnTo>
                        <a:pt x="37" y="31"/>
                      </a:lnTo>
                      <a:lnTo>
                        <a:pt x="38" y="27"/>
                      </a:lnTo>
                      <a:lnTo>
                        <a:pt x="40" y="24"/>
                      </a:lnTo>
                      <a:lnTo>
                        <a:pt x="41" y="19"/>
                      </a:lnTo>
                      <a:lnTo>
                        <a:pt x="40" y="16"/>
                      </a:lnTo>
                      <a:lnTo>
                        <a:pt x="38" y="12"/>
                      </a:lnTo>
                      <a:lnTo>
                        <a:pt x="37" y="9"/>
                      </a:lnTo>
                      <a:lnTo>
                        <a:pt x="35" y="5"/>
                      </a:lnTo>
                      <a:lnTo>
                        <a:pt x="31" y="3"/>
                      </a:lnTo>
                      <a:lnTo>
                        <a:pt x="28" y="2"/>
                      </a:lnTo>
                      <a:lnTo>
                        <a:pt x="24" y="0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60" name="Freeform 291"/>
                <p:cNvSpPr/>
                <p:nvPr/>
              </p:nvSpPr>
              <p:spPr bwMode="auto">
                <a:xfrm>
                  <a:off x="4365" y="3161"/>
                  <a:ext cx="39" cy="38"/>
                </a:xfrm>
                <a:custGeom>
                  <a:avLst/>
                  <a:gdLst>
                    <a:gd name="T0" fmla="*/ 19 w 39"/>
                    <a:gd name="T1" fmla="*/ 0 h 38"/>
                    <a:gd name="T2" fmla="*/ 15 w 39"/>
                    <a:gd name="T3" fmla="*/ 0 h 38"/>
                    <a:gd name="T4" fmla="*/ 12 w 39"/>
                    <a:gd name="T5" fmla="*/ 1 h 38"/>
                    <a:gd name="T6" fmla="*/ 8 w 39"/>
                    <a:gd name="T7" fmla="*/ 3 h 38"/>
                    <a:gd name="T8" fmla="*/ 6 w 39"/>
                    <a:gd name="T9" fmla="*/ 5 h 38"/>
                    <a:gd name="T10" fmla="*/ 4 w 39"/>
                    <a:gd name="T11" fmla="*/ 8 h 38"/>
                    <a:gd name="T12" fmla="*/ 1 w 39"/>
                    <a:gd name="T13" fmla="*/ 11 h 38"/>
                    <a:gd name="T14" fmla="*/ 0 w 39"/>
                    <a:gd name="T15" fmla="*/ 15 h 38"/>
                    <a:gd name="T16" fmla="*/ 0 w 39"/>
                    <a:gd name="T17" fmla="*/ 19 h 38"/>
                    <a:gd name="T18" fmla="*/ 0 w 39"/>
                    <a:gd name="T19" fmla="*/ 23 h 38"/>
                    <a:gd name="T20" fmla="*/ 1 w 39"/>
                    <a:gd name="T21" fmla="*/ 26 h 38"/>
                    <a:gd name="T22" fmla="*/ 4 w 39"/>
                    <a:gd name="T23" fmla="*/ 30 h 38"/>
                    <a:gd name="T24" fmla="*/ 6 w 39"/>
                    <a:gd name="T25" fmla="*/ 32 h 38"/>
                    <a:gd name="T26" fmla="*/ 8 w 39"/>
                    <a:gd name="T27" fmla="*/ 35 h 38"/>
                    <a:gd name="T28" fmla="*/ 12 w 39"/>
                    <a:gd name="T29" fmla="*/ 37 h 38"/>
                    <a:gd name="T30" fmla="*/ 15 w 39"/>
                    <a:gd name="T31" fmla="*/ 38 h 38"/>
                    <a:gd name="T32" fmla="*/ 19 w 39"/>
                    <a:gd name="T33" fmla="*/ 38 h 38"/>
                    <a:gd name="T34" fmla="*/ 23 w 39"/>
                    <a:gd name="T35" fmla="*/ 38 h 38"/>
                    <a:gd name="T36" fmla="*/ 27 w 39"/>
                    <a:gd name="T37" fmla="*/ 37 h 38"/>
                    <a:gd name="T38" fmla="*/ 30 w 39"/>
                    <a:gd name="T39" fmla="*/ 35 h 38"/>
                    <a:gd name="T40" fmla="*/ 33 w 39"/>
                    <a:gd name="T41" fmla="*/ 32 h 38"/>
                    <a:gd name="T42" fmla="*/ 35 w 39"/>
                    <a:gd name="T43" fmla="*/ 30 h 38"/>
                    <a:gd name="T44" fmla="*/ 37 w 39"/>
                    <a:gd name="T45" fmla="*/ 26 h 38"/>
                    <a:gd name="T46" fmla="*/ 39 w 39"/>
                    <a:gd name="T47" fmla="*/ 23 h 38"/>
                    <a:gd name="T48" fmla="*/ 39 w 39"/>
                    <a:gd name="T49" fmla="*/ 19 h 38"/>
                    <a:gd name="T50" fmla="*/ 39 w 39"/>
                    <a:gd name="T51" fmla="*/ 15 h 38"/>
                    <a:gd name="T52" fmla="*/ 37 w 39"/>
                    <a:gd name="T53" fmla="*/ 11 h 38"/>
                    <a:gd name="T54" fmla="*/ 35 w 39"/>
                    <a:gd name="T55" fmla="*/ 8 h 38"/>
                    <a:gd name="T56" fmla="*/ 33 w 39"/>
                    <a:gd name="T57" fmla="*/ 5 h 38"/>
                    <a:gd name="T58" fmla="*/ 30 w 39"/>
                    <a:gd name="T59" fmla="*/ 3 h 38"/>
                    <a:gd name="T60" fmla="*/ 27 w 39"/>
                    <a:gd name="T61" fmla="*/ 1 h 38"/>
                    <a:gd name="T62" fmla="*/ 23 w 39"/>
                    <a:gd name="T63" fmla="*/ 0 h 38"/>
                    <a:gd name="T64" fmla="*/ 19 w 39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38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8" y="3"/>
                      </a:lnTo>
                      <a:lnTo>
                        <a:pt x="6" y="5"/>
                      </a:lnTo>
                      <a:lnTo>
                        <a:pt x="4" y="8"/>
                      </a:lnTo>
                      <a:lnTo>
                        <a:pt x="1" y="11"/>
                      </a:lnTo>
                      <a:lnTo>
                        <a:pt x="0" y="15"/>
                      </a:lnTo>
                      <a:lnTo>
                        <a:pt x="0" y="19"/>
                      </a:lnTo>
                      <a:lnTo>
                        <a:pt x="0" y="23"/>
                      </a:lnTo>
                      <a:lnTo>
                        <a:pt x="1" y="26"/>
                      </a:lnTo>
                      <a:lnTo>
                        <a:pt x="4" y="30"/>
                      </a:lnTo>
                      <a:lnTo>
                        <a:pt x="6" y="32"/>
                      </a:lnTo>
                      <a:lnTo>
                        <a:pt x="8" y="35"/>
                      </a:lnTo>
                      <a:lnTo>
                        <a:pt x="12" y="37"/>
                      </a:lnTo>
                      <a:lnTo>
                        <a:pt x="15" y="38"/>
                      </a:lnTo>
                      <a:lnTo>
                        <a:pt x="19" y="38"/>
                      </a:lnTo>
                      <a:lnTo>
                        <a:pt x="23" y="38"/>
                      </a:lnTo>
                      <a:lnTo>
                        <a:pt x="27" y="37"/>
                      </a:lnTo>
                      <a:lnTo>
                        <a:pt x="30" y="35"/>
                      </a:lnTo>
                      <a:lnTo>
                        <a:pt x="33" y="32"/>
                      </a:lnTo>
                      <a:lnTo>
                        <a:pt x="35" y="30"/>
                      </a:lnTo>
                      <a:lnTo>
                        <a:pt x="37" y="26"/>
                      </a:lnTo>
                      <a:lnTo>
                        <a:pt x="39" y="23"/>
                      </a:lnTo>
                      <a:lnTo>
                        <a:pt x="39" y="19"/>
                      </a:lnTo>
                      <a:lnTo>
                        <a:pt x="39" y="15"/>
                      </a:lnTo>
                      <a:lnTo>
                        <a:pt x="37" y="11"/>
                      </a:lnTo>
                      <a:lnTo>
                        <a:pt x="35" y="8"/>
                      </a:lnTo>
                      <a:lnTo>
                        <a:pt x="33" y="5"/>
                      </a:lnTo>
                      <a:lnTo>
                        <a:pt x="30" y="3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61" name="Freeform 292"/>
                <p:cNvSpPr/>
                <p:nvPr/>
              </p:nvSpPr>
              <p:spPr bwMode="auto">
                <a:xfrm>
                  <a:off x="4365" y="3161"/>
                  <a:ext cx="39" cy="38"/>
                </a:xfrm>
                <a:custGeom>
                  <a:avLst/>
                  <a:gdLst>
                    <a:gd name="T0" fmla="*/ 19 w 39"/>
                    <a:gd name="T1" fmla="*/ 0 h 38"/>
                    <a:gd name="T2" fmla="*/ 15 w 39"/>
                    <a:gd name="T3" fmla="*/ 0 h 38"/>
                    <a:gd name="T4" fmla="*/ 12 w 39"/>
                    <a:gd name="T5" fmla="*/ 1 h 38"/>
                    <a:gd name="T6" fmla="*/ 8 w 39"/>
                    <a:gd name="T7" fmla="*/ 3 h 38"/>
                    <a:gd name="T8" fmla="*/ 6 w 39"/>
                    <a:gd name="T9" fmla="*/ 5 h 38"/>
                    <a:gd name="T10" fmla="*/ 4 w 39"/>
                    <a:gd name="T11" fmla="*/ 8 h 38"/>
                    <a:gd name="T12" fmla="*/ 1 w 39"/>
                    <a:gd name="T13" fmla="*/ 11 h 38"/>
                    <a:gd name="T14" fmla="*/ 0 w 39"/>
                    <a:gd name="T15" fmla="*/ 15 h 38"/>
                    <a:gd name="T16" fmla="*/ 0 w 39"/>
                    <a:gd name="T17" fmla="*/ 19 h 38"/>
                    <a:gd name="T18" fmla="*/ 0 w 39"/>
                    <a:gd name="T19" fmla="*/ 23 h 38"/>
                    <a:gd name="T20" fmla="*/ 1 w 39"/>
                    <a:gd name="T21" fmla="*/ 26 h 38"/>
                    <a:gd name="T22" fmla="*/ 4 w 39"/>
                    <a:gd name="T23" fmla="*/ 30 h 38"/>
                    <a:gd name="T24" fmla="*/ 6 w 39"/>
                    <a:gd name="T25" fmla="*/ 32 h 38"/>
                    <a:gd name="T26" fmla="*/ 8 w 39"/>
                    <a:gd name="T27" fmla="*/ 35 h 38"/>
                    <a:gd name="T28" fmla="*/ 12 w 39"/>
                    <a:gd name="T29" fmla="*/ 37 h 38"/>
                    <a:gd name="T30" fmla="*/ 15 w 39"/>
                    <a:gd name="T31" fmla="*/ 38 h 38"/>
                    <a:gd name="T32" fmla="*/ 19 w 39"/>
                    <a:gd name="T33" fmla="*/ 38 h 38"/>
                    <a:gd name="T34" fmla="*/ 23 w 39"/>
                    <a:gd name="T35" fmla="*/ 38 h 38"/>
                    <a:gd name="T36" fmla="*/ 27 w 39"/>
                    <a:gd name="T37" fmla="*/ 37 h 38"/>
                    <a:gd name="T38" fmla="*/ 30 w 39"/>
                    <a:gd name="T39" fmla="*/ 35 h 38"/>
                    <a:gd name="T40" fmla="*/ 33 w 39"/>
                    <a:gd name="T41" fmla="*/ 32 h 38"/>
                    <a:gd name="T42" fmla="*/ 35 w 39"/>
                    <a:gd name="T43" fmla="*/ 30 h 38"/>
                    <a:gd name="T44" fmla="*/ 37 w 39"/>
                    <a:gd name="T45" fmla="*/ 26 h 38"/>
                    <a:gd name="T46" fmla="*/ 39 w 39"/>
                    <a:gd name="T47" fmla="*/ 23 h 38"/>
                    <a:gd name="T48" fmla="*/ 39 w 39"/>
                    <a:gd name="T49" fmla="*/ 19 h 38"/>
                    <a:gd name="T50" fmla="*/ 39 w 39"/>
                    <a:gd name="T51" fmla="*/ 15 h 38"/>
                    <a:gd name="T52" fmla="*/ 37 w 39"/>
                    <a:gd name="T53" fmla="*/ 11 h 38"/>
                    <a:gd name="T54" fmla="*/ 35 w 39"/>
                    <a:gd name="T55" fmla="*/ 8 h 38"/>
                    <a:gd name="T56" fmla="*/ 33 w 39"/>
                    <a:gd name="T57" fmla="*/ 5 h 38"/>
                    <a:gd name="T58" fmla="*/ 30 w 39"/>
                    <a:gd name="T59" fmla="*/ 3 h 38"/>
                    <a:gd name="T60" fmla="*/ 27 w 39"/>
                    <a:gd name="T61" fmla="*/ 1 h 38"/>
                    <a:gd name="T62" fmla="*/ 23 w 39"/>
                    <a:gd name="T63" fmla="*/ 0 h 38"/>
                    <a:gd name="T64" fmla="*/ 19 w 39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38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8" y="3"/>
                      </a:lnTo>
                      <a:lnTo>
                        <a:pt x="6" y="5"/>
                      </a:lnTo>
                      <a:lnTo>
                        <a:pt x="4" y="8"/>
                      </a:lnTo>
                      <a:lnTo>
                        <a:pt x="1" y="11"/>
                      </a:lnTo>
                      <a:lnTo>
                        <a:pt x="0" y="15"/>
                      </a:lnTo>
                      <a:lnTo>
                        <a:pt x="0" y="19"/>
                      </a:lnTo>
                      <a:lnTo>
                        <a:pt x="0" y="23"/>
                      </a:lnTo>
                      <a:lnTo>
                        <a:pt x="1" y="26"/>
                      </a:lnTo>
                      <a:lnTo>
                        <a:pt x="4" y="30"/>
                      </a:lnTo>
                      <a:lnTo>
                        <a:pt x="6" y="32"/>
                      </a:lnTo>
                      <a:lnTo>
                        <a:pt x="8" y="35"/>
                      </a:lnTo>
                      <a:lnTo>
                        <a:pt x="12" y="37"/>
                      </a:lnTo>
                      <a:lnTo>
                        <a:pt x="15" y="38"/>
                      </a:lnTo>
                      <a:lnTo>
                        <a:pt x="19" y="38"/>
                      </a:lnTo>
                      <a:lnTo>
                        <a:pt x="23" y="38"/>
                      </a:lnTo>
                      <a:lnTo>
                        <a:pt x="27" y="37"/>
                      </a:lnTo>
                      <a:lnTo>
                        <a:pt x="30" y="35"/>
                      </a:lnTo>
                      <a:lnTo>
                        <a:pt x="33" y="32"/>
                      </a:lnTo>
                      <a:lnTo>
                        <a:pt x="35" y="30"/>
                      </a:lnTo>
                      <a:lnTo>
                        <a:pt x="37" y="26"/>
                      </a:lnTo>
                      <a:lnTo>
                        <a:pt x="39" y="23"/>
                      </a:lnTo>
                      <a:lnTo>
                        <a:pt x="39" y="19"/>
                      </a:lnTo>
                      <a:lnTo>
                        <a:pt x="39" y="15"/>
                      </a:lnTo>
                      <a:lnTo>
                        <a:pt x="37" y="11"/>
                      </a:lnTo>
                      <a:lnTo>
                        <a:pt x="35" y="8"/>
                      </a:lnTo>
                      <a:lnTo>
                        <a:pt x="33" y="5"/>
                      </a:lnTo>
                      <a:lnTo>
                        <a:pt x="30" y="3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62" name="Rectangle 293"/>
                <p:cNvSpPr>
                  <a:spLocks noChangeArrowheads="1"/>
                </p:cNvSpPr>
                <p:nvPr/>
              </p:nvSpPr>
              <p:spPr bwMode="auto">
                <a:xfrm>
                  <a:off x="4831" y="3805"/>
                  <a:ext cx="185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lang="en-US" altLang="zh-CN" sz="24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a</a:t>
                  </a:r>
                </a:p>
              </p:txBody>
            </p:sp>
            <p:sp>
              <p:nvSpPr>
                <p:cNvPr id="463" name="Rectangle 294"/>
                <p:cNvSpPr>
                  <a:spLocks noChangeArrowheads="1"/>
                </p:cNvSpPr>
                <p:nvPr/>
              </p:nvSpPr>
              <p:spPr bwMode="auto">
                <a:xfrm>
                  <a:off x="4358" y="3272"/>
                  <a:ext cx="197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lang="en-US" altLang="zh-CN" sz="24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b</a:t>
                  </a:r>
                </a:p>
              </p:txBody>
            </p:sp>
            <p:sp>
              <p:nvSpPr>
                <p:cNvPr id="464" name="Rectangle 295"/>
                <p:cNvSpPr>
                  <a:spLocks noChangeArrowheads="1"/>
                </p:cNvSpPr>
                <p:nvPr/>
              </p:nvSpPr>
              <p:spPr bwMode="auto">
                <a:xfrm>
                  <a:off x="3585" y="2560"/>
                  <a:ext cx="174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lang="en-US" altLang="zh-CN" sz="24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c</a:t>
                  </a:r>
                </a:p>
              </p:txBody>
            </p:sp>
            <p:sp>
              <p:nvSpPr>
                <p:cNvPr id="465" name="Rectangle 302"/>
                <p:cNvSpPr>
                  <a:spLocks noChangeArrowheads="1"/>
                </p:cNvSpPr>
                <p:nvPr/>
              </p:nvSpPr>
              <p:spPr bwMode="auto">
                <a:xfrm>
                  <a:off x="3655" y="3780"/>
                  <a:ext cx="108" cy="1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lang="en-US" altLang="zh-CN" sz="15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0</a:t>
                  </a:r>
                  <a:endParaRPr lang="en-US" altLang="zh-CN" sz="1500" b="1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66" name="Freeform 303"/>
                <p:cNvSpPr/>
                <p:nvPr/>
              </p:nvSpPr>
              <p:spPr bwMode="auto">
                <a:xfrm>
                  <a:off x="3994" y="2989"/>
                  <a:ext cx="38" cy="40"/>
                </a:xfrm>
                <a:custGeom>
                  <a:avLst/>
                  <a:gdLst>
                    <a:gd name="T0" fmla="*/ 19 w 38"/>
                    <a:gd name="T1" fmla="*/ 0 h 40"/>
                    <a:gd name="T2" fmla="*/ 15 w 38"/>
                    <a:gd name="T3" fmla="*/ 0 h 40"/>
                    <a:gd name="T4" fmla="*/ 11 w 38"/>
                    <a:gd name="T5" fmla="*/ 1 h 40"/>
                    <a:gd name="T6" fmla="*/ 8 w 38"/>
                    <a:gd name="T7" fmla="*/ 4 h 40"/>
                    <a:gd name="T8" fmla="*/ 5 w 38"/>
                    <a:gd name="T9" fmla="*/ 6 h 40"/>
                    <a:gd name="T10" fmla="*/ 3 w 38"/>
                    <a:gd name="T11" fmla="*/ 10 h 40"/>
                    <a:gd name="T12" fmla="*/ 1 w 38"/>
                    <a:gd name="T13" fmla="*/ 13 h 40"/>
                    <a:gd name="T14" fmla="*/ 0 w 38"/>
                    <a:gd name="T15" fmla="*/ 17 h 40"/>
                    <a:gd name="T16" fmla="*/ 0 w 38"/>
                    <a:gd name="T17" fmla="*/ 20 h 40"/>
                    <a:gd name="T18" fmla="*/ 0 w 38"/>
                    <a:gd name="T19" fmla="*/ 25 h 40"/>
                    <a:gd name="T20" fmla="*/ 1 w 38"/>
                    <a:gd name="T21" fmla="*/ 28 h 40"/>
                    <a:gd name="T22" fmla="*/ 3 w 38"/>
                    <a:gd name="T23" fmla="*/ 32 h 40"/>
                    <a:gd name="T24" fmla="*/ 5 w 38"/>
                    <a:gd name="T25" fmla="*/ 34 h 40"/>
                    <a:gd name="T26" fmla="*/ 8 w 38"/>
                    <a:gd name="T27" fmla="*/ 36 h 40"/>
                    <a:gd name="T28" fmla="*/ 11 w 38"/>
                    <a:gd name="T29" fmla="*/ 39 h 40"/>
                    <a:gd name="T30" fmla="*/ 15 w 38"/>
                    <a:gd name="T31" fmla="*/ 40 h 40"/>
                    <a:gd name="T32" fmla="*/ 19 w 38"/>
                    <a:gd name="T33" fmla="*/ 40 h 40"/>
                    <a:gd name="T34" fmla="*/ 23 w 38"/>
                    <a:gd name="T35" fmla="*/ 40 h 40"/>
                    <a:gd name="T36" fmla="*/ 26 w 38"/>
                    <a:gd name="T37" fmla="*/ 39 h 40"/>
                    <a:gd name="T38" fmla="*/ 30 w 38"/>
                    <a:gd name="T39" fmla="*/ 36 h 40"/>
                    <a:gd name="T40" fmla="*/ 32 w 38"/>
                    <a:gd name="T41" fmla="*/ 34 h 40"/>
                    <a:gd name="T42" fmla="*/ 36 w 38"/>
                    <a:gd name="T43" fmla="*/ 32 h 40"/>
                    <a:gd name="T44" fmla="*/ 37 w 38"/>
                    <a:gd name="T45" fmla="*/ 28 h 40"/>
                    <a:gd name="T46" fmla="*/ 38 w 38"/>
                    <a:gd name="T47" fmla="*/ 25 h 40"/>
                    <a:gd name="T48" fmla="*/ 38 w 38"/>
                    <a:gd name="T49" fmla="*/ 20 h 40"/>
                    <a:gd name="T50" fmla="*/ 38 w 38"/>
                    <a:gd name="T51" fmla="*/ 17 h 40"/>
                    <a:gd name="T52" fmla="*/ 37 w 38"/>
                    <a:gd name="T53" fmla="*/ 13 h 40"/>
                    <a:gd name="T54" fmla="*/ 36 w 38"/>
                    <a:gd name="T55" fmla="*/ 10 h 40"/>
                    <a:gd name="T56" fmla="*/ 32 w 38"/>
                    <a:gd name="T57" fmla="*/ 6 h 40"/>
                    <a:gd name="T58" fmla="*/ 30 w 38"/>
                    <a:gd name="T59" fmla="*/ 4 h 40"/>
                    <a:gd name="T60" fmla="*/ 26 w 38"/>
                    <a:gd name="T61" fmla="*/ 1 h 40"/>
                    <a:gd name="T62" fmla="*/ 23 w 38"/>
                    <a:gd name="T63" fmla="*/ 0 h 40"/>
                    <a:gd name="T64" fmla="*/ 19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3" y="10"/>
                      </a:lnTo>
                      <a:lnTo>
                        <a:pt x="1" y="13"/>
                      </a:lnTo>
                      <a:lnTo>
                        <a:pt x="0" y="17"/>
                      </a:lnTo>
                      <a:lnTo>
                        <a:pt x="0" y="20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3" y="32"/>
                      </a:lnTo>
                      <a:lnTo>
                        <a:pt x="5" y="34"/>
                      </a:lnTo>
                      <a:lnTo>
                        <a:pt x="8" y="36"/>
                      </a:lnTo>
                      <a:lnTo>
                        <a:pt x="11" y="39"/>
                      </a:lnTo>
                      <a:lnTo>
                        <a:pt x="15" y="40"/>
                      </a:lnTo>
                      <a:lnTo>
                        <a:pt x="19" y="40"/>
                      </a:lnTo>
                      <a:lnTo>
                        <a:pt x="23" y="40"/>
                      </a:lnTo>
                      <a:lnTo>
                        <a:pt x="26" y="39"/>
                      </a:lnTo>
                      <a:lnTo>
                        <a:pt x="30" y="36"/>
                      </a:lnTo>
                      <a:lnTo>
                        <a:pt x="32" y="34"/>
                      </a:lnTo>
                      <a:lnTo>
                        <a:pt x="36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0"/>
                      </a:lnTo>
                      <a:lnTo>
                        <a:pt x="38" y="17"/>
                      </a:lnTo>
                      <a:lnTo>
                        <a:pt x="37" y="13"/>
                      </a:lnTo>
                      <a:lnTo>
                        <a:pt x="36" y="10"/>
                      </a:lnTo>
                      <a:lnTo>
                        <a:pt x="32" y="6"/>
                      </a:lnTo>
                      <a:lnTo>
                        <a:pt x="30" y="4"/>
                      </a:lnTo>
                      <a:lnTo>
                        <a:pt x="26" y="1"/>
                      </a:lnTo>
                      <a:lnTo>
                        <a:pt x="23" y="0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67" name="Freeform 304"/>
                <p:cNvSpPr/>
                <p:nvPr/>
              </p:nvSpPr>
              <p:spPr bwMode="auto">
                <a:xfrm>
                  <a:off x="3994" y="2989"/>
                  <a:ext cx="38" cy="40"/>
                </a:xfrm>
                <a:custGeom>
                  <a:avLst/>
                  <a:gdLst>
                    <a:gd name="T0" fmla="*/ 19 w 38"/>
                    <a:gd name="T1" fmla="*/ 0 h 40"/>
                    <a:gd name="T2" fmla="*/ 15 w 38"/>
                    <a:gd name="T3" fmla="*/ 0 h 40"/>
                    <a:gd name="T4" fmla="*/ 11 w 38"/>
                    <a:gd name="T5" fmla="*/ 1 h 40"/>
                    <a:gd name="T6" fmla="*/ 8 w 38"/>
                    <a:gd name="T7" fmla="*/ 4 h 40"/>
                    <a:gd name="T8" fmla="*/ 5 w 38"/>
                    <a:gd name="T9" fmla="*/ 6 h 40"/>
                    <a:gd name="T10" fmla="*/ 3 w 38"/>
                    <a:gd name="T11" fmla="*/ 10 h 40"/>
                    <a:gd name="T12" fmla="*/ 1 w 38"/>
                    <a:gd name="T13" fmla="*/ 13 h 40"/>
                    <a:gd name="T14" fmla="*/ 0 w 38"/>
                    <a:gd name="T15" fmla="*/ 17 h 40"/>
                    <a:gd name="T16" fmla="*/ 0 w 38"/>
                    <a:gd name="T17" fmla="*/ 20 h 40"/>
                    <a:gd name="T18" fmla="*/ 0 w 38"/>
                    <a:gd name="T19" fmla="*/ 25 h 40"/>
                    <a:gd name="T20" fmla="*/ 1 w 38"/>
                    <a:gd name="T21" fmla="*/ 28 h 40"/>
                    <a:gd name="T22" fmla="*/ 3 w 38"/>
                    <a:gd name="T23" fmla="*/ 32 h 40"/>
                    <a:gd name="T24" fmla="*/ 5 w 38"/>
                    <a:gd name="T25" fmla="*/ 34 h 40"/>
                    <a:gd name="T26" fmla="*/ 8 w 38"/>
                    <a:gd name="T27" fmla="*/ 36 h 40"/>
                    <a:gd name="T28" fmla="*/ 11 w 38"/>
                    <a:gd name="T29" fmla="*/ 39 h 40"/>
                    <a:gd name="T30" fmla="*/ 15 w 38"/>
                    <a:gd name="T31" fmla="*/ 40 h 40"/>
                    <a:gd name="T32" fmla="*/ 19 w 38"/>
                    <a:gd name="T33" fmla="*/ 40 h 40"/>
                    <a:gd name="T34" fmla="*/ 23 w 38"/>
                    <a:gd name="T35" fmla="*/ 40 h 40"/>
                    <a:gd name="T36" fmla="*/ 26 w 38"/>
                    <a:gd name="T37" fmla="*/ 39 h 40"/>
                    <a:gd name="T38" fmla="*/ 30 w 38"/>
                    <a:gd name="T39" fmla="*/ 36 h 40"/>
                    <a:gd name="T40" fmla="*/ 32 w 38"/>
                    <a:gd name="T41" fmla="*/ 34 h 40"/>
                    <a:gd name="T42" fmla="*/ 36 w 38"/>
                    <a:gd name="T43" fmla="*/ 32 h 40"/>
                    <a:gd name="T44" fmla="*/ 37 w 38"/>
                    <a:gd name="T45" fmla="*/ 28 h 40"/>
                    <a:gd name="T46" fmla="*/ 38 w 38"/>
                    <a:gd name="T47" fmla="*/ 25 h 40"/>
                    <a:gd name="T48" fmla="*/ 38 w 38"/>
                    <a:gd name="T49" fmla="*/ 20 h 40"/>
                    <a:gd name="T50" fmla="*/ 38 w 38"/>
                    <a:gd name="T51" fmla="*/ 17 h 40"/>
                    <a:gd name="T52" fmla="*/ 37 w 38"/>
                    <a:gd name="T53" fmla="*/ 13 h 40"/>
                    <a:gd name="T54" fmla="*/ 36 w 38"/>
                    <a:gd name="T55" fmla="*/ 10 h 40"/>
                    <a:gd name="T56" fmla="*/ 32 w 38"/>
                    <a:gd name="T57" fmla="*/ 6 h 40"/>
                    <a:gd name="T58" fmla="*/ 30 w 38"/>
                    <a:gd name="T59" fmla="*/ 4 h 40"/>
                    <a:gd name="T60" fmla="*/ 26 w 38"/>
                    <a:gd name="T61" fmla="*/ 1 h 40"/>
                    <a:gd name="T62" fmla="*/ 23 w 38"/>
                    <a:gd name="T63" fmla="*/ 0 h 40"/>
                    <a:gd name="T64" fmla="*/ 19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3" y="10"/>
                      </a:lnTo>
                      <a:lnTo>
                        <a:pt x="1" y="13"/>
                      </a:lnTo>
                      <a:lnTo>
                        <a:pt x="0" y="17"/>
                      </a:lnTo>
                      <a:lnTo>
                        <a:pt x="0" y="20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3" y="32"/>
                      </a:lnTo>
                      <a:lnTo>
                        <a:pt x="5" y="34"/>
                      </a:lnTo>
                      <a:lnTo>
                        <a:pt x="8" y="36"/>
                      </a:lnTo>
                      <a:lnTo>
                        <a:pt x="11" y="39"/>
                      </a:lnTo>
                      <a:lnTo>
                        <a:pt x="15" y="40"/>
                      </a:lnTo>
                      <a:lnTo>
                        <a:pt x="19" y="40"/>
                      </a:lnTo>
                      <a:lnTo>
                        <a:pt x="23" y="40"/>
                      </a:lnTo>
                      <a:lnTo>
                        <a:pt x="26" y="39"/>
                      </a:lnTo>
                      <a:lnTo>
                        <a:pt x="30" y="36"/>
                      </a:lnTo>
                      <a:lnTo>
                        <a:pt x="32" y="34"/>
                      </a:lnTo>
                      <a:lnTo>
                        <a:pt x="36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0"/>
                      </a:lnTo>
                      <a:lnTo>
                        <a:pt x="38" y="17"/>
                      </a:lnTo>
                      <a:lnTo>
                        <a:pt x="37" y="13"/>
                      </a:lnTo>
                      <a:lnTo>
                        <a:pt x="36" y="10"/>
                      </a:lnTo>
                      <a:lnTo>
                        <a:pt x="32" y="6"/>
                      </a:lnTo>
                      <a:lnTo>
                        <a:pt x="30" y="4"/>
                      </a:lnTo>
                      <a:lnTo>
                        <a:pt x="26" y="1"/>
                      </a:lnTo>
                      <a:lnTo>
                        <a:pt x="23" y="0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68" name="Freeform 305"/>
                <p:cNvSpPr>
                  <a:spLocks noEditPoints="1"/>
                </p:cNvSpPr>
                <p:nvPr/>
              </p:nvSpPr>
              <p:spPr bwMode="auto">
                <a:xfrm>
                  <a:off x="3789" y="3777"/>
                  <a:ext cx="1169" cy="38"/>
                </a:xfrm>
                <a:custGeom>
                  <a:avLst/>
                  <a:gdLst>
                    <a:gd name="T0" fmla="*/ 0 w 1169"/>
                    <a:gd name="T1" fmla="*/ 9 h 38"/>
                    <a:gd name="T2" fmla="*/ 1121 w 1169"/>
                    <a:gd name="T3" fmla="*/ 9 h 38"/>
                    <a:gd name="T4" fmla="*/ 1121 w 1169"/>
                    <a:gd name="T5" fmla="*/ 29 h 38"/>
                    <a:gd name="T6" fmla="*/ 0 w 1169"/>
                    <a:gd name="T7" fmla="*/ 29 h 38"/>
                    <a:gd name="T8" fmla="*/ 0 w 1169"/>
                    <a:gd name="T9" fmla="*/ 9 h 38"/>
                    <a:gd name="T10" fmla="*/ 1111 w 1169"/>
                    <a:gd name="T11" fmla="*/ 0 h 38"/>
                    <a:gd name="T12" fmla="*/ 1169 w 1169"/>
                    <a:gd name="T13" fmla="*/ 20 h 38"/>
                    <a:gd name="T14" fmla="*/ 1111 w 1169"/>
                    <a:gd name="T15" fmla="*/ 38 h 38"/>
                    <a:gd name="T16" fmla="*/ 1111 w 1169"/>
                    <a:gd name="T17" fmla="*/ 0 h 3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169" h="38">
                      <a:moveTo>
                        <a:pt x="0" y="9"/>
                      </a:moveTo>
                      <a:lnTo>
                        <a:pt x="1121" y="9"/>
                      </a:lnTo>
                      <a:lnTo>
                        <a:pt x="1121" y="29"/>
                      </a:lnTo>
                      <a:lnTo>
                        <a:pt x="0" y="29"/>
                      </a:lnTo>
                      <a:lnTo>
                        <a:pt x="0" y="9"/>
                      </a:lnTo>
                      <a:close/>
                      <a:moveTo>
                        <a:pt x="1111" y="0"/>
                      </a:moveTo>
                      <a:lnTo>
                        <a:pt x="1169" y="20"/>
                      </a:lnTo>
                      <a:lnTo>
                        <a:pt x="1111" y="38"/>
                      </a:lnTo>
                      <a:lnTo>
                        <a:pt x="111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69" name="Line 306"/>
                <p:cNvSpPr>
                  <a:spLocks noChangeShapeType="1"/>
                </p:cNvSpPr>
                <p:nvPr/>
              </p:nvSpPr>
              <p:spPr bwMode="auto">
                <a:xfrm>
                  <a:off x="4303" y="2232"/>
                  <a:ext cx="1170" cy="1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470" name="Line 307"/>
                <p:cNvSpPr>
                  <a:spLocks noChangeShapeType="1"/>
                </p:cNvSpPr>
                <p:nvPr/>
              </p:nvSpPr>
              <p:spPr bwMode="auto">
                <a:xfrm>
                  <a:off x="3792" y="2613"/>
                  <a:ext cx="1169" cy="1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471" name="Freeform 308"/>
                <p:cNvSpPr>
                  <a:spLocks noEditPoints="1"/>
                </p:cNvSpPr>
                <p:nvPr/>
              </p:nvSpPr>
              <p:spPr bwMode="auto">
                <a:xfrm>
                  <a:off x="4300" y="3389"/>
                  <a:ext cx="1149" cy="7"/>
                </a:xfrm>
                <a:custGeom>
                  <a:avLst/>
                  <a:gdLst>
                    <a:gd name="T0" fmla="*/ 28 w 1149"/>
                    <a:gd name="T1" fmla="*/ 6 h 7"/>
                    <a:gd name="T2" fmla="*/ 0 w 1149"/>
                    <a:gd name="T3" fmla="*/ 2 h 7"/>
                    <a:gd name="T4" fmla="*/ 78 w 1149"/>
                    <a:gd name="T5" fmla="*/ 1 h 7"/>
                    <a:gd name="T6" fmla="*/ 52 w 1149"/>
                    <a:gd name="T7" fmla="*/ 7 h 7"/>
                    <a:gd name="T8" fmla="*/ 53 w 1149"/>
                    <a:gd name="T9" fmla="*/ 0 h 7"/>
                    <a:gd name="T10" fmla="*/ 129 w 1149"/>
                    <a:gd name="T11" fmla="*/ 6 h 7"/>
                    <a:gd name="T12" fmla="*/ 101 w 1149"/>
                    <a:gd name="T13" fmla="*/ 2 h 7"/>
                    <a:gd name="T14" fmla="*/ 180 w 1149"/>
                    <a:gd name="T15" fmla="*/ 1 h 7"/>
                    <a:gd name="T16" fmla="*/ 155 w 1149"/>
                    <a:gd name="T17" fmla="*/ 7 h 7"/>
                    <a:gd name="T18" fmla="*/ 156 w 1149"/>
                    <a:gd name="T19" fmla="*/ 0 h 7"/>
                    <a:gd name="T20" fmla="*/ 232 w 1149"/>
                    <a:gd name="T21" fmla="*/ 6 h 7"/>
                    <a:gd name="T22" fmla="*/ 204 w 1149"/>
                    <a:gd name="T23" fmla="*/ 2 h 7"/>
                    <a:gd name="T24" fmla="*/ 282 w 1149"/>
                    <a:gd name="T25" fmla="*/ 1 h 7"/>
                    <a:gd name="T26" fmla="*/ 256 w 1149"/>
                    <a:gd name="T27" fmla="*/ 7 h 7"/>
                    <a:gd name="T28" fmla="*/ 257 w 1149"/>
                    <a:gd name="T29" fmla="*/ 0 h 7"/>
                    <a:gd name="T30" fmla="*/ 333 w 1149"/>
                    <a:gd name="T31" fmla="*/ 6 h 7"/>
                    <a:gd name="T32" fmla="*/ 305 w 1149"/>
                    <a:gd name="T33" fmla="*/ 2 h 7"/>
                    <a:gd name="T34" fmla="*/ 384 w 1149"/>
                    <a:gd name="T35" fmla="*/ 1 h 7"/>
                    <a:gd name="T36" fmla="*/ 359 w 1149"/>
                    <a:gd name="T37" fmla="*/ 7 h 7"/>
                    <a:gd name="T38" fmla="*/ 360 w 1149"/>
                    <a:gd name="T39" fmla="*/ 0 h 7"/>
                    <a:gd name="T40" fmla="*/ 435 w 1149"/>
                    <a:gd name="T41" fmla="*/ 6 h 7"/>
                    <a:gd name="T42" fmla="*/ 407 w 1149"/>
                    <a:gd name="T43" fmla="*/ 2 h 7"/>
                    <a:gd name="T44" fmla="*/ 485 w 1149"/>
                    <a:gd name="T45" fmla="*/ 1 h 7"/>
                    <a:gd name="T46" fmla="*/ 460 w 1149"/>
                    <a:gd name="T47" fmla="*/ 7 h 7"/>
                    <a:gd name="T48" fmla="*/ 461 w 1149"/>
                    <a:gd name="T49" fmla="*/ 0 h 7"/>
                    <a:gd name="T50" fmla="*/ 537 w 1149"/>
                    <a:gd name="T51" fmla="*/ 6 h 7"/>
                    <a:gd name="T52" fmla="*/ 509 w 1149"/>
                    <a:gd name="T53" fmla="*/ 2 h 7"/>
                    <a:gd name="T54" fmla="*/ 588 w 1149"/>
                    <a:gd name="T55" fmla="*/ 1 h 7"/>
                    <a:gd name="T56" fmla="*/ 562 w 1149"/>
                    <a:gd name="T57" fmla="*/ 7 h 7"/>
                    <a:gd name="T58" fmla="*/ 564 w 1149"/>
                    <a:gd name="T59" fmla="*/ 0 h 7"/>
                    <a:gd name="T60" fmla="*/ 639 w 1149"/>
                    <a:gd name="T61" fmla="*/ 6 h 7"/>
                    <a:gd name="T62" fmla="*/ 611 w 1149"/>
                    <a:gd name="T63" fmla="*/ 2 h 7"/>
                    <a:gd name="T64" fmla="*/ 689 w 1149"/>
                    <a:gd name="T65" fmla="*/ 1 h 7"/>
                    <a:gd name="T66" fmla="*/ 664 w 1149"/>
                    <a:gd name="T67" fmla="*/ 7 h 7"/>
                    <a:gd name="T68" fmla="*/ 665 w 1149"/>
                    <a:gd name="T69" fmla="*/ 0 h 7"/>
                    <a:gd name="T70" fmla="*/ 741 w 1149"/>
                    <a:gd name="T71" fmla="*/ 6 h 7"/>
                    <a:gd name="T72" fmla="*/ 713 w 1149"/>
                    <a:gd name="T73" fmla="*/ 2 h 7"/>
                    <a:gd name="T74" fmla="*/ 792 w 1149"/>
                    <a:gd name="T75" fmla="*/ 1 h 7"/>
                    <a:gd name="T76" fmla="*/ 766 w 1149"/>
                    <a:gd name="T77" fmla="*/ 7 h 7"/>
                    <a:gd name="T78" fmla="*/ 767 w 1149"/>
                    <a:gd name="T79" fmla="*/ 0 h 7"/>
                    <a:gd name="T80" fmla="*/ 843 w 1149"/>
                    <a:gd name="T81" fmla="*/ 6 h 7"/>
                    <a:gd name="T82" fmla="*/ 815 w 1149"/>
                    <a:gd name="T83" fmla="*/ 2 h 7"/>
                    <a:gd name="T84" fmla="*/ 893 w 1149"/>
                    <a:gd name="T85" fmla="*/ 1 h 7"/>
                    <a:gd name="T86" fmla="*/ 867 w 1149"/>
                    <a:gd name="T87" fmla="*/ 7 h 7"/>
                    <a:gd name="T88" fmla="*/ 869 w 1149"/>
                    <a:gd name="T89" fmla="*/ 0 h 7"/>
                    <a:gd name="T90" fmla="*/ 944 w 1149"/>
                    <a:gd name="T91" fmla="*/ 6 h 7"/>
                    <a:gd name="T92" fmla="*/ 916 w 1149"/>
                    <a:gd name="T93" fmla="*/ 2 h 7"/>
                    <a:gd name="T94" fmla="*/ 996 w 1149"/>
                    <a:gd name="T95" fmla="*/ 1 h 7"/>
                    <a:gd name="T96" fmla="*/ 970 w 1149"/>
                    <a:gd name="T97" fmla="*/ 7 h 7"/>
                    <a:gd name="T98" fmla="*/ 971 w 1149"/>
                    <a:gd name="T99" fmla="*/ 0 h 7"/>
                    <a:gd name="T100" fmla="*/ 1047 w 1149"/>
                    <a:gd name="T101" fmla="*/ 6 h 7"/>
                    <a:gd name="T102" fmla="*/ 1019 w 1149"/>
                    <a:gd name="T103" fmla="*/ 2 h 7"/>
                    <a:gd name="T104" fmla="*/ 1097 w 1149"/>
                    <a:gd name="T105" fmla="*/ 1 h 7"/>
                    <a:gd name="T106" fmla="*/ 1071 w 1149"/>
                    <a:gd name="T107" fmla="*/ 7 h 7"/>
                    <a:gd name="T108" fmla="*/ 1072 w 1149"/>
                    <a:gd name="T109" fmla="*/ 0 h 7"/>
                    <a:gd name="T110" fmla="*/ 1148 w 1149"/>
                    <a:gd name="T111" fmla="*/ 6 h 7"/>
                    <a:gd name="T112" fmla="*/ 1120 w 1149"/>
                    <a:gd name="T113" fmla="*/ 2 h 7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149" h="7">
                      <a:moveTo>
                        <a:pt x="3" y="0"/>
                      </a:moveTo>
                      <a:lnTo>
                        <a:pt x="24" y="0"/>
                      </a:lnTo>
                      <a:lnTo>
                        <a:pt x="27" y="0"/>
                      </a:lnTo>
                      <a:lnTo>
                        <a:pt x="28" y="1"/>
                      </a:lnTo>
                      <a:lnTo>
                        <a:pt x="28" y="2"/>
                      </a:lnTo>
                      <a:lnTo>
                        <a:pt x="29" y="3"/>
                      </a:lnTo>
                      <a:lnTo>
                        <a:pt x="28" y="5"/>
                      </a:lnTo>
                      <a:lnTo>
                        <a:pt x="28" y="6"/>
                      </a:lnTo>
                      <a:lnTo>
                        <a:pt x="27" y="7"/>
                      </a:lnTo>
                      <a:lnTo>
                        <a:pt x="24" y="7"/>
                      </a:lnTo>
                      <a:lnTo>
                        <a:pt x="3" y="7"/>
                      </a:lnTo>
                      <a:lnTo>
                        <a:pt x="1" y="7"/>
                      </a:lnTo>
                      <a:lnTo>
                        <a:pt x="0" y="6"/>
                      </a:ln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3" y="0"/>
                      </a:lnTo>
                      <a:close/>
                      <a:moveTo>
                        <a:pt x="53" y="0"/>
                      </a:moveTo>
                      <a:lnTo>
                        <a:pt x="76" y="0"/>
                      </a:lnTo>
                      <a:lnTo>
                        <a:pt x="77" y="0"/>
                      </a:lnTo>
                      <a:lnTo>
                        <a:pt x="78" y="1"/>
                      </a:lnTo>
                      <a:lnTo>
                        <a:pt x="79" y="2"/>
                      </a:lnTo>
                      <a:lnTo>
                        <a:pt x="79" y="3"/>
                      </a:lnTo>
                      <a:lnTo>
                        <a:pt x="79" y="5"/>
                      </a:lnTo>
                      <a:lnTo>
                        <a:pt x="78" y="6"/>
                      </a:lnTo>
                      <a:lnTo>
                        <a:pt x="77" y="7"/>
                      </a:lnTo>
                      <a:lnTo>
                        <a:pt x="76" y="7"/>
                      </a:lnTo>
                      <a:lnTo>
                        <a:pt x="53" y="7"/>
                      </a:lnTo>
                      <a:lnTo>
                        <a:pt x="52" y="7"/>
                      </a:lnTo>
                      <a:lnTo>
                        <a:pt x="51" y="6"/>
                      </a:lnTo>
                      <a:lnTo>
                        <a:pt x="51" y="5"/>
                      </a:lnTo>
                      <a:lnTo>
                        <a:pt x="50" y="3"/>
                      </a:lnTo>
                      <a:lnTo>
                        <a:pt x="51" y="2"/>
                      </a:lnTo>
                      <a:lnTo>
                        <a:pt x="51" y="1"/>
                      </a:lnTo>
                      <a:lnTo>
                        <a:pt x="52" y="0"/>
                      </a:lnTo>
                      <a:lnTo>
                        <a:pt x="53" y="0"/>
                      </a:lnTo>
                      <a:close/>
                      <a:moveTo>
                        <a:pt x="105" y="0"/>
                      </a:moveTo>
                      <a:lnTo>
                        <a:pt x="127" y="0"/>
                      </a:lnTo>
                      <a:lnTo>
                        <a:pt x="128" y="0"/>
                      </a:lnTo>
                      <a:lnTo>
                        <a:pt x="129" y="1"/>
                      </a:lnTo>
                      <a:lnTo>
                        <a:pt x="130" y="2"/>
                      </a:lnTo>
                      <a:lnTo>
                        <a:pt x="130" y="3"/>
                      </a:lnTo>
                      <a:lnTo>
                        <a:pt x="130" y="5"/>
                      </a:lnTo>
                      <a:lnTo>
                        <a:pt x="129" y="6"/>
                      </a:lnTo>
                      <a:lnTo>
                        <a:pt x="128" y="7"/>
                      </a:lnTo>
                      <a:lnTo>
                        <a:pt x="127" y="7"/>
                      </a:lnTo>
                      <a:lnTo>
                        <a:pt x="105" y="7"/>
                      </a:lnTo>
                      <a:lnTo>
                        <a:pt x="104" y="7"/>
                      </a:lnTo>
                      <a:lnTo>
                        <a:pt x="102" y="6"/>
                      </a:lnTo>
                      <a:lnTo>
                        <a:pt x="101" y="5"/>
                      </a:lnTo>
                      <a:lnTo>
                        <a:pt x="101" y="3"/>
                      </a:lnTo>
                      <a:lnTo>
                        <a:pt x="101" y="2"/>
                      </a:lnTo>
                      <a:lnTo>
                        <a:pt x="102" y="1"/>
                      </a:lnTo>
                      <a:lnTo>
                        <a:pt x="104" y="0"/>
                      </a:lnTo>
                      <a:lnTo>
                        <a:pt x="105" y="0"/>
                      </a:lnTo>
                      <a:close/>
                      <a:moveTo>
                        <a:pt x="156" y="0"/>
                      </a:moveTo>
                      <a:lnTo>
                        <a:pt x="178" y="0"/>
                      </a:lnTo>
                      <a:lnTo>
                        <a:pt x="179" y="0"/>
                      </a:lnTo>
                      <a:lnTo>
                        <a:pt x="180" y="1"/>
                      </a:lnTo>
                      <a:lnTo>
                        <a:pt x="182" y="2"/>
                      </a:lnTo>
                      <a:lnTo>
                        <a:pt x="182" y="3"/>
                      </a:lnTo>
                      <a:lnTo>
                        <a:pt x="182" y="5"/>
                      </a:lnTo>
                      <a:lnTo>
                        <a:pt x="180" y="6"/>
                      </a:lnTo>
                      <a:lnTo>
                        <a:pt x="179" y="7"/>
                      </a:lnTo>
                      <a:lnTo>
                        <a:pt x="178" y="7"/>
                      </a:lnTo>
                      <a:lnTo>
                        <a:pt x="156" y="7"/>
                      </a:lnTo>
                      <a:lnTo>
                        <a:pt x="155" y="7"/>
                      </a:lnTo>
                      <a:lnTo>
                        <a:pt x="154" y="6"/>
                      </a:lnTo>
                      <a:lnTo>
                        <a:pt x="152" y="5"/>
                      </a:lnTo>
                      <a:lnTo>
                        <a:pt x="152" y="3"/>
                      </a:lnTo>
                      <a:lnTo>
                        <a:pt x="152" y="2"/>
                      </a:lnTo>
                      <a:lnTo>
                        <a:pt x="154" y="1"/>
                      </a:lnTo>
                      <a:lnTo>
                        <a:pt x="155" y="0"/>
                      </a:lnTo>
                      <a:lnTo>
                        <a:pt x="156" y="0"/>
                      </a:lnTo>
                      <a:close/>
                      <a:moveTo>
                        <a:pt x="207" y="0"/>
                      </a:moveTo>
                      <a:lnTo>
                        <a:pt x="228" y="0"/>
                      </a:lnTo>
                      <a:lnTo>
                        <a:pt x="230" y="0"/>
                      </a:lnTo>
                      <a:lnTo>
                        <a:pt x="232" y="1"/>
                      </a:lnTo>
                      <a:lnTo>
                        <a:pt x="232" y="2"/>
                      </a:lnTo>
                      <a:lnTo>
                        <a:pt x="233" y="3"/>
                      </a:lnTo>
                      <a:lnTo>
                        <a:pt x="232" y="5"/>
                      </a:lnTo>
                      <a:lnTo>
                        <a:pt x="232" y="6"/>
                      </a:lnTo>
                      <a:lnTo>
                        <a:pt x="230" y="7"/>
                      </a:lnTo>
                      <a:lnTo>
                        <a:pt x="228" y="7"/>
                      </a:lnTo>
                      <a:lnTo>
                        <a:pt x="207" y="7"/>
                      </a:lnTo>
                      <a:lnTo>
                        <a:pt x="205" y="7"/>
                      </a:lnTo>
                      <a:lnTo>
                        <a:pt x="204" y="6"/>
                      </a:lnTo>
                      <a:lnTo>
                        <a:pt x="204" y="5"/>
                      </a:lnTo>
                      <a:lnTo>
                        <a:pt x="204" y="3"/>
                      </a:lnTo>
                      <a:lnTo>
                        <a:pt x="204" y="2"/>
                      </a:lnTo>
                      <a:lnTo>
                        <a:pt x="204" y="1"/>
                      </a:lnTo>
                      <a:lnTo>
                        <a:pt x="205" y="0"/>
                      </a:lnTo>
                      <a:lnTo>
                        <a:pt x="207" y="0"/>
                      </a:lnTo>
                      <a:close/>
                      <a:moveTo>
                        <a:pt x="257" y="0"/>
                      </a:moveTo>
                      <a:lnTo>
                        <a:pt x="279" y="0"/>
                      </a:lnTo>
                      <a:lnTo>
                        <a:pt x="281" y="0"/>
                      </a:lnTo>
                      <a:lnTo>
                        <a:pt x="282" y="1"/>
                      </a:lnTo>
                      <a:lnTo>
                        <a:pt x="283" y="2"/>
                      </a:lnTo>
                      <a:lnTo>
                        <a:pt x="283" y="3"/>
                      </a:lnTo>
                      <a:lnTo>
                        <a:pt x="283" y="5"/>
                      </a:lnTo>
                      <a:lnTo>
                        <a:pt x="282" y="6"/>
                      </a:lnTo>
                      <a:lnTo>
                        <a:pt x="281" y="7"/>
                      </a:lnTo>
                      <a:lnTo>
                        <a:pt x="279" y="7"/>
                      </a:lnTo>
                      <a:lnTo>
                        <a:pt x="257" y="7"/>
                      </a:lnTo>
                      <a:lnTo>
                        <a:pt x="256" y="7"/>
                      </a:lnTo>
                      <a:lnTo>
                        <a:pt x="255" y="6"/>
                      </a:lnTo>
                      <a:lnTo>
                        <a:pt x="255" y="5"/>
                      </a:lnTo>
                      <a:lnTo>
                        <a:pt x="254" y="3"/>
                      </a:lnTo>
                      <a:lnTo>
                        <a:pt x="255" y="2"/>
                      </a:lnTo>
                      <a:lnTo>
                        <a:pt x="255" y="1"/>
                      </a:lnTo>
                      <a:lnTo>
                        <a:pt x="256" y="0"/>
                      </a:lnTo>
                      <a:lnTo>
                        <a:pt x="257" y="0"/>
                      </a:lnTo>
                      <a:close/>
                      <a:moveTo>
                        <a:pt x="308" y="0"/>
                      </a:moveTo>
                      <a:lnTo>
                        <a:pt x="331" y="0"/>
                      </a:lnTo>
                      <a:lnTo>
                        <a:pt x="332" y="0"/>
                      </a:lnTo>
                      <a:lnTo>
                        <a:pt x="333" y="1"/>
                      </a:lnTo>
                      <a:lnTo>
                        <a:pt x="334" y="2"/>
                      </a:lnTo>
                      <a:lnTo>
                        <a:pt x="334" y="3"/>
                      </a:lnTo>
                      <a:lnTo>
                        <a:pt x="334" y="5"/>
                      </a:lnTo>
                      <a:lnTo>
                        <a:pt x="333" y="6"/>
                      </a:lnTo>
                      <a:lnTo>
                        <a:pt x="332" y="7"/>
                      </a:lnTo>
                      <a:lnTo>
                        <a:pt x="331" y="7"/>
                      </a:lnTo>
                      <a:lnTo>
                        <a:pt x="308" y="7"/>
                      </a:lnTo>
                      <a:lnTo>
                        <a:pt x="307" y="7"/>
                      </a:lnTo>
                      <a:lnTo>
                        <a:pt x="306" y="6"/>
                      </a:lnTo>
                      <a:lnTo>
                        <a:pt x="305" y="5"/>
                      </a:lnTo>
                      <a:lnTo>
                        <a:pt x="305" y="3"/>
                      </a:lnTo>
                      <a:lnTo>
                        <a:pt x="305" y="2"/>
                      </a:lnTo>
                      <a:lnTo>
                        <a:pt x="306" y="1"/>
                      </a:lnTo>
                      <a:lnTo>
                        <a:pt x="307" y="0"/>
                      </a:lnTo>
                      <a:lnTo>
                        <a:pt x="308" y="0"/>
                      </a:lnTo>
                      <a:close/>
                      <a:moveTo>
                        <a:pt x="360" y="0"/>
                      </a:moveTo>
                      <a:lnTo>
                        <a:pt x="382" y="0"/>
                      </a:lnTo>
                      <a:lnTo>
                        <a:pt x="383" y="0"/>
                      </a:lnTo>
                      <a:lnTo>
                        <a:pt x="384" y="1"/>
                      </a:lnTo>
                      <a:lnTo>
                        <a:pt x="385" y="2"/>
                      </a:lnTo>
                      <a:lnTo>
                        <a:pt x="385" y="3"/>
                      </a:lnTo>
                      <a:lnTo>
                        <a:pt x="385" y="5"/>
                      </a:lnTo>
                      <a:lnTo>
                        <a:pt x="384" y="6"/>
                      </a:lnTo>
                      <a:lnTo>
                        <a:pt x="383" y="7"/>
                      </a:lnTo>
                      <a:lnTo>
                        <a:pt x="382" y="7"/>
                      </a:lnTo>
                      <a:lnTo>
                        <a:pt x="360" y="7"/>
                      </a:lnTo>
                      <a:lnTo>
                        <a:pt x="359" y="7"/>
                      </a:lnTo>
                      <a:lnTo>
                        <a:pt x="357" y="6"/>
                      </a:lnTo>
                      <a:lnTo>
                        <a:pt x="356" y="5"/>
                      </a:lnTo>
                      <a:lnTo>
                        <a:pt x="356" y="3"/>
                      </a:lnTo>
                      <a:lnTo>
                        <a:pt x="356" y="2"/>
                      </a:lnTo>
                      <a:lnTo>
                        <a:pt x="357" y="1"/>
                      </a:lnTo>
                      <a:lnTo>
                        <a:pt x="359" y="0"/>
                      </a:lnTo>
                      <a:lnTo>
                        <a:pt x="360" y="0"/>
                      </a:lnTo>
                      <a:close/>
                      <a:moveTo>
                        <a:pt x="411" y="0"/>
                      </a:moveTo>
                      <a:lnTo>
                        <a:pt x="432" y="0"/>
                      </a:lnTo>
                      <a:lnTo>
                        <a:pt x="434" y="0"/>
                      </a:lnTo>
                      <a:lnTo>
                        <a:pt x="435" y="1"/>
                      </a:lnTo>
                      <a:lnTo>
                        <a:pt x="435" y="2"/>
                      </a:lnTo>
                      <a:lnTo>
                        <a:pt x="437" y="3"/>
                      </a:lnTo>
                      <a:lnTo>
                        <a:pt x="435" y="5"/>
                      </a:lnTo>
                      <a:lnTo>
                        <a:pt x="435" y="6"/>
                      </a:lnTo>
                      <a:lnTo>
                        <a:pt x="434" y="7"/>
                      </a:lnTo>
                      <a:lnTo>
                        <a:pt x="432" y="7"/>
                      </a:lnTo>
                      <a:lnTo>
                        <a:pt x="411" y="7"/>
                      </a:lnTo>
                      <a:lnTo>
                        <a:pt x="409" y="7"/>
                      </a:lnTo>
                      <a:lnTo>
                        <a:pt x="407" y="6"/>
                      </a:lnTo>
                      <a:lnTo>
                        <a:pt x="407" y="5"/>
                      </a:lnTo>
                      <a:lnTo>
                        <a:pt x="407" y="3"/>
                      </a:lnTo>
                      <a:lnTo>
                        <a:pt x="407" y="2"/>
                      </a:lnTo>
                      <a:lnTo>
                        <a:pt x="407" y="1"/>
                      </a:lnTo>
                      <a:lnTo>
                        <a:pt x="409" y="0"/>
                      </a:lnTo>
                      <a:lnTo>
                        <a:pt x="411" y="0"/>
                      </a:lnTo>
                      <a:close/>
                      <a:moveTo>
                        <a:pt x="461" y="0"/>
                      </a:moveTo>
                      <a:lnTo>
                        <a:pt x="483" y="0"/>
                      </a:lnTo>
                      <a:lnTo>
                        <a:pt x="484" y="0"/>
                      </a:lnTo>
                      <a:lnTo>
                        <a:pt x="485" y="1"/>
                      </a:lnTo>
                      <a:lnTo>
                        <a:pt x="487" y="2"/>
                      </a:lnTo>
                      <a:lnTo>
                        <a:pt x="487" y="3"/>
                      </a:lnTo>
                      <a:lnTo>
                        <a:pt x="487" y="5"/>
                      </a:lnTo>
                      <a:lnTo>
                        <a:pt x="485" y="6"/>
                      </a:lnTo>
                      <a:lnTo>
                        <a:pt x="484" y="7"/>
                      </a:lnTo>
                      <a:lnTo>
                        <a:pt x="483" y="7"/>
                      </a:lnTo>
                      <a:lnTo>
                        <a:pt x="461" y="7"/>
                      </a:lnTo>
                      <a:lnTo>
                        <a:pt x="460" y="7"/>
                      </a:lnTo>
                      <a:lnTo>
                        <a:pt x="459" y="6"/>
                      </a:lnTo>
                      <a:lnTo>
                        <a:pt x="459" y="5"/>
                      </a:lnTo>
                      <a:lnTo>
                        <a:pt x="458" y="3"/>
                      </a:lnTo>
                      <a:lnTo>
                        <a:pt x="459" y="2"/>
                      </a:lnTo>
                      <a:lnTo>
                        <a:pt x="459" y="1"/>
                      </a:lnTo>
                      <a:lnTo>
                        <a:pt x="460" y="0"/>
                      </a:lnTo>
                      <a:lnTo>
                        <a:pt x="461" y="0"/>
                      </a:lnTo>
                      <a:close/>
                      <a:moveTo>
                        <a:pt x="512" y="0"/>
                      </a:moveTo>
                      <a:lnTo>
                        <a:pt x="534" y="0"/>
                      </a:lnTo>
                      <a:lnTo>
                        <a:pt x="536" y="0"/>
                      </a:lnTo>
                      <a:lnTo>
                        <a:pt x="537" y="1"/>
                      </a:lnTo>
                      <a:lnTo>
                        <a:pt x="538" y="2"/>
                      </a:lnTo>
                      <a:lnTo>
                        <a:pt x="538" y="3"/>
                      </a:lnTo>
                      <a:lnTo>
                        <a:pt x="538" y="5"/>
                      </a:lnTo>
                      <a:lnTo>
                        <a:pt x="537" y="6"/>
                      </a:lnTo>
                      <a:lnTo>
                        <a:pt x="536" y="7"/>
                      </a:lnTo>
                      <a:lnTo>
                        <a:pt x="534" y="7"/>
                      </a:lnTo>
                      <a:lnTo>
                        <a:pt x="512" y="7"/>
                      </a:lnTo>
                      <a:lnTo>
                        <a:pt x="511" y="7"/>
                      </a:lnTo>
                      <a:lnTo>
                        <a:pt x="510" y="6"/>
                      </a:lnTo>
                      <a:lnTo>
                        <a:pt x="509" y="5"/>
                      </a:lnTo>
                      <a:lnTo>
                        <a:pt x="509" y="3"/>
                      </a:lnTo>
                      <a:lnTo>
                        <a:pt x="509" y="2"/>
                      </a:lnTo>
                      <a:lnTo>
                        <a:pt x="510" y="1"/>
                      </a:lnTo>
                      <a:lnTo>
                        <a:pt x="511" y="0"/>
                      </a:lnTo>
                      <a:lnTo>
                        <a:pt x="512" y="0"/>
                      </a:lnTo>
                      <a:close/>
                      <a:moveTo>
                        <a:pt x="564" y="0"/>
                      </a:moveTo>
                      <a:lnTo>
                        <a:pt x="586" y="0"/>
                      </a:lnTo>
                      <a:lnTo>
                        <a:pt x="587" y="0"/>
                      </a:lnTo>
                      <a:lnTo>
                        <a:pt x="588" y="1"/>
                      </a:lnTo>
                      <a:lnTo>
                        <a:pt x="589" y="2"/>
                      </a:lnTo>
                      <a:lnTo>
                        <a:pt x="589" y="3"/>
                      </a:lnTo>
                      <a:lnTo>
                        <a:pt x="589" y="5"/>
                      </a:lnTo>
                      <a:lnTo>
                        <a:pt x="588" y="6"/>
                      </a:lnTo>
                      <a:lnTo>
                        <a:pt x="587" y="7"/>
                      </a:lnTo>
                      <a:lnTo>
                        <a:pt x="586" y="7"/>
                      </a:lnTo>
                      <a:lnTo>
                        <a:pt x="564" y="7"/>
                      </a:lnTo>
                      <a:lnTo>
                        <a:pt x="562" y="7"/>
                      </a:lnTo>
                      <a:lnTo>
                        <a:pt x="561" y="6"/>
                      </a:lnTo>
                      <a:lnTo>
                        <a:pt x="560" y="5"/>
                      </a:lnTo>
                      <a:lnTo>
                        <a:pt x="560" y="3"/>
                      </a:lnTo>
                      <a:lnTo>
                        <a:pt x="560" y="2"/>
                      </a:lnTo>
                      <a:lnTo>
                        <a:pt x="561" y="1"/>
                      </a:lnTo>
                      <a:lnTo>
                        <a:pt x="562" y="0"/>
                      </a:lnTo>
                      <a:lnTo>
                        <a:pt x="564" y="0"/>
                      </a:lnTo>
                      <a:close/>
                      <a:moveTo>
                        <a:pt x="615" y="0"/>
                      </a:moveTo>
                      <a:lnTo>
                        <a:pt x="636" y="0"/>
                      </a:lnTo>
                      <a:lnTo>
                        <a:pt x="638" y="0"/>
                      </a:lnTo>
                      <a:lnTo>
                        <a:pt x="639" y="1"/>
                      </a:lnTo>
                      <a:lnTo>
                        <a:pt x="639" y="2"/>
                      </a:lnTo>
                      <a:lnTo>
                        <a:pt x="640" y="3"/>
                      </a:lnTo>
                      <a:lnTo>
                        <a:pt x="639" y="5"/>
                      </a:lnTo>
                      <a:lnTo>
                        <a:pt x="639" y="6"/>
                      </a:lnTo>
                      <a:lnTo>
                        <a:pt x="638" y="7"/>
                      </a:lnTo>
                      <a:lnTo>
                        <a:pt x="636" y="7"/>
                      </a:lnTo>
                      <a:lnTo>
                        <a:pt x="615" y="7"/>
                      </a:lnTo>
                      <a:lnTo>
                        <a:pt x="612" y="7"/>
                      </a:lnTo>
                      <a:lnTo>
                        <a:pt x="611" y="6"/>
                      </a:lnTo>
                      <a:lnTo>
                        <a:pt x="611" y="5"/>
                      </a:lnTo>
                      <a:lnTo>
                        <a:pt x="611" y="3"/>
                      </a:lnTo>
                      <a:lnTo>
                        <a:pt x="611" y="2"/>
                      </a:lnTo>
                      <a:lnTo>
                        <a:pt x="611" y="1"/>
                      </a:lnTo>
                      <a:lnTo>
                        <a:pt x="612" y="0"/>
                      </a:lnTo>
                      <a:lnTo>
                        <a:pt x="615" y="0"/>
                      </a:lnTo>
                      <a:close/>
                      <a:moveTo>
                        <a:pt x="665" y="0"/>
                      </a:moveTo>
                      <a:lnTo>
                        <a:pt x="687" y="0"/>
                      </a:lnTo>
                      <a:lnTo>
                        <a:pt x="688" y="0"/>
                      </a:lnTo>
                      <a:lnTo>
                        <a:pt x="689" y="1"/>
                      </a:lnTo>
                      <a:lnTo>
                        <a:pt x="690" y="2"/>
                      </a:lnTo>
                      <a:lnTo>
                        <a:pt x="690" y="3"/>
                      </a:lnTo>
                      <a:lnTo>
                        <a:pt x="690" y="5"/>
                      </a:lnTo>
                      <a:lnTo>
                        <a:pt x="689" y="6"/>
                      </a:lnTo>
                      <a:lnTo>
                        <a:pt x="688" y="7"/>
                      </a:lnTo>
                      <a:lnTo>
                        <a:pt x="687" y="7"/>
                      </a:lnTo>
                      <a:lnTo>
                        <a:pt x="665" y="7"/>
                      </a:lnTo>
                      <a:lnTo>
                        <a:pt x="664" y="7"/>
                      </a:lnTo>
                      <a:lnTo>
                        <a:pt x="663" y="6"/>
                      </a:lnTo>
                      <a:lnTo>
                        <a:pt x="663" y="5"/>
                      </a:lnTo>
                      <a:lnTo>
                        <a:pt x="661" y="3"/>
                      </a:lnTo>
                      <a:lnTo>
                        <a:pt x="663" y="2"/>
                      </a:lnTo>
                      <a:lnTo>
                        <a:pt x="663" y="1"/>
                      </a:lnTo>
                      <a:lnTo>
                        <a:pt x="664" y="0"/>
                      </a:lnTo>
                      <a:lnTo>
                        <a:pt x="665" y="0"/>
                      </a:lnTo>
                      <a:close/>
                      <a:moveTo>
                        <a:pt x="716" y="0"/>
                      </a:moveTo>
                      <a:lnTo>
                        <a:pt x="738" y="0"/>
                      </a:lnTo>
                      <a:lnTo>
                        <a:pt x="739" y="0"/>
                      </a:lnTo>
                      <a:lnTo>
                        <a:pt x="741" y="1"/>
                      </a:lnTo>
                      <a:lnTo>
                        <a:pt x="742" y="2"/>
                      </a:lnTo>
                      <a:lnTo>
                        <a:pt x="742" y="3"/>
                      </a:lnTo>
                      <a:lnTo>
                        <a:pt x="742" y="5"/>
                      </a:lnTo>
                      <a:lnTo>
                        <a:pt x="741" y="6"/>
                      </a:lnTo>
                      <a:lnTo>
                        <a:pt x="739" y="7"/>
                      </a:lnTo>
                      <a:lnTo>
                        <a:pt x="738" y="7"/>
                      </a:lnTo>
                      <a:lnTo>
                        <a:pt x="716" y="7"/>
                      </a:lnTo>
                      <a:lnTo>
                        <a:pt x="715" y="7"/>
                      </a:lnTo>
                      <a:lnTo>
                        <a:pt x="714" y="6"/>
                      </a:lnTo>
                      <a:lnTo>
                        <a:pt x="713" y="5"/>
                      </a:lnTo>
                      <a:lnTo>
                        <a:pt x="713" y="3"/>
                      </a:lnTo>
                      <a:lnTo>
                        <a:pt x="713" y="2"/>
                      </a:lnTo>
                      <a:lnTo>
                        <a:pt x="714" y="1"/>
                      </a:lnTo>
                      <a:lnTo>
                        <a:pt x="715" y="0"/>
                      </a:lnTo>
                      <a:lnTo>
                        <a:pt x="716" y="0"/>
                      </a:lnTo>
                      <a:close/>
                      <a:moveTo>
                        <a:pt x="767" y="0"/>
                      </a:moveTo>
                      <a:lnTo>
                        <a:pt x="789" y="0"/>
                      </a:lnTo>
                      <a:lnTo>
                        <a:pt x="791" y="0"/>
                      </a:lnTo>
                      <a:lnTo>
                        <a:pt x="792" y="1"/>
                      </a:lnTo>
                      <a:lnTo>
                        <a:pt x="793" y="2"/>
                      </a:lnTo>
                      <a:lnTo>
                        <a:pt x="793" y="3"/>
                      </a:lnTo>
                      <a:lnTo>
                        <a:pt x="793" y="5"/>
                      </a:lnTo>
                      <a:lnTo>
                        <a:pt x="792" y="6"/>
                      </a:lnTo>
                      <a:lnTo>
                        <a:pt x="791" y="7"/>
                      </a:lnTo>
                      <a:lnTo>
                        <a:pt x="789" y="7"/>
                      </a:lnTo>
                      <a:lnTo>
                        <a:pt x="767" y="7"/>
                      </a:lnTo>
                      <a:lnTo>
                        <a:pt x="766" y="7"/>
                      </a:lnTo>
                      <a:lnTo>
                        <a:pt x="765" y="6"/>
                      </a:lnTo>
                      <a:lnTo>
                        <a:pt x="764" y="5"/>
                      </a:lnTo>
                      <a:lnTo>
                        <a:pt x="764" y="3"/>
                      </a:lnTo>
                      <a:lnTo>
                        <a:pt x="764" y="2"/>
                      </a:lnTo>
                      <a:lnTo>
                        <a:pt x="765" y="1"/>
                      </a:lnTo>
                      <a:lnTo>
                        <a:pt x="766" y="0"/>
                      </a:lnTo>
                      <a:lnTo>
                        <a:pt x="767" y="0"/>
                      </a:lnTo>
                      <a:close/>
                      <a:moveTo>
                        <a:pt x="819" y="0"/>
                      </a:moveTo>
                      <a:lnTo>
                        <a:pt x="840" y="0"/>
                      </a:lnTo>
                      <a:lnTo>
                        <a:pt x="842" y="0"/>
                      </a:lnTo>
                      <a:lnTo>
                        <a:pt x="843" y="1"/>
                      </a:lnTo>
                      <a:lnTo>
                        <a:pt x="843" y="2"/>
                      </a:lnTo>
                      <a:lnTo>
                        <a:pt x="844" y="3"/>
                      </a:lnTo>
                      <a:lnTo>
                        <a:pt x="843" y="5"/>
                      </a:lnTo>
                      <a:lnTo>
                        <a:pt x="843" y="6"/>
                      </a:lnTo>
                      <a:lnTo>
                        <a:pt x="842" y="7"/>
                      </a:lnTo>
                      <a:lnTo>
                        <a:pt x="840" y="7"/>
                      </a:lnTo>
                      <a:lnTo>
                        <a:pt x="819" y="7"/>
                      </a:lnTo>
                      <a:lnTo>
                        <a:pt x="816" y="7"/>
                      </a:lnTo>
                      <a:lnTo>
                        <a:pt x="815" y="6"/>
                      </a:lnTo>
                      <a:lnTo>
                        <a:pt x="815" y="5"/>
                      </a:lnTo>
                      <a:lnTo>
                        <a:pt x="815" y="3"/>
                      </a:lnTo>
                      <a:lnTo>
                        <a:pt x="815" y="2"/>
                      </a:lnTo>
                      <a:lnTo>
                        <a:pt x="815" y="1"/>
                      </a:lnTo>
                      <a:lnTo>
                        <a:pt x="816" y="0"/>
                      </a:lnTo>
                      <a:lnTo>
                        <a:pt x="819" y="0"/>
                      </a:lnTo>
                      <a:close/>
                      <a:moveTo>
                        <a:pt x="869" y="0"/>
                      </a:moveTo>
                      <a:lnTo>
                        <a:pt x="891" y="0"/>
                      </a:lnTo>
                      <a:lnTo>
                        <a:pt x="892" y="0"/>
                      </a:lnTo>
                      <a:lnTo>
                        <a:pt x="893" y="1"/>
                      </a:lnTo>
                      <a:lnTo>
                        <a:pt x="894" y="2"/>
                      </a:lnTo>
                      <a:lnTo>
                        <a:pt x="894" y="3"/>
                      </a:lnTo>
                      <a:lnTo>
                        <a:pt x="894" y="5"/>
                      </a:lnTo>
                      <a:lnTo>
                        <a:pt x="893" y="6"/>
                      </a:lnTo>
                      <a:lnTo>
                        <a:pt x="892" y="7"/>
                      </a:lnTo>
                      <a:lnTo>
                        <a:pt x="891" y="7"/>
                      </a:lnTo>
                      <a:lnTo>
                        <a:pt x="869" y="7"/>
                      </a:lnTo>
                      <a:lnTo>
                        <a:pt x="867" y="7"/>
                      </a:lnTo>
                      <a:lnTo>
                        <a:pt x="866" y="6"/>
                      </a:lnTo>
                      <a:lnTo>
                        <a:pt x="866" y="5"/>
                      </a:lnTo>
                      <a:lnTo>
                        <a:pt x="865" y="3"/>
                      </a:lnTo>
                      <a:lnTo>
                        <a:pt x="866" y="2"/>
                      </a:lnTo>
                      <a:lnTo>
                        <a:pt x="866" y="1"/>
                      </a:lnTo>
                      <a:lnTo>
                        <a:pt x="867" y="0"/>
                      </a:lnTo>
                      <a:lnTo>
                        <a:pt x="869" y="0"/>
                      </a:lnTo>
                      <a:close/>
                      <a:moveTo>
                        <a:pt x="920" y="0"/>
                      </a:moveTo>
                      <a:lnTo>
                        <a:pt x="942" y="0"/>
                      </a:lnTo>
                      <a:lnTo>
                        <a:pt x="943" y="0"/>
                      </a:lnTo>
                      <a:lnTo>
                        <a:pt x="944" y="1"/>
                      </a:lnTo>
                      <a:lnTo>
                        <a:pt x="945" y="2"/>
                      </a:lnTo>
                      <a:lnTo>
                        <a:pt x="945" y="3"/>
                      </a:lnTo>
                      <a:lnTo>
                        <a:pt x="945" y="5"/>
                      </a:lnTo>
                      <a:lnTo>
                        <a:pt x="944" y="6"/>
                      </a:lnTo>
                      <a:lnTo>
                        <a:pt x="943" y="7"/>
                      </a:lnTo>
                      <a:lnTo>
                        <a:pt x="942" y="7"/>
                      </a:lnTo>
                      <a:lnTo>
                        <a:pt x="920" y="7"/>
                      </a:lnTo>
                      <a:lnTo>
                        <a:pt x="919" y="7"/>
                      </a:lnTo>
                      <a:lnTo>
                        <a:pt x="918" y="6"/>
                      </a:lnTo>
                      <a:lnTo>
                        <a:pt x="916" y="5"/>
                      </a:lnTo>
                      <a:lnTo>
                        <a:pt x="916" y="3"/>
                      </a:lnTo>
                      <a:lnTo>
                        <a:pt x="916" y="2"/>
                      </a:lnTo>
                      <a:lnTo>
                        <a:pt x="918" y="1"/>
                      </a:lnTo>
                      <a:lnTo>
                        <a:pt x="919" y="0"/>
                      </a:lnTo>
                      <a:lnTo>
                        <a:pt x="920" y="0"/>
                      </a:lnTo>
                      <a:close/>
                      <a:moveTo>
                        <a:pt x="971" y="0"/>
                      </a:moveTo>
                      <a:lnTo>
                        <a:pt x="993" y="0"/>
                      </a:lnTo>
                      <a:lnTo>
                        <a:pt x="994" y="0"/>
                      </a:lnTo>
                      <a:lnTo>
                        <a:pt x="996" y="1"/>
                      </a:lnTo>
                      <a:lnTo>
                        <a:pt x="997" y="2"/>
                      </a:lnTo>
                      <a:lnTo>
                        <a:pt x="997" y="3"/>
                      </a:lnTo>
                      <a:lnTo>
                        <a:pt x="997" y="5"/>
                      </a:lnTo>
                      <a:lnTo>
                        <a:pt x="996" y="6"/>
                      </a:lnTo>
                      <a:lnTo>
                        <a:pt x="994" y="7"/>
                      </a:lnTo>
                      <a:lnTo>
                        <a:pt x="993" y="7"/>
                      </a:lnTo>
                      <a:lnTo>
                        <a:pt x="971" y="7"/>
                      </a:lnTo>
                      <a:lnTo>
                        <a:pt x="970" y="7"/>
                      </a:lnTo>
                      <a:lnTo>
                        <a:pt x="969" y="6"/>
                      </a:lnTo>
                      <a:lnTo>
                        <a:pt x="968" y="5"/>
                      </a:lnTo>
                      <a:lnTo>
                        <a:pt x="968" y="3"/>
                      </a:lnTo>
                      <a:lnTo>
                        <a:pt x="968" y="2"/>
                      </a:lnTo>
                      <a:lnTo>
                        <a:pt x="969" y="1"/>
                      </a:lnTo>
                      <a:lnTo>
                        <a:pt x="970" y="0"/>
                      </a:lnTo>
                      <a:lnTo>
                        <a:pt x="971" y="0"/>
                      </a:lnTo>
                      <a:close/>
                      <a:moveTo>
                        <a:pt x="1022" y="0"/>
                      </a:moveTo>
                      <a:lnTo>
                        <a:pt x="1043" y="0"/>
                      </a:lnTo>
                      <a:lnTo>
                        <a:pt x="1046" y="0"/>
                      </a:lnTo>
                      <a:lnTo>
                        <a:pt x="1047" y="1"/>
                      </a:lnTo>
                      <a:lnTo>
                        <a:pt x="1047" y="2"/>
                      </a:lnTo>
                      <a:lnTo>
                        <a:pt x="1048" y="3"/>
                      </a:lnTo>
                      <a:lnTo>
                        <a:pt x="1047" y="5"/>
                      </a:lnTo>
                      <a:lnTo>
                        <a:pt x="1047" y="6"/>
                      </a:lnTo>
                      <a:lnTo>
                        <a:pt x="1046" y="7"/>
                      </a:lnTo>
                      <a:lnTo>
                        <a:pt x="1043" y="7"/>
                      </a:lnTo>
                      <a:lnTo>
                        <a:pt x="1022" y="7"/>
                      </a:lnTo>
                      <a:lnTo>
                        <a:pt x="1020" y="7"/>
                      </a:lnTo>
                      <a:lnTo>
                        <a:pt x="1019" y="6"/>
                      </a:lnTo>
                      <a:lnTo>
                        <a:pt x="1019" y="5"/>
                      </a:lnTo>
                      <a:lnTo>
                        <a:pt x="1019" y="3"/>
                      </a:lnTo>
                      <a:lnTo>
                        <a:pt x="1019" y="2"/>
                      </a:lnTo>
                      <a:lnTo>
                        <a:pt x="1019" y="1"/>
                      </a:lnTo>
                      <a:lnTo>
                        <a:pt x="1020" y="0"/>
                      </a:lnTo>
                      <a:lnTo>
                        <a:pt x="1022" y="0"/>
                      </a:lnTo>
                      <a:close/>
                      <a:moveTo>
                        <a:pt x="1072" y="0"/>
                      </a:moveTo>
                      <a:lnTo>
                        <a:pt x="1095" y="0"/>
                      </a:lnTo>
                      <a:lnTo>
                        <a:pt x="1096" y="0"/>
                      </a:lnTo>
                      <a:lnTo>
                        <a:pt x="1097" y="1"/>
                      </a:lnTo>
                      <a:lnTo>
                        <a:pt x="1098" y="2"/>
                      </a:lnTo>
                      <a:lnTo>
                        <a:pt x="1098" y="3"/>
                      </a:lnTo>
                      <a:lnTo>
                        <a:pt x="1098" y="5"/>
                      </a:lnTo>
                      <a:lnTo>
                        <a:pt x="1097" y="6"/>
                      </a:lnTo>
                      <a:lnTo>
                        <a:pt x="1096" y="7"/>
                      </a:lnTo>
                      <a:lnTo>
                        <a:pt x="1095" y="7"/>
                      </a:lnTo>
                      <a:lnTo>
                        <a:pt x="1072" y="7"/>
                      </a:lnTo>
                      <a:lnTo>
                        <a:pt x="1071" y="7"/>
                      </a:lnTo>
                      <a:lnTo>
                        <a:pt x="1070" y="6"/>
                      </a:lnTo>
                      <a:lnTo>
                        <a:pt x="1070" y="5"/>
                      </a:lnTo>
                      <a:lnTo>
                        <a:pt x="1069" y="3"/>
                      </a:lnTo>
                      <a:lnTo>
                        <a:pt x="1070" y="2"/>
                      </a:lnTo>
                      <a:lnTo>
                        <a:pt x="1070" y="1"/>
                      </a:lnTo>
                      <a:lnTo>
                        <a:pt x="1071" y="0"/>
                      </a:lnTo>
                      <a:lnTo>
                        <a:pt x="1072" y="0"/>
                      </a:lnTo>
                      <a:close/>
                      <a:moveTo>
                        <a:pt x="1124" y="0"/>
                      </a:moveTo>
                      <a:lnTo>
                        <a:pt x="1146" y="0"/>
                      </a:lnTo>
                      <a:lnTo>
                        <a:pt x="1147" y="0"/>
                      </a:lnTo>
                      <a:lnTo>
                        <a:pt x="1148" y="1"/>
                      </a:lnTo>
                      <a:lnTo>
                        <a:pt x="1149" y="2"/>
                      </a:lnTo>
                      <a:lnTo>
                        <a:pt x="1149" y="3"/>
                      </a:lnTo>
                      <a:lnTo>
                        <a:pt x="1149" y="5"/>
                      </a:lnTo>
                      <a:lnTo>
                        <a:pt x="1148" y="6"/>
                      </a:lnTo>
                      <a:lnTo>
                        <a:pt x="1147" y="7"/>
                      </a:lnTo>
                      <a:lnTo>
                        <a:pt x="1146" y="7"/>
                      </a:lnTo>
                      <a:lnTo>
                        <a:pt x="1124" y="7"/>
                      </a:lnTo>
                      <a:lnTo>
                        <a:pt x="1122" y="7"/>
                      </a:lnTo>
                      <a:lnTo>
                        <a:pt x="1121" y="6"/>
                      </a:lnTo>
                      <a:lnTo>
                        <a:pt x="1120" y="5"/>
                      </a:lnTo>
                      <a:lnTo>
                        <a:pt x="1120" y="3"/>
                      </a:lnTo>
                      <a:lnTo>
                        <a:pt x="1120" y="2"/>
                      </a:lnTo>
                      <a:lnTo>
                        <a:pt x="1121" y="1"/>
                      </a:lnTo>
                      <a:lnTo>
                        <a:pt x="1122" y="0"/>
                      </a:lnTo>
                      <a:lnTo>
                        <a:pt x="112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2" name="Line 309"/>
                <p:cNvSpPr>
                  <a:spLocks noChangeShapeType="1"/>
                </p:cNvSpPr>
                <p:nvPr/>
              </p:nvSpPr>
              <p:spPr bwMode="auto">
                <a:xfrm>
                  <a:off x="4961" y="2604"/>
                  <a:ext cx="1" cy="1170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473" name="Freeform 310"/>
                <p:cNvSpPr>
                  <a:spLocks noEditPoints="1"/>
                </p:cNvSpPr>
                <p:nvPr/>
              </p:nvSpPr>
              <p:spPr bwMode="auto">
                <a:xfrm>
                  <a:off x="4292" y="2218"/>
                  <a:ext cx="8" cy="1150"/>
                </a:xfrm>
                <a:custGeom>
                  <a:avLst/>
                  <a:gdLst>
                    <a:gd name="T0" fmla="*/ 1 w 8"/>
                    <a:gd name="T1" fmla="*/ 28 h 1150"/>
                    <a:gd name="T2" fmla="*/ 6 w 8"/>
                    <a:gd name="T3" fmla="*/ 0 h 1150"/>
                    <a:gd name="T4" fmla="*/ 7 w 8"/>
                    <a:gd name="T5" fmla="*/ 78 h 1150"/>
                    <a:gd name="T6" fmla="*/ 1 w 8"/>
                    <a:gd name="T7" fmla="*/ 52 h 1150"/>
                    <a:gd name="T8" fmla="*/ 8 w 8"/>
                    <a:gd name="T9" fmla="*/ 53 h 1150"/>
                    <a:gd name="T10" fmla="*/ 1 w 8"/>
                    <a:gd name="T11" fmla="*/ 129 h 1150"/>
                    <a:gd name="T12" fmla="*/ 6 w 8"/>
                    <a:gd name="T13" fmla="*/ 101 h 1150"/>
                    <a:gd name="T14" fmla="*/ 7 w 8"/>
                    <a:gd name="T15" fmla="*/ 180 h 1150"/>
                    <a:gd name="T16" fmla="*/ 1 w 8"/>
                    <a:gd name="T17" fmla="*/ 155 h 1150"/>
                    <a:gd name="T18" fmla="*/ 8 w 8"/>
                    <a:gd name="T19" fmla="*/ 156 h 1150"/>
                    <a:gd name="T20" fmla="*/ 1 w 8"/>
                    <a:gd name="T21" fmla="*/ 232 h 1150"/>
                    <a:gd name="T22" fmla="*/ 6 w 8"/>
                    <a:gd name="T23" fmla="*/ 204 h 1150"/>
                    <a:gd name="T24" fmla="*/ 7 w 8"/>
                    <a:gd name="T25" fmla="*/ 282 h 1150"/>
                    <a:gd name="T26" fmla="*/ 1 w 8"/>
                    <a:gd name="T27" fmla="*/ 256 h 1150"/>
                    <a:gd name="T28" fmla="*/ 8 w 8"/>
                    <a:gd name="T29" fmla="*/ 257 h 1150"/>
                    <a:gd name="T30" fmla="*/ 1 w 8"/>
                    <a:gd name="T31" fmla="*/ 333 h 1150"/>
                    <a:gd name="T32" fmla="*/ 6 w 8"/>
                    <a:gd name="T33" fmla="*/ 305 h 1150"/>
                    <a:gd name="T34" fmla="*/ 7 w 8"/>
                    <a:gd name="T35" fmla="*/ 384 h 1150"/>
                    <a:gd name="T36" fmla="*/ 1 w 8"/>
                    <a:gd name="T37" fmla="*/ 359 h 1150"/>
                    <a:gd name="T38" fmla="*/ 8 w 8"/>
                    <a:gd name="T39" fmla="*/ 360 h 1150"/>
                    <a:gd name="T40" fmla="*/ 1 w 8"/>
                    <a:gd name="T41" fmla="*/ 436 h 1150"/>
                    <a:gd name="T42" fmla="*/ 6 w 8"/>
                    <a:gd name="T43" fmla="*/ 408 h 1150"/>
                    <a:gd name="T44" fmla="*/ 7 w 8"/>
                    <a:gd name="T45" fmla="*/ 486 h 1150"/>
                    <a:gd name="T46" fmla="*/ 1 w 8"/>
                    <a:gd name="T47" fmla="*/ 460 h 1150"/>
                    <a:gd name="T48" fmla="*/ 8 w 8"/>
                    <a:gd name="T49" fmla="*/ 461 h 1150"/>
                    <a:gd name="T50" fmla="*/ 1 w 8"/>
                    <a:gd name="T51" fmla="*/ 537 h 1150"/>
                    <a:gd name="T52" fmla="*/ 6 w 8"/>
                    <a:gd name="T53" fmla="*/ 509 h 1150"/>
                    <a:gd name="T54" fmla="*/ 7 w 8"/>
                    <a:gd name="T55" fmla="*/ 588 h 1150"/>
                    <a:gd name="T56" fmla="*/ 1 w 8"/>
                    <a:gd name="T57" fmla="*/ 563 h 1150"/>
                    <a:gd name="T58" fmla="*/ 8 w 8"/>
                    <a:gd name="T59" fmla="*/ 564 h 1150"/>
                    <a:gd name="T60" fmla="*/ 1 w 8"/>
                    <a:gd name="T61" fmla="*/ 640 h 1150"/>
                    <a:gd name="T62" fmla="*/ 6 w 8"/>
                    <a:gd name="T63" fmla="*/ 612 h 1150"/>
                    <a:gd name="T64" fmla="*/ 7 w 8"/>
                    <a:gd name="T65" fmla="*/ 690 h 1150"/>
                    <a:gd name="T66" fmla="*/ 1 w 8"/>
                    <a:gd name="T67" fmla="*/ 664 h 1150"/>
                    <a:gd name="T68" fmla="*/ 8 w 8"/>
                    <a:gd name="T69" fmla="*/ 665 h 1150"/>
                    <a:gd name="T70" fmla="*/ 1 w 8"/>
                    <a:gd name="T71" fmla="*/ 741 h 1150"/>
                    <a:gd name="T72" fmla="*/ 6 w 8"/>
                    <a:gd name="T73" fmla="*/ 713 h 1150"/>
                    <a:gd name="T74" fmla="*/ 7 w 8"/>
                    <a:gd name="T75" fmla="*/ 792 h 1150"/>
                    <a:gd name="T76" fmla="*/ 1 w 8"/>
                    <a:gd name="T77" fmla="*/ 767 h 1150"/>
                    <a:gd name="T78" fmla="*/ 8 w 8"/>
                    <a:gd name="T79" fmla="*/ 768 h 1150"/>
                    <a:gd name="T80" fmla="*/ 1 w 8"/>
                    <a:gd name="T81" fmla="*/ 844 h 1150"/>
                    <a:gd name="T82" fmla="*/ 6 w 8"/>
                    <a:gd name="T83" fmla="*/ 816 h 1150"/>
                    <a:gd name="T84" fmla="*/ 7 w 8"/>
                    <a:gd name="T85" fmla="*/ 894 h 1150"/>
                    <a:gd name="T86" fmla="*/ 1 w 8"/>
                    <a:gd name="T87" fmla="*/ 868 h 1150"/>
                    <a:gd name="T88" fmla="*/ 8 w 8"/>
                    <a:gd name="T89" fmla="*/ 869 h 1150"/>
                    <a:gd name="T90" fmla="*/ 1 w 8"/>
                    <a:gd name="T91" fmla="*/ 945 h 1150"/>
                    <a:gd name="T92" fmla="*/ 6 w 8"/>
                    <a:gd name="T93" fmla="*/ 917 h 1150"/>
                    <a:gd name="T94" fmla="*/ 7 w 8"/>
                    <a:gd name="T95" fmla="*/ 996 h 1150"/>
                    <a:gd name="T96" fmla="*/ 1 w 8"/>
                    <a:gd name="T97" fmla="*/ 971 h 1150"/>
                    <a:gd name="T98" fmla="*/ 8 w 8"/>
                    <a:gd name="T99" fmla="*/ 972 h 1150"/>
                    <a:gd name="T100" fmla="*/ 1 w 8"/>
                    <a:gd name="T101" fmla="*/ 1047 h 1150"/>
                    <a:gd name="T102" fmla="*/ 6 w 8"/>
                    <a:gd name="T103" fmla="*/ 1019 h 1150"/>
                    <a:gd name="T104" fmla="*/ 7 w 8"/>
                    <a:gd name="T105" fmla="*/ 1098 h 1150"/>
                    <a:gd name="T106" fmla="*/ 1 w 8"/>
                    <a:gd name="T107" fmla="*/ 1072 h 1150"/>
                    <a:gd name="T108" fmla="*/ 8 w 8"/>
                    <a:gd name="T109" fmla="*/ 1073 h 1150"/>
                    <a:gd name="T110" fmla="*/ 1 w 8"/>
                    <a:gd name="T111" fmla="*/ 1149 h 1150"/>
                    <a:gd name="T112" fmla="*/ 6 w 8"/>
                    <a:gd name="T113" fmla="*/ 1121 h 1150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8" h="1150">
                      <a:moveTo>
                        <a:pt x="8" y="3"/>
                      </a:moveTo>
                      <a:lnTo>
                        <a:pt x="8" y="24"/>
                      </a:lnTo>
                      <a:lnTo>
                        <a:pt x="7" y="27"/>
                      </a:lnTo>
                      <a:lnTo>
                        <a:pt x="7" y="28"/>
                      </a:lnTo>
                      <a:lnTo>
                        <a:pt x="6" y="28"/>
                      </a:lnTo>
                      <a:lnTo>
                        <a:pt x="3" y="29"/>
                      </a:lnTo>
                      <a:lnTo>
                        <a:pt x="2" y="28"/>
                      </a:lnTo>
                      <a:lnTo>
                        <a:pt x="1" y="28"/>
                      </a:lnTo>
                      <a:lnTo>
                        <a:pt x="1" y="27"/>
                      </a:lnTo>
                      <a:lnTo>
                        <a:pt x="0" y="24"/>
                      </a:lnTo>
                      <a:lnTo>
                        <a:pt x="0" y="3"/>
                      </a:lnTo>
                      <a:lnTo>
                        <a:pt x="1" y="1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6" y="0"/>
                      </a:lnTo>
                      <a:lnTo>
                        <a:pt x="7" y="0"/>
                      </a:lnTo>
                      <a:lnTo>
                        <a:pt x="7" y="1"/>
                      </a:lnTo>
                      <a:lnTo>
                        <a:pt x="8" y="3"/>
                      </a:lnTo>
                      <a:close/>
                      <a:moveTo>
                        <a:pt x="8" y="53"/>
                      </a:moveTo>
                      <a:lnTo>
                        <a:pt x="8" y="76"/>
                      </a:lnTo>
                      <a:lnTo>
                        <a:pt x="7" y="77"/>
                      </a:lnTo>
                      <a:lnTo>
                        <a:pt x="7" y="78"/>
                      </a:lnTo>
                      <a:lnTo>
                        <a:pt x="6" y="79"/>
                      </a:lnTo>
                      <a:lnTo>
                        <a:pt x="3" y="79"/>
                      </a:lnTo>
                      <a:lnTo>
                        <a:pt x="2" y="79"/>
                      </a:lnTo>
                      <a:lnTo>
                        <a:pt x="1" y="78"/>
                      </a:lnTo>
                      <a:lnTo>
                        <a:pt x="1" y="77"/>
                      </a:lnTo>
                      <a:lnTo>
                        <a:pt x="0" y="76"/>
                      </a:lnTo>
                      <a:lnTo>
                        <a:pt x="0" y="53"/>
                      </a:lnTo>
                      <a:lnTo>
                        <a:pt x="1" y="52"/>
                      </a:lnTo>
                      <a:lnTo>
                        <a:pt x="1" y="51"/>
                      </a:lnTo>
                      <a:lnTo>
                        <a:pt x="2" y="51"/>
                      </a:lnTo>
                      <a:lnTo>
                        <a:pt x="3" y="50"/>
                      </a:lnTo>
                      <a:lnTo>
                        <a:pt x="6" y="51"/>
                      </a:lnTo>
                      <a:lnTo>
                        <a:pt x="7" y="51"/>
                      </a:lnTo>
                      <a:lnTo>
                        <a:pt x="7" y="52"/>
                      </a:lnTo>
                      <a:lnTo>
                        <a:pt x="8" y="53"/>
                      </a:lnTo>
                      <a:close/>
                      <a:moveTo>
                        <a:pt x="8" y="105"/>
                      </a:moveTo>
                      <a:lnTo>
                        <a:pt x="8" y="127"/>
                      </a:lnTo>
                      <a:lnTo>
                        <a:pt x="7" y="128"/>
                      </a:lnTo>
                      <a:lnTo>
                        <a:pt x="7" y="129"/>
                      </a:lnTo>
                      <a:lnTo>
                        <a:pt x="6" y="130"/>
                      </a:lnTo>
                      <a:lnTo>
                        <a:pt x="3" y="130"/>
                      </a:lnTo>
                      <a:lnTo>
                        <a:pt x="2" y="130"/>
                      </a:lnTo>
                      <a:lnTo>
                        <a:pt x="1" y="129"/>
                      </a:lnTo>
                      <a:lnTo>
                        <a:pt x="1" y="128"/>
                      </a:lnTo>
                      <a:lnTo>
                        <a:pt x="0" y="127"/>
                      </a:lnTo>
                      <a:lnTo>
                        <a:pt x="0" y="105"/>
                      </a:lnTo>
                      <a:lnTo>
                        <a:pt x="1" y="104"/>
                      </a:lnTo>
                      <a:lnTo>
                        <a:pt x="1" y="102"/>
                      </a:lnTo>
                      <a:lnTo>
                        <a:pt x="2" y="101"/>
                      </a:lnTo>
                      <a:lnTo>
                        <a:pt x="3" y="101"/>
                      </a:lnTo>
                      <a:lnTo>
                        <a:pt x="6" y="101"/>
                      </a:lnTo>
                      <a:lnTo>
                        <a:pt x="7" y="102"/>
                      </a:lnTo>
                      <a:lnTo>
                        <a:pt x="7" y="104"/>
                      </a:lnTo>
                      <a:lnTo>
                        <a:pt x="8" y="105"/>
                      </a:lnTo>
                      <a:close/>
                      <a:moveTo>
                        <a:pt x="8" y="156"/>
                      </a:moveTo>
                      <a:lnTo>
                        <a:pt x="8" y="178"/>
                      </a:lnTo>
                      <a:lnTo>
                        <a:pt x="7" y="179"/>
                      </a:lnTo>
                      <a:lnTo>
                        <a:pt x="7" y="180"/>
                      </a:lnTo>
                      <a:lnTo>
                        <a:pt x="6" y="182"/>
                      </a:lnTo>
                      <a:lnTo>
                        <a:pt x="3" y="182"/>
                      </a:lnTo>
                      <a:lnTo>
                        <a:pt x="2" y="182"/>
                      </a:lnTo>
                      <a:lnTo>
                        <a:pt x="1" y="180"/>
                      </a:lnTo>
                      <a:lnTo>
                        <a:pt x="1" y="179"/>
                      </a:lnTo>
                      <a:lnTo>
                        <a:pt x="0" y="178"/>
                      </a:lnTo>
                      <a:lnTo>
                        <a:pt x="0" y="156"/>
                      </a:lnTo>
                      <a:lnTo>
                        <a:pt x="1" y="155"/>
                      </a:lnTo>
                      <a:lnTo>
                        <a:pt x="1" y="154"/>
                      </a:lnTo>
                      <a:lnTo>
                        <a:pt x="2" y="152"/>
                      </a:lnTo>
                      <a:lnTo>
                        <a:pt x="3" y="152"/>
                      </a:lnTo>
                      <a:lnTo>
                        <a:pt x="6" y="152"/>
                      </a:lnTo>
                      <a:lnTo>
                        <a:pt x="7" y="154"/>
                      </a:lnTo>
                      <a:lnTo>
                        <a:pt x="7" y="155"/>
                      </a:lnTo>
                      <a:lnTo>
                        <a:pt x="8" y="156"/>
                      </a:lnTo>
                      <a:close/>
                      <a:moveTo>
                        <a:pt x="8" y="207"/>
                      </a:moveTo>
                      <a:lnTo>
                        <a:pt x="8" y="228"/>
                      </a:lnTo>
                      <a:lnTo>
                        <a:pt x="7" y="231"/>
                      </a:lnTo>
                      <a:lnTo>
                        <a:pt x="7" y="232"/>
                      </a:lnTo>
                      <a:lnTo>
                        <a:pt x="6" y="232"/>
                      </a:lnTo>
                      <a:lnTo>
                        <a:pt x="3" y="233"/>
                      </a:lnTo>
                      <a:lnTo>
                        <a:pt x="2" y="232"/>
                      </a:lnTo>
                      <a:lnTo>
                        <a:pt x="1" y="232"/>
                      </a:lnTo>
                      <a:lnTo>
                        <a:pt x="1" y="231"/>
                      </a:lnTo>
                      <a:lnTo>
                        <a:pt x="0" y="228"/>
                      </a:lnTo>
                      <a:lnTo>
                        <a:pt x="0" y="207"/>
                      </a:lnTo>
                      <a:lnTo>
                        <a:pt x="1" y="205"/>
                      </a:lnTo>
                      <a:lnTo>
                        <a:pt x="1" y="204"/>
                      </a:lnTo>
                      <a:lnTo>
                        <a:pt x="2" y="204"/>
                      </a:lnTo>
                      <a:lnTo>
                        <a:pt x="3" y="204"/>
                      </a:lnTo>
                      <a:lnTo>
                        <a:pt x="6" y="204"/>
                      </a:lnTo>
                      <a:lnTo>
                        <a:pt x="7" y="204"/>
                      </a:lnTo>
                      <a:lnTo>
                        <a:pt x="7" y="205"/>
                      </a:lnTo>
                      <a:lnTo>
                        <a:pt x="8" y="207"/>
                      </a:lnTo>
                      <a:close/>
                      <a:moveTo>
                        <a:pt x="8" y="257"/>
                      </a:moveTo>
                      <a:lnTo>
                        <a:pt x="8" y="279"/>
                      </a:lnTo>
                      <a:lnTo>
                        <a:pt x="7" y="281"/>
                      </a:lnTo>
                      <a:lnTo>
                        <a:pt x="7" y="282"/>
                      </a:lnTo>
                      <a:lnTo>
                        <a:pt x="6" y="283"/>
                      </a:lnTo>
                      <a:lnTo>
                        <a:pt x="3" y="283"/>
                      </a:lnTo>
                      <a:lnTo>
                        <a:pt x="2" y="283"/>
                      </a:lnTo>
                      <a:lnTo>
                        <a:pt x="1" y="282"/>
                      </a:lnTo>
                      <a:lnTo>
                        <a:pt x="1" y="281"/>
                      </a:lnTo>
                      <a:lnTo>
                        <a:pt x="0" y="279"/>
                      </a:lnTo>
                      <a:lnTo>
                        <a:pt x="0" y="257"/>
                      </a:lnTo>
                      <a:lnTo>
                        <a:pt x="1" y="256"/>
                      </a:lnTo>
                      <a:lnTo>
                        <a:pt x="1" y="255"/>
                      </a:lnTo>
                      <a:lnTo>
                        <a:pt x="2" y="255"/>
                      </a:lnTo>
                      <a:lnTo>
                        <a:pt x="3" y="254"/>
                      </a:lnTo>
                      <a:lnTo>
                        <a:pt x="6" y="255"/>
                      </a:lnTo>
                      <a:lnTo>
                        <a:pt x="7" y="255"/>
                      </a:lnTo>
                      <a:lnTo>
                        <a:pt x="7" y="256"/>
                      </a:lnTo>
                      <a:lnTo>
                        <a:pt x="8" y="257"/>
                      </a:lnTo>
                      <a:close/>
                      <a:moveTo>
                        <a:pt x="8" y="309"/>
                      </a:moveTo>
                      <a:lnTo>
                        <a:pt x="8" y="331"/>
                      </a:lnTo>
                      <a:lnTo>
                        <a:pt x="7" y="332"/>
                      </a:lnTo>
                      <a:lnTo>
                        <a:pt x="7" y="333"/>
                      </a:lnTo>
                      <a:lnTo>
                        <a:pt x="6" y="334"/>
                      </a:lnTo>
                      <a:lnTo>
                        <a:pt x="3" y="334"/>
                      </a:lnTo>
                      <a:lnTo>
                        <a:pt x="2" y="334"/>
                      </a:lnTo>
                      <a:lnTo>
                        <a:pt x="1" y="333"/>
                      </a:lnTo>
                      <a:lnTo>
                        <a:pt x="1" y="332"/>
                      </a:lnTo>
                      <a:lnTo>
                        <a:pt x="0" y="331"/>
                      </a:lnTo>
                      <a:lnTo>
                        <a:pt x="0" y="309"/>
                      </a:lnTo>
                      <a:lnTo>
                        <a:pt x="1" y="307"/>
                      </a:lnTo>
                      <a:lnTo>
                        <a:pt x="1" y="306"/>
                      </a:lnTo>
                      <a:lnTo>
                        <a:pt x="2" y="305"/>
                      </a:lnTo>
                      <a:lnTo>
                        <a:pt x="3" y="305"/>
                      </a:lnTo>
                      <a:lnTo>
                        <a:pt x="6" y="305"/>
                      </a:lnTo>
                      <a:lnTo>
                        <a:pt x="7" y="306"/>
                      </a:lnTo>
                      <a:lnTo>
                        <a:pt x="7" y="307"/>
                      </a:lnTo>
                      <a:lnTo>
                        <a:pt x="8" y="309"/>
                      </a:lnTo>
                      <a:close/>
                      <a:moveTo>
                        <a:pt x="8" y="360"/>
                      </a:moveTo>
                      <a:lnTo>
                        <a:pt x="8" y="382"/>
                      </a:lnTo>
                      <a:lnTo>
                        <a:pt x="7" y="383"/>
                      </a:lnTo>
                      <a:lnTo>
                        <a:pt x="7" y="384"/>
                      </a:lnTo>
                      <a:lnTo>
                        <a:pt x="6" y="386"/>
                      </a:lnTo>
                      <a:lnTo>
                        <a:pt x="3" y="386"/>
                      </a:lnTo>
                      <a:lnTo>
                        <a:pt x="2" y="386"/>
                      </a:lnTo>
                      <a:lnTo>
                        <a:pt x="1" y="384"/>
                      </a:lnTo>
                      <a:lnTo>
                        <a:pt x="1" y="383"/>
                      </a:lnTo>
                      <a:lnTo>
                        <a:pt x="0" y="382"/>
                      </a:lnTo>
                      <a:lnTo>
                        <a:pt x="0" y="360"/>
                      </a:lnTo>
                      <a:lnTo>
                        <a:pt x="1" y="359"/>
                      </a:lnTo>
                      <a:lnTo>
                        <a:pt x="1" y="358"/>
                      </a:lnTo>
                      <a:lnTo>
                        <a:pt x="2" y="356"/>
                      </a:lnTo>
                      <a:lnTo>
                        <a:pt x="3" y="356"/>
                      </a:lnTo>
                      <a:lnTo>
                        <a:pt x="6" y="356"/>
                      </a:lnTo>
                      <a:lnTo>
                        <a:pt x="7" y="358"/>
                      </a:lnTo>
                      <a:lnTo>
                        <a:pt x="7" y="359"/>
                      </a:lnTo>
                      <a:lnTo>
                        <a:pt x="8" y="360"/>
                      </a:lnTo>
                      <a:close/>
                      <a:moveTo>
                        <a:pt x="8" y="411"/>
                      </a:moveTo>
                      <a:lnTo>
                        <a:pt x="8" y="432"/>
                      </a:lnTo>
                      <a:lnTo>
                        <a:pt x="7" y="434"/>
                      </a:lnTo>
                      <a:lnTo>
                        <a:pt x="7" y="436"/>
                      </a:lnTo>
                      <a:lnTo>
                        <a:pt x="6" y="436"/>
                      </a:lnTo>
                      <a:lnTo>
                        <a:pt x="3" y="437"/>
                      </a:lnTo>
                      <a:lnTo>
                        <a:pt x="2" y="436"/>
                      </a:lnTo>
                      <a:lnTo>
                        <a:pt x="1" y="436"/>
                      </a:lnTo>
                      <a:lnTo>
                        <a:pt x="1" y="434"/>
                      </a:lnTo>
                      <a:lnTo>
                        <a:pt x="0" y="432"/>
                      </a:lnTo>
                      <a:lnTo>
                        <a:pt x="0" y="411"/>
                      </a:lnTo>
                      <a:lnTo>
                        <a:pt x="1" y="409"/>
                      </a:lnTo>
                      <a:lnTo>
                        <a:pt x="1" y="408"/>
                      </a:lnTo>
                      <a:lnTo>
                        <a:pt x="2" y="408"/>
                      </a:lnTo>
                      <a:lnTo>
                        <a:pt x="3" y="408"/>
                      </a:lnTo>
                      <a:lnTo>
                        <a:pt x="6" y="408"/>
                      </a:lnTo>
                      <a:lnTo>
                        <a:pt x="7" y="408"/>
                      </a:lnTo>
                      <a:lnTo>
                        <a:pt x="7" y="409"/>
                      </a:lnTo>
                      <a:lnTo>
                        <a:pt x="8" y="411"/>
                      </a:lnTo>
                      <a:close/>
                      <a:moveTo>
                        <a:pt x="8" y="461"/>
                      </a:moveTo>
                      <a:lnTo>
                        <a:pt x="8" y="483"/>
                      </a:lnTo>
                      <a:lnTo>
                        <a:pt x="7" y="485"/>
                      </a:lnTo>
                      <a:lnTo>
                        <a:pt x="7" y="486"/>
                      </a:lnTo>
                      <a:lnTo>
                        <a:pt x="6" y="487"/>
                      </a:lnTo>
                      <a:lnTo>
                        <a:pt x="3" y="487"/>
                      </a:lnTo>
                      <a:lnTo>
                        <a:pt x="2" y="487"/>
                      </a:lnTo>
                      <a:lnTo>
                        <a:pt x="1" y="486"/>
                      </a:lnTo>
                      <a:lnTo>
                        <a:pt x="1" y="485"/>
                      </a:lnTo>
                      <a:lnTo>
                        <a:pt x="0" y="483"/>
                      </a:lnTo>
                      <a:lnTo>
                        <a:pt x="0" y="461"/>
                      </a:lnTo>
                      <a:lnTo>
                        <a:pt x="1" y="460"/>
                      </a:lnTo>
                      <a:lnTo>
                        <a:pt x="1" y="459"/>
                      </a:lnTo>
                      <a:lnTo>
                        <a:pt x="2" y="459"/>
                      </a:lnTo>
                      <a:lnTo>
                        <a:pt x="3" y="458"/>
                      </a:lnTo>
                      <a:lnTo>
                        <a:pt x="6" y="459"/>
                      </a:lnTo>
                      <a:lnTo>
                        <a:pt x="7" y="459"/>
                      </a:lnTo>
                      <a:lnTo>
                        <a:pt x="7" y="460"/>
                      </a:lnTo>
                      <a:lnTo>
                        <a:pt x="8" y="461"/>
                      </a:lnTo>
                      <a:close/>
                      <a:moveTo>
                        <a:pt x="8" y="513"/>
                      </a:moveTo>
                      <a:lnTo>
                        <a:pt x="8" y="535"/>
                      </a:lnTo>
                      <a:lnTo>
                        <a:pt x="7" y="536"/>
                      </a:lnTo>
                      <a:lnTo>
                        <a:pt x="7" y="537"/>
                      </a:lnTo>
                      <a:lnTo>
                        <a:pt x="6" y="538"/>
                      </a:lnTo>
                      <a:lnTo>
                        <a:pt x="3" y="538"/>
                      </a:lnTo>
                      <a:lnTo>
                        <a:pt x="2" y="538"/>
                      </a:lnTo>
                      <a:lnTo>
                        <a:pt x="1" y="537"/>
                      </a:lnTo>
                      <a:lnTo>
                        <a:pt x="1" y="536"/>
                      </a:lnTo>
                      <a:lnTo>
                        <a:pt x="0" y="535"/>
                      </a:lnTo>
                      <a:lnTo>
                        <a:pt x="0" y="513"/>
                      </a:lnTo>
                      <a:lnTo>
                        <a:pt x="1" y="511"/>
                      </a:lnTo>
                      <a:lnTo>
                        <a:pt x="1" y="510"/>
                      </a:lnTo>
                      <a:lnTo>
                        <a:pt x="2" y="509"/>
                      </a:lnTo>
                      <a:lnTo>
                        <a:pt x="3" y="509"/>
                      </a:lnTo>
                      <a:lnTo>
                        <a:pt x="6" y="509"/>
                      </a:lnTo>
                      <a:lnTo>
                        <a:pt x="7" y="510"/>
                      </a:lnTo>
                      <a:lnTo>
                        <a:pt x="7" y="511"/>
                      </a:lnTo>
                      <a:lnTo>
                        <a:pt x="8" y="513"/>
                      </a:lnTo>
                      <a:close/>
                      <a:moveTo>
                        <a:pt x="8" y="564"/>
                      </a:moveTo>
                      <a:lnTo>
                        <a:pt x="8" y="586"/>
                      </a:lnTo>
                      <a:lnTo>
                        <a:pt x="7" y="587"/>
                      </a:lnTo>
                      <a:lnTo>
                        <a:pt x="7" y="588"/>
                      </a:lnTo>
                      <a:lnTo>
                        <a:pt x="6" y="589"/>
                      </a:lnTo>
                      <a:lnTo>
                        <a:pt x="3" y="589"/>
                      </a:lnTo>
                      <a:lnTo>
                        <a:pt x="2" y="589"/>
                      </a:lnTo>
                      <a:lnTo>
                        <a:pt x="1" y="588"/>
                      </a:lnTo>
                      <a:lnTo>
                        <a:pt x="1" y="587"/>
                      </a:lnTo>
                      <a:lnTo>
                        <a:pt x="0" y="586"/>
                      </a:lnTo>
                      <a:lnTo>
                        <a:pt x="0" y="564"/>
                      </a:lnTo>
                      <a:lnTo>
                        <a:pt x="1" y="563"/>
                      </a:lnTo>
                      <a:lnTo>
                        <a:pt x="1" y="562"/>
                      </a:lnTo>
                      <a:lnTo>
                        <a:pt x="2" y="560"/>
                      </a:lnTo>
                      <a:lnTo>
                        <a:pt x="3" y="560"/>
                      </a:lnTo>
                      <a:lnTo>
                        <a:pt x="6" y="560"/>
                      </a:lnTo>
                      <a:lnTo>
                        <a:pt x="7" y="562"/>
                      </a:lnTo>
                      <a:lnTo>
                        <a:pt x="7" y="563"/>
                      </a:lnTo>
                      <a:lnTo>
                        <a:pt x="8" y="564"/>
                      </a:lnTo>
                      <a:close/>
                      <a:moveTo>
                        <a:pt x="8" y="615"/>
                      </a:moveTo>
                      <a:lnTo>
                        <a:pt x="8" y="636"/>
                      </a:lnTo>
                      <a:lnTo>
                        <a:pt x="7" y="638"/>
                      </a:lnTo>
                      <a:lnTo>
                        <a:pt x="7" y="640"/>
                      </a:lnTo>
                      <a:lnTo>
                        <a:pt x="6" y="640"/>
                      </a:lnTo>
                      <a:lnTo>
                        <a:pt x="3" y="641"/>
                      </a:lnTo>
                      <a:lnTo>
                        <a:pt x="2" y="640"/>
                      </a:lnTo>
                      <a:lnTo>
                        <a:pt x="1" y="640"/>
                      </a:lnTo>
                      <a:lnTo>
                        <a:pt x="1" y="638"/>
                      </a:lnTo>
                      <a:lnTo>
                        <a:pt x="0" y="636"/>
                      </a:lnTo>
                      <a:lnTo>
                        <a:pt x="0" y="615"/>
                      </a:lnTo>
                      <a:lnTo>
                        <a:pt x="1" y="613"/>
                      </a:lnTo>
                      <a:lnTo>
                        <a:pt x="1" y="612"/>
                      </a:lnTo>
                      <a:lnTo>
                        <a:pt x="2" y="612"/>
                      </a:lnTo>
                      <a:lnTo>
                        <a:pt x="3" y="612"/>
                      </a:lnTo>
                      <a:lnTo>
                        <a:pt x="6" y="612"/>
                      </a:lnTo>
                      <a:lnTo>
                        <a:pt x="7" y="612"/>
                      </a:lnTo>
                      <a:lnTo>
                        <a:pt x="7" y="613"/>
                      </a:lnTo>
                      <a:lnTo>
                        <a:pt x="8" y="615"/>
                      </a:lnTo>
                      <a:close/>
                      <a:moveTo>
                        <a:pt x="8" y="665"/>
                      </a:moveTo>
                      <a:lnTo>
                        <a:pt x="8" y="687"/>
                      </a:lnTo>
                      <a:lnTo>
                        <a:pt x="7" y="689"/>
                      </a:lnTo>
                      <a:lnTo>
                        <a:pt x="7" y="690"/>
                      </a:lnTo>
                      <a:lnTo>
                        <a:pt x="6" y="691"/>
                      </a:lnTo>
                      <a:lnTo>
                        <a:pt x="3" y="691"/>
                      </a:lnTo>
                      <a:lnTo>
                        <a:pt x="2" y="691"/>
                      </a:lnTo>
                      <a:lnTo>
                        <a:pt x="1" y="690"/>
                      </a:lnTo>
                      <a:lnTo>
                        <a:pt x="1" y="689"/>
                      </a:lnTo>
                      <a:lnTo>
                        <a:pt x="0" y="687"/>
                      </a:lnTo>
                      <a:lnTo>
                        <a:pt x="0" y="665"/>
                      </a:lnTo>
                      <a:lnTo>
                        <a:pt x="1" y="664"/>
                      </a:lnTo>
                      <a:lnTo>
                        <a:pt x="1" y="663"/>
                      </a:lnTo>
                      <a:lnTo>
                        <a:pt x="2" y="663"/>
                      </a:lnTo>
                      <a:lnTo>
                        <a:pt x="3" y="662"/>
                      </a:lnTo>
                      <a:lnTo>
                        <a:pt x="6" y="663"/>
                      </a:lnTo>
                      <a:lnTo>
                        <a:pt x="7" y="663"/>
                      </a:lnTo>
                      <a:lnTo>
                        <a:pt x="7" y="664"/>
                      </a:lnTo>
                      <a:lnTo>
                        <a:pt x="8" y="665"/>
                      </a:lnTo>
                      <a:close/>
                      <a:moveTo>
                        <a:pt x="8" y="716"/>
                      </a:moveTo>
                      <a:lnTo>
                        <a:pt x="8" y="739"/>
                      </a:lnTo>
                      <a:lnTo>
                        <a:pt x="7" y="740"/>
                      </a:lnTo>
                      <a:lnTo>
                        <a:pt x="7" y="741"/>
                      </a:lnTo>
                      <a:lnTo>
                        <a:pt x="6" y="742"/>
                      </a:lnTo>
                      <a:lnTo>
                        <a:pt x="3" y="742"/>
                      </a:lnTo>
                      <a:lnTo>
                        <a:pt x="2" y="742"/>
                      </a:lnTo>
                      <a:lnTo>
                        <a:pt x="1" y="741"/>
                      </a:lnTo>
                      <a:lnTo>
                        <a:pt x="1" y="740"/>
                      </a:lnTo>
                      <a:lnTo>
                        <a:pt x="0" y="739"/>
                      </a:lnTo>
                      <a:lnTo>
                        <a:pt x="0" y="716"/>
                      </a:lnTo>
                      <a:lnTo>
                        <a:pt x="1" y="715"/>
                      </a:lnTo>
                      <a:lnTo>
                        <a:pt x="1" y="714"/>
                      </a:lnTo>
                      <a:lnTo>
                        <a:pt x="2" y="713"/>
                      </a:lnTo>
                      <a:lnTo>
                        <a:pt x="3" y="713"/>
                      </a:lnTo>
                      <a:lnTo>
                        <a:pt x="6" y="713"/>
                      </a:lnTo>
                      <a:lnTo>
                        <a:pt x="7" y="714"/>
                      </a:lnTo>
                      <a:lnTo>
                        <a:pt x="7" y="715"/>
                      </a:lnTo>
                      <a:lnTo>
                        <a:pt x="8" y="716"/>
                      </a:lnTo>
                      <a:close/>
                      <a:moveTo>
                        <a:pt x="8" y="768"/>
                      </a:moveTo>
                      <a:lnTo>
                        <a:pt x="8" y="790"/>
                      </a:lnTo>
                      <a:lnTo>
                        <a:pt x="7" y="791"/>
                      </a:lnTo>
                      <a:lnTo>
                        <a:pt x="7" y="792"/>
                      </a:lnTo>
                      <a:lnTo>
                        <a:pt x="6" y="793"/>
                      </a:lnTo>
                      <a:lnTo>
                        <a:pt x="3" y="793"/>
                      </a:lnTo>
                      <a:lnTo>
                        <a:pt x="2" y="793"/>
                      </a:lnTo>
                      <a:lnTo>
                        <a:pt x="1" y="792"/>
                      </a:lnTo>
                      <a:lnTo>
                        <a:pt x="1" y="791"/>
                      </a:lnTo>
                      <a:lnTo>
                        <a:pt x="0" y="790"/>
                      </a:lnTo>
                      <a:lnTo>
                        <a:pt x="0" y="768"/>
                      </a:lnTo>
                      <a:lnTo>
                        <a:pt x="1" y="767"/>
                      </a:lnTo>
                      <a:lnTo>
                        <a:pt x="1" y="765"/>
                      </a:lnTo>
                      <a:lnTo>
                        <a:pt x="2" y="764"/>
                      </a:lnTo>
                      <a:lnTo>
                        <a:pt x="3" y="764"/>
                      </a:lnTo>
                      <a:lnTo>
                        <a:pt x="6" y="764"/>
                      </a:lnTo>
                      <a:lnTo>
                        <a:pt x="7" y="765"/>
                      </a:lnTo>
                      <a:lnTo>
                        <a:pt x="7" y="767"/>
                      </a:lnTo>
                      <a:lnTo>
                        <a:pt x="8" y="768"/>
                      </a:lnTo>
                      <a:close/>
                      <a:moveTo>
                        <a:pt x="8" y="819"/>
                      </a:moveTo>
                      <a:lnTo>
                        <a:pt x="8" y="840"/>
                      </a:lnTo>
                      <a:lnTo>
                        <a:pt x="7" y="842"/>
                      </a:lnTo>
                      <a:lnTo>
                        <a:pt x="7" y="844"/>
                      </a:lnTo>
                      <a:lnTo>
                        <a:pt x="6" y="844"/>
                      </a:lnTo>
                      <a:lnTo>
                        <a:pt x="3" y="845"/>
                      </a:lnTo>
                      <a:lnTo>
                        <a:pt x="2" y="844"/>
                      </a:lnTo>
                      <a:lnTo>
                        <a:pt x="1" y="844"/>
                      </a:lnTo>
                      <a:lnTo>
                        <a:pt x="1" y="842"/>
                      </a:lnTo>
                      <a:lnTo>
                        <a:pt x="0" y="840"/>
                      </a:lnTo>
                      <a:lnTo>
                        <a:pt x="0" y="819"/>
                      </a:lnTo>
                      <a:lnTo>
                        <a:pt x="1" y="817"/>
                      </a:lnTo>
                      <a:lnTo>
                        <a:pt x="1" y="816"/>
                      </a:lnTo>
                      <a:lnTo>
                        <a:pt x="2" y="816"/>
                      </a:lnTo>
                      <a:lnTo>
                        <a:pt x="3" y="816"/>
                      </a:lnTo>
                      <a:lnTo>
                        <a:pt x="6" y="816"/>
                      </a:lnTo>
                      <a:lnTo>
                        <a:pt x="7" y="816"/>
                      </a:lnTo>
                      <a:lnTo>
                        <a:pt x="7" y="817"/>
                      </a:lnTo>
                      <a:lnTo>
                        <a:pt x="8" y="819"/>
                      </a:lnTo>
                      <a:close/>
                      <a:moveTo>
                        <a:pt x="8" y="869"/>
                      </a:moveTo>
                      <a:lnTo>
                        <a:pt x="8" y="891"/>
                      </a:lnTo>
                      <a:lnTo>
                        <a:pt x="7" y="892"/>
                      </a:lnTo>
                      <a:lnTo>
                        <a:pt x="7" y="894"/>
                      </a:lnTo>
                      <a:lnTo>
                        <a:pt x="6" y="895"/>
                      </a:lnTo>
                      <a:lnTo>
                        <a:pt x="3" y="895"/>
                      </a:lnTo>
                      <a:lnTo>
                        <a:pt x="2" y="895"/>
                      </a:lnTo>
                      <a:lnTo>
                        <a:pt x="1" y="894"/>
                      </a:lnTo>
                      <a:lnTo>
                        <a:pt x="1" y="892"/>
                      </a:lnTo>
                      <a:lnTo>
                        <a:pt x="0" y="891"/>
                      </a:lnTo>
                      <a:lnTo>
                        <a:pt x="0" y="869"/>
                      </a:lnTo>
                      <a:lnTo>
                        <a:pt x="1" y="868"/>
                      </a:lnTo>
                      <a:lnTo>
                        <a:pt x="1" y="867"/>
                      </a:lnTo>
                      <a:lnTo>
                        <a:pt x="2" y="867"/>
                      </a:lnTo>
                      <a:lnTo>
                        <a:pt x="3" y="866"/>
                      </a:lnTo>
                      <a:lnTo>
                        <a:pt x="6" y="867"/>
                      </a:lnTo>
                      <a:lnTo>
                        <a:pt x="7" y="867"/>
                      </a:lnTo>
                      <a:lnTo>
                        <a:pt x="7" y="868"/>
                      </a:lnTo>
                      <a:lnTo>
                        <a:pt x="8" y="869"/>
                      </a:lnTo>
                      <a:close/>
                      <a:moveTo>
                        <a:pt x="8" y="920"/>
                      </a:moveTo>
                      <a:lnTo>
                        <a:pt x="8" y="943"/>
                      </a:lnTo>
                      <a:lnTo>
                        <a:pt x="7" y="944"/>
                      </a:lnTo>
                      <a:lnTo>
                        <a:pt x="7" y="945"/>
                      </a:lnTo>
                      <a:lnTo>
                        <a:pt x="6" y="946"/>
                      </a:lnTo>
                      <a:lnTo>
                        <a:pt x="3" y="946"/>
                      </a:lnTo>
                      <a:lnTo>
                        <a:pt x="2" y="946"/>
                      </a:lnTo>
                      <a:lnTo>
                        <a:pt x="1" y="945"/>
                      </a:lnTo>
                      <a:lnTo>
                        <a:pt x="1" y="944"/>
                      </a:lnTo>
                      <a:lnTo>
                        <a:pt x="0" y="943"/>
                      </a:lnTo>
                      <a:lnTo>
                        <a:pt x="0" y="920"/>
                      </a:lnTo>
                      <a:lnTo>
                        <a:pt x="1" y="919"/>
                      </a:lnTo>
                      <a:lnTo>
                        <a:pt x="1" y="918"/>
                      </a:lnTo>
                      <a:lnTo>
                        <a:pt x="2" y="917"/>
                      </a:lnTo>
                      <a:lnTo>
                        <a:pt x="3" y="917"/>
                      </a:lnTo>
                      <a:lnTo>
                        <a:pt x="6" y="917"/>
                      </a:lnTo>
                      <a:lnTo>
                        <a:pt x="7" y="918"/>
                      </a:lnTo>
                      <a:lnTo>
                        <a:pt x="7" y="919"/>
                      </a:lnTo>
                      <a:lnTo>
                        <a:pt x="8" y="920"/>
                      </a:lnTo>
                      <a:close/>
                      <a:moveTo>
                        <a:pt x="8" y="972"/>
                      </a:moveTo>
                      <a:lnTo>
                        <a:pt x="8" y="994"/>
                      </a:lnTo>
                      <a:lnTo>
                        <a:pt x="7" y="995"/>
                      </a:lnTo>
                      <a:lnTo>
                        <a:pt x="7" y="996"/>
                      </a:lnTo>
                      <a:lnTo>
                        <a:pt x="6" y="997"/>
                      </a:lnTo>
                      <a:lnTo>
                        <a:pt x="3" y="997"/>
                      </a:lnTo>
                      <a:lnTo>
                        <a:pt x="2" y="997"/>
                      </a:lnTo>
                      <a:lnTo>
                        <a:pt x="1" y="996"/>
                      </a:lnTo>
                      <a:lnTo>
                        <a:pt x="1" y="995"/>
                      </a:lnTo>
                      <a:lnTo>
                        <a:pt x="0" y="994"/>
                      </a:lnTo>
                      <a:lnTo>
                        <a:pt x="0" y="972"/>
                      </a:lnTo>
                      <a:lnTo>
                        <a:pt x="1" y="971"/>
                      </a:lnTo>
                      <a:lnTo>
                        <a:pt x="1" y="969"/>
                      </a:lnTo>
                      <a:lnTo>
                        <a:pt x="2" y="968"/>
                      </a:lnTo>
                      <a:lnTo>
                        <a:pt x="3" y="968"/>
                      </a:lnTo>
                      <a:lnTo>
                        <a:pt x="6" y="968"/>
                      </a:lnTo>
                      <a:lnTo>
                        <a:pt x="7" y="969"/>
                      </a:lnTo>
                      <a:lnTo>
                        <a:pt x="7" y="971"/>
                      </a:lnTo>
                      <a:lnTo>
                        <a:pt x="8" y="972"/>
                      </a:lnTo>
                      <a:close/>
                      <a:moveTo>
                        <a:pt x="8" y="1023"/>
                      </a:moveTo>
                      <a:lnTo>
                        <a:pt x="8" y="1044"/>
                      </a:lnTo>
                      <a:lnTo>
                        <a:pt x="7" y="1046"/>
                      </a:lnTo>
                      <a:lnTo>
                        <a:pt x="7" y="1047"/>
                      </a:lnTo>
                      <a:lnTo>
                        <a:pt x="6" y="1047"/>
                      </a:lnTo>
                      <a:lnTo>
                        <a:pt x="3" y="1049"/>
                      </a:lnTo>
                      <a:lnTo>
                        <a:pt x="2" y="1047"/>
                      </a:lnTo>
                      <a:lnTo>
                        <a:pt x="1" y="1047"/>
                      </a:lnTo>
                      <a:lnTo>
                        <a:pt x="1" y="1046"/>
                      </a:lnTo>
                      <a:lnTo>
                        <a:pt x="0" y="1044"/>
                      </a:lnTo>
                      <a:lnTo>
                        <a:pt x="0" y="1023"/>
                      </a:lnTo>
                      <a:lnTo>
                        <a:pt x="1" y="1021"/>
                      </a:lnTo>
                      <a:lnTo>
                        <a:pt x="1" y="1019"/>
                      </a:lnTo>
                      <a:lnTo>
                        <a:pt x="2" y="1019"/>
                      </a:lnTo>
                      <a:lnTo>
                        <a:pt x="3" y="1019"/>
                      </a:lnTo>
                      <a:lnTo>
                        <a:pt x="6" y="1019"/>
                      </a:lnTo>
                      <a:lnTo>
                        <a:pt x="7" y="1019"/>
                      </a:lnTo>
                      <a:lnTo>
                        <a:pt x="7" y="1021"/>
                      </a:lnTo>
                      <a:lnTo>
                        <a:pt x="8" y="1023"/>
                      </a:lnTo>
                      <a:close/>
                      <a:moveTo>
                        <a:pt x="8" y="1073"/>
                      </a:moveTo>
                      <a:lnTo>
                        <a:pt x="8" y="1095"/>
                      </a:lnTo>
                      <a:lnTo>
                        <a:pt x="7" y="1096"/>
                      </a:lnTo>
                      <a:lnTo>
                        <a:pt x="7" y="1098"/>
                      </a:lnTo>
                      <a:lnTo>
                        <a:pt x="6" y="1099"/>
                      </a:lnTo>
                      <a:lnTo>
                        <a:pt x="3" y="1099"/>
                      </a:lnTo>
                      <a:lnTo>
                        <a:pt x="2" y="1099"/>
                      </a:lnTo>
                      <a:lnTo>
                        <a:pt x="1" y="1098"/>
                      </a:lnTo>
                      <a:lnTo>
                        <a:pt x="1" y="1096"/>
                      </a:lnTo>
                      <a:lnTo>
                        <a:pt x="0" y="1095"/>
                      </a:lnTo>
                      <a:lnTo>
                        <a:pt x="0" y="1073"/>
                      </a:lnTo>
                      <a:lnTo>
                        <a:pt x="1" y="1072"/>
                      </a:lnTo>
                      <a:lnTo>
                        <a:pt x="1" y="1071"/>
                      </a:lnTo>
                      <a:lnTo>
                        <a:pt x="2" y="1071"/>
                      </a:lnTo>
                      <a:lnTo>
                        <a:pt x="3" y="1070"/>
                      </a:lnTo>
                      <a:lnTo>
                        <a:pt x="6" y="1071"/>
                      </a:lnTo>
                      <a:lnTo>
                        <a:pt x="7" y="1071"/>
                      </a:lnTo>
                      <a:lnTo>
                        <a:pt x="7" y="1072"/>
                      </a:lnTo>
                      <a:lnTo>
                        <a:pt x="8" y="1073"/>
                      </a:lnTo>
                      <a:close/>
                      <a:moveTo>
                        <a:pt x="8" y="1124"/>
                      </a:moveTo>
                      <a:lnTo>
                        <a:pt x="8" y="1147"/>
                      </a:lnTo>
                      <a:lnTo>
                        <a:pt x="7" y="1148"/>
                      </a:lnTo>
                      <a:lnTo>
                        <a:pt x="7" y="1149"/>
                      </a:lnTo>
                      <a:lnTo>
                        <a:pt x="6" y="1150"/>
                      </a:lnTo>
                      <a:lnTo>
                        <a:pt x="3" y="1150"/>
                      </a:lnTo>
                      <a:lnTo>
                        <a:pt x="2" y="1150"/>
                      </a:lnTo>
                      <a:lnTo>
                        <a:pt x="1" y="1149"/>
                      </a:lnTo>
                      <a:lnTo>
                        <a:pt x="1" y="1148"/>
                      </a:lnTo>
                      <a:lnTo>
                        <a:pt x="0" y="1147"/>
                      </a:lnTo>
                      <a:lnTo>
                        <a:pt x="0" y="1124"/>
                      </a:lnTo>
                      <a:lnTo>
                        <a:pt x="1" y="1123"/>
                      </a:lnTo>
                      <a:lnTo>
                        <a:pt x="1" y="1122"/>
                      </a:lnTo>
                      <a:lnTo>
                        <a:pt x="2" y="1121"/>
                      </a:lnTo>
                      <a:lnTo>
                        <a:pt x="3" y="1121"/>
                      </a:lnTo>
                      <a:lnTo>
                        <a:pt x="6" y="1121"/>
                      </a:lnTo>
                      <a:lnTo>
                        <a:pt x="7" y="1122"/>
                      </a:lnTo>
                      <a:lnTo>
                        <a:pt x="7" y="1123"/>
                      </a:lnTo>
                      <a:lnTo>
                        <a:pt x="8" y="112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4" name="Line 311"/>
                <p:cNvSpPr>
                  <a:spLocks noChangeShapeType="1"/>
                </p:cNvSpPr>
                <p:nvPr/>
              </p:nvSpPr>
              <p:spPr bwMode="auto">
                <a:xfrm>
                  <a:off x="5478" y="2226"/>
                  <a:ext cx="1" cy="1171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475" name="Freeform 312"/>
                <p:cNvSpPr>
                  <a:spLocks noEditPoints="1"/>
                </p:cNvSpPr>
                <p:nvPr/>
              </p:nvSpPr>
              <p:spPr bwMode="auto">
                <a:xfrm>
                  <a:off x="3778" y="2616"/>
                  <a:ext cx="39" cy="1172"/>
                </a:xfrm>
                <a:custGeom>
                  <a:avLst/>
                  <a:gdLst>
                    <a:gd name="T0" fmla="*/ 29 w 39"/>
                    <a:gd name="T1" fmla="*/ 49 h 1172"/>
                    <a:gd name="T2" fmla="*/ 29 w 39"/>
                    <a:gd name="T3" fmla="*/ 1172 h 1172"/>
                    <a:gd name="T4" fmla="*/ 9 w 39"/>
                    <a:gd name="T5" fmla="*/ 1172 h 1172"/>
                    <a:gd name="T6" fmla="*/ 9 w 39"/>
                    <a:gd name="T7" fmla="*/ 49 h 1172"/>
                    <a:gd name="T8" fmla="*/ 29 w 39"/>
                    <a:gd name="T9" fmla="*/ 49 h 1172"/>
                    <a:gd name="T10" fmla="*/ 0 w 39"/>
                    <a:gd name="T11" fmla="*/ 59 h 1172"/>
                    <a:gd name="T12" fmla="*/ 19 w 39"/>
                    <a:gd name="T13" fmla="*/ 0 h 1172"/>
                    <a:gd name="T14" fmla="*/ 39 w 39"/>
                    <a:gd name="T15" fmla="*/ 59 h 1172"/>
                    <a:gd name="T16" fmla="*/ 0 w 39"/>
                    <a:gd name="T17" fmla="*/ 59 h 117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39" h="1172">
                      <a:moveTo>
                        <a:pt x="29" y="49"/>
                      </a:moveTo>
                      <a:lnTo>
                        <a:pt x="29" y="1172"/>
                      </a:lnTo>
                      <a:lnTo>
                        <a:pt x="9" y="1172"/>
                      </a:lnTo>
                      <a:lnTo>
                        <a:pt x="9" y="49"/>
                      </a:lnTo>
                      <a:lnTo>
                        <a:pt x="29" y="49"/>
                      </a:lnTo>
                      <a:close/>
                      <a:moveTo>
                        <a:pt x="0" y="59"/>
                      </a:moveTo>
                      <a:lnTo>
                        <a:pt x="19" y="0"/>
                      </a:lnTo>
                      <a:lnTo>
                        <a:pt x="39" y="59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6" name="Line 313"/>
                <p:cNvSpPr>
                  <a:spLocks noChangeShapeType="1"/>
                </p:cNvSpPr>
                <p:nvPr/>
              </p:nvSpPr>
              <p:spPr bwMode="auto">
                <a:xfrm flipV="1">
                  <a:off x="4981" y="3397"/>
                  <a:ext cx="482" cy="364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477" name="Freeform 314"/>
                <p:cNvSpPr>
                  <a:spLocks noEditPoints="1"/>
                </p:cNvSpPr>
                <p:nvPr/>
              </p:nvSpPr>
              <p:spPr bwMode="auto">
                <a:xfrm>
                  <a:off x="3797" y="3399"/>
                  <a:ext cx="489" cy="372"/>
                </a:xfrm>
                <a:custGeom>
                  <a:avLst/>
                  <a:gdLst>
                    <a:gd name="T0" fmla="*/ 0 w 489"/>
                    <a:gd name="T1" fmla="*/ 357 h 372"/>
                    <a:gd name="T2" fmla="*/ 445 w 489"/>
                    <a:gd name="T3" fmla="*/ 21 h 372"/>
                    <a:gd name="T4" fmla="*/ 456 w 489"/>
                    <a:gd name="T5" fmla="*/ 38 h 372"/>
                    <a:gd name="T6" fmla="*/ 11 w 489"/>
                    <a:gd name="T7" fmla="*/ 372 h 372"/>
                    <a:gd name="T8" fmla="*/ 0 w 489"/>
                    <a:gd name="T9" fmla="*/ 357 h 372"/>
                    <a:gd name="T10" fmla="*/ 431 w 489"/>
                    <a:gd name="T11" fmla="*/ 20 h 372"/>
                    <a:gd name="T12" fmla="*/ 489 w 489"/>
                    <a:gd name="T13" fmla="*/ 0 h 372"/>
                    <a:gd name="T14" fmla="*/ 454 w 489"/>
                    <a:gd name="T15" fmla="*/ 51 h 372"/>
                    <a:gd name="T16" fmla="*/ 431 w 489"/>
                    <a:gd name="T17" fmla="*/ 20 h 37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489" h="372">
                      <a:moveTo>
                        <a:pt x="0" y="357"/>
                      </a:moveTo>
                      <a:lnTo>
                        <a:pt x="445" y="21"/>
                      </a:lnTo>
                      <a:lnTo>
                        <a:pt x="456" y="38"/>
                      </a:lnTo>
                      <a:lnTo>
                        <a:pt x="11" y="372"/>
                      </a:lnTo>
                      <a:lnTo>
                        <a:pt x="0" y="357"/>
                      </a:lnTo>
                      <a:close/>
                      <a:moveTo>
                        <a:pt x="431" y="20"/>
                      </a:moveTo>
                      <a:lnTo>
                        <a:pt x="489" y="0"/>
                      </a:lnTo>
                      <a:lnTo>
                        <a:pt x="454" y="51"/>
                      </a:lnTo>
                      <a:lnTo>
                        <a:pt x="431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8" name="Line 315"/>
                <p:cNvSpPr>
                  <a:spLocks noChangeShapeType="1"/>
                </p:cNvSpPr>
                <p:nvPr/>
              </p:nvSpPr>
              <p:spPr bwMode="auto">
                <a:xfrm flipV="1">
                  <a:off x="4976" y="2240"/>
                  <a:ext cx="484" cy="365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479" name="Line 316"/>
                <p:cNvSpPr>
                  <a:spLocks noChangeShapeType="1"/>
                </p:cNvSpPr>
                <p:nvPr/>
              </p:nvSpPr>
              <p:spPr bwMode="auto">
                <a:xfrm flipV="1">
                  <a:off x="3798" y="2232"/>
                  <a:ext cx="483" cy="363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ea typeface="楷体_GB2312"/>
                  </a:endParaRPr>
                </a:p>
              </p:txBody>
            </p:sp>
            <p:sp>
              <p:nvSpPr>
                <p:cNvPr id="480" name="Freeform 317"/>
                <p:cNvSpPr/>
                <p:nvPr/>
              </p:nvSpPr>
              <p:spPr bwMode="auto">
                <a:xfrm>
                  <a:off x="5456" y="2210"/>
                  <a:ext cx="40" cy="40"/>
                </a:xfrm>
                <a:custGeom>
                  <a:avLst/>
                  <a:gdLst>
                    <a:gd name="T0" fmla="*/ 20 w 40"/>
                    <a:gd name="T1" fmla="*/ 0 h 40"/>
                    <a:gd name="T2" fmla="*/ 17 w 40"/>
                    <a:gd name="T3" fmla="*/ 1 h 40"/>
                    <a:gd name="T4" fmla="*/ 12 w 40"/>
                    <a:gd name="T5" fmla="*/ 2 h 40"/>
                    <a:gd name="T6" fmla="*/ 10 w 40"/>
                    <a:gd name="T7" fmla="*/ 3 h 40"/>
                    <a:gd name="T8" fmla="*/ 6 w 40"/>
                    <a:gd name="T9" fmla="*/ 5 h 40"/>
                    <a:gd name="T10" fmla="*/ 4 w 40"/>
                    <a:gd name="T11" fmla="*/ 9 h 40"/>
                    <a:gd name="T12" fmla="*/ 3 w 40"/>
                    <a:gd name="T13" fmla="*/ 12 h 40"/>
                    <a:gd name="T14" fmla="*/ 1 w 40"/>
                    <a:gd name="T15" fmla="*/ 16 h 40"/>
                    <a:gd name="T16" fmla="*/ 0 w 40"/>
                    <a:gd name="T17" fmla="*/ 21 h 40"/>
                    <a:gd name="T18" fmla="*/ 1 w 40"/>
                    <a:gd name="T19" fmla="*/ 24 h 40"/>
                    <a:gd name="T20" fmla="*/ 3 w 40"/>
                    <a:gd name="T21" fmla="*/ 28 h 40"/>
                    <a:gd name="T22" fmla="*/ 4 w 40"/>
                    <a:gd name="T23" fmla="*/ 31 h 40"/>
                    <a:gd name="T24" fmla="*/ 6 w 40"/>
                    <a:gd name="T25" fmla="*/ 35 h 40"/>
                    <a:gd name="T26" fmla="*/ 10 w 40"/>
                    <a:gd name="T27" fmla="*/ 37 h 40"/>
                    <a:gd name="T28" fmla="*/ 12 w 40"/>
                    <a:gd name="T29" fmla="*/ 38 h 40"/>
                    <a:gd name="T30" fmla="*/ 17 w 40"/>
                    <a:gd name="T31" fmla="*/ 39 h 40"/>
                    <a:gd name="T32" fmla="*/ 20 w 40"/>
                    <a:gd name="T33" fmla="*/ 40 h 40"/>
                    <a:gd name="T34" fmla="*/ 24 w 40"/>
                    <a:gd name="T35" fmla="*/ 39 h 40"/>
                    <a:gd name="T36" fmla="*/ 27 w 40"/>
                    <a:gd name="T37" fmla="*/ 38 h 40"/>
                    <a:gd name="T38" fmla="*/ 31 w 40"/>
                    <a:gd name="T39" fmla="*/ 37 h 40"/>
                    <a:gd name="T40" fmla="*/ 34 w 40"/>
                    <a:gd name="T41" fmla="*/ 35 h 40"/>
                    <a:gd name="T42" fmla="*/ 36 w 40"/>
                    <a:gd name="T43" fmla="*/ 31 h 40"/>
                    <a:gd name="T44" fmla="*/ 38 w 40"/>
                    <a:gd name="T45" fmla="*/ 28 h 40"/>
                    <a:gd name="T46" fmla="*/ 39 w 40"/>
                    <a:gd name="T47" fmla="*/ 24 h 40"/>
                    <a:gd name="T48" fmla="*/ 40 w 40"/>
                    <a:gd name="T49" fmla="*/ 21 h 40"/>
                    <a:gd name="T50" fmla="*/ 39 w 40"/>
                    <a:gd name="T51" fmla="*/ 16 h 40"/>
                    <a:gd name="T52" fmla="*/ 38 w 40"/>
                    <a:gd name="T53" fmla="*/ 12 h 40"/>
                    <a:gd name="T54" fmla="*/ 36 w 40"/>
                    <a:gd name="T55" fmla="*/ 9 h 40"/>
                    <a:gd name="T56" fmla="*/ 34 w 40"/>
                    <a:gd name="T57" fmla="*/ 5 h 40"/>
                    <a:gd name="T58" fmla="*/ 31 w 40"/>
                    <a:gd name="T59" fmla="*/ 3 h 40"/>
                    <a:gd name="T60" fmla="*/ 27 w 40"/>
                    <a:gd name="T61" fmla="*/ 2 h 40"/>
                    <a:gd name="T62" fmla="*/ 24 w 40"/>
                    <a:gd name="T63" fmla="*/ 1 h 40"/>
                    <a:gd name="T64" fmla="*/ 20 w 40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40">
                      <a:moveTo>
                        <a:pt x="20" y="0"/>
                      </a:moveTo>
                      <a:lnTo>
                        <a:pt x="17" y="1"/>
                      </a:lnTo>
                      <a:lnTo>
                        <a:pt x="12" y="2"/>
                      </a:lnTo>
                      <a:lnTo>
                        <a:pt x="10" y="3"/>
                      </a:lnTo>
                      <a:lnTo>
                        <a:pt x="6" y="5"/>
                      </a:lnTo>
                      <a:lnTo>
                        <a:pt x="4" y="9"/>
                      </a:lnTo>
                      <a:lnTo>
                        <a:pt x="3" y="12"/>
                      </a:lnTo>
                      <a:lnTo>
                        <a:pt x="1" y="16"/>
                      </a:lnTo>
                      <a:lnTo>
                        <a:pt x="0" y="21"/>
                      </a:lnTo>
                      <a:lnTo>
                        <a:pt x="1" y="24"/>
                      </a:lnTo>
                      <a:lnTo>
                        <a:pt x="3" y="28"/>
                      </a:lnTo>
                      <a:lnTo>
                        <a:pt x="4" y="31"/>
                      </a:lnTo>
                      <a:lnTo>
                        <a:pt x="6" y="35"/>
                      </a:lnTo>
                      <a:lnTo>
                        <a:pt x="10" y="37"/>
                      </a:lnTo>
                      <a:lnTo>
                        <a:pt x="12" y="38"/>
                      </a:lnTo>
                      <a:lnTo>
                        <a:pt x="17" y="39"/>
                      </a:lnTo>
                      <a:lnTo>
                        <a:pt x="20" y="40"/>
                      </a:lnTo>
                      <a:lnTo>
                        <a:pt x="24" y="39"/>
                      </a:lnTo>
                      <a:lnTo>
                        <a:pt x="27" y="38"/>
                      </a:lnTo>
                      <a:lnTo>
                        <a:pt x="31" y="37"/>
                      </a:lnTo>
                      <a:lnTo>
                        <a:pt x="34" y="35"/>
                      </a:lnTo>
                      <a:lnTo>
                        <a:pt x="36" y="31"/>
                      </a:lnTo>
                      <a:lnTo>
                        <a:pt x="38" y="28"/>
                      </a:lnTo>
                      <a:lnTo>
                        <a:pt x="39" y="24"/>
                      </a:lnTo>
                      <a:lnTo>
                        <a:pt x="40" y="21"/>
                      </a:lnTo>
                      <a:lnTo>
                        <a:pt x="39" y="16"/>
                      </a:lnTo>
                      <a:lnTo>
                        <a:pt x="38" y="12"/>
                      </a:lnTo>
                      <a:lnTo>
                        <a:pt x="36" y="9"/>
                      </a:lnTo>
                      <a:lnTo>
                        <a:pt x="34" y="5"/>
                      </a:lnTo>
                      <a:lnTo>
                        <a:pt x="31" y="3"/>
                      </a:lnTo>
                      <a:lnTo>
                        <a:pt x="27" y="2"/>
                      </a:lnTo>
                      <a:lnTo>
                        <a:pt x="24" y="1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1" name="Freeform 318"/>
                <p:cNvSpPr/>
                <p:nvPr/>
              </p:nvSpPr>
              <p:spPr bwMode="auto">
                <a:xfrm>
                  <a:off x="5456" y="2210"/>
                  <a:ext cx="40" cy="40"/>
                </a:xfrm>
                <a:custGeom>
                  <a:avLst/>
                  <a:gdLst>
                    <a:gd name="T0" fmla="*/ 20 w 40"/>
                    <a:gd name="T1" fmla="*/ 0 h 40"/>
                    <a:gd name="T2" fmla="*/ 17 w 40"/>
                    <a:gd name="T3" fmla="*/ 1 h 40"/>
                    <a:gd name="T4" fmla="*/ 12 w 40"/>
                    <a:gd name="T5" fmla="*/ 2 h 40"/>
                    <a:gd name="T6" fmla="*/ 10 w 40"/>
                    <a:gd name="T7" fmla="*/ 3 h 40"/>
                    <a:gd name="T8" fmla="*/ 6 w 40"/>
                    <a:gd name="T9" fmla="*/ 5 h 40"/>
                    <a:gd name="T10" fmla="*/ 4 w 40"/>
                    <a:gd name="T11" fmla="*/ 9 h 40"/>
                    <a:gd name="T12" fmla="*/ 3 w 40"/>
                    <a:gd name="T13" fmla="*/ 12 h 40"/>
                    <a:gd name="T14" fmla="*/ 1 w 40"/>
                    <a:gd name="T15" fmla="*/ 16 h 40"/>
                    <a:gd name="T16" fmla="*/ 0 w 40"/>
                    <a:gd name="T17" fmla="*/ 21 h 40"/>
                    <a:gd name="T18" fmla="*/ 1 w 40"/>
                    <a:gd name="T19" fmla="*/ 24 h 40"/>
                    <a:gd name="T20" fmla="*/ 3 w 40"/>
                    <a:gd name="T21" fmla="*/ 28 h 40"/>
                    <a:gd name="T22" fmla="*/ 4 w 40"/>
                    <a:gd name="T23" fmla="*/ 31 h 40"/>
                    <a:gd name="T24" fmla="*/ 6 w 40"/>
                    <a:gd name="T25" fmla="*/ 35 h 40"/>
                    <a:gd name="T26" fmla="*/ 10 w 40"/>
                    <a:gd name="T27" fmla="*/ 37 h 40"/>
                    <a:gd name="T28" fmla="*/ 12 w 40"/>
                    <a:gd name="T29" fmla="*/ 38 h 40"/>
                    <a:gd name="T30" fmla="*/ 17 w 40"/>
                    <a:gd name="T31" fmla="*/ 39 h 40"/>
                    <a:gd name="T32" fmla="*/ 20 w 40"/>
                    <a:gd name="T33" fmla="*/ 40 h 40"/>
                    <a:gd name="T34" fmla="*/ 24 w 40"/>
                    <a:gd name="T35" fmla="*/ 39 h 40"/>
                    <a:gd name="T36" fmla="*/ 27 w 40"/>
                    <a:gd name="T37" fmla="*/ 38 h 40"/>
                    <a:gd name="T38" fmla="*/ 31 w 40"/>
                    <a:gd name="T39" fmla="*/ 37 h 40"/>
                    <a:gd name="T40" fmla="*/ 34 w 40"/>
                    <a:gd name="T41" fmla="*/ 35 h 40"/>
                    <a:gd name="T42" fmla="*/ 36 w 40"/>
                    <a:gd name="T43" fmla="*/ 31 h 40"/>
                    <a:gd name="T44" fmla="*/ 38 w 40"/>
                    <a:gd name="T45" fmla="*/ 28 h 40"/>
                    <a:gd name="T46" fmla="*/ 39 w 40"/>
                    <a:gd name="T47" fmla="*/ 24 h 40"/>
                    <a:gd name="T48" fmla="*/ 40 w 40"/>
                    <a:gd name="T49" fmla="*/ 21 h 40"/>
                    <a:gd name="T50" fmla="*/ 39 w 40"/>
                    <a:gd name="T51" fmla="*/ 16 h 40"/>
                    <a:gd name="T52" fmla="*/ 38 w 40"/>
                    <a:gd name="T53" fmla="*/ 12 h 40"/>
                    <a:gd name="T54" fmla="*/ 36 w 40"/>
                    <a:gd name="T55" fmla="*/ 9 h 40"/>
                    <a:gd name="T56" fmla="*/ 34 w 40"/>
                    <a:gd name="T57" fmla="*/ 5 h 40"/>
                    <a:gd name="T58" fmla="*/ 31 w 40"/>
                    <a:gd name="T59" fmla="*/ 3 h 40"/>
                    <a:gd name="T60" fmla="*/ 27 w 40"/>
                    <a:gd name="T61" fmla="*/ 2 h 40"/>
                    <a:gd name="T62" fmla="*/ 24 w 40"/>
                    <a:gd name="T63" fmla="*/ 1 h 40"/>
                    <a:gd name="T64" fmla="*/ 20 w 40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40">
                      <a:moveTo>
                        <a:pt x="20" y="0"/>
                      </a:moveTo>
                      <a:lnTo>
                        <a:pt x="17" y="1"/>
                      </a:lnTo>
                      <a:lnTo>
                        <a:pt x="12" y="2"/>
                      </a:lnTo>
                      <a:lnTo>
                        <a:pt x="10" y="3"/>
                      </a:lnTo>
                      <a:lnTo>
                        <a:pt x="6" y="5"/>
                      </a:lnTo>
                      <a:lnTo>
                        <a:pt x="4" y="9"/>
                      </a:lnTo>
                      <a:lnTo>
                        <a:pt x="3" y="12"/>
                      </a:lnTo>
                      <a:lnTo>
                        <a:pt x="1" y="16"/>
                      </a:lnTo>
                      <a:lnTo>
                        <a:pt x="0" y="21"/>
                      </a:lnTo>
                      <a:lnTo>
                        <a:pt x="1" y="24"/>
                      </a:lnTo>
                      <a:lnTo>
                        <a:pt x="3" y="28"/>
                      </a:lnTo>
                      <a:lnTo>
                        <a:pt x="4" y="31"/>
                      </a:lnTo>
                      <a:lnTo>
                        <a:pt x="6" y="35"/>
                      </a:lnTo>
                      <a:lnTo>
                        <a:pt x="10" y="37"/>
                      </a:lnTo>
                      <a:lnTo>
                        <a:pt x="12" y="38"/>
                      </a:lnTo>
                      <a:lnTo>
                        <a:pt x="17" y="39"/>
                      </a:lnTo>
                      <a:lnTo>
                        <a:pt x="20" y="40"/>
                      </a:lnTo>
                      <a:lnTo>
                        <a:pt x="24" y="39"/>
                      </a:lnTo>
                      <a:lnTo>
                        <a:pt x="27" y="38"/>
                      </a:lnTo>
                      <a:lnTo>
                        <a:pt x="31" y="37"/>
                      </a:lnTo>
                      <a:lnTo>
                        <a:pt x="34" y="35"/>
                      </a:lnTo>
                      <a:lnTo>
                        <a:pt x="36" y="31"/>
                      </a:lnTo>
                      <a:lnTo>
                        <a:pt x="38" y="28"/>
                      </a:lnTo>
                      <a:lnTo>
                        <a:pt x="39" y="24"/>
                      </a:lnTo>
                      <a:lnTo>
                        <a:pt x="40" y="21"/>
                      </a:lnTo>
                      <a:lnTo>
                        <a:pt x="39" y="16"/>
                      </a:lnTo>
                      <a:lnTo>
                        <a:pt x="38" y="12"/>
                      </a:lnTo>
                      <a:lnTo>
                        <a:pt x="36" y="9"/>
                      </a:lnTo>
                      <a:lnTo>
                        <a:pt x="34" y="5"/>
                      </a:lnTo>
                      <a:lnTo>
                        <a:pt x="31" y="3"/>
                      </a:lnTo>
                      <a:lnTo>
                        <a:pt x="27" y="2"/>
                      </a:lnTo>
                      <a:lnTo>
                        <a:pt x="24" y="1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2" name="Freeform 319"/>
                <p:cNvSpPr/>
                <p:nvPr/>
              </p:nvSpPr>
              <p:spPr bwMode="auto">
                <a:xfrm>
                  <a:off x="4271" y="3369"/>
                  <a:ext cx="38" cy="40"/>
                </a:xfrm>
                <a:custGeom>
                  <a:avLst/>
                  <a:gdLst>
                    <a:gd name="T0" fmla="*/ 18 w 38"/>
                    <a:gd name="T1" fmla="*/ 0 h 40"/>
                    <a:gd name="T2" fmla="*/ 15 w 38"/>
                    <a:gd name="T3" fmla="*/ 0 h 40"/>
                    <a:gd name="T4" fmla="*/ 11 w 38"/>
                    <a:gd name="T5" fmla="*/ 1 h 40"/>
                    <a:gd name="T6" fmla="*/ 8 w 38"/>
                    <a:gd name="T7" fmla="*/ 4 h 40"/>
                    <a:gd name="T8" fmla="*/ 4 w 38"/>
                    <a:gd name="T9" fmla="*/ 6 h 40"/>
                    <a:gd name="T10" fmla="*/ 2 w 38"/>
                    <a:gd name="T11" fmla="*/ 9 h 40"/>
                    <a:gd name="T12" fmla="*/ 1 w 38"/>
                    <a:gd name="T13" fmla="*/ 13 h 40"/>
                    <a:gd name="T14" fmla="*/ 0 w 38"/>
                    <a:gd name="T15" fmla="*/ 16 h 40"/>
                    <a:gd name="T16" fmla="*/ 0 w 38"/>
                    <a:gd name="T17" fmla="*/ 20 h 40"/>
                    <a:gd name="T18" fmla="*/ 0 w 38"/>
                    <a:gd name="T19" fmla="*/ 25 h 40"/>
                    <a:gd name="T20" fmla="*/ 1 w 38"/>
                    <a:gd name="T21" fmla="*/ 28 h 40"/>
                    <a:gd name="T22" fmla="*/ 2 w 38"/>
                    <a:gd name="T23" fmla="*/ 32 h 40"/>
                    <a:gd name="T24" fmla="*/ 4 w 38"/>
                    <a:gd name="T25" fmla="*/ 34 h 40"/>
                    <a:gd name="T26" fmla="*/ 8 w 38"/>
                    <a:gd name="T27" fmla="*/ 36 h 40"/>
                    <a:gd name="T28" fmla="*/ 11 w 38"/>
                    <a:gd name="T29" fmla="*/ 39 h 40"/>
                    <a:gd name="T30" fmla="*/ 15 w 38"/>
                    <a:gd name="T31" fmla="*/ 40 h 40"/>
                    <a:gd name="T32" fmla="*/ 18 w 38"/>
                    <a:gd name="T33" fmla="*/ 40 h 40"/>
                    <a:gd name="T34" fmla="*/ 23 w 38"/>
                    <a:gd name="T35" fmla="*/ 40 h 40"/>
                    <a:gd name="T36" fmla="*/ 27 w 38"/>
                    <a:gd name="T37" fmla="*/ 39 h 40"/>
                    <a:gd name="T38" fmla="*/ 29 w 38"/>
                    <a:gd name="T39" fmla="*/ 36 h 40"/>
                    <a:gd name="T40" fmla="*/ 32 w 38"/>
                    <a:gd name="T41" fmla="*/ 34 h 40"/>
                    <a:gd name="T42" fmla="*/ 35 w 38"/>
                    <a:gd name="T43" fmla="*/ 32 h 40"/>
                    <a:gd name="T44" fmla="*/ 37 w 38"/>
                    <a:gd name="T45" fmla="*/ 28 h 40"/>
                    <a:gd name="T46" fmla="*/ 38 w 38"/>
                    <a:gd name="T47" fmla="*/ 25 h 40"/>
                    <a:gd name="T48" fmla="*/ 38 w 38"/>
                    <a:gd name="T49" fmla="*/ 20 h 40"/>
                    <a:gd name="T50" fmla="*/ 38 w 38"/>
                    <a:gd name="T51" fmla="*/ 16 h 40"/>
                    <a:gd name="T52" fmla="*/ 37 w 38"/>
                    <a:gd name="T53" fmla="*/ 13 h 40"/>
                    <a:gd name="T54" fmla="*/ 35 w 38"/>
                    <a:gd name="T55" fmla="*/ 9 h 40"/>
                    <a:gd name="T56" fmla="*/ 32 w 38"/>
                    <a:gd name="T57" fmla="*/ 6 h 40"/>
                    <a:gd name="T58" fmla="*/ 29 w 38"/>
                    <a:gd name="T59" fmla="*/ 4 h 40"/>
                    <a:gd name="T60" fmla="*/ 27 w 38"/>
                    <a:gd name="T61" fmla="*/ 1 h 40"/>
                    <a:gd name="T62" fmla="*/ 23 w 38"/>
                    <a:gd name="T63" fmla="*/ 0 h 40"/>
                    <a:gd name="T64" fmla="*/ 18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8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4"/>
                      </a:lnTo>
                      <a:lnTo>
                        <a:pt x="4" y="6"/>
                      </a:lnTo>
                      <a:lnTo>
                        <a:pt x="2" y="9"/>
                      </a:lnTo>
                      <a:lnTo>
                        <a:pt x="1" y="13"/>
                      </a:lnTo>
                      <a:lnTo>
                        <a:pt x="0" y="16"/>
                      </a:lnTo>
                      <a:lnTo>
                        <a:pt x="0" y="20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2" y="32"/>
                      </a:lnTo>
                      <a:lnTo>
                        <a:pt x="4" y="34"/>
                      </a:lnTo>
                      <a:lnTo>
                        <a:pt x="8" y="36"/>
                      </a:lnTo>
                      <a:lnTo>
                        <a:pt x="11" y="39"/>
                      </a:lnTo>
                      <a:lnTo>
                        <a:pt x="15" y="40"/>
                      </a:lnTo>
                      <a:lnTo>
                        <a:pt x="18" y="40"/>
                      </a:lnTo>
                      <a:lnTo>
                        <a:pt x="23" y="40"/>
                      </a:lnTo>
                      <a:lnTo>
                        <a:pt x="27" y="39"/>
                      </a:lnTo>
                      <a:lnTo>
                        <a:pt x="29" y="36"/>
                      </a:lnTo>
                      <a:lnTo>
                        <a:pt x="32" y="34"/>
                      </a:lnTo>
                      <a:lnTo>
                        <a:pt x="35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0"/>
                      </a:lnTo>
                      <a:lnTo>
                        <a:pt x="38" y="16"/>
                      </a:lnTo>
                      <a:lnTo>
                        <a:pt x="37" y="13"/>
                      </a:lnTo>
                      <a:lnTo>
                        <a:pt x="35" y="9"/>
                      </a:lnTo>
                      <a:lnTo>
                        <a:pt x="32" y="6"/>
                      </a:lnTo>
                      <a:lnTo>
                        <a:pt x="29" y="4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3" name="Freeform 320"/>
                <p:cNvSpPr/>
                <p:nvPr/>
              </p:nvSpPr>
              <p:spPr bwMode="auto">
                <a:xfrm>
                  <a:off x="4271" y="3369"/>
                  <a:ext cx="38" cy="40"/>
                </a:xfrm>
                <a:custGeom>
                  <a:avLst/>
                  <a:gdLst>
                    <a:gd name="T0" fmla="*/ 18 w 38"/>
                    <a:gd name="T1" fmla="*/ 0 h 40"/>
                    <a:gd name="T2" fmla="*/ 15 w 38"/>
                    <a:gd name="T3" fmla="*/ 0 h 40"/>
                    <a:gd name="T4" fmla="*/ 11 w 38"/>
                    <a:gd name="T5" fmla="*/ 1 h 40"/>
                    <a:gd name="T6" fmla="*/ 8 w 38"/>
                    <a:gd name="T7" fmla="*/ 4 h 40"/>
                    <a:gd name="T8" fmla="*/ 4 w 38"/>
                    <a:gd name="T9" fmla="*/ 6 h 40"/>
                    <a:gd name="T10" fmla="*/ 2 w 38"/>
                    <a:gd name="T11" fmla="*/ 9 h 40"/>
                    <a:gd name="T12" fmla="*/ 1 w 38"/>
                    <a:gd name="T13" fmla="*/ 13 h 40"/>
                    <a:gd name="T14" fmla="*/ 0 w 38"/>
                    <a:gd name="T15" fmla="*/ 16 h 40"/>
                    <a:gd name="T16" fmla="*/ 0 w 38"/>
                    <a:gd name="T17" fmla="*/ 20 h 40"/>
                    <a:gd name="T18" fmla="*/ 0 w 38"/>
                    <a:gd name="T19" fmla="*/ 25 h 40"/>
                    <a:gd name="T20" fmla="*/ 1 w 38"/>
                    <a:gd name="T21" fmla="*/ 28 h 40"/>
                    <a:gd name="T22" fmla="*/ 2 w 38"/>
                    <a:gd name="T23" fmla="*/ 32 h 40"/>
                    <a:gd name="T24" fmla="*/ 4 w 38"/>
                    <a:gd name="T25" fmla="*/ 34 h 40"/>
                    <a:gd name="T26" fmla="*/ 8 w 38"/>
                    <a:gd name="T27" fmla="*/ 36 h 40"/>
                    <a:gd name="T28" fmla="*/ 11 w 38"/>
                    <a:gd name="T29" fmla="*/ 39 h 40"/>
                    <a:gd name="T30" fmla="*/ 15 w 38"/>
                    <a:gd name="T31" fmla="*/ 40 h 40"/>
                    <a:gd name="T32" fmla="*/ 18 w 38"/>
                    <a:gd name="T33" fmla="*/ 40 h 40"/>
                    <a:gd name="T34" fmla="*/ 23 w 38"/>
                    <a:gd name="T35" fmla="*/ 40 h 40"/>
                    <a:gd name="T36" fmla="*/ 27 w 38"/>
                    <a:gd name="T37" fmla="*/ 39 h 40"/>
                    <a:gd name="T38" fmla="*/ 29 w 38"/>
                    <a:gd name="T39" fmla="*/ 36 h 40"/>
                    <a:gd name="T40" fmla="*/ 32 w 38"/>
                    <a:gd name="T41" fmla="*/ 34 h 40"/>
                    <a:gd name="T42" fmla="*/ 35 w 38"/>
                    <a:gd name="T43" fmla="*/ 32 h 40"/>
                    <a:gd name="T44" fmla="*/ 37 w 38"/>
                    <a:gd name="T45" fmla="*/ 28 h 40"/>
                    <a:gd name="T46" fmla="*/ 38 w 38"/>
                    <a:gd name="T47" fmla="*/ 25 h 40"/>
                    <a:gd name="T48" fmla="*/ 38 w 38"/>
                    <a:gd name="T49" fmla="*/ 20 h 40"/>
                    <a:gd name="T50" fmla="*/ 38 w 38"/>
                    <a:gd name="T51" fmla="*/ 16 h 40"/>
                    <a:gd name="T52" fmla="*/ 37 w 38"/>
                    <a:gd name="T53" fmla="*/ 13 h 40"/>
                    <a:gd name="T54" fmla="*/ 35 w 38"/>
                    <a:gd name="T55" fmla="*/ 9 h 40"/>
                    <a:gd name="T56" fmla="*/ 32 w 38"/>
                    <a:gd name="T57" fmla="*/ 6 h 40"/>
                    <a:gd name="T58" fmla="*/ 29 w 38"/>
                    <a:gd name="T59" fmla="*/ 4 h 40"/>
                    <a:gd name="T60" fmla="*/ 27 w 38"/>
                    <a:gd name="T61" fmla="*/ 1 h 40"/>
                    <a:gd name="T62" fmla="*/ 23 w 38"/>
                    <a:gd name="T63" fmla="*/ 0 h 40"/>
                    <a:gd name="T64" fmla="*/ 18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8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4"/>
                      </a:lnTo>
                      <a:lnTo>
                        <a:pt x="4" y="6"/>
                      </a:lnTo>
                      <a:lnTo>
                        <a:pt x="2" y="9"/>
                      </a:lnTo>
                      <a:lnTo>
                        <a:pt x="1" y="13"/>
                      </a:lnTo>
                      <a:lnTo>
                        <a:pt x="0" y="16"/>
                      </a:lnTo>
                      <a:lnTo>
                        <a:pt x="0" y="20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2" y="32"/>
                      </a:lnTo>
                      <a:lnTo>
                        <a:pt x="4" y="34"/>
                      </a:lnTo>
                      <a:lnTo>
                        <a:pt x="8" y="36"/>
                      </a:lnTo>
                      <a:lnTo>
                        <a:pt x="11" y="39"/>
                      </a:lnTo>
                      <a:lnTo>
                        <a:pt x="15" y="40"/>
                      </a:lnTo>
                      <a:lnTo>
                        <a:pt x="18" y="40"/>
                      </a:lnTo>
                      <a:lnTo>
                        <a:pt x="23" y="40"/>
                      </a:lnTo>
                      <a:lnTo>
                        <a:pt x="27" y="39"/>
                      </a:lnTo>
                      <a:lnTo>
                        <a:pt x="29" y="36"/>
                      </a:lnTo>
                      <a:lnTo>
                        <a:pt x="32" y="34"/>
                      </a:lnTo>
                      <a:lnTo>
                        <a:pt x="35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0"/>
                      </a:lnTo>
                      <a:lnTo>
                        <a:pt x="38" y="16"/>
                      </a:lnTo>
                      <a:lnTo>
                        <a:pt x="37" y="13"/>
                      </a:lnTo>
                      <a:lnTo>
                        <a:pt x="35" y="9"/>
                      </a:lnTo>
                      <a:lnTo>
                        <a:pt x="32" y="6"/>
                      </a:lnTo>
                      <a:lnTo>
                        <a:pt x="29" y="4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18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4" name="Freeform 321"/>
                <p:cNvSpPr/>
                <p:nvPr/>
              </p:nvSpPr>
              <p:spPr bwMode="auto">
                <a:xfrm>
                  <a:off x="5456" y="3369"/>
                  <a:ext cx="40" cy="40"/>
                </a:xfrm>
                <a:custGeom>
                  <a:avLst/>
                  <a:gdLst>
                    <a:gd name="T0" fmla="*/ 20 w 40"/>
                    <a:gd name="T1" fmla="*/ 0 h 40"/>
                    <a:gd name="T2" fmla="*/ 17 w 40"/>
                    <a:gd name="T3" fmla="*/ 0 h 40"/>
                    <a:gd name="T4" fmla="*/ 12 w 40"/>
                    <a:gd name="T5" fmla="*/ 1 h 40"/>
                    <a:gd name="T6" fmla="*/ 10 w 40"/>
                    <a:gd name="T7" fmla="*/ 4 h 40"/>
                    <a:gd name="T8" fmla="*/ 6 w 40"/>
                    <a:gd name="T9" fmla="*/ 6 h 40"/>
                    <a:gd name="T10" fmla="*/ 4 w 40"/>
                    <a:gd name="T11" fmla="*/ 9 h 40"/>
                    <a:gd name="T12" fmla="*/ 3 w 40"/>
                    <a:gd name="T13" fmla="*/ 13 h 40"/>
                    <a:gd name="T14" fmla="*/ 1 w 40"/>
                    <a:gd name="T15" fmla="*/ 16 h 40"/>
                    <a:gd name="T16" fmla="*/ 0 w 40"/>
                    <a:gd name="T17" fmla="*/ 20 h 40"/>
                    <a:gd name="T18" fmla="*/ 1 w 40"/>
                    <a:gd name="T19" fmla="*/ 25 h 40"/>
                    <a:gd name="T20" fmla="*/ 3 w 40"/>
                    <a:gd name="T21" fmla="*/ 28 h 40"/>
                    <a:gd name="T22" fmla="*/ 4 w 40"/>
                    <a:gd name="T23" fmla="*/ 32 h 40"/>
                    <a:gd name="T24" fmla="*/ 6 w 40"/>
                    <a:gd name="T25" fmla="*/ 34 h 40"/>
                    <a:gd name="T26" fmla="*/ 10 w 40"/>
                    <a:gd name="T27" fmla="*/ 36 h 40"/>
                    <a:gd name="T28" fmla="*/ 12 w 40"/>
                    <a:gd name="T29" fmla="*/ 39 h 40"/>
                    <a:gd name="T30" fmla="*/ 17 w 40"/>
                    <a:gd name="T31" fmla="*/ 40 h 40"/>
                    <a:gd name="T32" fmla="*/ 20 w 40"/>
                    <a:gd name="T33" fmla="*/ 40 h 40"/>
                    <a:gd name="T34" fmla="*/ 24 w 40"/>
                    <a:gd name="T35" fmla="*/ 40 h 40"/>
                    <a:gd name="T36" fmla="*/ 27 w 40"/>
                    <a:gd name="T37" fmla="*/ 39 h 40"/>
                    <a:gd name="T38" fmla="*/ 31 w 40"/>
                    <a:gd name="T39" fmla="*/ 36 h 40"/>
                    <a:gd name="T40" fmla="*/ 34 w 40"/>
                    <a:gd name="T41" fmla="*/ 34 h 40"/>
                    <a:gd name="T42" fmla="*/ 36 w 40"/>
                    <a:gd name="T43" fmla="*/ 32 h 40"/>
                    <a:gd name="T44" fmla="*/ 38 w 40"/>
                    <a:gd name="T45" fmla="*/ 28 h 40"/>
                    <a:gd name="T46" fmla="*/ 39 w 40"/>
                    <a:gd name="T47" fmla="*/ 25 h 40"/>
                    <a:gd name="T48" fmla="*/ 40 w 40"/>
                    <a:gd name="T49" fmla="*/ 20 h 40"/>
                    <a:gd name="T50" fmla="*/ 39 w 40"/>
                    <a:gd name="T51" fmla="*/ 16 h 40"/>
                    <a:gd name="T52" fmla="*/ 38 w 40"/>
                    <a:gd name="T53" fmla="*/ 13 h 40"/>
                    <a:gd name="T54" fmla="*/ 36 w 40"/>
                    <a:gd name="T55" fmla="*/ 9 h 40"/>
                    <a:gd name="T56" fmla="*/ 34 w 40"/>
                    <a:gd name="T57" fmla="*/ 6 h 40"/>
                    <a:gd name="T58" fmla="*/ 31 w 40"/>
                    <a:gd name="T59" fmla="*/ 4 h 40"/>
                    <a:gd name="T60" fmla="*/ 27 w 40"/>
                    <a:gd name="T61" fmla="*/ 1 h 40"/>
                    <a:gd name="T62" fmla="*/ 24 w 40"/>
                    <a:gd name="T63" fmla="*/ 0 h 40"/>
                    <a:gd name="T64" fmla="*/ 20 w 40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40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2" y="1"/>
                      </a:lnTo>
                      <a:lnTo>
                        <a:pt x="10" y="4"/>
                      </a:lnTo>
                      <a:lnTo>
                        <a:pt x="6" y="6"/>
                      </a:lnTo>
                      <a:lnTo>
                        <a:pt x="4" y="9"/>
                      </a:lnTo>
                      <a:lnTo>
                        <a:pt x="3" y="13"/>
                      </a:lnTo>
                      <a:lnTo>
                        <a:pt x="1" y="16"/>
                      </a:lnTo>
                      <a:lnTo>
                        <a:pt x="0" y="20"/>
                      </a:lnTo>
                      <a:lnTo>
                        <a:pt x="1" y="25"/>
                      </a:lnTo>
                      <a:lnTo>
                        <a:pt x="3" y="28"/>
                      </a:lnTo>
                      <a:lnTo>
                        <a:pt x="4" y="32"/>
                      </a:lnTo>
                      <a:lnTo>
                        <a:pt x="6" y="34"/>
                      </a:lnTo>
                      <a:lnTo>
                        <a:pt x="10" y="36"/>
                      </a:lnTo>
                      <a:lnTo>
                        <a:pt x="12" y="39"/>
                      </a:lnTo>
                      <a:lnTo>
                        <a:pt x="17" y="40"/>
                      </a:lnTo>
                      <a:lnTo>
                        <a:pt x="20" y="40"/>
                      </a:lnTo>
                      <a:lnTo>
                        <a:pt x="24" y="40"/>
                      </a:lnTo>
                      <a:lnTo>
                        <a:pt x="27" y="39"/>
                      </a:lnTo>
                      <a:lnTo>
                        <a:pt x="31" y="36"/>
                      </a:lnTo>
                      <a:lnTo>
                        <a:pt x="34" y="34"/>
                      </a:lnTo>
                      <a:lnTo>
                        <a:pt x="36" y="32"/>
                      </a:lnTo>
                      <a:lnTo>
                        <a:pt x="38" y="28"/>
                      </a:lnTo>
                      <a:lnTo>
                        <a:pt x="39" y="25"/>
                      </a:lnTo>
                      <a:lnTo>
                        <a:pt x="40" y="20"/>
                      </a:lnTo>
                      <a:lnTo>
                        <a:pt x="39" y="16"/>
                      </a:lnTo>
                      <a:lnTo>
                        <a:pt x="38" y="13"/>
                      </a:lnTo>
                      <a:lnTo>
                        <a:pt x="36" y="9"/>
                      </a:lnTo>
                      <a:lnTo>
                        <a:pt x="34" y="6"/>
                      </a:lnTo>
                      <a:lnTo>
                        <a:pt x="31" y="4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5" name="Freeform 322"/>
                <p:cNvSpPr/>
                <p:nvPr/>
              </p:nvSpPr>
              <p:spPr bwMode="auto">
                <a:xfrm>
                  <a:off x="5456" y="3369"/>
                  <a:ext cx="40" cy="40"/>
                </a:xfrm>
                <a:custGeom>
                  <a:avLst/>
                  <a:gdLst>
                    <a:gd name="T0" fmla="*/ 20 w 40"/>
                    <a:gd name="T1" fmla="*/ 0 h 40"/>
                    <a:gd name="T2" fmla="*/ 17 w 40"/>
                    <a:gd name="T3" fmla="*/ 0 h 40"/>
                    <a:gd name="T4" fmla="*/ 12 w 40"/>
                    <a:gd name="T5" fmla="*/ 1 h 40"/>
                    <a:gd name="T6" fmla="*/ 10 w 40"/>
                    <a:gd name="T7" fmla="*/ 4 h 40"/>
                    <a:gd name="T8" fmla="*/ 6 w 40"/>
                    <a:gd name="T9" fmla="*/ 6 h 40"/>
                    <a:gd name="T10" fmla="*/ 4 w 40"/>
                    <a:gd name="T11" fmla="*/ 9 h 40"/>
                    <a:gd name="T12" fmla="*/ 3 w 40"/>
                    <a:gd name="T13" fmla="*/ 13 h 40"/>
                    <a:gd name="T14" fmla="*/ 1 w 40"/>
                    <a:gd name="T15" fmla="*/ 16 h 40"/>
                    <a:gd name="T16" fmla="*/ 0 w 40"/>
                    <a:gd name="T17" fmla="*/ 20 h 40"/>
                    <a:gd name="T18" fmla="*/ 1 w 40"/>
                    <a:gd name="T19" fmla="*/ 25 h 40"/>
                    <a:gd name="T20" fmla="*/ 3 w 40"/>
                    <a:gd name="T21" fmla="*/ 28 h 40"/>
                    <a:gd name="T22" fmla="*/ 4 w 40"/>
                    <a:gd name="T23" fmla="*/ 32 h 40"/>
                    <a:gd name="T24" fmla="*/ 6 w 40"/>
                    <a:gd name="T25" fmla="*/ 34 h 40"/>
                    <a:gd name="T26" fmla="*/ 10 w 40"/>
                    <a:gd name="T27" fmla="*/ 36 h 40"/>
                    <a:gd name="T28" fmla="*/ 12 w 40"/>
                    <a:gd name="T29" fmla="*/ 39 h 40"/>
                    <a:gd name="T30" fmla="*/ 17 w 40"/>
                    <a:gd name="T31" fmla="*/ 40 h 40"/>
                    <a:gd name="T32" fmla="*/ 20 w 40"/>
                    <a:gd name="T33" fmla="*/ 40 h 40"/>
                    <a:gd name="T34" fmla="*/ 24 w 40"/>
                    <a:gd name="T35" fmla="*/ 40 h 40"/>
                    <a:gd name="T36" fmla="*/ 27 w 40"/>
                    <a:gd name="T37" fmla="*/ 39 h 40"/>
                    <a:gd name="T38" fmla="*/ 31 w 40"/>
                    <a:gd name="T39" fmla="*/ 36 h 40"/>
                    <a:gd name="T40" fmla="*/ 34 w 40"/>
                    <a:gd name="T41" fmla="*/ 34 h 40"/>
                    <a:gd name="T42" fmla="*/ 36 w 40"/>
                    <a:gd name="T43" fmla="*/ 32 h 40"/>
                    <a:gd name="T44" fmla="*/ 38 w 40"/>
                    <a:gd name="T45" fmla="*/ 28 h 40"/>
                    <a:gd name="T46" fmla="*/ 39 w 40"/>
                    <a:gd name="T47" fmla="*/ 25 h 40"/>
                    <a:gd name="T48" fmla="*/ 40 w 40"/>
                    <a:gd name="T49" fmla="*/ 20 h 40"/>
                    <a:gd name="T50" fmla="*/ 39 w 40"/>
                    <a:gd name="T51" fmla="*/ 16 h 40"/>
                    <a:gd name="T52" fmla="*/ 38 w 40"/>
                    <a:gd name="T53" fmla="*/ 13 h 40"/>
                    <a:gd name="T54" fmla="*/ 36 w 40"/>
                    <a:gd name="T55" fmla="*/ 9 h 40"/>
                    <a:gd name="T56" fmla="*/ 34 w 40"/>
                    <a:gd name="T57" fmla="*/ 6 h 40"/>
                    <a:gd name="T58" fmla="*/ 31 w 40"/>
                    <a:gd name="T59" fmla="*/ 4 h 40"/>
                    <a:gd name="T60" fmla="*/ 27 w 40"/>
                    <a:gd name="T61" fmla="*/ 1 h 40"/>
                    <a:gd name="T62" fmla="*/ 24 w 40"/>
                    <a:gd name="T63" fmla="*/ 0 h 40"/>
                    <a:gd name="T64" fmla="*/ 20 w 40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40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2" y="1"/>
                      </a:lnTo>
                      <a:lnTo>
                        <a:pt x="10" y="4"/>
                      </a:lnTo>
                      <a:lnTo>
                        <a:pt x="6" y="6"/>
                      </a:lnTo>
                      <a:lnTo>
                        <a:pt x="4" y="9"/>
                      </a:lnTo>
                      <a:lnTo>
                        <a:pt x="3" y="13"/>
                      </a:lnTo>
                      <a:lnTo>
                        <a:pt x="1" y="16"/>
                      </a:lnTo>
                      <a:lnTo>
                        <a:pt x="0" y="20"/>
                      </a:lnTo>
                      <a:lnTo>
                        <a:pt x="1" y="25"/>
                      </a:lnTo>
                      <a:lnTo>
                        <a:pt x="3" y="28"/>
                      </a:lnTo>
                      <a:lnTo>
                        <a:pt x="4" y="32"/>
                      </a:lnTo>
                      <a:lnTo>
                        <a:pt x="6" y="34"/>
                      </a:lnTo>
                      <a:lnTo>
                        <a:pt x="10" y="36"/>
                      </a:lnTo>
                      <a:lnTo>
                        <a:pt x="12" y="39"/>
                      </a:lnTo>
                      <a:lnTo>
                        <a:pt x="17" y="40"/>
                      </a:lnTo>
                      <a:lnTo>
                        <a:pt x="20" y="40"/>
                      </a:lnTo>
                      <a:lnTo>
                        <a:pt x="24" y="40"/>
                      </a:lnTo>
                      <a:lnTo>
                        <a:pt x="27" y="39"/>
                      </a:lnTo>
                      <a:lnTo>
                        <a:pt x="31" y="36"/>
                      </a:lnTo>
                      <a:lnTo>
                        <a:pt x="34" y="34"/>
                      </a:lnTo>
                      <a:lnTo>
                        <a:pt x="36" y="32"/>
                      </a:lnTo>
                      <a:lnTo>
                        <a:pt x="38" y="28"/>
                      </a:lnTo>
                      <a:lnTo>
                        <a:pt x="39" y="25"/>
                      </a:lnTo>
                      <a:lnTo>
                        <a:pt x="40" y="20"/>
                      </a:lnTo>
                      <a:lnTo>
                        <a:pt x="39" y="16"/>
                      </a:lnTo>
                      <a:lnTo>
                        <a:pt x="38" y="13"/>
                      </a:lnTo>
                      <a:lnTo>
                        <a:pt x="36" y="9"/>
                      </a:lnTo>
                      <a:lnTo>
                        <a:pt x="34" y="6"/>
                      </a:lnTo>
                      <a:lnTo>
                        <a:pt x="31" y="4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6" name="Freeform 323"/>
                <p:cNvSpPr/>
                <p:nvPr/>
              </p:nvSpPr>
              <p:spPr bwMode="auto">
                <a:xfrm>
                  <a:off x="4940" y="3757"/>
                  <a:ext cx="39" cy="41"/>
                </a:xfrm>
                <a:custGeom>
                  <a:avLst/>
                  <a:gdLst>
                    <a:gd name="T0" fmla="*/ 19 w 39"/>
                    <a:gd name="T1" fmla="*/ 0 h 41"/>
                    <a:gd name="T2" fmla="*/ 16 w 39"/>
                    <a:gd name="T3" fmla="*/ 1 h 41"/>
                    <a:gd name="T4" fmla="*/ 12 w 39"/>
                    <a:gd name="T5" fmla="*/ 3 h 41"/>
                    <a:gd name="T6" fmla="*/ 9 w 39"/>
                    <a:gd name="T7" fmla="*/ 4 h 41"/>
                    <a:gd name="T8" fmla="*/ 5 w 39"/>
                    <a:gd name="T9" fmla="*/ 6 h 41"/>
                    <a:gd name="T10" fmla="*/ 3 w 39"/>
                    <a:gd name="T11" fmla="*/ 10 h 41"/>
                    <a:gd name="T12" fmla="*/ 2 w 39"/>
                    <a:gd name="T13" fmla="*/ 13 h 41"/>
                    <a:gd name="T14" fmla="*/ 0 w 39"/>
                    <a:gd name="T15" fmla="*/ 17 h 41"/>
                    <a:gd name="T16" fmla="*/ 0 w 39"/>
                    <a:gd name="T17" fmla="*/ 21 h 41"/>
                    <a:gd name="T18" fmla="*/ 0 w 39"/>
                    <a:gd name="T19" fmla="*/ 25 h 41"/>
                    <a:gd name="T20" fmla="*/ 2 w 39"/>
                    <a:gd name="T21" fmla="*/ 28 h 41"/>
                    <a:gd name="T22" fmla="*/ 3 w 39"/>
                    <a:gd name="T23" fmla="*/ 32 h 41"/>
                    <a:gd name="T24" fmla="*/ 5 w 39"/>
                    <a:gd name="T25" fmla="*/ 35 h 41"/>
                    <a:gd name="T26" fmla="*/ 9 w 39"/>
                    <a:gd name="T27" fmla="*/ 38 h 41"/>
                    <a:gd name="T28" fmla="*/ 12 w 39"/>
                    <a:gd name="T29" fmla="*/ 39 h 41"/>
                    <a:gd name="T30" fmla="*/ 16 w 39"/>
                    <a:gd name="T31" fmla="*/ 40 h 41"/>
                    <a:gd name="T32" fmla="*/ 19 w 39"/>
                    <a:gd name="T33" fmla="*/ 41 h 41"/>
                    <a:gd name="T34" fmla="*/ 24 w 39"/>
                    <a:gd name="T35" fmla="*/ 40 h 41"/>
                    <a:gd name="T36" fmla="*/ 27 w 39"/>
                    <a:gd name="T37" fmla="*/ 39 h 41"/>
                    <a:gd name="T38" fmla="*/ 31 w 39"/>
                    <a:gd name="T39" fmla="*/ 38 h 41"/>
                    <a:gd name="T40" fmla="*/ 33 w 39"/>
                    <a:gd name="T41" fmla="*/ 35 h 41"/>
                    <a:gd name="T42" fmla="*/ 35 w 39"/>
                    <a:gd name="T43" fmla="*/ 32 h 41"/>
                    <a:gd name="T44" fmla="*/ 38 w 39"/>
                    <a:gd name="T45" fmla="*/ 28 h 41"/>
                    <a:gd name="T46" fmla="*/ 39 w 39"/>
                    <a:gd name="T47" fmla="*/ 25 h 41"/>
                    <a:gd name="T48" fmla="*/ 39 w 39"/>
                    <a:gd name="T49" fmla="*/ 21 h 41"/>
                    <a:gd name="T50" fmla="*/ 39 w 39"/>
                    <a:gd name="T51" fmla="*/ 17 h 41"/>
                    <a:gd name="T52" fmla="*/ 38 w 39"/>
                    <a:gd name="T53" fmla="*/ 13 h 41"/>
                    <a:gd name="T54" fmla="*/ 35 w 39"/>
                    <a:gd name="T55" fmla="*/ 10 h 41"/>
                    <a:gd name="T56" fmla="*/ 33 w 39"/>
                    <a:gd name="T57" fmla="*/ 6 h 41"/>
                    <a:gd name="T58" fmla="*/ 31 w 39"/>
                    <a:gd name="T59" fmla="*/ 4 h 41"/>
                    <a:gd name="T60" fmla="*/ 27 w 39"/>
                    <a:gd name="T61" fmla="*/ 3 h 41"/>
                    <a:gd name="T62" fmla="*/ 24 w 39"/>
                    <a:gd name="T63" fmla="*/ 1 h 41"/>
                    <a:gd name="T64" fmla="*/ 19 w 39"/>
                    <a:gd name="T65" fmla="*/ 0 h 4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41">
                      <a:moveTo>
                        <a:pt x="19" y="0"/>
                      </a:moveTo>
                      <a:lnTo>
                        <a:pt x="16" y="1"/>
                      </a:lnTo>
                      <a:lnTo>
                        <a:pt x="12" y="3"/>
                      </a:lnTo>
                      <a:lnTo>
                        <a:pt x="9" y="4"/>
                      </a:lnTo>
                      <a:lnTo>
                        <a:pt x="5" y="6"/>
                      </a:lnTo>
                      <a:lnTo>
                        <a:pt x="3" y="10"/>
                      </a:lnTo>
                      <a:lnTo>
                        <a:pt x="2" y="13"/>
                      </a:lnTo>
                      <a:lnTo>
                        <a:pt x="0" y="17"/>
                      </a:lnTo>
                      <a:lnTo>
                        <a:pt x="0" y="21"/>
                      </a:lnTo>
                      <a:lnTo>
                        <a:pt x="0" y="25"/>
                      </a:lnTo>
                      <a:lnTo>
                        <a:pt x="2" y="28"/>
                      </a:lnTo>
                      <a:lnTo>
                        <a:pt x="3" y="32"/>
                      </a:lnTo>
                      <a:lnTo>
                        <a:pt x="5" y="35"/>
                      </a:lnTo>
                      <a:lnTo>
                        <a:pt x="9" y="38"/>
                      </a:lnTo>
                      <a:lnTo>
                        <a:pt x="12" y="39"/>
                      </a:lnTo>
                      <a:lnTo>
                        <a:pt x="16" y="40"/>
                      </a:lnTo>
                      <a:lnTo>
                        <a:pt x="19" y="41"/>
                      </a:lnTo>
                      <a:lnTo>
                        <a:pt x="24" y="40"/>
                      </a:lnTo>
                      <a:lnTo>
                        <a:pt x="27" y="39"/>
                      </a:lnTo>
                      <a:lnTo>
                        <a:pt x="31" y="38"/>
                      </a:lnTo>
                      <a:lnTo>
                        <a:pt x="33" y="35"/>
                      </a:lnTo>
                      <a:lnTo>
                        <a:pt x="35" y="32"/>
                      </a:lnTo>
                      <a:lnTo>
                        <a:pt x="38" y="28"/>
                      </a:lnTo>
                      <a:lnTo>
                        <a:pt x="39" y="25"/>
                      </a:lnTo>
                      <a:lnTo>
                        <a:pt x="39" y="21"/>
                      </a:lnTo>
                      <a:lnTo>
                        <a:pt x="39" y="17"/>
                      </a:lnTo>
                      <a:lnTo>
                        <a:pt x="38" y="13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1" y="4"/>
                      </a:lnTo>
                      <a:lnTo>
                        <a:pt x="27" y="3"/>
                      </a:lnTo>
                      <a:lnTo>
                        <a:pt x="24" y="1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7" name="Freeform 324"/>
                <p:cNvSpPr/>
                <p:nvPr/>
              </p:nvSpPr>
              <p:spPr bwMode="auto">
                <a:xfrm>
                  <a:off x="4940" y="3757"/>
                  <a:ext cx="39" cy="41"/>
                </a:xfrm>
                <a:custGeom>
                  <a:avLst/>
                  <a:gdLst>
                    <a:gd name="T0" fmla="*/ 19 w 39"/>
                    <a:gd name="T1" fmla="*/ 0 h 41"/>
                    <a:gd name="T2" fmla="*/ 16 w 39"/>
                    <a:gd name="T3" fmla="*/ 1 h 41"/>
                    <a:gd name="T4" fmla="*/ 12 w 39"/>
                    <a:gd name="T5" fmla="*/ 3 h 41"/>
                    <a:gd name="T6" fmla="*/ 9 w 39"/>
                    <a:gd name="T7" fmla="*/ 4 h 41"/>
                    <a:gd name="T8" fmla="*/ 5 w 39"/>
                    <a:gd name="T9" fmla="*/ 6 h 41"/>
                    <a:gd name="T10" fmla="*/ 3 w 39"/>
                    <a:gd name="T11" fmla="*/ 10 h 41"/>
                    <a:gd name="T12" fmla="*/ 2 w 39"/>
                    <a:gd name="T13" fmla="*/ 13 h 41"/>
                    <a:gd name="T14" fmla="*/ 0 w 39"/>
                    <a:gd name="T15" fmla="*/ 17 h 41"/>
                    <a:gd name="T16" fmla="*/ 0 w 39"/>
                    <a:gd name="T17" fmla="*/ 21 h 41"/>
                    <a:gd name="T18" fmla="*/ 0 w 39"/>
                    <a:gd name="T19" fmla="*/ 25 h 41"/>
                    <a:gd name="T20" fmla="*/ 2 w 39"/>
                    <a:gd name="T21" fmla="*/ 28 h 41"/>
                    <a:gd name="T22" fmla="*/ 3 w 39"/>
                    <a:gd name="T23" fmla="*/ 32 h 41"/>
                    <a:gd name="T24" fmla="*/ 5 w 39"/>
                    <a:gd name="T25" fmla="*/ 35 h 41"/>
                    <a:gd name="T26" fmla="*/ 9 w 39"/>
                    <a:gd name="T27" fmla="*/ 38 h 41"/>
                    <a:gd name="T28" fmla="*/ 12 w 39"/>
                    <a:gd name="T29" fmla="*/ 39 h 41"/>
                    <a:gd name="T30" fmla="*/ 16 w 39"/>
                    <a:gd name="T31" fmla="*/ 40 h 41"/>
                    <a:gd name="T32" fmla="*/ 19 w 39"/>
                    <a:gd name="T33" fmla="*/ 41 h 41"/>
                    <a:gd name="T34" fmla="*/ 24 w 39"/>
                    <a:gd name="T35" fmla="*/ 40 h 41"/>
                    <a:gd name="T36" fmla="*/ 27 w 39"/>
                    <a:gd name="T37" fmla="*/ 39 h 41"/>
                    <a:gd name="T38" fmla="*/ 31 w 39"/>
                    <a:gd name="T39" fmla="*/ 38 h 41"/>
                    <a:gd name="T40" fmla="*/ 33 w 39"/>
                    <a:gd name="T41" fmla="*/ 35 h 41"/>
                    <a:gd name="T42" fmla="*/ 35 w 39"/>
                    <a:gd name="T43" fmla="*/ 32 h 41"/>
                    <a:gd name="T44" fmla="*/ 38 w 39"/>
                    <a:gd name="T45" fmla="*/ 28 h 41"/>
                    <a:gd name="T46" fmla="*/ 39 w 39"/>
                    <a:gd name="T47" fmla="*/ 25 h 41"/>
                    <a:gd name="T48" fmla="*/ 39 w 39"/>
                    <a:gd name="T49" fmla="*/ 21 h 41"/>
                    <a:gd name="T50" fmla="*/ 39 w 39"/>
                    <a:gd name="T51" fmla="*/ 17 h 41"/>
                    <a:gd name="T52" fmla="*/ 38 w 39"/>
                    <a:gd name="T53" fmla="*/ 13 h 41"/>
                    <a:gd name="T54" fmla="*/ 35 w 39"/>
                    <a:gd name="T55" fmla="*/ 10 h 41"/>
                    <a:gd name="T56" fmla="*/ 33 w 39"/>
                    <a:gd name="T57" fmla="*/ 6 h 41"/>
                    <a:gd name="T58" fmla="*/ 31 w 39"/>
                    <a:gd name="T59" fmla="*/ 4 h 41"/>
                    <a:gd name="T60" fmla="*/ 27 w 39"/>
                    <a:gd name="T61" fmla="*/ 3 h 41"/>
                    <a:gd name="T62" fmla="*/ 24 w 39"/>
                    <a:gd name="T63" fmla="*/ 1 h 41"/>
                    <a:gd name="T64" fmla="*/ 19 w 39"/>
                    <a:gd name="T65" fmla="*/ 0 h 4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41">
                      <a:moveTo>
                        <a:pt x="19" y="0"/>
                      </a:moveTo>
                      <a:lnTo>
                        <a:pt x="16" y="1"/>
                      </a:lnTo>
                      <a:lnTo>
                        <a:pt x="12" y="3"/>
                      </a:lnTo>
                      <a:lnTo>
                        <a:pt x="9" y="4"/>
                      </a:lnTo>
                      <a:lnTo>
                        <a:pt x="5" y="6"/>
                      </a:lnTo>
                      <a:lnTo>
                        <a:pt x="3" y="10"/>
                      </a:lnTo>
                      <a:lnTo>
                        <a:pt x="2" y="13"/>
                      </a:lnTo>
                      <a:lnTo>
                        <a:pt x="0" y="17"/>
                      </a:lnTo>
                      <a:lnTo>
                        <a:pt x="0" y="21"/>
                      </a:lnTo>
                      <a:lnTo>
                        <a:pt x="0" y="25"/>
                      </a:lnTo>
                      <a:lnTo>
                        <a:pt x="2" y="28"/>
                      </a:lnTo>
                      <a:lnTo>
                        <a:pt x="3" y="32"/>
                      </a:lnTo>
                      <a:lnTo>
                        <a:pt x="5" y="35"/>
                      </a:lnTo>
                      <a:lnTo>
                        <a:pt x="9" y="38"/>
                      </a:lnTo>
                      <a:lnTo>
                        <a:pt x="12" y="39"/>
                      </a:lnTo>
                      <a:lnTo>
                        <a:pt x="16" y="40"/>
                      </a:lnTo>
                      <a:lnTo>
                        <a:pt x="19" y="41"/>
                      </a:lnTo>
                      <a:lnTo>
                        <a:pt x="24" y="40"/>
                      </a:lnTo>
                      <a:lnTo>
                        <a:pt x="27" y="39"/>
                      </a:lnTo>
                      <a:lnTo>
                        <a:pt x="31" y="38"/>
                      </a:lnTo>
                      <a:lnTo>
                        <a:pt x="33" y="35"/>
                      </a:lnTo>
                      <a:lnTo>
                        <a:pt x="35" y="32"/>
                      </a:lnTo>
                      <a:lnTo>
                        <a:pt x="38" y="28"/>
                      </a:lnTo>
                      <a:lnTo>
                        <a:pt x="39" y="25"/>
                      </a:lnTo>
                      <a:lnTo>
                        <a:pt x="39" y="21"/>
                      </a:lnTo>
                      <a:lnTo>
                        <a:pt x="39" y="17"/>
                      </a:lnTo>
                      <a:lnTo>
                        <a:pt x="38" y="13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1" y="4"/>
                      </a:lnTo>
                      <a:lnTo>
                        <a:pt x="27" y="3"/>
                      </a:lnTo>
                      <a:lnTo>
                        <a:pt x="24" y="1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8" name="Freeform 325"/>
                <p:cNvSpPr/>
                <p:nvPr/>
              </p:nvSpPr>
              <p:spPr bwMode="auto">
                <a:xfrm>
                  <a:off x="3777" y="2590"/>
                  <a:ext cx="38" cy="40"/>
                </a:xfrm>
                <a:custGeom>
                  <a:avLst/>
                  <a:gdLst>
                    <a:gd name="T0" fmla="*/ 19 w 38"/>
                    <a:gd name="T1" fmla="*/ 0 h 40"/>
                    <a:gd name="T2" fmla="*/ 15 w 38"/>
                    <a:gd name="T3" fmla="*/ 1 h 40"/>
                    <a:gd name="T4" fmla="*/ 12 w 38"/>
                    <a:gd name="T5" fmla="*/ 2 h 40"/>
                    <a:gd name="T6" fmla="*/ 8 w 38"/>
                    <a:gd name="T7" fmla="*/ 3 h 40"/>
                    <a:gd name="T8" fmla="*/ 5 w 38"/>
                    <a:gd name="T9" fmla="*/ 5 h 40"/>
                    <a:gd name="T10" fmla="*/ 2 w 38"/>
                    <a:gd name="T11" fmla="*/ 9 h 40"/>
                    <a:gd name="T12" fmla="*/ 1 w 38"/>
                    <a:gd name="T13" fmla="*/ 12 h 40"/>
                    <a:gd name="T14" fmla="*/ 0 w 38"/>
                    <a:gd name="T15" fmla="*/ 16 h 40"/>
                    <a:gd name="T16" fmla="*/ 0 w 38"/>
                    <a:gd name="T17" fmla="*/ 19 h 40"/>
                    <a:gd name="T18" fmla="*/ 0 w 38"/>
                    <a:gd name="T19" fmla="*/ 24 h 40"/>
                    <a:gd name="T20" fmla="*/ 1 w 38"/>
                    <a:gd name="T21" fmla="*/ 28 h 40"/>
                    <a:gd name="T22" fmla="*/ 2 w 38"/>
                    <a:gd name="T23" fmla="*/ 31 h 40"/>
                    <a:gd name="T24" fmla="*/ 5 w 38"/>
                    <a:gd name="T25" fmla="*/ 35 h 40"/>
                    <a:gd name="T26" fmla="*/ 8 w 38"/>
                    <a:gd name="T27" fmla="*/ 37 h 40"/>
                    <a:gd name="T28" fmla="*/ 12 w 38"/>
                    <a:gd name="T29" fmla="*/ 38 h 40"/>
                    <a:gd name="T30" fmla="*/ 15 w 38"/>
                    <a:gd name="T31" fmla="*/ 39 h 40"/>
                    <a:gd name="T32" fmla="*/ 19 w 38"/>
                    <a:gd name="T33" fmla="*/ 40 h 40"/>
                    <a:gd name="T34" fmla="*/ 23 w 38"/>
                    <a:gd name="T35" fmla="*/ 39 h 40"/>
                    <a:gd name="T36" fmla="*/ 27 w 38"/>
                    <a:gd name="T37" fmla="*/ 38 h 40"/>
                    <a:gd name="T38" fmla="*/ 30 w 38"/>
                    <a:gd name="T39" fmla="*/ 37 h 40"/>
                    <a:gd name="T40" fmla="*/ 33 w 38"/>
                    <a:gd name="T41" fmla="*/ 35 h 40"/>
                    <a:gd name="T42" fmla="*/ 35 w 38"/>
                    <a:gd name="T43" fmla="*/ 31 h 40"/>
                    <a:gd name="T44" fmla="*/ 37 w 38"/>
                    <a:gd name="T45" fmla="*/ 28 h 40"/>
                    <a:gd name="T46" fmla="*/ 38 w 38"/>
                    <a:gd name="T47" fmla="*/ 24 h 40"/>
                    <a:gd name="T48" fmla="*/ 38 w 38"/>
                    <a:gd name="T49" fmla="*/ 19 h 40"/>
                    <a:gd name="T50" fmla="*/ 38 w 38"/>
                    <a:gd name="T51" fmla="*/ 16 h 40"/>
                    <a:gd name="T52" fmla="*/ 37 w 38"/>
                    <a:gd name="T53" fmla="*/ 12 h 40"/>
                    <a:gd name="T54" fmla="*/ 35 w 38"/>
                    <a:gd name="T55" fmla="*/ 9 h 40"/>
                    <a:gd name="T56" fmla="*/ 33 w 38"/>
                    <a:gd name="T57" fmla="*/ 5 h 40"/>
                    <a:gd name="T58" fmla="*/ 30 w 38"/>
                    <a:gd name="T59" fmla="*/ 3 h 40"/>
                    <a:gd name="T60" fmla="*/ 27 w 38"/>
                    <a:gd name="T61" fmla="*/ 2 h 40"/>
                    <a:gd name="T62" fmla="*/ 23 w 38"/>
                    <a:gd name="T63" fmla="*/ 1 h 40"/>
                    <a:gd name="T64" fmla="*/ 19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9" y="0"/>
                      </a:moveTo>
                      <a:lnTo>
                        <a:pt x="15" y="1"/>
                      </a:lnTo>
                      <a:lnTo>
                        <a:pt x="12" y="2"/>
                      </a:lnTo>
                      <a:lnTo>
                        <a:pt x="8" y="3"/>
                      </a:lnTo>
                      <a:lnTo>
                        <a:pt x="5" y="5"/>
                      </a:lnTo>
                      <a:lnTo>
                        <a:pt x="2" y="9"/>
                      </a:lnTo>
                      <a:lnTo>
                        <a:pt x="1" y="12"/>
                      </a:lnTo>
                      <a:lnTo>
                        <a:pt x="0" y="16"/>
                      </a:lnTo>
                      <a:lnTo>
                        <a:pt x="0" y="19"/>
                      </a:lnTo>
                      <a:lnTo>
                        <a:pt x="0" y="24"/>
                      </a:lnTo>
                      <a:lnTo>
                        <a:pt x="1" y="28"/>
                      </a:lnTo>
                      <a:lnTo>
                        <a:pt x="2" y="31"/>
                      </a:lnTo>
                      <a:lnTo>
                        <a:pt x="5" y="35"/>
                      </a:lnTo>
                      <a:lnTo>
                        <a:pt x="8" y="37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40"/>
                      </a:lnTo>
                      <a:lnTo>
                        <a:pt x="23" y="39"/>
                      </a:lnTo>
                      <a:lnTo>
                        <a:pt x="27" y="38"/>
                      </a:lnTo>
                      <a:lnTo>
                        <a:pt x="30" y="37"/>
                      </a:lnTo>
                      <a:lnTo>
                        <a:pt x="33" y="35"/>
                      </a:lnTo>
                      <a:lnTo>
                        <a:pt x="35" y="31"/>
                      </a:lnTo>
                      <a:lnTo>
                        <a:pt x="37" y="28"/>
                      </a:lnTo>
                      <a:lnTo>
                        <a:pt x="38" y="24"/>
                      </a:lnTo>
                      <a:lnTo>
                        <a:pt x="38" y="19"/>
                      </a:lnTo>
                      <a:lnTo>
                        <a:pt x="38" y="16"/>
                      </a:lnTo>
                      <a:lnTo>
                        <a:pt x="37" y="12"/>
                      </a:lnTo>
                      <a:lnTo>
                        <a:pt x="35" y="9"/>
                      </a:lnTo>
                      <a:lnTo>
                        <a:pt x="33" y="5"/>
                      </a:lnTo>
                      <a:lnTo>
                        <a:pt x="30" y="3"/>
                      </a:lnTo>
                      <a:lnTo>
                        <a:pt x="27" y="2"/>
                      </a:lnTo>
                      <a:lnTo>
                        <a:pt x="23" y="1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9" name="Freeform 326"/>
                <p:cNvSpPr/>
                <p:nvPr/>
              </p:nvSpPr>
              <p:spPr bwMode="auto">
                <a:xfrm>
                  <a:off x="3777" y="2590"/>
                  <a:ext cx="38" cy="40"/>
                </a:xfrm>
                <a:custGeom>
                  <a:avLst/>
                  <a:gdLst>
                    <a:gd name="T0" fmla="*/ 19 w 38"/>
                    <a:gd name="T1" fmla="*/ 0 h 40"/>
                    <a:gd name="T2" fmla="*/ 15 w 38"/>
                    <a:gd name="T3" fmla="*/ 1 h 40"/>
                    <a:gd name="T4" fmla="*/ 12 w 38"/>
                    <a:gd name="T5" fmla="*/ 2 h 40"/>
                    <a:gd name="T6" fmla="*/ 8 w 38"/>
                    <a:gd name="T7" fmla="*/ 3 h 40"/>
                    <a:gd name="T8" fmla="*/ 5 w 38"/>
                    <a:gd name="T9" fmla="*/ 5 h 40"/>
                    <a:gd name="T10" fmla="*/ 2 w 38"/>
                    <a:gd name="T11" fmla="*/ 9 h 40"/>
                    <a:gd name="T12" fmla="*/ 1 w 38"/>
                    <a:gd name="T13" fmla="*/ 12 h 40"/>
                    <a:gd name="T14" fmla="*/ 0 w 38"/>
                    <a:gd name="T15" fmla="*/ 16 h 40"/>
                    <a:gd name="T16" fmla="*/ 0 w 38"/>
                    <a:gd name="T17" fmla="*/ 19 h 40"/>
                    <a:gd name="T18" fmla="*/ 0 w 38"/>
                    <a:gd name="T19" fmla="*/ 24 h 40"/>
                    <a:gd name="T20" fmla="*/ 1 w 38"/>
                    <a:gd name="T21" fmla="*/ 28 h 40"/>
                    <a:gd name="T22" fmla="*/ 2 w 38"/>
                    <a:gd name="T23" fmla="*/ 31 h 40"/>
                    <a:gd name="T24" fmla="*/ 5 w 38"/>
                    <a:gd name="T25" fmla="*/ 35 h 40"/>
                    <a:gd name="T26" fmla="*/ 8 w 38"/>
                    <a:gd name="T27" fmla="*/ 37 h 40"/>
                    <a:gd name="T28" fmla="*/ 12 w 38"/>
                    <a:gd name="T29" fmla="*/ 38 h 40"/>
                    <a:gd name="T30" fmla="*/ 15 w 38"/>
                    <a:gd name="T31" fmla="*/ 39 h 40"/>
                    <a:gd name="T32" fmla="*/ 19 w 38"/>
                    <a:gd name="T33" fmla="*/ 40 h 40"/>
                    <a:gd name="T34" fmla="*/ 23 w 38"/>
                    <a:gd name="T35" fmla="*/ 39 h 40"/>
                    <a:gd name="T36" fmla="*/ 27 w 38"/>
                    <a:gd name="T37" fmla="*/ 38 h 40"/>
                    <a:gd name="T38" fmla="*/ 30 w 38"/>
                    <a:gd name="T39" fmla="*/ 37 h 40"/>
                    <a:gd name="T40" fmla="*/ 33 w 38"/>
                    <a:gd name="T41" fmla="*/ 35 h 40"/>
                    <a:gd name="T42" fmla="*/ 35 w 38"/>
                    <a:gd name="T43" fmla="*/ 31 h 40"/>
                    <a:gd name="T44" fmla="*/ 37 w 38"/>
                    <a:gd name="T45" fmla="*/ 28 h 40"/>
                    <a:gd name="T46" fmla="*/ 38 w 38"/>
                    <a:gd name="T47" fmla="*/ 24 h 40"/>
                    <a:gd name="T48" fmla="*/ 38 w 38"/>
                    <a:gd name="T49" fmla="*/ 19 h 40"/>
                    <a:gd name="T50" fmla="*/ 38 w 38"/>
                    <a:gd name="T51" fmla="*/ 16 h 40"/>
                    <a:gd name="T52" fmla="*/ 37 w 38"/>
                    <a:gd name="T53" fmla="*/ 12 h 40"/>
                    <a:gd name="T54" fmla="*/ 35 w 38"/>
                    <a:gd name="T55" fmla="*/ 9 h 40"/>
                    <a:gd name="T56" fmla="*/ 33 w 38"/>
                    <a:gd name="T57" fmla="*/ 5 h 40"/>
                    <a:gd name="T58" fmla="*/ 30 w 38"/>
                    <a:gd name="T59" fmla="*/ 3 h 40"/>
                    <a:gd name="T60" fmla="*/ 27 w 38"/>
                    <a:gd name="T61" fmla="*/ 2 h 40"/>
                    <a:gd name="T62" fmla="*/ 23 w 38"/>
                    <a:gd name="T63" fmla="*/ 1 h 40"/>
                    <a:gd name="T64" fmla="*/ 19 w 38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0">
                      <a:moveTo>
                        <a:pt x="19" y="0"/>
                      </a:moveTo>
                      <a:lnTo>
                        <a:pt x="15" y="1"/>
                      </a:lnTo>
                      <a:lnTo>
                        <a:pt x="12" y="2"/>
                      </a:lnTo>
                      <a:lnTo>
                        <a:pt x="8" y="3"/>
                      </a:lnTo>
                      <a:lnTo>
                        <a:pt x="5" y="5"/>
                      </a:lnTo>
                      <a:lnTo>
                        <a:pt x="2" y="9"/>
                      </a:lnTo>
                      <a:lnTo>
                        <a:pt x="1" y="12"/>
                      </a:lnTo>
                      <a:lnTo>
                        <a:pt x="0" y="16"/>
                      </a:lnTo>
                      <a:lnTo>
                        <a:pt x="0" y="19"/>
                      </a:lnTo>
                      <a:lnTo>
                        <a:pt x="0" y="24"/>
                      </a:lnTo>
                      <a:lnTo>
                        <a:pt x="1" y="28"/>
                      </a:lnTo>
                      <a:lnTo>
                        <a:pt x="2" y="31"/>
                      </a:lnTo>
                      <a:lnTo>
                        <a:pt x="5" y="35"/>
                      </a:lnTo>
                      <a:lnTo>
                        <a:pt x="8" y="37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40"/>
                      </a:lnTo>
                      <a:lnTo>
                        <a:pt x="23" y="39"/>
                      </a:lnTo>
                      <a:lnTo>
                        <a:pt x="27" y="38"/>
                      </a:lnTo>
                      <a:lnTo>
                        <a:pt x="30" y="37"/>
                      </a:lnTo>
                      <a:lnTo>
                        <a:pt x="33" y="35"/>
                      </a:lnTo>
                      <a:lnTo>
                        <a:pt x="35" y="31"/>
                      </a:lnTo>
                      <a:lnTo>
                        <a:pt x="37" y="28"/>
                      </a:lnTo>
                      <a:lnTo>
                        <a:pt x="38" y="24"/>
                      </a:lnTo>
                      <a:lnTo>
                        <a:pt x="38" y="19"/>
                      </a:lnTo>
                      <a:lnTo>
                        <a:pt x="38" y="16"/>
                      </a:lnTo>
                      <a:lnTo>
                        <a:pt x="37" y="12"/>
                      </a:lnTo>
                      <a:lnTo>
                        <a:pt x="35" y="9"/>
                      </a:lnTo>
                      <a:lnTo>
                        <a:pt x="33" y="5"/>
                      </a:lnTo>
                      <a:lnTo>
                        <a:pt x="30" y="3"/>
                      </a:lnTo>
                      <a:lnTo>
                        <a:pt x="27" y="2"/>
                      </a:lnTo>
                      <a:lnTo>
                        <a:pt x="23" y="1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0" name="Freeform 327"/>
                <p:cNvSpPr/>
                <p:nvPr/>
              </p:nvSpPr>
              <p:spPr bwMode="auto">
                <a:xfrm>
                  <a:off x="4933" y="2597"/>
                  <a:ext cx="40" cy="38"/>
                </a:xfrm>
                <a:custGeom>
                  <a:avLst/>
                  <a:gdLst>
                    <a:gd name="T0" fmla="*/ 20 w 40"/>
                    <a:gd name="T1" fmla="*/ 0 h 38"/>
                    <a:gd name="T2" fmla="*/ 17 w 40"/>
                    <a:gd name="T3" fmla="*/ 0 h 38"/>
                    <a:gd name="T4" fmla="*/ 13 w 40"/>
                    <a:gd name="T5" fmla="*/ 1 h 38"/>
                    <a:gd name="T6" fmla="*/ 10 w 40"/>
                    <a:gd name="T7" fmla="*/ 2 h 38"/>
                    <a:gd name="T8" fmla="*/ 6 w 40"/>
                    <a:gd name="T9" fmla="*/ 4 h 38"/>
                    <a:gd name="T10" fmla="*/ 4 w 40"/>
                    <a:gd name="T11" fmla="*/ 8 h 38"/>
                    <a:gd name="T12" fmla="*/ 3 w 40"/>
                    <a:gd name="T13" fmla="*/ 11 h 38"/>
                    <a:gd name="T14" fmla="*/ 2 w 40"/>
                    <a:gd name="T15" fmla="*/ 15 h 38"/>
                    <a:gd name="T16" fmla="*/ 0 w 40"/>
                    <a:gd name="T17" fmla="*/ 18 h 38"/>
                    <a:gd name="T18" fmla="*/ 2 w 40"/>
                    <a:gd name="T19" fmla="*/ 23 h 38"/>
                    <a:gd name="T20" fmla="*/ 3 w 40"/>
                    <a:gd name="T21" fmla="*/ 26 h 38"/>
                    <a:gd name="T22" fmla="*/ 4 w 40"/>
                    <a:gd name="T23" fmla="*/ 30 h 38"/>
                    <a:gd name="T24" fmla="*/ 6 w 40"/>
                    <a:gd name="T25" fmla="*/ 32 h 38"/>
                    <a:gd name="T26" fmla="*/ 10 w 40"/>
                    <a:gd name="T27" fmla="*/ 35 h 38"/>
                    <a:gd name="T28" fmla="*/ 13 w 40"/>
                    <a:gd name="T29" fmla="*/ 37 h 38"/>
                    <a:gd name="T30" fmla="*/ 17 w 40"/>
                    <a:gd name="T31" fmla="*/ 38 h 38"/>
                    <a:gd name="T32" fmla="*/ 20 w 40"/>
                    <a:gd name="T33" fmla="*/ 38 h 38"/>
                    <a:gd name="T34" fmla="*/ 24 w 40"/>
                    <a:gd name="T35" fmla="*/ 38 h 38"/>
                    <a:gd name="T36" fmla="*/ 27 w 40"/>
                    <a:gd name="T37" fmla="*/ 37 h 38"/>
                    <a:gd name="T38" fmla="*/ 31 w 40"/>
                    <a:gd name="T39" fmla="*/ 35 h 38"/>
                    <a:gd name="T40" fmla="*/ 34 w 40"/>
                    <a:gd name="T41" fmla="*/ 32 h 38"/>
                    <a:gd name="T42" fmla="*/ 36 w 40"/>
                    <a:gd name="T43" fmla="*/ 30 h 38"/>
                    <a:gd name="T44" fmla="*/ 38 w 40"/>
                    <a:gd name="T45" fmla="*/ 26 h 38"/>
                    <a:gd name="T46" fmla="*/ 39 w 40"/>
                    <a:gd name="T47" fmla="*/ 23 h 38"/>
                    <a:gd name="T48" fmla="*/ 40 w 40"/>
                    <a:gd name="T49" fmla="*/ 18 h 38"/>
                    <a:gd name="T50" fmla="*/ 39 w 40"/>
                    <a:gd name="T51" fmla="*/ 15 h 38"/>
                    <a:gd name="T52" fmla="*/ 38 w 40"/>
                    <a:gd name="T53" fmla="*/ 11 h 38"/>
                    <a:gd name="T54" fmla="*/ 36 w 40"/>
                    <a:gd name="T55" fmla="*/ 8 h 38"/>
                    <a:gd name="T56" fmla="*/ 34 w 40"/>
                    <a:gd name="T57" fmla="*/ 4 h 38"/>
                    <a:gd name="T58" fmla="*/ 31 w 40"/>
                    <a:gd name="T59" fmla="*/ 2 h 38"/>
                    <a:gd name="T60" fmla="*/ 27 w 40"/>
                    <a:gd name="T61" fmla="*/ 1 h 38"/>
                    <a:gd name="T62" fmla="*/ 24 w 40"/>
                    <a:gd name="T63" fmla="*/ 0 h 38"/>
                    <a:gd name="T64" fmla="*/ 20 w 40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38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3" y="1"/>
                      </a:lnTo>
                      <a:lnTo>
                        <a:pt x="10" y="2"/>
                      </a:lnTo>
                      <a:lnTo>
                        <a:pt x="6" y="4"/>
                      </a:lnTo>
                      <a:lnTo>
                        <a:pt x="4" y="8"/>
                      </a:lnTo>
                      <a:lnTo>
                        <a:pt x="3" y="11"/>
                      </a:lnTo>
                      <a:lnTo>
                        <a:pt x="2" y="15"/>
                      </a:lnTo>
                      <a:lnTo>
                        <a:pt x="0" y="18"/>
                      </a:lnTo>
                      <a:lnTo>
                        <a:pt x="2" y="23"/>
                      </a:lnTo>
                      <a:lnTo>
                        <a:pt x="3" y="26"/>
                      </a:lnTo>
                      <a:lnTo>
                        <a:pt x="4" y="30"/>
                      </a:lnTo>
                      <a:lnTo>
                        <a:pt x="6" y="32"/>
                      </a:lnTo>
                      <a:lnTo>
                        <a:pt x="10" y="35"/>
                      </a:lnTo>
                      <a:lnTo>
                        <a:pt x="13" y="37"/>
                      </a:lnTo>
                      <a:lnTo>
                        <a:pt x="17" y="38"/>
                      </a:lnTo>
                      <a:lnTo>
                        <a:pt x="20" y="38"/>
                      </a:lnTo>
                      <a:lnTo>
                        <a:pt x="24" y="38"/>
                      </a:lnTo>
                      <a:lnTo>
                        <a:pt x="27" y="37"/>
                      </a:lnTo>
                      <a:lnTo>
                        <a:pt x="31" y="35"/>
                      </a:lnTo>
                      <a:lnTo>
                        <a:pt x="34" y="32"/>
                      </a:lnTo>
                      <a:lnTo>
                        <a:pt x="36" y="30"/>
                      </a:lnTo>
                      <a:lnTo>
                        <a:pt x="38" y="26"/>
                      </a:lnTo>
                      <a:lnTo>
                        <a:pt x="39" y="23"/>
                      </a:lnTo>
                      <a:lnTo>
                        <a:pt x="40" y="18"/>
                      </a:lnTo>
                      <a:lnTo>
                        <a:pt x="39" y="15"/>
                      </a:lnTo>
                      <a:lnTo>
                        <a:pt x="38" y="11"/>
                      </a:lnTo>
                      <a:lnTo>
                        <a:pt x="36" y="8"/>
                      </a:lnTo>
                      <a:lnTo>
                        <a:pt x="34" y="4"/>
                      </a:lnTo>
                      <a:lnTo>
                        <a:pt x="31" y="2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1" name="Freeform 328"/>
                <p:cNvSpPr/>
                <p:nvPr/>
              </p:nvSpPr>
              <p:spPr bwMode="auto">
                <a:xfrm>
                  <a:off x="4933" y="2597"/>
                  <a:ext cx="40" cy="38"/>
                </a:xfrm>
                <a:custGeom>
                  <a:avLst/>
                  <a:gdLst>
                    <a:gd name="T0" fmla="*/ 20 w 40"/>
                    <a:gd name="T1" fmla="*/ 0 h 38"/>
                    <a:gd name="T2" fmla="*/ 17 w 40"/>
                    <a:gd name="T3" fmla="*/ 0 h 38"/>
                    <a:gd name="T4" fmla="*/ 13 w 40"/>
                    <a:gd name="T5" fmla="*/ 1 h 38"/>
                    <a:gd name="T6" fmla="*/ 10 w 40"/>
                    <a:gd name="T7" fmla="*/ 2 h 38"/>
                    <a:gd name="T8" fmla="*/ 6 w 40"/>
                    <a:gd name="T9" fmla="*/ 4 h 38"/>
                    <a:gd name="T10" fmla="*/ 4 w 40"/>
                    <a:gd name="T11" fmla="*/ 8 h 38"/>
                    <a:gd name="T12" fmla="*/ 3 w 40"/>
                    <a:gd name="T13" fmla="*/ 11 h 38"/>
                    <a:gd name="T14" fmla="*/ 2 w 40"/>
                    <a:gd name="T15" fmla="*/ 15 h 38"/>
                    <a:gd name="T16" fmla="*/ 0 w 40"/>
                    <a:gd name="T17" fmla="*/ 18 h 38"/>
                    <a:gd name="T18" fmla="*/ 2 w 40"/>
                    <a:gd name="T19" fmla="*/ 23 h 38"/>
                    <a:gd name="T20" fmla="*/ 3 w 40"/>
                    <a:gd name="T21" fmla="*/ 26 h 38"/>
                    <a:gd name="T22" fmla="*/ 4 w 40"/>
                    <a:gd name="T23" fmla="*/ 30 h 38"/>
                    <a:gd name="T24" fmla="*/ 6 w 40"/>
                    <a:gd name="T25" fmla="*/ 32 h 38"/>
                    <a:gd name="T26" fmla="*/ 10 w 40"/>
                    <a:gd name="T27" fmla="*/ 35 h 38"/>
                    <a:gd name="T28" fmla="*/ 13 w 40"/>
                    <a:gd name="T29" fmla="*/ 37 h 38"/>
                    <a:gd name="T30" fmla="*/ 17 w 40"/>
                    <a:gd name="T31" fmla="*/ 38 h 38"/>
                    <a:gd name="T32" fmla="*/ 20 w 40"/>
                    <a:gd name="T33" fmla="*/ 38 h 38"/>
                    <a:gd name="T34" fmla="*/ 24 w 40"/>
                    <a:gd name="T35" fmla="*/ 38 h 38"/>
                    <a:gd name="T36" fmla="*/ 27 w 40"/>
                    <a:gd name="T37" fmla="*/ 37 h 38"/>
                    <a:gd name="T38" fmla="*/ 31 w 40"/>
                    <a:gd name="T39" fmla="*/ 35 h 38"/>
                    <a:gd name="T40" fmla="*/ 34 w 40"/>
                    <a:gd name="T41" fmla="*/ 32 h 38"/>
                    <a:gd name="T42" fmla="*/ 36 w 40"/>
                    <a:gd name="T43" fmla="*/ 30 h 38"/>
                    <a:gd name="T44" fmla="*/ 38 w 40"/>
                    <a:gd name="T45" fmla="*/ 26 h 38"/>
                    <a:gd name="T46" fmla="*/ 39 w 40"/>
                    <a:gd name="T47" fmla="*/ 23 h 38"/>
                    <a:gd name="T48" fmla="*/ 40 w 40"/>
                    <a:gd name="T49" fmla="*/ 18 h 38"/>
                    <a:gd name="T50" fmla="*/ 39 w 40"/>
                    <a:gd name="T51" fmla="*/ 15 h 38"/>
                    <a:gd name="T52" fmla="*/ 38 w 40"/>
                    <a:gd name="T53" fmla="*/ 11 h 38"/>
                    <a:gd name="T54" fmla="*/ 36 w 40"/>
                    <a:gd name="T55" fmla="*/ 8 h 38"/>
                    <a:gd name="T56" fmla="*/ 34 w 40"/>
                    <a:gd name="T57" fmla="*/ 4 h 38"/>
                    <a:gd name="T58" fmla="*/ 31 w 40"/>
                    <a:gd name="T59" fmla="*/ 2 h 38"/>
                    <a:gd name="T60" fmla="*/ 27 w 40"/>
                    <a:gd name="T61" fmla="*/ 1 h 38"/>
                    <a:gd name="T62" fmla="*/ 24 w 40"/>
                    <a:gd name="T63" fmla="*/ 0 h 38"/>
                    <a:gd name="T64" fmla="*/ 20 w 40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0" h="38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3" y="1"/>
                      </a:lnTo>
                      <a:lnTo>
                        <a:pt x="10" y="2"/>
                      </a:lnTo>
                      <a:lnTo>
                        <a:pt x="6" y="4"/>
                      </a:lnTo>
                      <a:lnTo>
                        <a:pt x="4" y="8"/>
                      </a:lnTo>
                      <a:lnTo>
                        <a:pt x="3" y="11"/>
                      </a:lnTo>
                      <a:lnTo>
                        <a:pt x="2" y="15"/>
                      </a:lnTo>
                      <a:lnTo>
                        <a:pt x="0" y="18"/>
                      </a:lnTo>
                      <a:lnTo>
                        <a:pt x="2" y="23"/>
                      </a:lnTo>
                      <a:lnTo>
                        <a:pt x="3" y="26"/>
                      </a:lnTo>
                      <a:lnTo>
                        <a:pt x="4" y="30"/>
                      </a:lnTo>
                      <a:lnTo>
                        <a:pt x="6" y="32"/>
                      </a:lnTo>
                      <a:lnTo>
                        <a:pt x="10" y="35"/>
                      </a:lnTo>
                      <a:lnTo>
                        <a:pt x="13" y="37"/>
                      </a:lnTo>
                      <a:lnTo>
                        <a:pt x="17" y="38"/>
                      </a:lnTo>
                      <a:lnTo>
                        <a:pt x="20" y="38"/>
                      </a:lnTo>
                      <a:lnTo>
                        <a:pt x="24" y="38"/>
                      </a:lnTo>
                      <a:lnTo>
                        <a:pt x="27" y="37"/>
                      </a:lnTo>
                      <a:lnTo>
                        <a:pt x="31" y="35"/>
                      </a:lnTo>
                      <a:lnTo>
                        <a:pt x="34" y="32"/>
                      </a:lnTo>
                      <a:lnTo>
                        <a:pt x="36" y="30"/>
                      </a:lnTo>
                      <a:lnTo>
                        <a:pt x="38" y="26"/>
                      </a:lnTo>
                      <a:lnTo>
                        <a:pt x="39" y="23"/>
                      </a:lnTo>
                      <a:lnTo>
                        <a:pt x="40" y="18"/>
                      </a:lnTo>
                      <a:lnTo>
                        <a:pt x="39" y="15"/>
                      </a:lnTo>
                      <a:lnTo>
                        <a:pt x="38" y="11"/>
                      </a:lnTo>
                      <a:lnTo>
                        <a:pt x="36" y="8"/>
                      </a:lnTo>
                      <a:lnTo>
                        <a:pt x="34" y="4"/>
                      </a:lnTo>
                      <a:lnTo>
                        <a:pt x="31" y="2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2" name="Freeform 329"/>
                <p:cNvSpPr/>
                <p:nvPr/>
              </p:nvSpPr>
              <p:spPr bwMode="auto">
                <a:xfrm>
                  <a:off x="4274" y="2207"/>
                  <a:ext cx="39" cy="40"/>
                </a:xfrm>
                <a:custGeom>
                  <a:avLst/>
                  <a:gdLst>
                    <a:gd name="T0" fmla="*/ 19 w 39"/>
                    <a:gd name="T1" fmla="*/ 0 h 40"/>
                    <a:gd name="T2" fmla="*/ 15 w 39"/>
                    <a:gd name="T3" fmla="*/ 0 h 40"/>
                    <a:gd name="T4" fmla="*/ 12 w 39"/>
                    <a:gd name="T5" fmla="*/ 1 h 40"/>
                    <a:gd name="T6" fmla="*/ 8 w 39"/>
                    <a:gd name="T7" fmla="*/ 4 h 40"/>
                    <a:gd name="T8" fmla="*/ 6 w 39"/>
                    <a:gd name="T9" fmla="*/ 6 h 40"/>
                    <a:gd name="T10" fmla="*/ 3 w 39"/>
                    <a:gd name="T11" fmla="*/ 10 h 40"/>
                    <a:gd name="T12" fmla="*/ 1 w 39"/>
                    <a:gd name="T13" fmla="*/ 12 h 40"/>
                    <a:gd name="T14" fmla="*/ 0 w 39"/>
                    <a:gd name="T15" fmla="*/ 15 h 40"/>
                    <a:gd name="T16" fmla="*/ 0 w 39"/>
                    <a:gd name="T17" fmla="*/ 20 h 40"/>
                    <a:gd name="T18" fmla="*/ 0 w 39"/>
                    <a:gd name="T19" fmla="*/ 24 h 40"/>
                    <a:gd name="T20" fmla="*/ 1 w 39"/>
                    <a:gd name="T21" fmla="*/ 27 h 40"/>
                    <a:gd name="T22" fmla="*/ 3 w 39"/>
                    <a:gd name="T23" fmla="*/ 31 h 40"/>
                    <a:gd name="T24" fmla="*/ 6 w 39"/>
                    <a:gd name="T25" fmla="*/ 34 h 40"/>
                    <a:gd name="T26" fmla="*/ 8 w 39"/>
                    <a:gd name="T27" fmla="*/ 36 h 40"/>
                    <a:gd name="T28" fmla="*/ 12 w 39"/>
                    <a:gd name="T29" fmla="*/ 38 h 40"/>
                    <a:gd name="T30" fmla="*/ 15 w 39"/>
                    <a:gd name="T31" fmla="*/ 39 h 40"/>
                    <a:gd name="T32" fmla="*/ 19 w 39"/>
                    <a:gd name="T33" fmla="*/ 40 h 40"/>
                    <a:gd name="T34" fmla="*/ 24 w 39"/>
                    <a:gd name="T35" fmla="*/ 39 h 40"/>
                    <a:gd name="T36" fmla="*/ 27 w 39"/>
                    <a:gd name="T37" fmla="*/ 38 h 40"/>
                    <a:gd name="T38" fmla="*/ 31 w 39"/>
                    <a:gd name="T39" fmla="*/ 36 h 40"/>
                    <a:gd name="T40" fmla="*/ 33 w 39"/>
                    <a:gd name="T41" fmla="*/ 34 h 40"/>
                    <a:gd name="T42" fmla="*/ 35 w 39"/>
                    <a:gd name="T43" fmla="*/ 31 h 40"/>
                    <a:gd name="T44" fmla="*/ 38 w 39"/>
                    <a:gd name="T45" fmla="*/ 27 h 40"/>
                    <a:gd name="T46" fmla="*/ 39 w 39"/>
                    <a:gd name="T47" fmla="*/ 24 h 40"/>
                    <a:gd name="T48" fmla="*/ 39 w 39"/>
                    <a:gd name="T49" fmla="*/ 20 h 40"/>
                    <a:gd name="T50" fmla="*/ 39 w 39"/>
                    <a:gd name="T51" fmla="*/ 15 h 40"/>
                    <a:gd name="T52" fmla="*/ 38 w 39"/>
                    <a:gd name="T53" fmla="*/ 12 h 40"/>
                    <a:gd name="T54" fmla="*/ 35 w 39"/>
                    <a:gd name="T55" fmla="*/ 10 h 40"/>
                    <a:gd name="T56" fmla="*/ 33 w 39"/>
                    <a:gd name="T57" fmla="*/ 6 h 40"/>
                    <a:gd name="T58" fmla="*/ 31 w 39"/>
                    <a:gd name="T59" fmla="*/ 4 h 40"/>
                    <a:gd name="T60" fmla="*/ 27 w 39"/>
                    <a:gd name="T61" fmla="*/ 1 h 40"/>
                    <a:gd name="T62" fmla="*/ 24 w 39"/>
                    <a:gd name="T63" fmla="*/ 0 h 40"/>
                    <a:gd name="T64" fmla="*/ 19 w 39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40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8" y="4"/>
                      </a:lnTo>
                      <a:lnTo>
                        <a:pt x="6" y="6"/>
                      </a:lnTo>
                      <a:lnTo>
                        <a:pt x="3" y="10"/>
                      </a:lnTo>
                      <a:lnTo>
                        <a:pt x="1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4"/>
                      </a:lnTo>
                      <a:lnTo>
                        <a:pt x="1" y="27"/>
                      </a:lnTo>
                      <a:lnTo>
                        <a:pt x="3" y="31"/>
                      </a:lnTo>
                      <a:lnTo>
                        <a:pt x="6" y="34"/>
                      </a:lnTo>
                      <a:lnTo>
                        <a:pt x="8" y="36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40"/>
                      </a:lnTo>
                      <a:lnTo>
                        <a:pt x="24" y="39"/>
                      </a:lnTo>
                      <a:lnTo>
                        <a:pt x="27" y="38"/>
                      </a:lnTo>
                      <a:lnTo>
                        <a:pt x="31" y="36"/>
                      </a:lnTo>
                      <a:lnTo>
                        <a:pt x="33" y="34"/>
                      </a:lnTo>
                      <a:lnTo>
                        <a:pt x="35" y="31"/>
                      </a:lnTo>
                      <a:lnTo>
                        <a:pt x="38" y="27"/>
                      </a:lnTo>
                      <a:lnTo>
                        <a:pt x="39" y="24"/>
                      </a:lnTo>
                      <a:lnTo>
                        <a:pt x="39" y="20"/>
                      </a:lnTo>
                      <a:lnTo>
                        <a:pt x="39" y="15"/>
                      </a:lnTo>
                      <a:lnTo>
                        <a:pt x="38" y="12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1" y="4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3" name="Freeform 330"/>
                <p:cNvSpPr/>
                <p:nvPr/>
              </p:nvSpPr>
              <p:spPr bwMode="auto">
                <a:xfrm>
                  <a:off x="4274" y="2207"/>
                  <a:ext cx="39" cy="40"/>
                </a:xfrm>
                <a:custGeom>
                  <a:avLst/>
                  <a:gdLst>
                    <a:gd name="T0" fmla="*/ 19 w 39"/>
                    <a:gd name="T1" fmla="*/ 0 h 40"/>
                    <a:gd name="T2" fmla="*/ 15 w 39"/>
                    <a:gd name="T3" fmla="*/ 0 h 40"/>
                    <a:gd name="T4" fmla="*/ 12 w 39"/>
                    <a:gd name="T5" fmla="*/ 1 h 40"/>
                    <a:gd name="T6" fmla="*/ 8 w 39"/>
                    <a:gd name="T7" fmla="*/ 4 h 40"/>
                    <a:gd name="T8" fmla="*/ 6 w 39"/>
                    <a:gd name="T9" fmla="*/ 6 h 40"/>
                    <a:gd name="T10" fmla="*/ 3 w 39"/>
                    <a:gd name="T11" fmla="*/ 10 h 40"/>
                    <a:gd name="T12" fmla="*/ 1 w 39"/>
                    <a:gd name="T13" fmla="*/ 12 h 40"/>
                    <a:gd name="T14" fmla="*/ 0 w 39"/>
                    <a:gd name="T15" fmla="*/ 15 h 40"/>
                    <a:gd name="T16" fmla="*/ 0 w 39"/>
                    <a:gd name="T17" fmla="*/ 20 h 40"/>
                    <a:gd name="T18" fmla="*/ 0 w 39"/>
                    <a:gd name="T19" fmla="*/ 24 h 40"/>
                    <a:gd name="T20" fmla="*/ 1 w 39"/>
                    <a:gd name="T21" fmla="*/ 27 h 40"/>
                    <a:gd name="T22" fmla="*/ 3 w 39"/>
                    <a:gd name="T23" fmla="*/ 31 h 40"/>
                    <a:gd name="T24" fmla="*/ 6 w 39"/>
                    <a:gd name="T25" fmla="*/ 34 h 40"/>
                    <a:gd name="T26" fmla="*/ 8 w 39"/>
                    <a:gd name="T27" fmla="*/ 36 h 40"/>
                    <a:gd name="T28" fmla="*/ 12 w 39"/>
                    <a:gd name="T29" fmla="*/ 38 h 40"/>
                    <a:gd name="T30" fmla="*/ 15 w 39"/>
                    <a:gd name="T31" fmla="*/ 39 h 40"/>
                    <a:gd name="T32" fmla="*/ 19 w 39"/>
                    <a:gd name="T33" fmla="*/ 40 h 40"/>
                    <a:gd name="T34" fmla="*/ 24 w 39"/>
                    <a:gd name="T35" fmla="*/ 39 h 40"/>
                    <a:gd name="T36" fmla="*/ 27 w 39"/>
                    <a:gd name="T37" fmla="*/ 38 h 40"/>
                    <a:gd name="T38" fmla="*/ 31 w 39"/>
                    <a:gd name="T39" fmla="*/ 36 h 40"/>
                    <a:gd name="T40" fmla="*/ 33 w 39"/>
                    <a:gd name="T41" fmla="*/ 34 h 40"/>
                    <a:gd name="T42" fmla="*/ 35 w 39"/>
                    <a:gd name="T43" fmla="*/ 31 h 40"/>
                    <a:gd name="T44" fmla="*/ 38 w 39"/>
                    <a:gd name="T45" fmla="*/ 27 h 40"/>
                    <a:gd name="T46" fmla="*/ 39 w 39"/>
                    <a:gd name="T47" fmla="*/ 24 h 40"/>
                    <a:gd name="T48" fmla="*/ 39 w 39"/>
                    <a:gd name="T49" fmla="*/ 20 h 40"/>
                    <a:gd name="T50" fmla="*/ 39 w 39"/>
                    <a:gd name="T51" fmla="*/ 15 h 40"/>
                    <a:gd name="T52" fmla="*/ 38 w 39"/>
                    <a:gd name="T53" fmla="*/ 12 h 40"/>
                    <a:gd name="T54" fmla="*/ 35 w 39"/>
                    <a:gd name="T55" fmla="*/ 10 h 40"/>
                    <a:gd name="T56" fmla="*/ 33 w 39"/>
                    <a:gd name="T57" fmla="*/ 6 h 40"/>
                    <a:gd name="T58" fmla="*/ 31 w 39"/>
                    <a:gd name="T59" fmla="*/ 4 h 40"/>
                    <a:gd name="T60" fmla="*/ 27 w 39"/>
                    <a:gd name="T61" fmla="*/ 1 h 40"/>
                    <a:gd name="T62" fmla="*/ 24 w 39"/>
                    <a:gd name="T63" fmla="*/ 0 h 40"/>
                    <a:gd name="T64" fmla="*/ 19 w 39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40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8" y="4"/>
                      </a:lnTo>
                      <a:lnTo>
                        <a:pt x="6" y="6"/>
                      </a:lnTo>
                      <a:lnTo>
                        <a:pt x="3" y="10"/>
                      </a:lnTo>
                      <a:lnTo>
                        <a:pt x="1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4"/>
                      </a:lnTo>
                      <a:lnTo>
                        <a:pt x="1" y="27"/>
                      </a:lnTo>
                      <a:lnTo>
                        <a:pt x="3" y="31"/>
                      </a:lnTo>
                      <a:lnTo>
                        <a:pt x="6" y="34"/>
                      </a:lnTo>
                      <a:lnTo>
                        <a:pt x="8" y="36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40"/>
                      </a:lnTo>
                      <a:lnTo>
                        <a:pt x="24" y="39"/>
                      </a:lnTo>
                      <a:lnTo>
                        <a:pt x="27" y="38"/>
                      </a:lnTo>
                      <a:lnTo>
                        <a:pt x="31" y="36"/>
                      </a:lnTo>
                      <a:lnTo>
                        <a:pt x="33" y="34"/>
                      </a:lnTo>
                      <a:lnTo>
                        <a:pt x="35" y="31"/>
                      </a:lnTo>
                      <a:lnTo>
                        <a:pt x="38" y="27"/>
                      </a:lnTo>
                      <a:lnTo>
                        <a:pt x="39" y="24"/>
                      </a:lnTo>
                      <a:lnTo>
                        <a:pt x="39" y="20"/>
                      </a:lnTo>
                      <a:lnTo>
                        <a:pt x="39" y="15"/>
                      </a:lnTo>
                      <a:lnTo>
                        <a:pt x="38" y="12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1" y="4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4" name="Freeform 331"/>
                <p:cNvSpPr/>
                <p:nvPr/>
              </p:nvSpPr>
              <p:spPr bwMode="auto">
                <a:xfrm>
                  <a:off x="3777" y="3757"/>
                  <a:ext cx="38" cy="41"/>
                </a:xfrm>
                <a:custGeom>
                  <a:avLst/>
                  <a:gdLst>
                    <a:gd name="T0" fmla="*/ 19 w 38"/>
                    <a:gd name="T1" fmla="*/ 0 h 41"/>
                    <a:gd name="T2" fmla="*/ 15 w 38"/>
                    <a:gd name="T3" fmla="*/ 1 h 41"/>
                    <a:gd name="T4" fmla="*/ 12 w 38"/>
                    <a:gd name="T5" fmla="*/ 3 h 41"/>
                    <a:gd name="T6" fmla="*/ 8 w 38"/>
                    <a:gd name="T7" fmla="*/ 4 h 41"/>
                    <a:gd name="T8" fmla="*/ 5 w 38"/>
                    <a:gd name="T9" fmla="*/ 6 h 41"/>
                    <a:gd name="T10" fmla="*/ 2 w 38"/>
                    <a:gd name="T11" fmla="*/ 10 h 41"/>
                    <a:gd name="T12" fmla="*/ 1 w 38"/>
                    <a:gd name="T13" fmla="*/ 13 h 41"/>
                    <a:gd name="T14" fmla="*/ 0 w 38"/>
                    <a:gd name="T15" fmla="*/ 17 h 41"/>
                    <a:gd name="T16" fmla="*/ 0 w 38"/>
                    <a:gd name="T17" fmla="*/ 21 h 41"/>
                    <a:gd name="T18" fmla="*/ 0 w 38"/>
                    <a:gd name="T19" fmla="*/ 25 h 41"/>
                    <a:gd name="T20" fmla="*/ 1 w 38"/>
                    <a:gd name="T21" fmla="*/ 28 h 41"/>
                    <a:gd name="T22" fmla="*/ 2 w 38"/>
                    <a:gd name="T23" fmla="*/ 32 h 41"/>
                    <a:gd name="T24" fmla="*/ 5 w 38"/>
                    <a:gd name="T25" fmla="*/ 35 h 41"/>
                    <a:gd name="T26" fmla="*/ 8 w 38"/>
                    <a:gd name="T27" fmla="*/ 38 h 41"/>
                    <a:gd name="T28" fmla="*/ 12 w 38"/>
                    <a:gd name="T29" fmla="*/ 39 h 41"/>
                    <a:gd name="T30" fmla="*/ 15 w 38"/>
                    <a:gd name="T31" fmla="*/ 40 h 41"/>
                    <a:gd name="T32" fmla="*/ 19 w 38"/>
                    <a:gd name="T33" fmla="*/ 41 h 41"/>
                    <a:gd name="T34" fmla="*/ 23 w 38"/>
                    <a:gd name="T35" fmla="*/ 40 h 41"/>
                    <a:gd name="T36" fmla="*/ 27 w 38"/>
                    <a:gd name="T37" fmla="*/ 39 h 41"/>
                    <a:gd name="T38" fmla="*/ 30 w 38"/>
                    <a:gd name="T39" fmla="*/ 38 h 41"/>
                    <a:gd name="T40" fmla="*/ 33 w 38"/>
                    <a:gd name="T41" fmla="*/ 35 h 41"/>
                    <a:gd name="T42" fmla="*/ 35 w 38"/>
                    <a:gd name="T43" fmla="*/ 32 h 41"/>
                    <a:gd name="T44" fmla="*/ 37 w 38"/>
                    <a:gd name="T45" fmla="*/ 28 h 41"/>
                    <a:gd name="T46" fmla="*/ 38 w 38"/>
                    <a:gd name="T47" fmla="*/ 25 h 41"/>
                    <a:gd name="T48" fmla="*/ 38 w 38"/>
                    <a:gd name="T49" fmla="*/ 21 h 41"/>
                    <a:gd name="T50" fmla="*/ 38 w 38"/>
                    <a:gd name="T51" fmla="*/ 17 h 41"/>
                    <a:gd name="T52" fmla="*/ 37 w 38"/>
                    <a:gd name="T53" fmla="*/ 13 h 41"/>
                    <a:gd name="T54" fmla="*/ 35 w 38"/>
                    <a:gd name="T55" fmla="*/ 10 h 41"/>
                    <a:gd name="T56" fmla="*/ 33 w 38"/>
                    <a:gd name="T57" fmla="*/ 6 h 41"/>
                    <a:gd name="T58" fmla="*/ 30 w 38"/>
                    <a:gd name="T59" fmla="*/ 4 h 41"/>
                    <a:gd name="T60" fmla="*/ 27 w 38"/>
                    <a:gd name="T61" fmla="*/ 3 h 41"/>
                    <a:gd name="T62" fmla="*/ 23 w 38"/>
                    <a:gd name="T63" fmla="*/ 1 h 41"/>
                    <a:gd name="T64" fmla="*/ 19 w 38"/>
                    <a:gd name="T65" fmla="*/ 0 h 4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1">
                      <a:moveTo>
                        <a:pt x="19" y="0"/>
                      </a:moveTo>
                      <a:lnTo>
                        <a:pt x="15" y="1"/>
                      </a:lnTo>
                      <a:lnTo>
                        <a:pt x="12" y="3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2" y="10"/>
                      </a:lnTo>
                      <a:lnTo>
                        <a:pt x="1" y="13"/>
                      </a:lnTo>
                      <a:lnTo>
                        <a:pt x="0" y="17"/>
                      </a:lnTo>
                      <a:lnTo>
                        <a:pt x="0" y="21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2" y="32"/>
                      </a:lnTo>
                      <a:lnTo>
                        <a:pt x="5" y="35"/>
                      </a:lnTo>
                      <a:lnTo>
                        <a:pt x="8" y="38"/>
                      </a:lnTo>
                      <a:lnTo>
                        <a:pt x="12" y="39"/>
                      </a:lnTo>
                      <a:lnTo>
                        <a:pt x="15" y="40"/>
                      </a:lnTo>
                      <a:lnTo>
                        <a:pt x="19" y="41"/>
                      </a:lnTo>
                      <a:lnTo>
                        <a:pt x="23" y="40"/>
                      </a:lnTo>
                      <a:lnTo>
                        <a:pt x="27" y="39"/>
                      </a:lnTo>
                      <a:lnTo>
                        <a:pt x="30" y="38"/>
                      </a:lnTo>
                      <a:lnTo>
                        <a:pt x="33" y="35"/>
                      </a:lnTo>
                      <a:lnTo>
                        <a:pt x="35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1"/>
                      </a:lnTo>
                      <a:lnTo>
                        <a:pt x="38" y="17"/>
                      </a:lnTo>
                      <a:lnTo>
                        <a:pt x="37" y="13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0" y="4"/>
                      </a:lnTo>
                      <a:lnTo>
                        <a:pt x="27" y="3"/>
                      </a:lnTo>
                      <a:lnTo>
                        <a:pt x="23" y="1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5" name="Freeform 332"/>
                <p:cNvSpPr/>
                <p:nvPr/>
              </p:nvSpPr>
              <p:spPr bwMode="auto">
                <a:xfrm>
                  <a:off x="3777" y="3757"/>
                  <a:ext cx="38" cy="41"/>
                </a:xfrm>
                <a:custGeom>
                  <a:avLst/>
                  <a:gdLst>
                    <a:gd name="T0" fmla="*/ 19 w 38"/>
                    <a:gd name="T1" fmla="*/ 0 h 41"/>
                    <a:gd name="T2" fmla="*/ 15 w 38"/>
                    <a:gd name="T3" fmla="*/ 1 h 41"/>
                    <a:gd name="T4" fmla="*/ 12 w 38"/>
                    <a:gd name="T5" fmla="*/ 3 h 41"/>
                    <a:gd name="T6" fmla="*/ 8 w 38"/>
                    <a:gd name="T7" fmla="*/ 4 h 41"/>
                    <a:gd name="T8" fmla="*/ 5 w 38"/>
                    <a:gd name="T9" fmla="*/ 6 h 41"/>
                    <a:gd name="T10" fmla="*/ 2 w 38"/>
                    <a:gd name="T11" fmla="*/ 10 h 41"/>
                    <a:gd name="T12" fmla="*/ 1 w 38"/>
                    <a:gd name="T13" fmla="*/ 13 h 41"/>
                    <a:gd name="T14" fmla="*/ 0 w 38"/>
                    <a:gd name="T15" fmla="*/ 17 h 41"/>
                    <a:gd name="T16" fmla="*/ 0 w 38"/>
                    <a:gd name="T17" fmla="*/ 21 h 41"/>
                    <a:gd name="T18" fmla="*/ 0 w 38"/>
                    <a:gd name="T19" fmla="*/ 25 h 41"/>
                    <a:gd name="T20" fmla="*/ 1 w 38"/>
                    <a:gd name="T21" fmla="*/ 28 h 41"/>
                    <a:gd name="T22" fmla="*/ 2 w 38"/>
                    <a:gd name="T23" fmla="*/ 32 h 41"/>
                    <a:gd name="T24" fmla="*/ 5 w 38"/>
                    <a:gd name="T25" fmla="*/ 35 h 41"/>
                    <a:gd name="T26" fmla="*/ 8 w 38"/>
                    <a:gd name="T27" fmla="*/ 38 h 41"/>
                    <a:gd name="T28" fmla="*/ 12 w 38"/>
                    <a:gd name="T29" fmla="*/ 39 h 41"/>
                    <a:gd name="T30" fmla="*/ 15 w 38"/>
                    <a:gd name="T31" fmla="*/ 40 h 41"/>
                    <a:gd name="T32" fmla="*/ 19 w 38"/>
                    <a:gd name="T33" fmla="*/ 41 h 41"/>
                    <a:gd name="T34" fmla="*/ 23 w 38"/>
                    <a:gd name="T35" fmla="*/ 40 h 41"/>
                    <a:gd name="T36" fmla="*/ 27 w 38"/>
                    <a:gd name="T37" fmla="*/ 39 h 41"/>
                    <a:gd name="T38" fmla="*/ 30 w 38"/>
                    <a:gd name="T39" fmla="*/ 38 h 41"/>
                    <a:gd name="T40" fmla="*/ 33 w 38"/>
                    <a:gd name="T41" fmla="*/ 35 h 41"/>
                    <a:gd name="T42" fmla="*/ 35 w 38"/>
                    <a:gd name="T43" fmla="*/ 32 h 41"/>
                    <a:gd name="T44" fmla="*/ 37 w 38"/>
                    <a:gd name="T45" fmla="*/ 28 h 41"/>
                    <a:gd name="T46" fmla="*/ 38 w 38"/>
                    <a:gd name="T47" fmla="*/ 25 h 41"/>
                    <a:gd name="T48" fmla="*/ 38 w 38"/>
                    <a:gd name="T49" fmla="*/ 21 h 41"/>
                    <a:gd name="T50" fmla="*/ 38 w 38"/>
                    <a:gd name="T51" fmla="*/ 17 h 41"/>
                    <a:gd name="T52" fmla="*/ 37 w 38"/>
                    <a:gd name="T53" fmla="*/ 13 h 41"/>
                    <a:gd name="T54" fmla="*/ 35 w 38"/>
                    <a:gd name="T55" fmla="*/ 10 h 41"/>
                    <a:gd name="T56" fmla="*/ 33 w 38"/>
                    <a:gd name="T57" fmla="*/ 6 h 41"/>
                    <a:gd name="T58" fmla="*/ 30 w 38"/>
                    <a:gd name="T59" fmla="*/ 4 h 41"/>
                    <a:gd name="T60" fmla="*/ 27 w 38"/>
                    <a:gd name="T61" fmla="*/ 3 h 41"/>
                    <a:gd name="T62" fmla="*/ 23 w 38"/>
                    <a:gd name="T63" fmla="*/ 1 h 41"/>
                    <a:gd name="T64" fmla="*/ 19 w 38"/>
                    <a:gd name="T65" fmla="*/ 0 h 4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1">
                      <a:moveTo>
                        <a:pt x="19" y="0"/>
                      </a:moveTo>
                      <a:lnTo>
                        <a:pt x="15" y="1"/>
                      </a:lnTo>
                      <a:lnTo>
                        <a:pt x="12" y="3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2" y="10"/>
                      </a:lnTo>
                      <a:lnTo>
                        <a:pt x="1" y="13"/>
                      </a:lnTo>
                      <a:lnTo>
                        <a:pt x="0" y="17"/>
                      </a:lnTo>
                      <a:lnTo>
                        <a:pt x="0" y="21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2" y="32"/>
                      </a:lnTo>
                      <a:lnTo>
                        <a:pt x="5" y="35"/>
                      </a:lnTo>
                      <a:lnTo>
                        <a:pt x="8" y="38"/>
                      </a:lnTo>
                      <a:lnTo>
                        <a:pt x="12" y="39"/>
                      </a:lnTo>
                      <a:lnTo>
                        <a:pt x="15" y="40"/>
                      </a:lnTo>
                      <a:lnTo>
                        <a:pt x="19" y="41"/>
                      </a:lnTo>
                      <a:lnTo>
                        <a:pt x="23" y="40"/>
                      </a:lnTo>
                      <a:lnTo>
                        <a:pt x="27" y="39"/>
                      </a:lnTo>
                      <a:lnTo>
                        <a:pt x="30" y="38"/>
                      </a:lnTo>
                      <a:lnTo>
                        <a:pt x="33" y="35"/>
                      </a:lnTo>
                      <a:lnTo>
                        <a:pt x="35" y="32"/>
                      </a:lnTo>
                      <a:lnTo>
                        <a:pt x="37" y="28"/>
                      </a:lnTo>
                      <a:lnTo>
                        <a:pt x="38" y="25"/>
                      </a:lnTo>
                      <a:lnTo>
                        <a:pt x="38" y="21"/>
                      </a:lnTo>
                      <a:lnTo>
                        <a:pt x="38" y="17"/>
                      </a:lnTo>
                      <a:lnTo>
                        <a:pt x="37" y="13"/>
                      </a:lnTo>
                      <a:lnTo>
                        <a:pt x="35" y="10"/>
                      </a:lnTo>
                      <a:lnTo>
                        <a:pt x="33" y="6"/>
                      </a:lnTo>
                      <a:lnTo>
                        <a:pt x="30" y="4"/>
                      </a:lnTo>
                      <a:lnTo>
                        <a:pt x="27" y="3"/>
                      </a:lnTo>
                      <a:lnTo>
                        <a:pt x="23" y="1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6" name="Freeform 333"/>
                <p:cNvSpPr/>
                <p:nvPr/>
              </p:nvSpPr>
              <p:spPr bwMode="auto">
                <a:xfrm>
                  <a:off x="4869" y="2805"/>
                  <a:ext cx="41" cy="40"/>
                </a:xfrm>
                <a:custGeom>
                  <a:avLst/>
                  <a:gdLst>
                    <a:gd name="T0" fmla="*/ 20 w 41"/>
                    <a:gd name="T1" fmla="*/ 0 h 40"/>
                    <a:gd name="T2" fmla="*/ 17 w 41"/>
                    <a:gd name="T3" fmla="*/ 0 h 40"/>
                    <a:gd name="T4" fmla="*/ 13 w 41"/>
                    <a:gd name="T5" fmla="*/ 1 h 40"/>
                    <a:gd name="T6" fmla="*/ 10 w 41"/>
                    <a:gd name="T7" fmla="*/ 4 h 40"/>
                    <a:gd name="T8" fmla="*/ 6 w 41"/>
                    <a:gd name="T9" fmla="*/ 6 h 40"/>
                    <a:gd name="T10" fmla="*/ 4 w 41"/>
                    <a:gd name="T11" fmla="*/ 8 h 40"/>
                    <a:gd name="T12" fmla="*/ 2 w 41"/>
                    <a:gd name="T13" fmla="*/ 12 h 40"/>
                    <a:gd name="T14" fmla="*/ 0 w 41"/>
                    <a:gd name="T15" fmla="*/ 15 h 40"/>
                    <a:gd name="T16" fmla="*/ 0 w 41"/>
                    <a:gd name="T17" fmla="*/ 20 h 40"/>
                    <a:gd name="T18" fmla="*/ 0 w 41"/>
                    <a:gd name="T19" fmla="*/ 23 h 40"/>
                    <a:gd name="T20" fmla="*/ 2 w 41"/>
                    <a:gd name="T21" fmla="*/ 28 h 40"/>
                    <a:gd name="T22" fmla="*/ 4 w 41"/>
                    <a:gd name="T23" fmla="*/ 30 h 40"/>
                    <a:gd name="T24" fmla="*/ 6 w 41"/>
                    <a:gd name="T25" fmla="*/ 34 h 40"/>
                    <a:gd name="T26" fmla="*/ 10 w 41"/>
                    <a:gd name="T27" fmla="*/ 36 h 40"/>
                    <a:gd name="T28" fmla="*/ 13 w 41"/>
                    <a:gd name="T29" fmla="*/ 39 h 40"/>
                    <a:gd name="T30" fmla="*/ 17 w 41"/>
                    <a:gd name="T31" fmla="*/ 40 h 40"/>
                    <a:gd name="T32" fmla="*/ 20 w 41"/>
                    <a:gd name="T33" fmla="*/ 40 h 40"/>
                    <a:gd name="T34" fmla="*/ 25 w 41"/>
                    <a:gd name="T35" fmla="*/ 40 h 40"/>
                    <a:gd name="T36" fmla="*/ 28 w 41"/>
                    <a:gd name="T37" fmla="*/ 39 h 40"/>
                    <a:gd name="T38" fmla="*/ 32 w 41"/>
                    <a:gd name="T39" fmla="*/ 36 h 40"/>
                    <a:gd name="T40" fmla="*/ 34 w 41"/>
                    <a:gd name="T41" fmla="*/ 34 h 40"/>
                    <a:gd name="T42" fmla="*/ 38 w 41"/>
                    <a:gd name="T43" fmla="*/ 30 h 40"/>
                    <a:gd name="T44" fmla="*/ 39 w 41"/>
                    <a:gd name="T45" fmla="*/ 28 h 40"/>
                    <a:gd name="T46" fmla="*/ 40 w 41"/>
                    <a:gd name="T47" fmla="*/ 23 h 40"/>
                    <a:gd name="T48" fmla="*/ 41 w 41"/>
                    <a:gd name="T49" fmla="*/ 20 h 40"/>
                    <a:gd name="T50" fmla="*/ 40 w 41"/>
                    <a:gd name="T51" fmla="*/ 15 h 40"/>
                    <a:gd name="T52" fmla="*/ 39 w 41"/>
                    <a:gd name="T53" fmla="*/ 12 h 40"/>
                    <a:gd name="T54" fmla="*/ 38 w 41"/>
                    <a:gd name="T55" fmla="*/ 8 h 40"/>
                    <a:gd name="T56" fmla="*/ 34 w 41"/>
                    <a:gd name="T57" fmla="*/ 6 h 40"/>
                    <a:gd name="T58" fmla="*/ 32 w 41"/>
                    <a:gd name="T59" fmla="*/ 4 h 40"/>
                    <a:gd name="T60" fmla="*/ 28 w 41"/>
                    <a:gd name="T61" fmla="*/ 1 h 40"/>
                    <a:gd name="T62" fmla="*/ 25 w 41"/>
                    <a:gd name="T63" fmla="*/ 0 h 40"/>
                    <a:gd name="T64" fmla="*/ 20 w 41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1" h="40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3" y="1"/>
                      </a:lnTo>
                      <a:lnTo>
                        <a:pt x="10" y="4"/>
                      </a:lnTo>
                      <a:lnTo>
                        <a:pt x="6" y="6"/>
                      </a:lnTo>
                      <a:lnTo>
                        <a:pt x="4" y="8"/>
                      </a:lnTo>
                      <a:lnTo>
                        <a:pt x="2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3"/>
                      </a:lnTo>
                      <a:lnTo>
                        <a:pt x="2" y="28"/>
                      </a:lnTo>
                      <a:lnTo>
                        <a:pt x="4" y="30"/>
                      </a:lnTo>
                      <a:lnTo>
                        <a:pt x="6" y="34"/>
                      </a:lnTo>
                      <a:lnTo>
                        <a:pt x="10" y="36"/>
                      </a:lnTo>
                      <a:lnTo>
                        <a:pt x="13" y="39"/>
                      </a:lnTo>
                      <a:lnTo>
                        <a:pt x="17" y="40"/>
                      </a:lnTo>
                      <a:lnTo>
                        <a:pt x="20" y="40"/>
                      </a:lnTo>
                      <a:lnTo>
                        <a:pt x="25" y="40"/>
                      </a:lnTo>
                      <a:lnTo>
                        <a:pt x="28" y="39"/>
                      </a:lnTo>
                      <a:lnTo>
                        <a:pt x="32" y="36"/>
                      </a:lnTo>
                      <a:lnTo>
                        <a:pt x="34" y="34"/>
                      </a:lnTo>
                      <a:lnTo>
                        <a:pt x="38" y="30"/>
                      </a:lnTo>
                      <a:lnTo>
                        <a:pt x="39" y="28"/>
                      </a:lnTo>
                      <a:lnTo>
                        <a:pt x="40" y="23"/>
                      </a:lnTo>
                      <a:lnTo>
                        <a:pt x="41" y="20"/>
                      </a:lnTo>
                      <a:lnTo>
                        <a:pt x="40" y="15"/>
                      </a:lnTo>
                      <a:lnTo>
                        <a:pt x="39" y="12"/>
                      </a:lnTo>
                      <a:lnTo>
                        <a:pt x="38" y="8"/>
                      </a:lnTo>
                      <a:lnTo>
                        <a:pt x="34" y="6"/>
                      </a:lnTo>
                      <a:lnTo>
                        <a:pt x="32" y="4"/>
                      </a:lnTo>
                      <a:lnTo>
                        <a:pt x="28" y="1"/>
                      </a:lnTo>
                      <a:lnTo>
                        <a:pt x="25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7" name="Freeform 334"/>
                <p:cNvSpPr/>
                <p:nvPr/>
              </p:nvSpPr>
              <p:spPr bwMode="auto">
                <a:xfrm>
                  <a:off x="4869" y="2805"/>
                  <a:ext cx="41" cy="40"/>
                </a:xfrm>
                <a:custGeom>
                  <a:avLst/>
                  <a:gdLst>
                    <a:gd name="T0" fmla="*/ 20 w 41"/>
                    <a:gd name="T1" fmla="*/ 0 h 40"/>
                    <a:gd name="T2" fmla="*/ 17 w 41"/>
                    <a:gd name="T3" fmla="*/ 0 h 40"/>
                    <a:gd name="T4" fmla="*/ 13 w 41"/>
                    <a:gd name="T5" fmla="*/ 1 h 40"/>
                    <a:gd name="T6" fmla="*/ 10 w 41"/>
                    <a:gd name="T7" fmla="*/ 4 h 40"/>
                    <a:gd name="T8" fmla="*/ 6 w 41"/>
                    <a:gd name="T9" fmla="*/ 6 h 40"/>
                    <a:gd name="T10" fmla="*/ 4 w 41"/>
                    <a:gd name="T11" fmla="*/ 8 h 40"/>
                    <a:gd name="T12" fmla="*/ 2 w 41"/>
                    <a:gd name="T13" fmla="*/ 12 h 40"/>
                    <a:gd name="T14" fmla="*/ 0 w 41"/>
                    <a:gd name="T15" fmla="*/ 15 h 40"/>
                    <a:gd name="T16" fmla="*/ 0 w 41"/>
                    <a:gd name="T17" fmla="*/ 20 h 40"/>
                    <a:gd name="T18" fmla="*/ 0 w 41"/>
                    <a:gd name="T19" fmla="*/ 23 h 40"/>
                    <a:gd name="T20" fmla="*/ 2 w 41"/>
                    <a:gd name="T21" fmla="*/ 28 h 40"/>
                    <a:gd name="T22" fmla="*/ 4 w 41"/>
                    <a:gd name="T23" fmla="*/ 30 h 40"/>
                    <a:gd name="T24" fmla="*/ 6 w 41"/>
                    <a:gd name="T25" fmla="*/ 34 h 40"/>
                    <a:gd name="T26" fmla="*/ 10 w 41"/>
                    <a:gd name="T27" fmla="*/ 36 h 40"/>
                    <a:gd name="T28" fmla="*/ 13 w 41"/>
                    <a:gd name="T29" fmla="*/ 39 h 40"/>
                    <a:gd name="T30" fmla="*/ 17 w 41"/>
                    <a:gd name="T31" fmla="*/ 40 h 40"/>
                    <a:gd name="T32" fmla="*/ 20 w 41"/>
                    <a:gd name="T33" fmla="*/ 40 h 40"/>
                    <a:gd name="T34" fmla="*/ 25 w 41"/>
                    <a:gd name="T35" fmla="*/ 40 h 40"/>
                    <a:gd name="T36" fmla="*/ 28 w 41"/>
                    <a:gd name="T37" fmla="*/ 39 h 40"/>
                    <a:gd name="T38" fmla="*/ 32 w 41"/>
                    <a:gd name="T39" fmla="*/ 36 h 40"/>
                    <a:gd name="T40" fmla="*/ 34 w 41"/>
                    <a:gd name="T41" fmla="*/ 34 h 40"/>
                    <a:gd name="T42" fmla="*/ 38 w 41"/>
                    <a:gd name="T43" fmla="*/ 30 h 40"/>
                    <a:gd name="T44" fmla="*/ 39 w 41"/>
                    <a:gd name="T45" fmla="*/ 28 h 40"/>
                    <a:gd name="T46" fmla="*/ 40 w 41"/>
                    <a:gd name="T47" fmla="*/ 23 h 40"/>
                    <a:gd name="T48" fmla="*/ 41 w 41"/>
                    <a:gd name="T49" fmla="*/ 20 h 40"/>
                    <a:gd name="T50" fmla="*/ 40 w 41"/>
                    <a:gd name="T51" fmla="*/ 15 h 40"/>
                    <a:gd name="T52" fmla="*/ 39 w 41"/>
                    <a:gd name="T53" fmla="*/ 12 h 40"/>
                    <a:gd name="T54" fmla="*/ 38 w 41"/>
                    <a:gd name="T55" fmla="*/ 8 h 40"/>
                    <a:gd name="T56" fmla="*/ 34 w 41"/>
                    <a:gd name="T57" fmla="*/ 6 h 40"/>
                    <a:gd name="T58" fmla="*/ 32 w 41"/>
                    <a:gd name="T59" fmla="*/ 4 h 40"/>
                    <a:gd name="T60" fmla="*/ 28 w 41"/>
                    <a:gd name="T61" fmla="*/ 1 h 40"/>
                    <a:gd name="T62" fmla="*/ 25 w 41"/>
                    <a:gd name="T63" fmla="*/ 0 h 40"/>
                    <a:gd name="T64" fmla="*/ 20 w 41"/>
                    <a:gd name="T65" fmla="*/ 0 h 4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1" h="40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3" y="1"/>
                      </a:lnTo>
                      <a:lnTo>
                        <a:pt x="10" y="4"/>
                      </a:lnTo>
                      <a:lnTo>
                        <a:pt x="6" y="6"/>
                      </a:lnTo>
                      <a:lnTo>
                        <a:pt x="4" y="8"/>
                      </a:lnTo>
                      <a:lnTo>
                        <a:pt x="2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3"/>
                      </a:lnTo>
                      <a:lnTo>
                        <a:pt x="2" y="28"/>
                      </a:lnTo>
                      <a:lnTo>
                        <a:pt x="4" y="30"/>
                      </a:lnTo>
                      <a:lnTo>
                        <a:pt x="6" y="34"/>
                      </a:lnTo>
                      <a:lnTo>
                        <a:pt x="10" y="36"/>
                      </a:lnTo>
                      <a:lnTo>
                        <a:pt x="13" y="39"/>
                      </a:lnTo>
                      <a:lnTo>
                        <a:pt x="17" y="40"/>
                      </a:lnTo>
                      <a:lnTo>
                        <a:pt x="20" y="40"/>
                      </a:lnTo>
                      <a:lnTo>
                        <a:pt x="25" y="40"/>
                      </a:lnTo>
                      <a:lnTo>
                        <a:pt x="28" y="39"/>
                      </a:lnTo>
                      <a:lnTo>
                        <a:pt x="32" y="36"/>
                      </a:lnTo>
                      <a:lnTo>
                        <a:pt x="34" y="34"/>
                      </a:lnTo>
                      <a:lnTo>
                        <a:pt x="38" y="30"/>
                      </a:lnTo>
                      <a:lnTo>
                        <a:pt x="39" y="28"/>
                      </a:lnTo>
                      <a:lnTo>
                        <a:pt x="40" y="23"/>
                      </a:lnTo>
                      <a:lnTo>
                        <a:pt x="41" y="20"/>
                      </a:lnTo>
                      <a:lnTo>
                        <a:pt x="40" y="15"/>
                      </a:lnTo>
                      <a:lnTo>
                        <a:pt x="39" y="12"/>
                      </a:lnTo>
                      <a:lnTo>
                        <a:pt x="38" y="8"/>
                      </a:lnTo>
                      <a:lnTo>
                        <a:pt x="34" y="6"/>
                      </a:lnTo>
                      <a:lnTo>
                        <a:pt x="32" y="4"/>
                      </a:lnTo>
                      <a:lnTo>
                        <a:pt x="28" y="1"/>
                      </a:lnTo>
                      <a:lnTo>
                        <a:pt x="25" y="0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8" name="Freeform 335"/>
                <p:cNvSpPr/>
                <p:nvPr/>
              </p:nvSpPr>
              <p:spPr bwMode="auto">
                <a:xfrm>
                  <a:off x="4604" y="2409"/>
                  <a:ext cx="38" cy="38"/>
                </a:xfrm>
                <a:custGeom>
                  <a:avLst/>
                  <a:gdLst>
                    <a:gd name="T0" fmla="*/ 20 w 38"/>
                    <a:gd name="T1" fmla="*/ 0 h 38"/>
                    <a:gd name="T2" fmla="*/ 15 w 38"/>
                    <a:gd name="T3" fmla="*/ 0 h 38"/>
                    <a:gd name="T4" fmla="*/ 11 w 38"/>
                    <a:gd name="T5" fmla="*/ 1 h 38"/>
                    <a:gd name="T6" fmla="*/ 8 w 38"/>
                    <a:gd name="T7" fmla="*/ 3 h 38"/>
                    <a:gd name="T8" fmla="*/ 6 w 38"/>
                    <a:gd name="T9" fmla="*/ 6 h 38"/>
                    <a:gd name="T10" fmla="*/ 3 w 38"/>
                    <a:gd name="T11" fmla="*/ 8 h 38"/>
                    <a:gd name="T12" fmla="*/ 1 w 38"/>
                    <a:gd name="T13" fmla="*/ 12 h 38"/>
                    <a:gd name="T14" fmla="*/ 0 w 38"/>
                    <a:gd name="T15" fmla="*/ 15 h 38"/>
                    <a:gd name="T16" fmla="*/ 0 w 38"/>
                    <a:gd name="T17" fmla="*/ 20 h 38"/>
                    <a:gd name="T18" fmla="*/ 0 w 38"/>
                    <a:gd name="T19" fmla="*/ 23 h 38"/>
                    <a:gd name="T20" fmla="*/ 1 w 38"/>
                    <a:gd name="T21" fmla="*/ 27 h 38"/>
                    <a:gd name="T22" fmla="*/ 3 w 38"/>
                    <a:gd name="T23" fmla="*/ 30 h 38"/>
                    <a:gd name="T24" fmla="*/ 6 w 38"/>
                    <a:gd name="T25" fmla="*/ 34 h 38"/>
                    <a:gd name="T26" fmla="*/ 8 w 38"/>
                    <a:gd name="T27" fmla="*/ 36 h 38"/>
                    <a:gd name="T28" fmla="*/ 11 w 38"/>
                    <a:gd name="T29" fmla="*/ 37 h 38"/>
                    <a:gd name="T30" fmla="*/ 15 w 38"/>
                    <a:gd name="T31" fmla="*/ 38 h 38"/>
                    <a:gd name="T32" fmla="*/ 20 w 38"/>
                    <a:gd name="T33" fmla="*/ 38 h 38"/>
                    <a:gd name="T34" fmla="*/ 23 w 38"/>
                    <a:gd name="T35" fmla="*/ 38 h 38"/>
                    <a:gd name="T36" fmla="*/ 27 w 38"/>
                    <a:gd name="T37" fmla="*/ 37 h 38"/>
                    <a:gd name="T38" fmla="*/ 30 w 38"/>
                    <a:gd name="T39" fmla="*/ 36 h 38"/>
                    <a:gd name="T40" fmla="*/ 32 w 38"/>
                    <a:gd name="T41" fmla="*/ 34 h 38"/>
                    <a:gd name="T42" fmla="*/ 35 w 38"/>
                    <a:gd name="T43" fmla="*/ 30 h 38"/>
                    <a:gd name="T44" fmla="*/ 37 w 38"/>
                    <a:gd name="T45" fmla="*/ 27 h 38"/>
                    <a:gd name="T46" fmla="*/ 38 w 38"/>
                    <a:gd name="T47" fmla="*/ 23 h 38"/>
                    <a:gd name="T48" fmla="*/ 38 w 38"/>
                    <a:gd name="T49" fmla="*/ 20 h 38"/>
                    <a:gd name="T50" fmla="*/ 38 w 38"/>
                    <a:gd name="T51" fmla="*/ 15 h 38"/>
                    <a:gd name="T52" fmla="*/ 37 w 38"/>
                    <a:gd name="T53" fmla="*/ 12 h 38"/>
                    <a:gd name="T54" fmla="*/ 35 w 38"/>
                    <a:gd name="T55" fmla="*/ 8 h 38"/>
                    <a:gd name="T56" fmla="*/ 32 w 38"/>
                    <a:gd name="T57" fmla="*/ 6 h 38"/>
                    <a:gd name="T58" fmla="*/ 30 w 38"/>
                    <a:gd name="T59" fmla="*/ 3 h 38"/>
                    <a:gd name="T60" fmla="*/ 27 w 38"/>
                    <a:gd name="T61" fmla="*/ 1 h 38"/>
                    <a:gd name="T62" fmla="*/ 23 w 38"/>
                    <a:gd name="T63" fmla="*/ 0 h 38"/>
                    <a:gd name="T64" fmla="*/ 20 w 38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38">
                      <a:moveTo>
                        <a:pt x="20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3"/>
                      </a:lnTo>
                      <a:lnTo>
                        <a:pt x="6" y="6"/>
                      </a:lnTo>
                      <a:lnTo>
                        <a:pt x="3" y="8"/>
                      </a:lnTo>
                      <a:lnTo>
                        <a:pt x="1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3"/>
                      </a:lnTo>
                      <a:lnTo>
                        <a:pt x="1" y="27"/>
                      </a:lnTo>
                      <a:lnTo>
                        <a:pt x="3" y="30"/>
                      </a:lnTo>
                      <a:lnTo>
                        <a:pt x="6" y="34"/>
                      </a:lnTo>
                      <a:lnTo>
                        <a:pt x="8" y="36"/>
                      </a:lnTo>
                      <a:lnTo>
                        <a:pt x="11" y="37"/>
                      </a:lnTo>
                      <a:lnTo>
                        <a:pt x="15" y="38"/>
                      </a:lnTo>
                      <a:lnTo>
                        <a:pt x="20" y="38"/>
                      </a:lnTo>
                      <a:lnTo>
                        <a:pt x="23" y="38"/>
                      </a:lnTo>
                      <a:lnTo>
                        <a:pt x="27" y="37"/>
                      </a:lnTo>
                      <a:lnTo>
                        <a:pt x="30" y="36"/>
                      </a:lnTo>
                      <a:lnTo>
                        <a:pt x="32" y="34"/>
                      </a:lnTo>
                      <a:lnTo>
                        <a:pt x="35" y="30"/>
                      </a:lnTo>
                      <a:lnTo>
                        <a:pt x="37" y="27"/>
                      </a:lnTo>
                      <a:lnTo>
                        <a:pt x="38" y="23"/>
                      </a:lnTo>
                      <a:lnTo>
                        <a:pt x="38" y="20"/>
                      </a:lnTo>
                      <a:lnTo>
                        <a:pt x="38" y="15"/>
                      </a:lnTo>
                      <a:lnTo>
                        <a:pt x="37" y="12"/>
                      </a:lnTo>
                      <a:lnTo>
                        <a:pt x="35" y="8"/>
                      </a:lnTo>
                      <a:lnTo>
                        <a:pt x="32" y="6"/>
                      </a:lnTo>
                      <a:lnTo>
                        <a:pt x="30" y="3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9" name="Freeform 336"/>
                <p:cNvSpPr/>
                <p:nvPr/>
              </p:nvSpPr>
              <p:spPr bwMode="auto">
                <a:xfrm>
                  <a:off x="4604" y="2409"/>
                  <a:ext cx="38" cy="38"/>
                </a:xfrm>
                <a:custGeom>
                  <a:avLst/>
                  <a:gdLst>
                    <a:gd name="T0" fmla="*/ 20 w 38"/>
                    <a:gd name="T1" fmla="*/ 0 h 38"/>
                    <a:gd name="T2" fmla="*/ 15 w 38"/>
                    <a:gd name="T3" fmla="*/ 0 h 38"/>
                    <a:gd name="T4" fmla="*/ 11 w 38"/>
                    <a:gd name="T5" fmla="*/ 1 h 38"/>
                    <a:gd name="T6" fmla="*/ 8 w 38"/>
                    <a:gd name="T7" fmla="*/ 3 h 38"/>
                    <a:gd name="T8" fmla="*/ 6 w 38"/>
                    <a:gd name="T9" fmla="*/ 6 h 38"/>
                    <a:gd name="T10" fmla="*/ 3 w 38"/>
                    <a:gd name="T11" fmla="*/ 8 h 38"/>
                    <a:gd name="T12" fmla="*/ 1 w 38"/>
                    <a:gd name="T13" fmla="*/ 12 h 38"/>
                    <a:gd name="T14" fmla="*/ 0 w 38"/>
                    <a:gd name="T15" fmla="*/ 15 h 38"/>
                    <a:gd name="T16" fmla="*/ 0 w 38"/>
                    <a:gd name="T17" fmla="*/ 20 h 38"/>
                    <a:gd name="T18" fmla="*/ 0 w 38"/>
                    <a:gd name="T19" fmla="*/ 23 h 38"/>
                    <a:gd name="T20" fmla="*/ 1 w 38"/>
                    <a:gd name="T21" fmla="*/ 27 h 38"/>
                    <a:gd name="T22" fmla="*/ 3 w 38"/>
                    <a:gd name="T23" fmla="*/ 30 h 38"/>
                    <a:gd name="T24" fmla="*/ 6 w 38"/>
                    <a:gd name="T25" fmla="*/ 34 h 38"/>
                    <a:gd name="T26" fmla="*/ 8 w 38"/>
                    <a:gd name="T27" fmla="*/ 36 h 38"/>
                    <a:gd name="T28" fmla="*/ 11 w 38"/>
                    <a:gd name="T29" fmla="*/ 37 h 38"/>
                    <a:gd name="T30" fmla="*/ 15 w 38"/>
                    <a:gd name="T31" fmla="*/ 38 h 38"/>
                    <a:gd name="T32" fmla="*/ 20 w 38"/>
                    <a:gd name="T33" fmla="*/ 38 h 38"/>
                    <a:gd name="T34" fmla="*/ 23 w 38"/>
                    <a:gd name="T35" fmla="*/ 38 h 38"/>
                    <a:gd name="T36" fmla="*/ 27 w 38"/>
                    <a:gd name="T37" fmla="*/ 37 h 38"/>
                    <a:gd name="T38" fmla="*/ 30 w 38"/>
                    <a:gd name="T39" fmla="*/ 36 h 38"/>
                    <a:gd name="T40" fmla="*/ 32 w 38"/>
                    <a:gd name="T41" fmla="*/ 34 h 38"/>
                    <a:gd name="T42" fmla="*/ 35 w 38"/>
                    <a:gd name="T43" fmla="*/ 30 h 38"/>
                    <a:gd name="T44" fmla="*/ 37 w 38"/>
                    <a:gd name="T45" fmla="*/ 27 h 38"/>
                    <a:gd name="T46" fmla="*/ 38 w 38"/>
                    <a:gd name="T47" fmla="*/ 23 h 38"/>
                    <a:gd name="T48" fmla="*/ 38 w 38"/>
                    <a:gd name="T49" fmla="*/ 20 h 38"/>
                    <a:gd name="T50" fmla="*/ 38 w 38"/>
                    <a:gd name="T51" fmla="*/ 15 h 38"/>
                    <a:gd name="T52" fmla="*/ 37 w 38"/>
                    <a:gd name="T53" fmla="*/ 12 h 38"/>
                    <a:gd name="T54" fmla="*/ 35 w 38"/>
                    <a:gd name="T55" fmla="*/ 8 h 38"/>
                    <a:gd name="T56" fmla="*/ 32 w 38"/>
                    <a:gd name="T57" fmla="*/ 6 h 38"/>
                    <a:gd name="T58" fmla="*/ 30 w 38"/>
                    <a:gd name="T59" fmla="*/ 3 h 38"/>
                    <a:gd name="T60" fmla="*/ 27 w 38"/>
                    <a:gd name="T61" fmla="*/ 1 h 38"/>
                    <a:gd name="T62" fmla="*/ 23 w 38"/>
                    <a:gd name="T63" fmla="*/ 0 h 38"/>
                    <a:gd name="T64" fmla="*/ 20 w 38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38">
                      <a:moveTo>
                        <a:pt x="20" y="0"/>
                      </a:move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3"/>
                      </a:lnTo>
                      <a:lnTo>
                        <a:pt x="6" y="6"/>
                      </a:lnTo>
                      <a:lnTo>
                        <a:pt x="3" y="8"/>
                      </a:lnTo>
                      <a:lnTo>
                        <a:pt x="1" y="12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0" y="23"/>
                      </a:lnTo>
                      <a:lnTo>
                        <a:pt x="1" y="27"/>
                      </a:lnTo>
                      <a:lnTo>
                        <a:pt x="3" y="30"/>
                      </a:lnTo>
                      <a:lnTo>
                        <a:pt x="6" y="34"/>
                      </a:lnTo>
                      <a:lnTo>
                        <a:pt x="8" y="36"/>
                      </a:lnTo>
                      <a:lnTo>
                        <a:pt x="11" y="37"/>
                      </a:lnTo>
                      <a:lnTo>
                        <a:pt x="15" y="38"/>
                      </a:lnTo>
                      <a:lnTo>
                        <a:pt x="20" y="38"/>
                      </a:lnTo>
                      <a:lnTo>
                        <a:pt x="23" y="38"/>
                      </a:lnTo>
                      <a:lnTo>
                        <a:pt x="27" y="37"/>
                      </a:lnTo>
                      <a:lnTo>
                        <a:pt x="30" y="36"/>
                      </a:lnTo>
                      <a:lnTo>
                        <a:pt x="32" y="34"/>
                      </a:lnTo>
                      <a:lnTo>
                        <a:pt x="35" y="30"/>
                      </a:lnTo>
                      <a:lnTo>
                        <a:pt x="37" y="27"/>
                      </a:lnTo>
                      <a:lnTo>
                        <a:pt x="38" y="23"/>
                      </a:lnTo>
                      <a:lnTo>
                        <a:pt x="38" y="20"/>
                      </a:lnTo>
                      <a:lnTo>
                        <a:pt x="38" y="15"/>
                      </a:lnTo>
                      <a:lnTo>
                        <a:pt x="37" y="12"/>
                      </a:lnTo>
                      <a:lnTo>
                        <a:pt x="35" y="8"/>
                      </a:lnTo>
                      <a:lnTo>
                        <a:pt x="32" y="6"/>
                      </a:lnTo>
                      <a:lnTo>
                        <a:pt x="30" y="3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00" name="Freeform 337"/>
                <p:cNvSpPr/>
                <p:nvPr/>
              </p:nvSpPr>
              <p:spPr bwMode="auto">
                <a:xfrm>
                  <a:off x="4591" y="3568"/>
                  <a:ext cx="38" cy="39"/>
                </a:xfrm>
                <a:custGeom>
                  <a:avLst/>
                  <a:gdLst>
                    <a:gd name="T0" fmla="*/ 19 w 38"/>
                    <a:gd name="T1" fmla="*/ 0 h 39"/>
                    <a:gd name="T2" fmla="*/ 15 w 38"/>
                    <a:gd name="T3" fmla="*/ 0 h 39"/>
                    <a:gd name="T4" fmla="*/ 12 w 38"/>
                    <a:gd name="T5" fmla="*/ 2 h 39"/>
                    <a:gd name="T6" fmla="*/ 8 w 38"/>
                    <a:gd name="T7" fmla="*/ 4 h 39"/>
                    <a:gd name="T8" fmla="*/ 5 w 38"/>
                    <a:gd name="T9" fmla="*/ 6 h 39"/>
                    <a:gd name="T10" fmla="*/ 2 w 38"/>
                    <a:gd name="T11" fmla="*/ 9 h 39"/>
                    <a:gd name="T12" fmla="*/ 1 w 38"/>
                    <a:gd name="T13" fmla="*/ 12 h 39"/>
                    <a:gd name="T14" fmla="*/ 0 w 38"/>
                    <a:gd name="T15" fmla="*/ 16 h 39"/>
                    <a:gd name="T16" fmla="*/ 0 w 38"/>
                    <a:gd name="T17" fmla="*/ 20 h 39"/>
                    <a:gd name="T18" fmla="*/ 0 w 38"/>
                    <a:gd name="T19" fmla="*/ 24 h 39"/>
                    <a:gd name="T20" fmla="*/ 1 w 38"/>
                    <a:gd name="T21" fmla="*/ 27 h 39"/>
                    <a:gd name="T22" fmla="*/ 2 w 38"/>
                    <a:gd name="T23" fmla="*/ 31 h 39"/>
                    <a:gd name="T24" fmla="*/ 5 w 38"/>
                    <a:gd name="T25" fmla="*/ 33 h 39"/>
                    <a:gd name="T26" fmla="*/ 8 w 38"/>
                    <a:gd name="T27" fmla="*/ 35 h 39"/>
                    <a:gd name="T28" fmla="*/ 12 w 38"/>
                    <a:gd name="T29" fmla="*/ 38 h 39"/>
                    <a:gd name="T30" fmla="*/ 15 w 38"/>
                    <a:gd name="T31" fmla="*/ 39 h 39"/>
                    <a:gd name="T32" fmla="*/ 19 w 38"/>
                    <a:gd name="T33" fmla="*/ 39 h 39"/>
                    <a:gd name="T34" fmla="*/ 23 w 38"/>
                    <a:gd name="T35" fmla="*/ 39 h 39"/>
                    <a:gd name="T36" fmla="*/ 27 w 38"/>
                    <a:gd name="T37" fmla="*/ 38 h 39"/>
                    <a:gd name="T38" fmla="*/ 30 w 38"/>
                    <a:gd name="T39" fmla="*/ 35 h 39"/>
                    <a:gd name="T40" fmla="*/ 33 w 38"/>
                    <a:gd name="T41" fmla="*/ 33 h 39"/>
                    <a:gd name="T42" fmla="*/ 35 w 38"/>
                    <a:gd name="T43" fmla="*/ 31 h 39"/>
                    <a:gd name="T44" fmla="*/ 37 w 38"/>
                    <a:gd name="T45" fmla="*/ 27 h 39"/>
                    <a:gd name="T46" fmla="*/ 38 w 38"/>
                    <a:gd name="T47" fmla="*/ 24 h 39"/>
                    <a:gd name="T48" fmla="*/ 38 w 38"/>
                    <a:gd name="T49" fmla="*/ 20 h 39"/>
                    <a:gd name="T50" fmla="*/ 38 w 38"/>
                    <a:gd name="T51" fmla="*/ 16 h 39"/>
                    <a:gd name="T52" fmla="*/ 37 w 38"/>
                    <a:gd name="T53" fmla="*/ 12 h 39"/>
                    <a:gd name="T54" fmla="*/ 35 w 38"/>
                    <a:gd name="T55" fmla="*/ 9 h 39"/>
                    <a:gd name="T56" fmla="*/ 33 w 38"/>
                    <a:gd name="T57" fmla="*/ 6 h 39"/>
                    <a:gd name="T58" fmla="*/ 30 w 38"/>
                    <a:gd name="T59" fmla="*/ 4 h 39"/>
                    <a:gd name="T60" fmla="*/ 27 w 38"/>
                    <a:gd name="T61" fmla="*/ 2 h 39"/>
                    <a:gd name="T62" fmla="*/ 23 w 38"/>
                    <a:gd name="T63" fmla="*/ 0 h 39"/>
                    <a:gd name="T64" fmla="*/ 19 w 38"/>
                    <a:gd name="T65" fmla="*/ 0 h 39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39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2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2" y="9"/>
                      </a:lnTo>
                      <a:lnTo>
                        <a:pt x="1" y="12"/>
                      </a:lnTo>
                      <a:lnTo>
                        <a:pt x="0" y="16"/>
                      </a:lnTo>
                      <a:lnTo>
                        <a:pt x="0" y="20"/>
                      </a:lnTo>
                      <a:lnTo>
                        <a:pt x="0" y="24"/>
                      </a:lnTo>
                      <a:lnTo>
                        <a:pt x="1" y="27"/>
                      </a:lnTo>
                      <a:lnTo>
                        <a:pt x="2" y="31"/>
                      </a:lnTo>
                      <a:lnTo>
                        <a:pt x="5" y="33"/>
                      </a:lnTo>
                      <a:lnTo>
                        <a:pt x="8" y="35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39"/>
                      </a:lnTo>
                      <a:lnTo>
                        <a:pt x="23" y="39"/>
                      </a:lnTo>
                      <a:lnTo>
                        <a:pt x="27" y="38"/>
                      </a:lnTo>
                      <a:lnTo>
                        <a:pt x="30" y="35"/>
                      </a:lnTo>
                      <a:lnTo>
                        <a:pt x="33" y="33"/>
                      </a:lnTo>
                      <a:lnTo>
                        <a:pt x="35" y="31"/>
                      </a:lnTo>
                      <a:lnTo>
                        <a:pt x="37" y="27"/>
                      </a:lnTo>
                      <a:lnTo>
                        <a:pt x="38" y="24"/>
                      </a:lnTo>
                      <a:lnTo>
                        <a:pt x="38" y="20"/>
                      </a:lnTo>
                      <a:lnTo>
                        <a:pt x="38" y="16"/>
                      </a:lnTo>
                      <a:lnTo>
                        <a:pt x="37" y="12"/>
                      </a:lnTo>
                      <a:lnTo>
                        <a:pt x="35" y="9"/>
                      </a:lnTo>
                      <a:lnTo>
                        <a:pt x="33" y="6"/>
                      </a:lnTo>
                      <a:lnTo>
                        <a:pt x="30" y="4"/>
                      </a:lnTo>
                      <a:lnTo>
                        <a:pt x="27" y="2"/>
                      </a:lnTo>
                      <a:lnTo>
                        <a:pt x="23" y="0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01" name="Freeform 338"/>
                <p:cNvSpPr/>
                <p:nvPr/>
              </p:nvSpPr>
              <p:spPr bwMode="auto">
                <a:xfrm>
                  <a:off x="4591" y="3568"/>
                  <a:ext cx="38" cy="39"/>
                </a:xfrm>
                <a:custGeom>
                  <a:avLst/>
                  <a:gdLst>
                    <a:gd name="T0" fmla="*/ 19 w 38"/>
                    <a:gd name="T1" fmla="*/ 0 h 39"/>
                    <a:gd name="T2" fmla="*/ 15 w 38"/>
                    <a:gd name="T3" fmla="*/ 0 h 39"/>
                    <a:gd name="T4" fmla="*/ 12 w 38"/>
                    <a:gd name="T5" fmla="*/ 2 h 39"/>
                    <a:gd name="T6" fmla="*/ 8 w 38"/>
                    <a:gd name="T7" fmla="*/ 4 h 39"/>
                    <a:gd name="T8" fmla="*/ 5 w 38"/>
                    <a:gd name="T9" fmla="*/ 6 h 39"/>
                    <a:gd name="T10" fmla="*/ 2 w 38"/>
                    <a:gd name="T11" fmla="*/ 9 h 39"/>
                    <a:gd name="T12" fmla="*/ 1 w 38"/>
                    <a:gd name="T13" fmla="*/ 12 h 39"/>
                    <a:gd name="T14" fmla="*/ 0 w 38"/>
                    <a:gd name="T15" fmla="*/ 16 h 39"/>
                    <a:gd name="T16" fmla="*/ 0 w 38"/>
                    <a:gd name="T17" fmla="*/ 20 h 39"/>
                    <a:gd name="T18" fmla="*/ 0 w 38"/>
                    <a:gd name="T19" fmla="*/ 24 h 39"/>
                    <a:gd name="T20" fmla="*/ 1 w 38"/>
                    <a:gd name="T21" fmla="*/ 27 h 39"/>
                    <a:gd name="T22" fmla="*/ 2 w 38"/>
                    <a:gd name="T23" fmla="*/ 31 h 39"/>
                    <a:gd name="T24" fmla="*/ 5 w 38"/>
                    <a:gd name="T25" fmla="*/ 33 h 39"/>
                    <a:gd name="T26" fmla="*/ 8 w 38"/>
                    <a:gd name="T27" fmla="*/ 35 h 39"/>
                    <a:gd name="T28" fmla="*/ 12 w 38"/>
                    <a:gd name="T29" fmla="*/ 38 h 39"/>
                    <a:gd name="T30" fmla="*/ 15 w 38"/>
                    <a:gd name="T31" fmla="*/ 39 h 39"/>
                    <a:gd name="T32" fmla="*/ 19 w 38"/>
                    <a:gd name="T33" fmla="*/ 39 h 39"/>
                    <a:gd name="T34" fmla="*/ 23 w 38"/>
                    <a:gd name="T35" fmla="*/ 39 h 39"/>
                    <a:gd name="T36" fmla="*/ 27 w 38"/>
                    <a:gd name="T37" fmla="*/ 38 h 39"/>
                    <a:gd name="T38" fmla="*/ 30 w 38"/>
                    <a:gd name="T39" fmla="*/ 35 h 39"/>
                    <a:gd name="T40" fmla="*/ 33 w 38"/>
                    <a:gd name="T41" fmla="*/ 33 h 39"/>
                    <a:gd name="T42" fmla="*/ 35 w 38"/>
                    <a:gd name="T43" fmla="*/ 31 h 39"/>
                    <a:gd name="T44" fmla="*/ 37 w 38"/>
                    <a:gd name="T45" fmla="*/ 27 h 39"/>
                    <a:gd name="T46" fmla="*/ 38 w 38"/>
                    <a:gd name="T47" fmla="*/ 24 h 39"/>
                    <a:gd name="T48" fmla="*/ 38 w 38"/>
                    <a:gd name="T49" fmla="*/ 20 h 39"/>
                    <a:gd name="T50" fmla="*/ 38 w 38"/>
                    <a:gd name="T51" fmla="*/ 16 h 39"/>
                    <a:gd name="T52" fmla="*/ 37 w 38"/>
                    <a:gd name="T53" fmla="*/ 12 h 39"/>
                    <a:gd name="T54" fmla="*/ 35 w 38"/>
                    <a:gd name="T55" fmla="*/ 9 h 39"/>
                    <a:gd name="T56" fmla="*/ 33 w 38"/>
                    <a:gd name="T57" fmla="*/ 6 h 39"/>
                    <a:gd name="T58" fmla="*/ 30 w 38"/>
                    <a:gd name="T59" fmla="*/ 4 h 39"/>
                    <a:gd name="T60" fmla="*/ 27 w 38"/>
                    <a:gd name="T61" fmla="*/ 2 h 39"/>
                    <a:gd name="T62" fmla="*/ 23 w 38"/>
                    <a:gd name="T63" fmla="*/ 0 h 39"/>
                    <a:gd name="T64" fmla="*/ 19 w 38"/>
                    <a:gd name="T65" fmla="*/ 0 h 39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39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2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2" y="9"/>
                      </a:lnTo>
                      <a:lnTo>
                        <a:pt x="1" y="12"/>
                      </a:lnTo>
                      <a:lnTo>
                        <a:pt x="0" y="16"/>
                      </a:lnTo>
                      <a:lnTo>
                        <a:pt x="0" y="20"/>
                      </a:lnTo>
                      <a:lnTo>
                        <a:pt x="0" y="24"/>
                      </a:lnTo>
                      <a:lnTo>
                        <a:pt x="1" y="27"/>
                      </a:lnTo>
                      <a:lnTo>
                        <a:pt x="2" y="31"/>
                      </a:lnTo>
                      <a:lnTo>
                        <a:pt x="5" y="33"/>
                      </a:lnTo>
                      <a:lnTo>
                        <a:pt x="8" y="35"/>
                      </a:lnTo>
                      <a:lnTo>
                        <a:pt x="12" y="38"/>
                      </a:lnTo>
                      <a:lnTo>
                        <a:pt x="15" y="39"/>
                      </a:lnTo>
                      <a:lnTo>
                        <a:pt x="19" y="39"/>
                      </a:lnTo>
                      <a:lnTo>
                        <a:pt x="23" y="39"/>
                      </a:lnTo>
                      <a:lnTo>
                        <a:pt x="27" y="38"/>
                      </a:lnTo>
                      <a:lnTo>
                        <a:pt x="30" y="35"/>
                      </a:lnTo>
                      <a:lnTo>
                        <a:pt x="33" y="33"/>
                      </a:lnTo>
                      <a:lnTo>
                        <a:pt x="35" y="31"/>
                      </a:lnTo>
                      <a:lnTo>
                        <a:pt x="37" y="27"/>
                      </a:lnTo>
                      <a:lnTo>
                        <a:pt x="38" y="24"/>
                      </a:lnTo>
                      <a:lnTo>
                        <a:pt x="38" y="20"/>
                      </a:lnTo>
                      <a:lnTo>
                        <a:pt x="38" y="16"/>
                      </a:lnTo>
                      <a:lnTo>
                        <a:pt x="37" y="12"/>
                      </a:lnTo>
                      <a:lnTo>
                        <a:pt x="35" y="9"/>
                      </a:lnTo>
                      <a:lnTo>
                        <a:pt x="33" y="6"/>
                      </a:lnTo>
                      <a:lnTo>
                        <a:pt x="30" y="4"/>
                      </a:lnTo>
                      <a:lnTo>
                        <a:pt x="27" y="2"/>
                      </a:lnTo>
                      <a:lnTo>
                        <a:pt x="23" y="0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02" name="Freeform 339"/>
                <p:cNvSpPr/>
                <p:nvPr/>
              </p:nvSpPr>
              <p:spPr bwMode="auto">
                <a:xfrm>
                  <a:off x="5192" y="2976"/>
                  <a:ext cx="41" cy="39"/>
                </a:xfrm>
                <a:custGeom>
                  <a:avLst/>
                  <a:gdLst>
                    <a:gd name="T0" fmla="*/ 20 w 41"/>
                    <a:gd name="T1" fmla="*/ 0 h 39"/>
                    <a:gd name="T2" fmla="*/ 16 w 41"/>
                    <a:gd name="T3" fmla="*/ 0 h 39"/>
                    <a:gd name="T4" fmla="*/ 13 w 41"/>
                    <a:gd name="T5" fmla="*/ 2 h 39"/>
                    <a:gd name="T6" fmla="*/ 9 w 41"/>
                    <a:gd name="T7" fmla="*/ 3 h 39"/>
                    <a:gd name="T8" fmla="*/ 6 w 41"/>
                    <a:gd name="T9" fmla="*/ 5 h 39"/>
                    <a:gd name="T10" fmla="*/ 3 w 41"/>
                    <a:gd name="T11" fmla="*/ 9 h 39"/>
                    <a:gd name="T12" fmla="*/ 2 w 41"/>
                    <a:gd name="T13" fmla="*/ 12 h 39"/>
                    <a:gd name="T14" fmla="*/ 0 w 41"/>
                    <a:gd name="T15" fmla="*/ 16 h 39"/>
                    <a:gd name="T16" fmla="*/ 0 w 41"/>
                    <a:gd name="T17" fmla="*/ 19 h 39"/>
                    <a:gd name="T18" fmla="*/ 0 w 41"/>
                    <a:gd name="T19" fmla="*/ 24 h 39"/>
                    <a:gd name="T20" fmla="*/ 2 w 41"/>
                    <a:gd name="T21" fmla="*/ 27 h 39"/>
                    <a:gd name="T22" fmla="*/ 3 w 41"/>
                    <a:gd name="T23" fmla="*/ 31 h 39"/>
                    <a:gd name="T24" fmla="*/ 6 w 41"/>
                    <a:gd name="T25" fmla="*/ 33 h 39"/>
                    <a:gd name="T26" fmla="*/ 9 w 41"/>
                    <a:gd name="T27" fmla="*/ 35 h 39"/>
                    <a:gd name="T28" fmla="*/ 13 w 41"/>
                    <a:gd name="T29" fmla="*/ 38 h 39"/>
                    <a:gd name="T30" fmla="*/ 16 w 41"/>
                    <a:gd name="T31" fmla="*/ 39 h 39"/>
                    <a:gd name="T32" fmla="*/ 20 w 41"/>
                    <a:gd name="T33" fmla="*/ 39 h 39"/>
                    <a:gd name="T34" fmla="*/ 24 w 41"/>
                    <a:gd name="T35" fmla="*/ 39 h 39"/>
                    <a:gd name="T36" fmla="*/ 28 w 41"/>
                    <a:gd name="T37" fmla="*/ 38 h 39"/>
                    <a:gd name="T38" fmla="*/ 31 w 41"/>
                    <a:gd name="T39" fmla="*/ 35 h 39"/>
                    <a:gd name="T40" fmla="*/ 35 w 41"/>
                    <a:gd name="T41" fmla="*/ 33 h 39"/>
                    <a:gd name="T42" fmla="*/ 37 w 41"/>
                    <a:gd name="T43" fmla="*/ 31 h 39"/>
                    <a:gd name="T44" fmla="*/ 38 w 41"/>
                    <a:gd name="T45" fmla="*/ 27 h 39"/>
                    <a:gd name="T46" fmla="*/ 40 w 41"/>
                    <a:gd name="T47" fmla="*/ 24 h 39"/>
                    <a:gd name="T48" fmla="*/ 41 w 41"/>
                    <a:gd name="T49" fmla="*/ 19 h 39"/>
                    <a:gd name="T50" fmla="*/ 40 w 41"/>
                    <a:gd name="T51" fmla="*/ 16 h 39"/>
                    <a:gd name="T52" fmla="*/ 38 w 41"/>
                    <a:gd name="T53" fmla="*/ 12 h 39"/>
                    <a:gd name="T54" fmla="*/ 37 w 41"/>
                    <a:gd name="T55" fmla="*/ 9 h 39"/>
                    <a:gd name="T56" fmla="*/ 35 w 41"/>
                    <a:gd name="T57" fmla="*/ 5 h 39"/>
                    <a:gd name="T58" fmla="*/ 31 w 41"/>
                    <a:gd name="T59" fmla="*/ 3 h 39"/>
                    <a:gd name="T60" fmla="*/ 28 w 41"/>
                    <a:gd name="T61" fmla="*/ 2 h 39"/>
                    <a:gd name="T62" fmla="*/ 24 w 41"/>
                    <a:gd name="T63" fmla="*/ 0 h 39"/>
                    <a:gd name="T64" fmla="*/ 20 w 41"/>
                    <a:gd name="T65" fmla="*/ 0 h 39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1" h="39">
                      <a:moveTo>
                        <a:pt x="20" y="0"/>
                      </a:moveTo>
                      <a:lnTo>
                        <a:pt x="16" y="0"/>
                      </a:lnTo>
                      <a:lnTo>
                        <a:pt x="13" y="2"/>
                      </a:lnTo>
                      <a:lnTo>
                        <a:pt x="9" y="3"/>
                      </a:lnTo>
                      <a:lnTo>
                        <a:pt x="6" y="5"/>
                      </a:lnTo>
                      <a:lnTo>
                        <a:pt x="3" y="9"/>
                      </a:lnTo>
                      <a:lnTo>
                        <a:pt x="2" y="12"/>
                      </a:lnTo>
                      <a:lnTo>
                        <a:pt x="0" y="16"/>
                      </a:lnTo>
                      <a:lnTo>
                        <a:pt x="0" y="19"/>
                      </a:lnTo>
                      <a:lnTo>
                        <a:pt x="0" y="24"/>
                      </a:lnTo>
                      <a:lnTo>
                        <a:pt x="2" y="27"/>
                      </a:lnTo>
                      <a:lnTo>
                        <a:pt x="3" y="31"/>
                      </a:lnTo>
                      <a:lnTo>
                        <a:pt x="6" y="33"/>
                      </a:lnTo>
                      <a:lnTo>
                        <a:pt x="9" y="35"/>
                      </a:lnTo>
                      <a:lnTo>
                        <a:pt x="13" y="38"/>
                      </a:lnTo>
                      <a:lnTo>
                        <a:pt x="16" y="39"/>
                      </a:lnTo>
                      <a:lnTo>
                        <a:pt x="20" y="39"/>
                      </a:lnTo>
                      <a:lnTo>
                        <a:pt x="24" y="39"/>
                      </a:lnTo>
                      <a:lnTo>
                        <a:pt x="28" y="38"/>
                      </a:lnTo>
                      <a:lnTo>
                        <a:pt x="31" y="35"/>
                      </a:lnTo>
                      <a:lnTo>
                        <a:pt x="35" y="33"/>
                      </a:lnTo>
                      <a:lnTo>
                        <a:pt x="37" y="31"/>
                      </a:lnTo>
                      <a:lnTo>
                        <a:pt x="38" y="27"/>
                      </a:lnTo>
                      <a:lnTo>
                        <a:pt x="40" y="24"/>
                      </a:lnTo>
                      <a:lnTo>
                        <a:pt x="41" y="19"/>
                      </a:lnTo>
                      <a:lnTo>
                        <a:pt x="40" y="16"/>
                      </a:lnTo>
                      <a:lnTo>
                        <a:pt x="38" y="12"/>
                      </a:lnTo>
                      <a:lnTo>
                        <a:pt x="37" y="9"/>
                      </a:lnTo>
                      <a:lnTo>
                        <a:pt x="35" y="5"/>
                      </a:lnTo>
                      <a:lnTo>
                        <a:pt x="31" y="3"/>
                      </a:lnTo>
                      <a:lnTo>
                        <a:pt x="28" y="2"/>
                      </a:lnTo>
                      <a:lnTo>
                        <a:pt x="24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03" name="Freeform 340"/>
                <p:cNvSpPr/>
                <p:nvPr/>
              </p:nvSpPr>
              <p:spPr bwMode="auto">
                <a:xfrm>
                  <a:off x="5192" y="2976"/>
                  <a:ext cx="41" cy="39"/>
                </a:xfrm>
                <a:custGeom>
                  <a:avLst/>
                  <a:gdLst>
                    <a:gd name="T0" fmla="*/ 20 w 41"/>
                    <a:gd name="T1" fmla="*/ 0 h 39"/>
                    <a:gd name="T2" fmla="*/ 16 w 41"/>
                    <a:gd name="T3" fmla="*/ 0 h 39"/>
                    <a:gd name="T4" fmla="*/ 13 w 41"/>
                    <a:gd name="T5" fmla="*/ 2 h 39"/>
                    <a:gd name="T6" fmla="*/ 9 w 41"/>
                    <a:gd name="T7" fmla="*/ 3 h 39"/>
                    <a:gd name="T8" fmla="*/ 6 w 41"/>
                    <a:gd name="T9" fmla="*/ 5 h 39"/>
                    <a:gd name="T10" fmla="*/ 3 w 41"/>
                    <a:gd name="T11" fmla="*/ 9 h 39"/>
                    <a:gd name="T12" fmla="*/ 2 w 41"/>
                    <a:gd name="T13" fmla="*/ 12 h 39"/>
                    <a:gd name="T14" fmla="*/ 0 w 41"/>
                    <a:gd name="T15" fmla="*/ 16 h 39"/>
                    <a:gd name="T16" fmla="*/ 0 w 41"/>
                    <a:gd name="T17" fmla="*/ 19 h 39"/>
                    <a:gd name="T18" fmla="*/ 0 w 41"/>
                    <a:gd name="T19" fmla="*/ 24 h 39"/>
                    <a:gd name="T20" fmla="*/ 2 w 41"/>
                    <a:gd name="T21" fmla="*/ 27 h 39"/>
                    <a:gd name="T22" fmla="*/ 3 w 41"/>
                    <a:gd name="T23" fmla="*/ 31 h 39"/>
                    <a:gd name="T24" fmla="*/ 6 w 41"/>
                    <a:gd name="T25" fmla="*/ 33 h 39"/>
                    <a:gd name="T26" fmla="*/ 9 w 41"/>
                    <a:gd name="T27" fmla="*/ 35 h 39"/>
                    <a:gd name="T28" fmla="*/ 13 w 41"/>
                    <a:gd name="T29" fmla="*/ 38 h 39"/>
                    <a:gd name="T30" fmla="*/ 16 w 41"/>
                    <a:gd name="T31" fmla="*/ 39 h 39"/>
                    <a:gd name="T32" fmla="*/ 20 w 41"/>
                    <a:gd name="T33" fmla="*/ 39 h 39"/>
                    <a:gd name="T34" fmla="*/ 24 w 41"/>
                    <a:gd name="T35" fmla="*/ 39 h 39"/>
                    <a:gd name="T36" fmla="*/ 28 w 41"/>
                    <a:gd name="T37" fmla="*/ 38 h 39"/>
                    <a:gd name="T38" fmla="*/ 31 w 41"/>
                    <a:gd name="T39" fmla="*/ 35 h 39"/>
                    <a:gd name="T40" fmla="*/ 35 w 41"/>
                    <a:gd name="T41" fmla="*/ 33 h 39"/>
                    <a:gd name="T42" fmla="*/ 37 w 41"/>
                    <a:gd name="T43" fmla="*/ 31 h 39"/>
                    <a:gd name="T44" fmla="*/ 38 w 41"/>
                    <a:gd name="T45" fmla="*/ 27 h 39"/>
                    <a:gd name="T46" fmla="*/ 40 w 41"/>
                    <a:gd name="T47" fmla="*/ 24 h 39"/>
                    <a:gd name="T48" fmla="*/ 41 w 41"/>
                    <a:gd name="T49" fmla="*/ 19 h 39"/>
                    <a:gd name="T50" fmla="*/ 40 w 41"/>
                    <a:gd name="T51" fmla="*/ 16 h 39"/>
                    <a:gd name="T52" fmla="*/ 38 w 41"/>
                    <a:gd name="T53" fmla="*/ 12 h 39"/>
                    <a:gd name="T54" fmla="*/ 37 w 41"/>
                    <a:gd name="T55" fmla="*/ 9 h 39"/>
                    <a:gd name="T56" fmla="*/ 35 w 41"/>
                    <a:gd name="T57" fmla="*/ 5 h 39"/>
                    <a:gd name="T58" fmla="*/ 31 w 41"/>
                    <a:gd name="T59" fmla="*/ 3 h 39"/>
                    <a:gd name="T60" fmla="*/ 28 w 41"/>
                    <a:gd name="T61" fmla="*/ 2 h 39"/>
                    <a:gd name="T62" fmla="*/ 24 w 41"/>
                    <a:gd name="T63" fmla="*/ 0 h 39"/>
                    <a:gd name="T64" fmla="*/ 20 w 41"/>
                    <a:gd name="T65" fmla="*/ 0 h 39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41" h="39">
                      <a:moveTo>
                        <a:pt x="20" y="0"/>
                      </a:moveTo>
                      <a:lnTo>
                        <a:pt x="16" y="0"/>
                      </a:lnTo>
                      <a:lnTo>
                        <a:pt x="13" y="2"/>
                      </a:lnTo>
                      <a:lnTo>
                        <a:pt x="9" y="3"/>
                      </a:lnTo>
                      <a:lnTo>
                        <a:pt x="6" y="5"/>
                      </a:lnTo>
                      <a:lnTo>
                        <a:pt x="3" y="9"/>
                      </a:lnTo>
                      <a:lnTo>
                        <a:pt x="2" y="12"/>
                      </a:lnTo>
                      <a:lnTo>
                        <a:pt x="0" y="16"/>
                      </a:lnTo>
                      <a:lnTo>
                        <a:pt x="0" y="19"/>
                      </a:lnTo>
                      <a:lnTo>
                        <a:pt x="0" y="24"/>
                      </a:lnTo>
                      <a:lnTo>
                        <a:pt x="2" y="27"/>
                      </a:lnTo>
                      <a:lnTo>
                        <a:pt x="3" y="31"/>
                      </a:lnTo>
                      <a:lnTo>
                        <a:pt x="6" y="33"/>
                      </a:lnTo>
                      <a:lnTo>
                        <a:pt x="9" y="35"/>
                      </a:lnTo>
                      <a:lnTo>
                        <a:pt x="13" y="38"/>
                      </a:lnTo>
                      <a:lnTo>
                        <a:pt x="16" y="39"/>
                      </a:lnTo>
                      <a:lnTo>
                        <a:pt x="20" y="39"/>
                      </a:lnTo>
                      <a:lnTo>
                        <a:pt x="24" y="39"/>
                      </a:lnTo>
                      <a:lnTo>
                        <a:pt x="28" y="38"/>
                      </a:lnTo>
                      <a:lnTo>
                        <a:pt x="31" y="35"/>
                      </a:lnTo>
                      <a:lnTo>
                        <a:pt x="35" y="33"/>
                      </a:lnTo>
                      <a:lnTo>
                        <a:pt x="37" y="31"/>
                      </a:lnTo>
                      <a:lnTo>
                        <a:pt x="38" y="27"/>
                      </a:lnTo>
                      <a:lnTo>
                        <a:pt x="40" y="24"/>
                      </a:lnTo>
                      <a:lnTo>
                        <a:pt x="41" y="19"/>
                      </a:lnTo>
                      <a:lnTo>
                        <a:pt x="40" y="16"/>
                      </a:lnTo>
                      <a:lnTo>
                        <a:pt x="38" y="12"/>
                      </a:lnTo>
                      <a:lnTo>
                        <a:pt x="37" y="9"/>
                      </a:lnTo>
                      <a:lnTo>
                        <a:pt x="35" y="5"/>
                      </a:lnTo>
                      <a:lnTo>
                        <a:pt x="31" y="3"/>
                      </a:lnTo>
                      <a:lnTo>
                        <a:pt x="28" y="2"/>
                      </a:lnTo>
                      <a:lnTo>
                        <a:pt x="24" y="0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04" name="Freeform 341"/>
                <p:cNvSpPr/>
                <p:nvPr/>
              </p:nvSpPr>
              <p:spPr bwMode="auto">
                <a:xfrm>
                  <a:off x="4365" y="3161"/>
                  <a:ext cx="39" cy="38"/>
                </a:xfrm>
                <a:custGeom>
                  <a:avLst/>
                  <a:gdLst>
                    <a:gd name="T0" fmla="*/ 19 w 39"/>
                    <a:gd name="T1" fmla="*/ 0 h 38"/>
                    <a:gd name="T2" fmla="*/ 15 w 39"/>
                    <a:gd name="T3" fmla="*/ 0 h 38"/>
                    <a:gd name="T4" fmla="*/ 12 w 39"/>
                    <a:gd name="T5" fmla="*/ 1 h 38"/>
                    <a:gd name="T6" fmla="*/ 8 w 39"/>
                    <a:gd name="T7" fmla="*/ 3 h 38"/>
                    <a:gd name="T8" fmla="*/ 6 w 39"/>
                    <a:gd name="T9" fmla="*/ 5 h 38"/>
                    <a:gd name="T10" fmla="*/ 4 w 39"/>
                    <a:gd name="T11" fmla="*/ 8 h 38"/>
                    <a:gd name="T12" fmla="*/ 1 w 39"/>
                    <a:gd name="T13" fmla="*/ 11 h 38"/>
                    <a:gd name="T14" fmla="*/ 0 w 39"/>
                    <a:gd name="T15" fmla="*/ 15 h 38"/>
                    <a:gd name="T16" fmla="*/ 0 w 39"/>
                    <a:gd name="T17" fmla="*/ 19 h 38"/>
                    <a:gd name="T18" fmla="*/ 0 w 39"/>
                    <a:gd name="T19" fmla="*/ 23 h 38"/>
                    <a:gd name="T20" fmla="*/ 1 w 39"/>
                    <a:gd name="T21" fmla="*/ 26 h 38"/>
                    <a:gd name="T22" fmla="*/ 4 w 39"/>
                    <a:gd name="T23" fmla="*/ 30 h 38"/>
                    <a:gd name="T24" fmla="*/ 6 w 39"/>
                    <a:gd name="T25" fmla="*/ 32 h 38"/>
                    <a:gd name="T26" fmla="*/ 8 w 39"/>
                    <a:gd name="T27" fmla="*/ 35 h 38"/>
                    <a:gd name="T28" fmla="*/ 12 w 39"/>
                    <a:gd name="T29" fmla="*/ 37 h 38"/>
                    <a:gd name="T30" fmla="*/ 15 w 39"/>
                    <a:gd name="T31" fmla="*/ 38 h 38"/>
                    <a:gd name="T32" fmla="*/ 19 w 39"/>
                    <a:gd name="T33" fmla="*/ 38 h 38"/>
                    <a:gd name="T34" fmla="*/ 23 w 39"/>
                    <a:gd name="T35" fmla="*/ 38 h 38"/>
                    <a:gd name="T36" fmla="*/ 27 w 39"/>
                    <a:gd name="T37" fmla="*/ 37 h 38"/>
                    <a:gd name="T38" fmla="*/ 30 w 39"/>
                    <a:gd name="T39" fmla="*/ 35 h 38"/>
                    <a:gd name="T40" fmla="*/ 33 w 39"/>
                    <a:gd name="T41" fmla="*/ 32 h 38"/>
                    <a:gd name="T42" fmla="*/ 35 w 39"/>
                    <a:gd name="T43" fmla="*/ 30 h 38"/>
                    <a:gd name="T44" fmla="*/ 37 w 39"/>
                    <a:gd name="T45" fmla="*/ 26 h 38"/>
                    <a:gd name="T46" fmla="*/ 39 w 39"/>
                    <a:gd name="T47" fmla="*/ 23 h 38"/>
                    <a:gd name="T48" fmla="*/ 39 w 39"/>
                    <a:gd name="T49" fmla="*/ 19 h 38"/>
                    <a:gd name="T50" fmla="*/ 39 w 39"/>
                    <a:gd name="T51" fmla="*/ 15 h 38"/>
                    <a:gd name="T52" fmla="*/ 37 w 39"/>
                    <a:gd name="T53" fmla="*/ 11 h 38"/>
                    <a:gd name="T54" fmla="*/ 35 w 39"/>
                    <a:gd name="T55" fmla="*/ 8 h 38"/>
                    <a:gd name="T56" fmla="*/ 33 w 39"/>
                    <a:gd name="T57" fmla="*/ 5 h 38"/>
                    <a:gd name="T58" fmla="*/ 30 w 39"/>
                    <a:gd name="T59" fmla="*/ 3 h 38"/>
                    <a:gd name="T60" fmla="*/ 27 w 39"/>
                    <a:gd name="T61" fmla="*/ 1 h 38"/>
                    <a:gd name="T62" fmla="*/ 23 w 39"/>
                    <a:gd name="T63" fmla="*/ 0 h 38"/>
                    <a:gd name="T64" fmla="*/ 19 w 39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38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8" y="3"/>
                      </a:lnTo>
                      <a:lnTo>
                        <a:pt x="6" y="5"/>
                      </a:lnTo>
                      <a:lnTo>
                        <a:pt x="4" y="8"/>
                      </a:lnTo>
                      <a:lnTo>
                        <a:pt x="1" y="11"/>
                      </a:lnTo>
                      <a:lnTo>
                        <a:pt x="0" y="15"/>
                      </a:lnTo>
                      <a:lnTo>
                        <a:pt x="0" y="19"/>
                      </a:lnTo>
                      <a:lnTo>
                        <a:pt x="0" y="23"/>
                      </a:lnTo>
                      <a:lnTo>
                        <a:pt x="1" y="26"/>
                      </a:lnTo>
                      <a:lnTo>
                        <a:pt x="4" y="30"/>
                      </a:lnTo>
                      <a:lnTo>
                        <a:pt x="6" y="32"/>
                      </a:lnTo>
                      <a:lnTo>
                        <a:pt x="8" y="35"/>
                      </a:lnTo>
                      <a:lnTo>
                        <a:pt x="12" y="37"/>
                      </a:lnTo>
                      <a:lnTo>
                        <a:pt x="15" y="38"/>
                      </a:lnTo>
                      <a:lnTo>
                        <a:pt x="19" y="38"/>
                      </a:lnTo>
                      <a:lnTo>
                        <a:pt x="23" y="38"/>
                      </a:lnTo>
                      <a:lnTo>
                        <a:pt x="27" y="37"/>
                      </a:lnTo>
                      <a:lnTo>
                        <a:pt x="30" y="35"/>
                      </a:lnTo>
                      <a:lnTo>
                        <a:pt x="33" y="32"/>
                      </a:lnTo>
                      <a:lnTo>
                        <a:pt x="35" y="30"/>
                      </a:lnTo>
                      <a:lnTo>
                        <a:pt x="37" y="26"/>
                      </a:lnTo>
                      <a:lnTo>
                        <a:pt x="39" y="23"/>
                      </a:lnTo>
                      <a:lnTo>
                        <a:pt x="39" y="19"/>
                      </a:lnTo>
                      <a:lnTo>
                        <a:pt x="39" y="15"/>
                      </a:lnTo>
                      <a:lnTo>
                        <a:pt x="37" y="11"/>
                      </a:lnTo>
                      <a:lnTo>
                        <a:pt x="35" y="8"/>
                      </a:lnTo>
                      <a:lnTo>
                        <a:pt x="33" y="5"/>
                      </a:lnTo>
                      <a:lnTo>
                        <a:pt x="30" y="3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05" name="Freeform 342"/>
                <p:cNvSpPr/>
                <p:nvPr/>
              </p:nvSpPr>
              <p:spPr bwMode="auto">
                <a:xfrm>
                  <a:off x="4365" y="3161"/>
                  <a:ext cx="39" cy="38"/>
                </a:xfrm>
                <a:custGeom>
                  <a:avLst/>
                  <a:gdLst>
                    <a:gd name="T0" fmla="*/ 19 w 39"/>
                    <a:gd name="T1" fmla="*/ 0 h 38"/>
                    <a:gd name="T2" fmla="*/ 15 w 39"/>
                    <a:gd name="T3" fmla="*/ 0 h 38"/>
                    <a:gd name="T4" fmla="*/ 12 w 39"/>
                    <a:gd name="T5" fmla="*/ 1 h 38"/>
                    <a:gd name="T6" fmla="*/ 8 w 39"/>
                    <a:gd name="T7" fmla="*/ 3 h 38"/>
                    <a:gd name="T8" fmla="*/ 6 w 39"/>
                    <a:gd name="T9" fmla="*/ 5 h 38"/>
                    <a:gd name="T10" fmla="*/ 4 w 39"/>
                    <a:gd name="T11" fmla="*/ 8 h 38"/>
                    <a:gd name="T12" fmla="*/ 1 w 39"/>
                    <a:gd name="T13" fmla="*/ 11 h 38"/>
                    <a:gd name="T14" fmla="*/ 0 w 39"/>
                    <a:gd name="T15" fmla="*/ 15 h 38"/>
                    <a:gd name="T16" fmla="*/ 0 w 39"/>
                    <a:gd name="T17" fmla="*/ 19 h 38"/>
                    <a:gd name="T18" fmla="*/ 0 w 39"/>
                    <a:gd name="T19" fmla="*/ 23 h 38"/>
                    <a:gd name="T20" fmla="*/ 1 w 39"/>
                    <a:gd name="T21" fmla="*/ 26 h 38"/>
                    <a:gd name="T22" fmla="*/ 4 w 39"/>
                    <a:gd name="T23" fmla="*/ 30 h 38"/>
                    <a:gd name="T24" fmla="*/ 6 w 39"/>
                    <a:gd name="T25" fmla="*/ 32 h 38"/>
                    <a:gd name="T26" fmla="*/ 8 w 39"/>
                    <a:gd name="T27" fmla="*/ 35 h 38"/>
                    <a:gd name="T28" fmla="*/ 12 w 39"/>
                    <a:gd name="T29" fmla="*/ 37 h 38"/>
                    <a:gd name="T30" fmla="*/ 15 w 39"/>
                    <a:gd name="T31" fmla="*/ 38 h 38"/>
                    <a:gd name="T32" fmla="*/ 19 w 39"/>
                    <a:gd name="T33" fmla="*/ 38 h 38"/>
                    <a:gd name="T34" fmla="*/ 23 w 39"/>
                    <a:gd name="T35" fmla="*/ 38 h 38"/>
                    <a:gd name="T36" fmla="*/ 27 w 39"/>
                    <a:gd name="T37" fmla="*/ 37 h 38"/>
                    <a:gd name="T38" fmla="*/ 30 w 39"/>
                    <a:gd name="T39" fmla="*/ 35 h 38"/>
                    <a:gd name="T40" fmla="*/ 33 w 39"/>
                    <a:gd name="T41" fmla="*/ 32 h 38"/>
                    <a:gd name="T42" fmla="*/ 35 w 39"/>
                    <a:gd name="T43" fmla="*/ 30 h 38"/>
                    <a:gd name="T44" fmla="*/ 37 w 39"/>
                    <a:gd name="T45" fmla="*/ 26 h 38"/>
                    <a:gd name="T46" fmla="*/ 39 w 39"/>
                    <a:gd name="T47" fmla="*/ 23 h 38"/>
                    <a:gd name="T48" fmla="*/ 39 w 39"/>
                    <a:gd name="T49" fmla="*/ 19 h 38"/>
                    <a:gd name="T50" fmla="*/ 39 w 39"/>
                    <a:gd name="T51" fmla="*/ 15 h 38"/>
                    <a:gd name="T52" fmla="*/ 37 w 39"/>
                    <a:gd name="T53" fmla="*/ 11 h 38"/>
                    <a:gd name="T54" fmla="*/ 35 w 39"/>
                    <a:gd name="T55" fmla="*/ 8 h 38"/>
                    <a:gd name="T56" fmla="*/ 33 w 39"/>
                    <a:gd name="T57" fmla="*/ 5 h 38"/>
                    <a:gd name="T58" fmla="*/ 30 w 39"/>
                    <a:gd name="T59" fmla="*/ 3 h 38"/>
                    <a:gd name="T60" fmla="*/ 27 w 39"/>
                    <a:gd name="T61" fmla="*/ 1 h 38"/>
                    <a:gd name="T62" fmla="*/ 23 w 39"/>
                    <a:gd name="T63" fmla="*/ 0 h 38"/>
                    <a:gd name="T64" fmla="*/ 19 w 39"/>
                    <a:gd name="T65" fmla="*/ 0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" h="38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8" y="3"/>
                      </a:lnTo>
                      <a:lnTo>
                        <a:pt x="6" y="5"/>
                      </a:lnTo>
                      <a:lnTo>
                        <a:pt x="4" y="8"/>
                      </a:lnTo>
                      <a:lnTo>
                        <a:pt x="1" y="11"/>
                      </a:lnTo>
                      <a:lnTo>
                        <a:pt x="0" y="15"/>
                      </a:lnTo>
                      <a:lnTo>
                        <a:pt x="0" y="19"/>
                      </a:lnTo>
                      <a:lnTo>
                        <a:pt x="0" y="23"/>
                      </a:lnTo>
                      <a:lnTo>
                        <a:pt x="1" y="26"/>
                      </a:lnTo>
                      <a:lnTo>
                        <a:pt x="4" y="30"/>
                      </a:lnTo>
                      <a:lnTo>
                        <a:pt x="6" y="32"/>
                      </a:lnTo>
                      <a:lnTo>
                        <a:pt x="8" y="35"/>
                      </a:lnTo>
                      <a:lnTo>
                        <a:pt x="12" y="37"/>
                      </a:lnTo>
                      <a:lnTo>
                        <a:pt x="15" y="38"/>
                      </a:lnTo>
                      <a:lnTo>
                        <a:pt x="19" y="38"/>
                      </a:lnTo>
                      <a:lnTo>
                        <a:pt x="23" y="38"/>
                      </a:lnTo>
                      <a:lnTo>
                        <a:pt x="27" y="37"/>
                      </a:lnTo>
                      <a:lnTo>
                        <a:pt x="30" y="35"/>
                      </a:lnTo>
                      <a:lnTo>
                        <a:pt x="33" y="32"/>
                      </a:lnTo>
                      <a:lnTo>
                        <a:pt x="35" y="30"/>
                      </a:lnTo>
                      <a:lnTo>
                        <a:pt x="37" y="26"/>
                      </a:lnTo>
                      <a:lnTo>
                        <a:pt x="39" y="23"/>
                      </a:lnTo>
                      <a:lnTo>
                        <a:pt x="39" y="19"/>
                      </a:lnTo>
                      <a:lnTo>
                        <a:pt x="39" y="15"/>
                      </a:lnTo>
                      <a:lnTo>
                        <a:pt x="37" y="11"/>
                      </a:lnTo>
                      <a:lnTo>
                        <a:pt x="35" y="8"/>
                      </a:lnTo>
                      <a:lnTo>
                        <a:pt x="33" y="5"/>
                      </a:lnTo>
                      <a:lnTo>
                        <a:pt x="30" y="3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06" name="Rectangle 343"/>
                <p:cNvSpPr>
                  <a:spLocks noChangeArrowheads="1"/>
                </p:cNvSpPr>
                <p:nvPr/>
              </p:nvSpPr>
              <p:spPr bwMode="auto">
                <a:xfrm>
                  <a:off x="4831" y="3805"/>
                  <a:ext cx="185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lang="en-US" altLang="zh-CN" sz="24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a</a:t>
                  </a:r>
                </a:p>
              </p:txBody>
            </p:sp>
            <p:sp>
              <p:nvSpPr>
                <p:cNvPr id="507" name="Rectangle 344"/>
                <p:cNvSpPr>
                  <a:spLocks noChangeArrowheads="1"/>
                </p:cNvSpPr>
                <p:nvPr/>
              </p:nvSpPr>
              <p:spPr bwMode="auto">
                <a:xfrm>
                  <a:off x="4358" y="3272"/>
                  <a:ext cx="197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lang="en-US" altLang="zh-CN" sz="24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b</a:t>
                  </a:r>
                </a:p>
              </p:txBody>
            </p:sp>
            <p:sp>
              <p:nvSpPr>
                <p:cNvPr id="508" name="Rectangle 345"/>
                <p:cNvSpPr>
                  <a:spLocks noChangeArrowheads="1"/>
                </p:cNvSpPr>
                <p:nvPr/>
              </p:nvSpPr>
              <p:spPr bwMode="auto">
                <a:xfrm>
                  <a:off x="3585" y="2560"/>
                  <a:ext cx="174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lang="en-US" altLang="zh-CN" sz="24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c</a:t>
                  </a:r>
                </a:p>
              </p:txBody>
            </p:sp>
            <p:sp>
              <p:nvSpPr>
                <p:cNvPr id="509" name="Rectangle 352"/>
                <p:cNvSpPr>
                  <a:spLocks noChangeArrowheads="1"/>
                </p:cNvSpPr>
                <p:nvPr/>
              </p:nvSpPr>
              <p:spPr bwMode="auto">
                <a:xfrm>
                  <a:off x="3655" y="3780"/>
                  <a:ext cx="108" cy="1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lang="en-US" altLang="zh-CN" sz="15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0</a:t>
                  </a:r>
                  <a:endParaRPr lang="en-US" altLang="zh-CN" sz="1500" b="1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47" name="Rectangle 385"/>
              <p:cNvSpPr>
                <a:spLocks noChangeArrowheads="1"/>
              </p:cNvSpPr>
              <p:nvPr/>
            </p:nvSpPr>
            <p:spPr bwMode="auto">
              <a:xfrm>
                <a:off x="7667625" y="6165850"/>
                <a:ext cx="217488" cy="2159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8" name="Text Box 386"/>
              <p:cNvSpPr txBox="1">
                <a:spLocks noChangeArrowheads="1"/>
              </p:cNvSpPr>
              <p:nvPr/>
            </p:nvSpPr>
            <p:spPr bwMode="auto">
              <a:xfrm>
                <a:off x="7541268" y="5877818"/>
                <a:ext cx="482600" cy="5191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lang="en-US" altLang="zh-CN" sz="28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800" b="1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349" name="Rectangle 387"/>
              <p:cNvSpPr>
                <a:spLocks noChangeArrowheads="1"/>
              </p:cNvSpPr>
              <p:nvPr/>
            </p:nvSpPr>
            <p:spPr bwMode="auto">
              <a:xfrm>
                <a:off x="5629276" y="4148137"/>
                <a:ext cx="235350" cy="3198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0" name="Text Box 388"/>
              <p:cNvSpPr txBox="1">
                <a:spLocks noChangeArrowheads="1"/>
              </p:cNvSpPr>
              <p:nvPr/>
            </p:nvSpPr>
            <p:spPr bwMode="auto">
              <a:xfrm>
                <a:off x="5557045" y="3912395"/>
                <a:ext cx="482600" cy="5191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lang="en-US" altLang="zh-CN" sz="28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800" b="1" i="1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351" name="Rectangle 389"/>
              <p:cNvSpPr>
                <a:spLocks noChangeArrowheads="1"/>
              </p:cNvSpPr>
              <p:nvPr/>
            </p:nvSpPr>
            <p:spPr bwMode="auto">
              <a:xfrm>
                <a:off x="6877050" y="5274313"/>
                <a:ext cx="234292" cy="2914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2" name="Text Box 390"/>
              <p:cNvSpPr txBox="1">
                <a:spLocks noChangeArrowheads="1"/>
              </p:cNvSpPr>
              <p:nvPr/>
            </p:nvSpPr>
            <p:spPr bwMode="auto">
              <a:xfrm>
                <a:off x="6767895" y="5075433"/>
                <a:ext cx="482600" cy="5191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lang="en-US" altLang="zh-CN" sz="28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800" b="1" i="1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</a:p>
            </p:txBody>
          </p:sp>
        </p:grpSp>
        <p:sp>
          <p:nvSpPr>
            <p:cNvPr id="343" name="Rectangle 168"/>
            <p:cNvSpPr>
              <a:spLocks noChangeArrowheads="1"/>
            </p:cNvSpPr>
            <p:nvPr/>
          </p:nvSpPr>
          <p:spPr bwMode="auto">
            <a:xfrm>
              <a:off x="6377879" y="4670716"/>
              <a:ext cx="309380" cy="3847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lang="en-US" altLang="zh-CN" sz="2500" b="1" dirty="0">
                  <a:solidFill>
                    <a:srgbClr val="FF0000"/>
                  </a:solidFill>
                  <a:latin typeface="Symbol" panose="05050102010706020507" pitchFamily="18" charset="2"/>
                  <a:ea typeface="微软雅黑" panose="020B0503020204020204" pitchFamily="34" charset="-122"/>
                  <a:cs typeface="Times New Roman" panose="02020603050405020304" pitchFamily="18" charset="0"/>
                </a:rPr>
                <a:t>a</a:t>
              </a:r>
              <a:r>
                <a:rPr lang="en-US" altLang="zh-CN" sz="2500" b="1" baseline="-25000" dirty="0">
                  <a:solidFill>
                    <a:srgbClr val="FF0000"/>
                  </a:solidFill>
                  <a:latin typeface="Symbol" panose="05050102010706020507" pitchFamily="18" charset="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44" name="Rectangle 168"/>
            <p:cNvSpPr>
              <a:spLocks noChangeArrowheads="1"/>
            </p:cNvSpPr>
            <p:nvPr/>
          </p:nvSpPr>
          <p:spPr bwMode="auto">
            <a:xfrm>
              <a:off x="6874334" y="4967731"/>
              <a:ext cx="309380" cy="3847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lang="en-US" altLang="zh-CN" sz="2500" b="1" dirty="0">
                  <a:solidFill>
                    <a:srgbClr val="FF0000"/>
                  </a:solidFill>
                  <a:latin typeface="Symbol" panose="05050102010706020507" pitchFamily="18" charset="2"/>
                  <a:ea typeface="微软雅黑" panose="020B0503020204020204" pitchFamily="34" charset="-122"/>
                  <a:cs typeface="Times New Roman" panose="02020603050405020304" pitchFamily="18" charset="0"/>
                </a:rPr>
                <a:t>a</a:t>
              </a:r>
              <a:r>
                <a:rPr lang="en-US" altLang="zh-CN" sz="2500" b="1" baseline="-25000" dirty="0">
                  <a:solidFill>
                    <a:srgbClr val="FF0000"/>
                  </a:solidFill>
                  <a:latin typeface="Symbol" panose="05050102010706020507" pitchFamily="18" charset="2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345" name="Rectangle 168"/>
            <p:cNvSpPr>
              <a:spLocks noChangeArrowheads="1"/>
            </p:cNvSpPr>
            <p:nvPr/>
          </p:nvSpPr>
          <p:spPr bwMode="auto">
            <a:xfrm>
              <a:off x="7440904" y="5801064"/>
              <a:ext cx="309563" cy="38417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lang="en-US" altLang="zh-CN" sz="2500" b="1" dirty="0">
                  <a:solidFill>
                    <a:srgbClr val="FF0000"/>
                  </a:solidFill>
                  <a:latin typeface="Symbol" panose="05050102010706020507" pitchFamily="18" charset="2"/>
                  <a:ea typeface="微软雅黑" panose="020B0503020204020204" pitchFamily="34" charset="-122"/>
                  <a:cs typeface="Times New Roman" panose="02020603050405020304" pitchFamily="18" charset="0"/>
                </a:rPr>
                <a:t>a</a:t>
              </a:r>
              <a:r>
                <a:rPr lang="en-US" altLang="zh-CN" sz="2500" b="1" baseline="-25000" dirty="0">
                  <a:solidFill>
                    <a:srgbClr val="FF0000"/>
                  </a:solidFill>
                  <a:latin typeface="Symbol" panose="05050102010706020507" pitchFamily="18" charset="2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</a:p>
          </p:txBody>
        </p:sp>
      </p:grpSp>
      <p:cxnSp>
        <p:nvCxnSpPr>
          <p:cNvPr id="511" name="直接连接符 510"/>
          <p:cNvCxnSpPr/>
          <p:nvPr/>
        </p:nvCxnSpPr>
        <p:spPr>
          <a:xfrm flipV="1">
            <a:off x="1068946" y="4005330"/>
            <a:ext cx="10766739" cy="96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" name="直接连接符 511"/>
          <p:cNvCxnSpPr/>
          <p:nvPr/>
        </p:nvCxnSpPr>
        <p:spPr>
          <a:xfrm flipV="1">
            <a:off x="1068945" y="5087424"/>
            <a:ext cx="10766739" cy="96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直接连接符 513"/>
          <p:cNvCxnSpPr/>
          <p:nvPr/>
        </p:nvCxnSpPr>
        <p:spPr>
          <a:xfrm>
            <a:off x="2260242" y="1680102"/>
            <a:ext cx="45076" cy="4334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" name="直接连接符 514"/>
          <p:cNvCxnSpPr/>
          <p:nvPr/>
        </p:nvCxnSpPr>
        <p:spPr>
          <a:xfrm>
            <a:off x="5492678" y="1621811"/>
            <a:ext cx="45076" cy="4334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" name="直接连接符 515"/>
          <p:cNvCxnSpPr/>
          <p:nvPr/>
        </p:nvCxnSpPr>
        <p:spPr>
          <a:xfrm>
            <a:off x="8720185" y="1477404"/>
            <a:ext cx="45076" cy="4334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8" name="文本框 517"/>
          <p:cNvSpPr txBox="1"/>
          <p:nvPr/>
        </p:nvSpPr>
        <p:spPr>
          <a:xfrm>
            <a:off x="1141801" y="4502609"/>
            <a:ext cx="11184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原胞系</a:t>
            </a:r>
            <a:endParaRPr lang="zh-CN" altLang="en-US" sz="2400" dirty="0"/>
          </a:p>
        </p:txBody>
      </p:sp>
      <p:sp>
        <p:nvSpPr>
          <p:cNvPr id="519" name="文本框 518"/>
          <p:cNvSpPr txBox="1"/>
          <p:nvPr/>
        </p:nvSpPr>
        <p:spPr>
          <a:xfrm>
            <a:off x="1105373" y="5465971"/>
            <a:ext cx="11184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晶胞系</a:t>
            </a:r>
            <a:endParaRPr lang="zh-CN" altLang="en-US" sz="2400" dirty="0"/>
          </a:p>
        </p:txBody>
      </p:sp>
      <p:cxnSp>
        <p:nvCxnSpPr>
          <p:cNvPr id="521" name="直接连接符 520"/>
          <p:cNvCxnSpPr/>
          <p:nvPr/>
        </p:nvCxnSpPr>
        <p:spPr>
          <a:xfrm flipV="1">
            <a:off x="2539645" y="1135611"/>
            <a:ext cx="3051784" cy="2711657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4" name="文本框 523"/>
              <p:cNvSpPr txBox="1"/>
              <p:nvPr/>
            </p:nvSpPr>
            <p:spPr>
              <a:xfrm>
                <a:off x="2711442" y="4455893"/>
                <a:ext cx="144640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1 1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24" name="文本框 5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442" y="4455893"/>
                <a:ext cx="1446402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43" t="-21" r="34" b="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5" name="文本框 524"/>
              <p:cNvSpPr txBox="1"/>
              <p:nvPr/>
            </p:nvSpPr>
            <p:spPr>
              <a:xfrm>
                <a:off x="2762277" y="5446774"/>
                <a:ext cx="144640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1 1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25" name="文本框 5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277" y="5446774"/>
                <a:ext cx="1446402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2" t="-82" r="37" b="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6" name="直接连接符 525"/>
          <p:cNvCxnSpPr>
            <a:stCxn id="326" idx="15"/>
            <a:endCxn id="303" idx="0"/>
          </p:cNvCxnSpPr>
          <p:nvPr/>
        </p:nvCxnSpPr>
        <p:spPr>
          <a:xfrm flipV="1">
            <a:off x="6034640" y="1877875"/>
            <a:ext cx="1732572" cy="169135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0" name="文本框 529"/>
              <p:cNvSpPr txBox="1"/>
              <p:nvPr/>
            </p:nvSpPr>
            <p:spPr>
              <a:xfrm>
                <a:off x="5998326" y="4369671"/>
                <a:ext cx="144640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0 1 0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30" name="文本框 5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326" y="4369671"/>
                <a:ext cx="1446402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8" t="-51" r="43" b="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1" name="文本框 530"/>
              <p:cNvSpPr txBox="1"/>
              <p:nvPr/>
            </p:nvSpPr>
            <p:spPr>
              <a:xfrm>
                <a:off x="6076217" y="5356524"/>
                <a:ext cx="144640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1 0 1 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31" name="文本框 5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217" y="5356524"/>
                <a:ext cx="1446402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37" t="-65" r="28" b="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2" name="直接连接符 531"/>
          <p:cNvCxnSpPr>
            <a:stCxn id="505" idx="9"/>
          </p:cNvCxnSpPr>
          <p:nvPr/>
        </p:nvCxnSpPr>
        <p:spPr>
          <a:xfrm>
            <a:off x="9990278" y="2555752"/>
            <a:ext cx="352468" cy="566729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5" name="文本框 534"/>
              <p:cNvSpPr txBox="1"/>
              <p:nvPr/>
            </p:nvSpPr>
            <p:spPr>
              <a:xfrm>
                <a:off x="9180757" y="4300727"/>
                <a:ext cx="1446402" cy="523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0 1 </m:t>
                          </m:r>
                          <m:acc>
                            <m:accPr>
                              <m:chr m:val="̅"/>
                              <m:ctrlPr>
                                <a:rPr lang="en-US" altLang="zh-CN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35" name="文本框 5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0757" y="4300727"/>
                <a:ext cx="1446402" cy="523926"/>
              </a:xfrm>
              <a:prstGeom prst="rect">
                <a:avLst/>
              </a:prstGeom>
              <a:blipFill rotWithShape="1">
                <a:blip r:embed="rId5"/>
                <a:stretch>
                  <a:fillRect l="-39" t="-97" r="30" b="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9" name="文本框 538"/>
              <p:cNvSpPr txBox="1"/>
              <p:nvPr/>
            </p:nvSpPr>
            <p:spPr>
              <a:xfrm>
                <a:off x="9204973" y="5251392"/>
                <a:ext cx="1446402" cy="5091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0</m:t>
                          </m:r>
                          <m:acc>
                            <m:accPr>
                              <m:chr m:val="̅"/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e>
                          </m:acc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1 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39" name="文本框 5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4973" y="5251392"/>
                <a:ext cx="1446402" cy="509178"/>
              </a:xfrm>
              <a:prstGeom prst="rect">
                <a:avLst/>
              </a:prstGeom>
              <a:blipFill rotWithShape="1">
                <a:blip r:embed="rId6"/>
                <a:stretch>
                  <a:fillRect l="-1" t="-113" r="36" b="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0" name="灯片编号占位符 509">
            <a:extLst>
              <a:ext uri="{FF2B5EF4-FFF2-40B4-BE49-F238E27FC236}">
                <a16:creationId xmlns:a16="http://schemas.microsoft.com/office/drawing/2014/main" id="{01CD9773-F0D9-CA6F-29BD-0A8D3C658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CEC7-7021-4460-867A-F4D99FF4082B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7145</TotalTime>
  <Words>5723</Words>
  <Application>Microsoft Office PowerPoint</Application>
  <PresentationFormat>宽屏</PresentationFormat>
  <Paragraphs>705</Paragraphs>
  <Slides>63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63</vt:i4>
      </vt:variant>
    </vt:vector>
  </HeadingPairs>
  <TitlesOfParts>
    <vt:vector size="80" baseType="lpstr">
      <vt:lpstr>Inter</vt:lpstr>
      <vt:lpstr>等线</vt:lpstr>
      <vt:lpstr>等线 Light</vt:lpstr>
      <vt:lpstr>仿宋</vt:lpstr>
      <vt:lpstr>黑体</vt:lpstr>
      <vt:lpstr>楷体</vt:lpstr>
      <vt:lpstr>宋体</vt:lpstr>
      <vt:lpstr>微软雅黑</vt:lpstr>
      <vt:lpstr>Arial</vt:lpstr>
      <vt:lpstr>Cambria Math</vt:lpstr>
      <vt:lpstr>Symbol</vt:lpstr>
      <vt:lpstr>Times New Roman</vt:lpstr>
      <vt:lpstr>Wingdings</vt:lpstr>
      <vt:lpstr>Office 主题​​</vt:lpstr>
      <vt:lpstr>Photo Editor Photo</vt:lpstr>
      <vt:lpstr>Equation</vt:lpstr>
      <vt:lpstr>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等效晶面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vivid Liu</dc:creator>
  <cp:lastModifiedBy>月娟 孟</cp:lastModifiedBy>
  <cp:revision>189</cp:revision>
  <dcterms:created xsi:type="dcterms:W3CDTF">2025-05-16T11:16:00Z</dcterms:created>
  <dcterms:modified xsi:type="dcterms:W3CDTF">2025-06-18T05:27:52Z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C7F2221C2C114E738F566A7B85548671_12</vt:lpwstr>
  </property>
  <property fmtid="{D5CDD505-2E9C-101B-9397-08002B2CF9AE}" pid="3" name="KSOProductBuildVer">
    <vt:lpwstr>2052-12.1.0.21171</vt:lpwstr>
  </property>
</Properties>
</file>